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9" r:id="rId18"/>
    <p:sldId id="280" r:id="rId19"/>
    <p:sldId id="272" r:id="rId20"/>
    <p:sldId id="273" r:id="rId21"/>
    <p:sldId id="278" r:id="rId22"/>
    <p:sldId id="274" r:id="rId23"/>
    <p:sldId id="275" r:id="rId24"/>
    <p:sldId id="276" r:id="rId25"/>
    <p:sldId id="277"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242" name="Group 2"/>
          <p:cNvGrpSpPr>
            <a:grpSpLocks/>
          </p:cNvGrpSpPr>
          <p:nvPr/>
        </p:nvGrpSpPr>
        <p:grpSpPr bwMode="auto">
          <a:xfrm>
            <a:off x="-6350" y="20638"/>
            <a:ext cx="9144000" cy="6858000"/>
            <a:chOff x="0" y="0"/>
            <a:chExt cx="5760" cy="4320"/>
          </a:xfrm>
        </p:grpSpPr>
        <p:sp>
          <p:nvSpPr>
            <p:cNvPr id="10243" name="Freeform 3"/>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44"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245" name="Freeform 5"/>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246" name="Group 6"/>
          <p:cNvGrpSpPr>
            <a:grpSpLocks/>
          </p:cNvGrpSpPr>
          <p:nvPr/>
        </p:nvGrpSpPr>
        <p:grpSpPr bwMode="auto">
          <a:xfrm>
            <a:off x="-1588" y="6034088"/>
            <a:ext cx="7845426" cy="850900"/>
            <a:chOff x="0" y="3792"/>
            <a:chExt cx="4942" cy="536"/>
          </a:xfrm>
        </p:grpSpPr>
        <p:sp>
          <p:nvSpPr>
            <p:cNvPr id="10247"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248" name="Group 8"/>
            <p:cNvGrpSpPr>
              <a:grpSpLocks/>
            </p:cNvGrpSpPr>
            <p:nvPr userDrawn="1"/>
          </p:nvGrpSpPr>
          <p:grpSpPr bwMode="auto">
            <a:xfrm>
              <a:off x="2486" y="3792"/>
              <a:ext cx="2456" cy="536"/>
              <a:chOff x="2486" y="3792"/>
              <a:chExt cx="2456" cy="536"/>
            </a:xfrm>
          </p:grpSpPr>
          <p:sp>
            <p:nvSpPr>
              <p:cNvPr id="10249"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0" name="Freeform 10"/>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1"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2"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3" name="Freeform 13"/>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254"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255" name="Group 15"/>
          <p:cNvGrpSpPr>
            <a:grpSpLocks/>
          </p:cNvGrpSpPr>
          <p:nvPr/>
        </p:nvGrpSpPr>
        <p:grpSpPr bwMode="auto">
          <a:xfrm>
            <a:off x="627063" y="6021388"/>
            <a:ext cx="5684837" cy="849312"/>
            <a:chOff x="395" y="3793"/>
            <a:chExt cx="3581" cy="535"/>
          </a:xfrm>
        </p:grpSpPr>
        <p:sp>
          <p:nvSpPr>
            <p:cNvPr id="10256" name="Freeform 16"/>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7"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8"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9"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0" name="Freeform 20"/>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61" name="Freeform 21"/>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262"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en-US" altLang="en-US" noProof="0" smtClean="0"/>
              <a:t>Click to edit Master title style</a:t>
            </a:r>
          </a:p>
        </p:txBody>
      </p:sp>
      <p:sp>
        <p:nvSpPr>
          <p:cNvPr id="1026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en-US" altLang="en-US" noProof="0" smtClean="0"/>
              <a:t>Click to edit Master subtitle style</a:t>
            </a:r>
          </a:p>
        </p:txBody>
      </p:sp>
      <p:sp>
        <p:nvSpPr>
          <p:cNvPr id="10264" name="Rectangle 24"/>
          <p:cNvSpPr>
            <a:spLocks noGrp="1" noChangeArrowheads="1"/>
          </p:cNvSpPr>
          <p:nvPr>
            <p:ph type="dt" sz="quarter" idx="2"/>
          </p:nvPr>
        </p:nvSpPr>
        <p:spPr/>
        <p:txBody>
          <a:bodyPr/>
          <a:lstStyle>
            <a:lvl1pPr>
              <a:defRPr/>
            </a:lvl1pPr>
          </a:lstStyle>
          <a:p>
            <a:endParaRPr lang="en-US" altLang="en-US"/>
          </a:p>
        </p:txBody>
      </p:sp>
      <p:sp>
        <p:nvSpPr>
          <p:cNvPr id="10265" name="Rectangle 25"/>
          <p:cNvSpPr>
            <a:spLocks noGrp="1" noChangeArrowheads="1"/>
          </p:cNvSpPr>
          <p:nvPr>
            <p:ph type="sldNum" sz="quarter" idx="4"/>
          </p:nvPr>
        </p:nvSpPr>
        <p:spPr/>
        <p:txBody>
          <a:bodyPr/>
          <a:lstStyle>
            <a:lvl1pPr>
              <a:defRPr/>
            </a:lvl1pPr>
          </a:lstStyle>
          <a:p>
            <a:fld id="{A706AE6E-8A76-48B1-9738-089E80A0A549}" type="slidenum">
              <a:rPr lang="en-US" altLang="en-US"/>
              <a:pPr/>
              <a:t>‹#›</a:t>
            </a:fld>
            <a:endParaRPr lang="en-US" altLang="en-US"/>
          </a:p>
        </p:txBody>
      </p:sp>
      <p:sp>
        <p:nvSpPr>
          <p:cNvPr id="10266" name="Rectangle 26"/>
          <p:cNvSpPr>
            <a:spLocks noGrp="1" noChangeArrowheads="1"/>
          </p:cNvSpPr>
          <p:nvPr>
            <p:ph type="ftr" sz="quarter" idx="3"/>
          </p:nvPr>
        </p:nvSpPr>
        <p:spPr/>
        <p:txBody>
          <a:bodyPr/>
          <a:lstStyle>
            <a:lvl1pPr>
              <a:defRPr/>
            </a:lvl1pPr>
          </a:lstStyle>
          <a:p>
            <a:endParaRPr lang="en-US"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DC424E9-780C-4C41-AE60-39F96B24EC9C}" type="slidenum">
              <a:rPr lang="en-US" altLang="en-US"/>
              <a:pPr/>
              <a:t>‹#›</a:t>
            </a:fld>
            <a:endParaRPr lang="en-US" altLang="en-US"/>
          </a:p>
        </p:txBody>
      </p:sp>
    </p:spTree>
    <p:extLst>
      <p:ext uri="{BB962C8B-B14F-4D97-AF65-F5344CB8AC3E}">
        <p14:creationId xmlns:p14="http://schemas.microsoft.com/office/powerpoint/2010/main" val="3655685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B5DBDE9-C2DD-458B-B8EB-4B9A274A2AE5}" type="slidenum">
              <a:rPr lang="en-US" altLang="en-US"/>
              <a:pPr/>
              <a:t>‹#›</a:t>
            </a:fld>
            <a:endParaRPr lang="en-US" altLang="en-US"/>
          </a:p>
        </p:txBody>
      </p:sp>
    </p:spTree>
    <p:extLst>
      <p:ext uri="{BB962C8B-B14F-4D97-AF65-F5344CB8AC3E}">
        <p14:creationId xmlns:p14="http://schemas.microsoft.com/office/powerpoint/2010/main" val="4289487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2AE763C-41BB-415C-9368-99FBC225FD1F}" type="slidenum">
              <a:rPr lang="en-US" altLang="en-US"/>
              <a:pPr/>
              <a:t>‹#›</a:t>
            </a:fld>
            <a:endParaRPr lang="en-US" altLang="en-US"/>
          </a:p>
        </p:txBody>
      </p:sp>
    </p:spTree>
    <p:extLst>
      <p:ext uri="{BB962C8B-B14F-4D97-AF65-F5344CB8AC3E}">
        <p14:creationId xmlns:p14="http://schemas.microsoft.com/office/powerpoint/2010/main" val="3264559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ACD984F-991C-4FD3-80BD-683B2D8D3057}" type="slidenum">
              <a:rPr lang="en-US" altLang="en-US"/>
              <a:pPr/>
              <a:t>‹#›</a:t>
            </a:fld>
            <a:endParaRPr lang="en-US" altLang="en-US"/>
          </a:p>
        </p:txBody>
      </p:sp>
    </p:spTree>
    <p:extLst>
      <p:ext uri="{BB962C8B-B14F-4D97-AF65-F5344CB8AC3E}">
        <p14:creationId xmlns:p14="http://schemas.microsoft.com/office/powerpoint/2010/main" val="4172784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ADCA9CD-2E28-4DD1-A5A1-735E7D3498E9}" type="slidenum">
              <a:rPr lang="en-US" altLang="en-US"/>
              <a:pPr/>
              <a:t>‹#›</a:t>
            </a:fld>
            <a:endParaRPr lang="en-US" altLang="en-US"/>
          </a:p>
        </p:txBody>
      </p:sp>
    </p:spTree>
    <p:extLst>
      <p:ext uri="{BB962C8B-B14F-4D97-AF65-F5344CB8AC3E}">
        <p14:creationId xmlns:p14="http://schemas.microsoft.com/office/powerpoint/2010/main" val="1591182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B07C07A8-9E81-4C4A-8FB0-FAC293F14602}" type="slidenum">
              <a:rPr lang="en-US" altLang="en-US"/>
              <a:pPr/>
              <a:t>‹#›</a:t>
            </a:fld>
            <a:endParaRPr lang="en-US" altLang="en-US"/>
          </a:p>
        </p:txBody>
      </p:sp>
    </p:spTree>
    <p:extLst>
      <p:ext uri="{BB962C8B-B14F-4D97-AF65-F5344CB8AC3E}">
        <p14:creationId xmlns:p14="http://schemas.microsoft.com/office/powerpoint/2010/main" val="3481593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9944827-F362-4A9B-912A-BDFBBE01E22D}" type="slidenum">
              <a:rPr lang="en-US" altLang="en-US"/>
              <a:pPr/>
              <a:t>‹#›</a:t>
            </a:fld>
            <a:endParaRPr lang="en-US" altLang="en-US"/>
          </a:p>
        </p:txBody>
      </p:sp>
    </p:spTree>
    <p:extLst>
      <p:ext uri="{BB962C8B-B14F-4D97-AF65-F5344CB8AC3E}">
        <p14:creationId xmlns:p14="http://schemas.microsoft.com/office/powerpoint/2010/main" val="2706178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A3E21D50-70E6-432F-8DDC-84E0913A3AF3}" type="slidenum">
              <a:rPr lang="en-US" altLang="en-US"/>
              <a:pPr/>
              <a:t>‹#›</a:t>
            </a:fld>
            <a:endParaRPr lang="en-US" altLang="en-US"/>
          </a:p>
        </p:txBody>
      </p:sp>
    </p:spTree>
    <p:extLst>
      <p:ext uri="{BB962C8B-B14F-4D97-AF65-F5344CB8AC3E}">
        <p14:creationId xmlns:p14="http://schemas.microsoft.com/office/powerpoint/2010/main" val="918715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FB1EAED-6226-44AA-93E7-48387AB92378}" type="slidenum">
              <a:rPr lang="en-US" altLang="en-US"/>
              <a:pPr/>
              <a:t>‹#›</a:t>
            </a:fld>
            <a:endParaRPr lang="en-US" altLang="en-US"/>
          </a:p>
        </p:txBody>
      </p:sp>
    </p:spTree>
    <p:extLst>
      <p:ext uri="{BB962C8B-B14F-4D97-AF65-F5344CB8AC3E}">
        <p14:creationId xmlns:p14="http://schemas.microsoft.com/office/powerpoint/2010/main" val="566785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5EDDF70-C6BD-4AEA-BFA3-F22399F63B46}" type="slidenum">
              <a:rPr lang="en-US" altLang="en-US"/>
              <a:pPr/>
              <a:t>‹#›</a:t>
            </a:fld>
            <a:endParaRPr lang="en-US" altLang="en-US"/>
          </a:p>
        </p:txBody>
      </p:sp>
    </p:spTree>
    <p:extLst>
      <p:ext uri="{BB962C8B-B14F-4D97-AF65-F5344CB8AC3E}">
        <p14:creationId xmlns:p14="http://schemas.microsoft.com/office/powerpoint/2010/main" val="283611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9218" name="Group 2"/>
          <p:cNvGrpSpPr>
            <a:grpSpLocks/>
          </p:cNvGrpSpPr>
          <p:nvPr/>
        </p:nvGrpSpPr>
        <p:grpSpPr bwMode="auto">
          <a:xfrm>
            <a:off x="0" y="0"/>
            <a:ext cx="9144000" cy="6858000"/>
            <a:chOff x="0" y="0"/>
            <a:chExt cx="5760" cy="4320"/>
          </a:xfrm>
        </p:grpSpPr>
        <p:sp>
          <p:nvSpPr>
            <p:cNvPr id="9219" name="Freeform 3"/>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0"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221" name="Freeform 5"/>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222" name="Group 6"/>
          <p:cNvGrpSpPr>
            <a:grpSpLocks/>
          </p:cNvGrpSpPr>
          <p:nvPr/>
        </p:nvGrpSpPr>
        <p:grpSpPr bwMode="auto">
          <a:xfrm>
            <a:off x="0" y="6019800"/>
            <a:ext cx="7848600" cy="857250"/>
            <a:chOff x="0" y="3792"/>
            <a:chExt cx="4944" cy="540"/>
          </a:xfrm>
        </p:grpSpPr>
        <p:sp>
          <p:nvSpPr>
            <p:cNvPr id="9223"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224" name="Group 8"/>
            <p:cNvGrpSpPr>
              <a:grpSpLocks/>
            </p:cNvGrpSpPr>
            <p:nvPr userDrawn="1"/>
          </p:nvGrpSpPr>
          <p:grpSpPr bwMode="auto">
            <a:xfrm>
              <a:off x="2486" y="3792"/>
              <a:ext cx="2458" cy="540"/>
              <a:chOff x="2486" y="3792"/>
              <a:chExt cx="2458" cy="540"/>
            </a:xfrm>
          </p:grpSpPr>
          <p:sp>
            <p:nvSpPr>
              <p:cNvPr id="9225"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6" name="Freeform 10"/>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7"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8"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9" name="Freeform 13"/>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230"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9231" name="Group 15"/>
          <p:cNvGrpSpPr>
            <a:grpSpLocks/>
          </p:cNvGrpSpPr>
          <p:nvPr/>
        </p:nvGrpSpPr>
        <p:grpSpPr bwMode="auto">
          <a:xfrm>
            <a:off x="627063" y="6021388"/>
            <a:ext cx="5684837" cy="849312"/>
            <a:chOff x="395" y="3793"/>
            <a:chExt cx="3581" cy="535"/>
          </a:xfrm>
        </p:grpSpPr>
        <p:sp>
          <p:nvSpPr>
            <p:cNvPr id="9232" name="Freeform 16"/>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3"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4"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5"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6" name="Freeform 20"/>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37" name="Freeform 21"/>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238"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39" name="Rectangle 2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40"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ltLang="en-US"/>
          </a:p>
        </p:txBody>
      </p:sp>
      <p:sp>
        <p:nvSpPr>
          <p:cNvPr id="9241"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ltLang="en-US"/>
          </a:p>
        </p:txBody>
      </p:sp>
      <p:sp>
        <p:nvSpPr>
          <p:cNvPr id="9242"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15AF38A9-F8C0-497D-A254-4E1E32BBF610}"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hyperlink" Target="http://www.avert.org/" TargetMode="Externa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apollo17_ear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609600"/>
            <a:ext cx="5076825" cy="5076825"/>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a:xfrm>
            <a:off x="381000" y="1447800"/>
            <a:ext cx="8229600" cy="1736725"/>
          </a:xfrm>
        </p:spPr>
        <p:txBody>
          <a:bodyPr/>
          <a:lstStyle/>
          <a:p>
            <a:r>
              <a:rPr lang="en-US" altLang="en-US"/>
              <a:t>World Disasters</a:t>
            </a:r>
          </a:p>
        </p:txBody>
      </p:sp>
      <p:sp>
        <p:nvSpPr>
          <p:cNvPr id="2051" name="Rectangle 3"/>
          <p:cNvSpPr>
            <a:spLocks noGrp="1" noChangeArrowheads="1"/>
          </p:cNvSpPr>
          <p:nvPr>
            <p:ph type="subTitle" idx="1"/>
          </p:nvPr>
        </p:nvSpPr>
        <p:spPr/>
        <p:txBody>
          <a:bodyPr/>
          <a:lstStyle/>
          <a:p>
            <a:r>
              <a:rPr lang="en-US" altLang="en-US"/>
              <a:t>What’s coming next?</a:t>
            </a:r>
          </a:p>
          <a:p>
            <a:endParaRPr lang="en-US" altLang="en-US"/>
          </a:p>
          <a:p>
            <a:r>
              <a:rPr lang="en-US" altLang="en-US">
                <a:solidFill>
                  <a:schemeClr val="hlink"/>
                </a:solidFill>
              </a:rPr>
              <a:t>Robert C. Newman</a:t>
            </a:r>
          </a:p>
        </p:txBody>
      </p:sp>
      <p:pic>
        <p:nvPicPr>
          <p:cNvPr id="2" name="WorldDisaster.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381000" y="5076825"/>
            <a:ext cx="609600" cy="6096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8636"/>
    </mc:Choice>
    <mc:Fallback>
      <p:transition spd="slow" advTm="8636"/>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51">
                                            <p:txEl>
                                              <p:pRg st="2" end="2"/>
                                            </p:txEl>
                                          </p:spTgt>
                                        </p:tgtEl>
                                        <p:attrNameLst>
                                          <p:attrName>style.visibility</p:attrName>
                                        </p:attrNameLst>
                                      </p:cBhvr>
                                      <p:to>
                                        <p:strVal val="visible"/>
                                      </p:to>
                                    </p:set>
                                    <p:animEffect transition="in" filter="checkerboard(across)">
                                      <p:cBhvr>
                                        <p:cTn id="22" dur="500"/>
                                        <p:tgtEl>
                                          <p:spTgt spid="2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3"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extLst>
    <p:ext uri="{E180D4A7-C9FB-4DFB-919C-405C955672EB}">
      <p14:showEvtLst xmlns:p14="http://schemas.microsoft.com/office/powerpoint/2010/main">
        <p14:playEvt time="0"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Ozone Depletion</a:t>
            </a:r>
          </a:p>
        </p:txBody>
      </p:sp>
      <p:sp>
        <p:nvSpPr>
          <p:cNvPr id="19459" name="Rectangle 3"/>
          <p:cNvSpPr>
            <a:spLocks noGrp="1" noChangeArrowheads="1"/>
          </p:cNvSpPr>
          <p:nvPr>
            <p:ph type="body" idx="1"/>
          </p:nvPr>
        </p:nvSpPr>
        <p:spPr/>
        <p:txBody>
          <a:bodyPr/>
          <a:lstStyle/>
          <a:p>
            <a:r>
              <a:rPr lang="en-US" altLang="en-US"/>
              <a:t>Already we are now getting a “hole” in the ozone layer in polar regions during part of the year.</a:t>
            </a:r>
          </a:p>
          <a:p>
            <a:r>
              <a:rPr lang="en-US" altLang="en-US"/>
              <a:t>The occurrence of skin cancers has risen by nearly 100% since 1980; this may be due to increased UV radiation reaching earth’s surface.</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26759"/>
    </mc:Choice>
    <mc:Fallback>
      <p:transition spd="slow" advTm="26759"/>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Global Warming</a:t>
            </a:r>
          </a:p>
        </p:txBody>
      </p:sp>
      <p:sp>
        <p:nvSpPr>
          <p:cNvPr id="20483" name="Rectangle 3"/>
          <p:cNvSpPr>
            <a:spLocks noGrp="1" noChangeArrowheads="1"/>
          </p:cNvSpPr>
          <p:nvPr>
            <p:ph type="body" idx="1"/>
          </p:nvPr>
        </p:nvSpPr>
        <p:spPr/>
        <p:txBody>
          <a:bodyPr/>
          <a:lstStyle/>
          <a:p>
            <a:r>
              <a:rPr lang="en-US" altLang="en-US"/>
              <a:t>The earth’s climate has long been warmed by a greenhouse effect, so that our surface temperature is about 35</a:t>
            </a:r>
            <a:r>
              <a:rPr lang="en-US" altLang="en-US" baseline="30000"/>
              <a:t>o</a:t>
            </a:r>
            <a:r>
              <a:rPr lang="en-US" altLang="en-US"/>
              <a:t> F or 20</a:t>
            </a:r>
            <a:r>
              <a:rPr lang="en-US" altLang="en-US" baseline="30000"/>
              <a:t>o</a:t>
            </a:r>
            <a:r>
              <a:rPr lang="en-US" altLang="en-US"/>
              <a:t> C warmer than it would be without this.</a:t>
            </a:r>
          </a:p>
          <a:p>
            <a:r>
              <a:rPr lang="en-US" altLang="en-US"/>
              <a:t>But now carbon dioxide and some other gases are accumulating from modern technology, increasing this effect.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27524"/>
    </mc:Choice>
    <mc:Fallback>
      <p:transition spd="slow" advTm="27524"/>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Global Warming</a:t>
            </a:r>
          </a:p>
        </p:txBody>
      </p:sp>
      <p:sp>
        <p:nvSpPr>
          <p:cNvPr id="21507" name="Rectangle 3"/>
          <p:cNvSpPr>
            <a:spLocks noGrp="1" noChangeArrowheads="1"/>
          </p:cNvSpPr>
          <p:nvPr>
            <p:ph type="body" idx="1"/>
          </p:nvPr>
        </p:nvSpPr>
        <p:spPr/>
        <p:txBody>
          <a:bodyPr/>
          <a:lstStyle/>
          <a:p>
            <a:pPr>
              <a:lnSpc>
                <a:spcPct val="90000"/>
              </a:lnSpc>
            </a:pPr>
            <a:r>
              <a:rPr lang="en-US" altLang="en-US"/>
              <a:t>CO</a:t>
            </a:r>
            <a:r>
              <a:rPr lang="en-US" altLang="en-US" baseline="-25000"/>
              <a:t>2</a:t>
            </a:r>
            <a:r>
              <a:rPr lang="en-US" altLang="en-US"/>
              <a:t> is up over 10% in 30 years, nitrous oxide is rising 2-3% per decade.</a:t>
            </a:r>
          </a:p>
          <a:p>
            <a:pPr>
              <a:lnSpc>
                <a:spcPct val="90000"/>
              </a:lnSpc>
            </a:pPr>
            <a:r>
              <a:rPr lang="en-US" altLang="en-US"/>
              <a:t>Not sure how much effect this has had on temperatures yet, but hottest years since regular temperature records kept have been in past decade.</a:t>
            </a:r>
          </a:p>
          <a:p>
            <a:pPr>
              <a:lnSpc>
                <a:spcPct val="90000"/>
              </a:lnSpc>
            </a:pPr>
            <a:r>
              <a:rPr lang="en-US" altLang="en-US"/>
              <a:t>If temperature trend of past 20 years continues for next 20, will have warmest weather in past 100,000 years!</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38133"/>
    </mc:Choice>
    <mc:Fallback>
      <p:transition spd="slow" advTm="38133"/>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Global Warming</a:t>
            </a:r>
          </a:p>
        </p:txBody>
      </p:sp>
      <p:sp>
        <p:nvSpPr>
          <p:cNvPr id="22531" name="Rectangle 3"/>
          <p:cNvSpPr>
            <a:spLocks noGrp="1" noChangeArrowheads="1"/>
          </p:cNvSpPr>
          <p:nvPr>
            <p:ph type="body" idx="1"/>
          </p:nvPr>
        </p:nvSpPr>
        <p:spPr/>
        <p:txBody>
          <a:bodyPr/>
          <a:lstStyle/>
          <a:p>
            <a:r>
              <a:rPr lang="en-US" altLang="en-US"/>
              <a:t>Not sure exactly what effects would be, but:</a:t>
            </a:r>
          </a:p>
          <a:p>
            <a:pPr lvl="1"/>
            <a:r>
              <a:rPr lang="en-US" altLang="en-US"/>
              <a:t>Will probably warm the poles most;</a:t>
            </a:r>
          </a:p>
          <a:p>
            <a:pPr lvl="1"/>
            <a:r>
              <a:rPr lang="en-US" altLang="en-US"/>
              <a:t>Produce very dry weather in continental interiors, probably messing up agriculture there;</a:t>
            </a:r>
          </a:p>
          <a:p>
            <a:pPr lvl="1"/>
            <a:r>
              <a:rPr lang="en-US" altLang="en-US"/>
              <a:t>Raise sea level (melting of </a:t>
            </a:r>
            <a:r>
              <a:rPr lang="en-US" altLang="en-US" i="1"/>
              <a:t>all</a:t>
            </a:r>
            <a:r>
              <a:rPr lang="en-US" altLang="en-US"/>
              <a:t> glacial ice would raise it about 600 ft).</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40280"/>
    </mc:Choice>
    <mc:Fallback>
      <p:transition spd="slow" advTm="4028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AIDS, etc.</a:t>
            </a:r>
          </a:p>
        </p:txBody>
      </p:sp>
      <p:sp>
        <p:nvSpPr>
          <p:cNvPr id="23555" name="Rectangle 3"/>
          <p:cNvSpPr>
            <a:spLocks noGrp="1" noChangeArrowheads="1"/>
          </p:cNvSpPr>
          <p:nvPr>
            <p:ph type="body" idx="1"/>
          </p:nvPr>
        </p:nvSpPr>
        <p:spPr/>
        <p:txBody>
          <a:bodyPr/>
          <a:lstStyle/>
          <a:p>
            <a:r>
              <a:rPr lang="en-US" altLang="en-US"/>
              <a:t>AIDS (acquired immune deficiency syndrome) is a viral infection that crashes the human immune machinery.</a:t>
            </a:r>
          </a:p>
          <a:p>
            <a:r>
              <a:rPr lang="en-US" altLang="en-US"/>
              <a:t>It first spread among homosexuals, then in the IV drug community, and now into the heterosexual population.</a:t>
            </a:r>
          </a:p>
          <a:p>
            <a:r>
              <a:rPr lang="en-US" altLang="en-US"/>
              <a:t>Though initially most of the victims were men, now about 48% are women.</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32010"/>
    </mc:Choice>
    <mc:Fallback>
      <p:transition spd="slow" advTm="3201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t>AIDS, etc.</a:t>
            </a:r>
          </a:p>
        </p:txBody>
      </p:sp>
      <p:sp>
        <p:nvSpPr>
          <p:cNvPr id="24579" name="Rectangle 3"/>
          <p:cNvSpPr>
            <a:spLocks noGrp="1" noChangeArrowheads="1"/>
          </p:cNvSpPr>
          <p:nvPr>
            <p:ph type="body" idx="1"/>
          </p:nvPr>
        </p:nvSpPr>
        <p:spPr/>
        <p:txBody>
          <a:bodyPr/>
          <a:lstStyle/>
          <a:p>
            <a:r>
              <a:rPr lang="en-US" altLang="en-US" sz="2800"/>
              <a:t>Since the disease was first diagnosed in 1981, more than 25 million people have died from AIDS (end of 2006).</a:t>
            </a:r>
          </a:p>
          <a:p>
            <a:r>
              <a:rPr lang="en-US" altLang="en-US" sz="2800"/>
              <a:t>The situation has become disastrous in sub-Saharan Africa, where nearly 25 million people have HIV/AIDS, nearly 6% of the population.</a:t>
            </a:r>
          </a:p>
          <a:p>
            <a:r>
              <a:rPr lang="en-US" altLang="en-US" sz="2800"/>
              <a:t>It is estimated that about 40 million people have the disease worldwide, and that about 3 million died in 2006.</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40605"/>
    </mc:Choice>
    <mc:Fallback>
      <p:transition spd="slow" advTm="40605"/>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Earthquakes</a:t>
            </a:r>
          </a:p>
        </p:txBody>
      </p:sp>
      <p:sp>
        <p:nvSpPr>
          <p:cNvPr id="25603" name="Rectangle 3"/>
          <p:cNvSpPr>
            <a:spLocks noGrp="1" noChangeArrowheads="1"/>
          </p:cNvSpPr>
          <p:nvPr>
            <p:ph type="body" idx="1"/>
          </p:nvPr>
        </p:nvSpPr>
        <p:spPr/>
        <p:txBody>
          <a:bodyPr/>
          <a:lstStyle/>
          <a:p>
            <a:pPr>
              <a:lnSpc>
                <a:spcPct val="90000"/>
              </a:lnSpc>
            </a:pPr>
            <a:r>
              <a:rPr lang="en-US" altLang="en-US"/>
              <a:t>The biblical predictions of the end-times mention earthquakes prominently.</a:t>
            </a:r>
          </a:p>
          <a:p>
            <a:pPr>
              <a:lnSpc>
                <a:spcPct val="90000"/>
              </a:lnSpc>
            </a:pPr>
            <a:r>
              <a:rPr lang="en-US" altLang="en-US"/>
              <a:t>Several Christian writers and speakers have claimed the number of earthquakes has increased recently.</a:t>
            </a:r>
          </a:p>
          <a:p>
            <a:pPr>
              <a:lnSpc>
                <a:spcPct val="90000"/>
              </a:lnSpc>
            </a:pPr>
            <a:r>
              <a:rPr lang="en-US" altLang="en-US"/>
              <a:t>There is currently no evidence for more or larger earthquakes, but the damage done by them has increased due to population growth.</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22223"/>
    </mc:Choice>
    <mc:Fallback>
      <p:transition spd="slow" advTm="22223"/>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t>Earthquakes 1900-1999</a:t>
            </a:r>
          </a:p>
        </p:txBody>
      </p:sp>
      <p:pic>
        <p:nvPicPr>
          <p:cNvPr id="35843" name="Picture 3" descr="earthquake1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00200"/>
            <a:ext cx="5734050" cy="43005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32034"/>
    </mc:Choice>
    <mc:Fallback>
      <p:transition spd="slow" advTm="32034"/>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checkerboard(across)">
                                      <p:cBhvr>
                                        <p:cTn id="7"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Earthquakes 1900-1999</a:t>
            </a:r>
          </a:p>
        </p:txBody>
      </p:sp>
      <p:pic>
        <p:nvPicPr>
          <p:cNvPr id="36867" name="Picture 3" descr="earthquake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00200"/>
            <a:ext cx="5886450" cy="44148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50024"/>
    </mc:Choice>
    <mc:Fallback>
      <p:transition spd="slow" advTm="50024"/>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checkerboard(across)">
                                      <p:cBhvr>
                                        <p:cTn id="7" dur="500"/>
                                        <p:tgtEl>
                                          <p:spTgt spid="36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Pollution, Toxins</a:t>
            </a:r>
          </a:p>
        </p:txBody>
      </p:sp>
      <p:sp>
        <p:nvSpPr>
          <p:cNvPr id="26627" name="Rectangle 3"/>
          <p:cNvSpPr>
            <a:spLocks noGrp="1" noChangeArrowheads="1"/>
          </p:cNvSpPr>
          <p:nvPr>
            <p:ph type="body" idx="1"/>
          </p:nvPr>
        </p:nvSpPr>
        <p:spPr/>
        <p:txBody>
          <a:bodyPr/>
          <a:lstStyle/>
          <a:p>
            <a:r>
              <a:rPr lang="en-US" altLang="en-US"/>
              <a:t>Both growing technology and increased terrorist activity could produce disaster here.</a:t>
            </a:r>
          </a:p>
          <a:p>
            <a:r>
              <a:rPr lang="en-US" altLang="en-US"/>
              <a:t>Some items:</a:t>
            </a:r>
          </a:p>
          <a:p>
            <a:pPr lvl="1"/>
            <a:r>
              <a:rPr lang="en-US" altLang="en-US"/>
              <a:t>Modern Americans and Britons have 500-1000 times more lead in their bones than American Indians of 1000 years ago;</a:t>
            </a:r>
          </a:p>
          <a:p>
            <a:pPr lvl="1"/>
            <a:r>
              <a:rPr lang="en-US" altLang="en-US"/>
              <a:t>Long-term heavy alcohol use damages heart muscles in 1/3, skeletal muscles in almost ½.</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34396"/>
    </mc:Choice>
    <mc:Fallback>
      <p:transition spd="slow" advTm="34396"/>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additive="base">
                                        <p:cTn id="25"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Only a century ago…</a:t>
            </a:r>
          </a:p>
        </p:txBody>
      </p:sp>
      <p:sp>
        <p:nvSpPr>
          <p:cNvPr id="11267" name="Rectangle 3"/>
          <p:cNvSpPr>
            <a:spLocks noGrp="1" noChangeArrowheads="1"/>
          </p:cNvSpPr>
          <p:nvPr>
            <p:ph type="body" idx="1"/>
          </p:nvPr>
        </p:nvSpPr>
        <p:spPr/>
        <p:txBody>
          <a:bodyPr/>
          <a:lstStyle/>
          <a:p>
            <a:r>
              <a:rPr lang="en-US" altLang="en-US"/>
              <a:t>Many Bible commentators thought the disasters of Biblical prophecy were unrealistic.</a:t>
            </a:r>
          </a:p>
          <a:p>
            <a:r>
              <a:rPr lang="en-US" altLang="en-US"/>
              <a:t>So they saw:</a:t>
            </a:r>
          </a:p>
          <a:p>
            <a:pPr lvl="1"/>
            <a:r>
              <a:rPr lang="en-US" altLang="en-US"/>
              <a:t>Jesus’ descriptions of disaster in Matthew 24 as just the fall of Jerusalem in AD 70;</a:t>
            </a:r>
          </a:p>
          <a:p>
            <a:pPr lvl="1"/>
            <a:r>
              <a:rPr lang="en-US" altLang="en-US"/>
              <a:t> the strange locusts in Revelation 9 as Turks;</a:t>
            </a:r>
          </a:p>
          <a:p>
            <a:pPr lvl="1"/>
            <a:r>
              <a:rPr lang="en-US" altLang="en-US"/>
              <a:t> the world as getting better.</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27999"/>
    </mc:Choice>
    <mc:Fallback>
      <p:transition spd="slow" advTm="27999"/>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267">
                                            <p:txEl>
                                              <p:pRg st="4" end="4"/>
                                            </p:txEl>
                                          </p:spTgt>
                                        </p:tgtEl>
                                        <p:attrNameLst>
                                          <p:attrName>style.visibility</p:attrName>
                                        </p:attrNameLst>
                                      </p:cBhvr>
                                      <p:to>
                                        <p:strVal val="visible"/>
                                      </p:to>
                                    </p:set>
                                    <p:anim calcmode="lin" valueType="num">
                                      <p:cBhvr additive="base">
                                        <p:cTn id="31"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Pollution, Toxins</a:t>
            </a:r>
          </a:p>
        </p:txBody>
      </p:sp>
      <p:sp>
        <p:nvSpPr>
          <p:cNvPr id="27651" name="Rectangle 3"/>
          <p:cNvSpPr>
            <a:spLocks noGrp="1" noChangeArrowheads="1"/>
          </p:cNvSpPr>
          <p:nvPr>
            <p:ph type="body" idx="1"/>
          </p:nvPr>
        </p:nvSpPr>
        <p:spPr/>
        <p:txBody>
          <a:bodyPr/>
          <a:lstStyle/>
          <a:p>
            <a:r>
              <a:rPr lang="en-US" altLang="en-US"/>
              <a:t>Dioxins (some of the most powerful carcinogens known) have been spread by the paper used in milk cartons and coffee filters.</a:t>
            </a:r>
          </a:p>
          <a:p>
            <a:r>
              <a:rPr lang="en-US" altLang="en-US"/>
              <a:t>The poisoned grape scare some years ago was definitely linked to terrorism.</a:t>
            </a:r>
          </a:p>
          <a:p>
            <a:r>
              <a:rPr lang="en-US" altLang="en-US"/>
              <a:t>The earlier poisoned medicine scare was surely closely observed by terrorists.</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27618"/>
    </mc:Choice>
    <mc:Fallback>
      <p:transition spd="slow" advTm="27618"/>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Some Potential Disasters</a:t>
            </a:r>
          </a:p>
        </p:txBody>
      </p:sp>
      <p:sp>
        <p:nvSpPr>
          <p:cNvPr id="34819" name="Rectangle 3"/>
          <p:cNvSpPr>
            <a:spLocks noGrp="1" noChangeArrowheads="1"/>
          </p:cNvSpPr>
          <p:nvPr>
            <p:ph type="body" idx="1"/>
          </p:nvPr>
        </p:nvSpPr>
        <p:spPr/>
        <p:txBody>
          <a:bodyPr/>
          <a:lstStyle/>
          <a:p>
            <a:r>
              <a:rPr lang="en-US" altLang="en-US"/>
              <a:t>Nuclear War</a:t>
            </a:r>
          </a:p>
          <a:p>
            <a:r>
              <a:rPr lang="en-US" altLang="en-US"/>
              <a:t>Ozone Depletion</a:t>
            </a:r>
          </a:p>
          <a:p>
            <a:r>
              <a:rPr lang="en-US" altLang="en-US"/>
              <a:t>Global Warming</a:t>
            </a:r>
          </a:p>
          <a:p>
            <a:r>
              <a:rPr lang="en-US" altLang="en-US"/>
              <a:t>AIDS or other epidemics</a:t>
            </a:r>
          </a:p>
          <a:p>
            <a:r>
              <a:rPr lang="en-US" altLang="en-US"/>
              <a:t>Earthquakes</a:t>
            </a:r>
          </a:p>
          <a:p>
            <a:r>
              <a:rPr lang="en-US" altLang="en-US"/>
              <a:t>Pollution, toxins</a:t>
            </a:r>
          </a:p>
          <a:p>
            <a:endParaRPr lang="en-US"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17160"/>
    </mc:Choice>
    <mc:Fallback>
      <p:transition spd="slow" advTm="1716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 calcmode="lin" valueType="num">
                                      <p:cBhvr additive="base">
                                        <p:cTn id="19"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819">
                                            <p:txEl>
                                              <p:pRg st="3" end="3"/>
                                            </p:txEl>
                                          </p:spTgt>
                                        </p:tgtEl>
                                        <p:attrNameLst>
                                          <p:attrName>style.visibility</p:attrName>
                                        </p:attrNameLst>
                                      </p:cBhvr>
                                      <p:to>
                                        <p:strVal val="visible"/>
                                      </p:to>
                                    </p:set>
                                    <p:anim calcmode="lin" valueType="num">
                                      <p:cBhvr additive="base">
                                        <p:cTn id="25" dur="5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8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4819">
                                            <p:txEl>
                                              <p:pRg st="4" end="4"/>
                                            </p:txEl>
                                          </p:spTgt>
                                        </p:tgtEl>
                                        <p:attrNameLst>
                                          <p:attrName>style.visibility</p:attrName>
                                        </p:attrNameLst>
                                      </p:cBhvr>
                                      <p:to>
                                        <p:strVal val="visible"/>
                                      </p:to>
                                    </p:set>
                                    <p:anim calcmode="lin" valueType="num">
                                      <p:cBhvr additive="base">
                                        <p:cTn id="31" dur="5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48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4819">
                                            <p:txEl>
                                              <p:pRg st="5" end="5"/>
                                            </p:txEl>
                                          </p:spTgt>
                                        </p:tgtEl>
                                        <p:attrNameLst>
                                          <p:attrName>style.visibility</p:attrName>
                                        </p:attrNameLst>
                                      </p:cBhvr>
                                      <p:to>
                                        <p:strVal val="visible"/>
                                      </p:to>
                                    </p:set>
                                    <p:anim calcmode="lin" valueType="num">
                                      <p:cBhvr additive="base">
                                        <p:cTn id="37" dur="500" fill="hold"/>
                                        <p:tgtEl>
                                          <p:spTgt spid="348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48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How should we respond?</a:t>
            </a:r>
          </a:p>
        </p:txBody>
      </p:sp>
      <p:sp>
        <p:nvSpPr>
          <p:cNvPr id="28675" name="Rectangle 3"/>
          <p:cNvSpPr>
            <a:spLocks noGrp="1" noChangeArrowheads="1"/>
          </p:cNvSpPr>
          <p:nvPr>
            <p:ph type="body" idx="1"/>
          </p:nvPr>
        </p:nvSpPr>
        <p:spPr/>
        <p:txBody>
          <a:bodyPr/>
          <a:lstStyle/>
          <a:p>
            <a:r>
              <a:rPr lang="en-US" altLang="en-US" sz="2800"/>
              <a:t>These disasters have some real similarity to those pictured in Matthew 24 and Revelation:</a:t>
            </a:r>
          </a:p>
          <a:p>
            <a:pPr lvl="1"/>
            <a:r>
              <a:rPr lang="en-US" altLang="en-US" sz="2400"/>
              <a:t>Wars</a:t>
            </a:r>
          </a:p>
          <a:p>
            <a:pPr lvl="1"/>
            <a:r>
              <a:rPr lang="en-US" altLang="en-US" sz="2400"/>
              <a:t>Famines</a:t>
            </a:r>
          </a:p>
          <a:p>
            <a:pPr lvl="1"/>
            <a:r>
              <a:rPr lang="en-US" altLang="en-US" sz="2400"/>
              <a:t>Plagues</a:t>
            </a:r>
          </a:p>
          <a:p>
            <a:pPr lvl="1"/>
            <a:r>
              <a:rPr lang="en-US" altLang="en-US" sz="2400"/>
              <a:t>Earthquakes</a:t>
            </a:r>
          </a:p>
          <a:p>
            <a:pPr lvl="1"/>
            <a:r>
              <a:rPr lang="en-US" altLang="en-US" sz="2400"/>
              <a:t>Darkness</a:t>
            </a:r>
          </a:p>
          <a:p>
            <a:pPr lvl="1"/>
            <a:r>
              <a:rPr lang="en-US" altLang="en-US" sz="2400"/>
              <a:t>Sun scorching people</a:t>
            </a:r>
          </a:p>
          <a:p>
            <a:r>
              <a:rPr lang="en-US" altLang="en-US" sz="2800"/>
              <a:t>This might be the way God will bring disaster.</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22289"/>
    </mc:Choice>
    <mc:Fallback>
      <p:transition spd="slow" advTm="22289"/>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675">
                                            <p:txEl>
                                              <p:pRg st="4" end="4"/>
                                            </p:txEl>
                                          </p:spTgt>
                                        </p:tgtEl>
                                        <p:attrNameLst>
                                          <p:attrName>style.visibility</p:attrName>
                                        </p:attrNameLst>
                                      </p:cBhvr>
                                      <p:to>
                                        <p:strVal val="visible"/>
                                      </p:to>
                                    </p:set>
                                    <p:anim calcmode="lin" valueType="num">
                                      <p:cBhvr additive="base">
                                        <p:cTn id="31"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6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675">
                                            <p:txEl>
                                              <p:pRg st="5" end="5"/>
                                            </p:txEl>
                                          </p:spTgt>
                                        </p:tgtEl>
                                        <p:attrNameLst>
                                          <p:attrName>style.visibility</p:attrName>
                                        </p:attrNameLst>
                                      </p:cBhvr>
                                      <p:to>
                                        <p:strVal val="visible"/>
                                      </p:to>
                                    </p:set>
                                    <p:anim calcmode="lin" valueType="num">
                                      <p:cBhvr additive="base">
                                        <p:cTn id="37" dur="500" fill="hold"/>
                                        <p:tgtEl>
                                          <p:spTgt spid="2867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86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8675">
                                            <p:txEl>
                                              <p:pRg st="6" end="6"/>
                                            </p:txEl>
                                          </p:spTgt>
                                        </p:tgtEl>
                                        <p:attrNameLst>
                                          <p:attrName>style.visibility</p:attrName>
                                        </p:attrNameLst>
                                      </p:cBhvr>
                                      <p:to>
                                        <p:strVal val="visible"/>
                                      </p:to>
                                    </p:set>
                                    <p:anim calcmode="lin" valueType="num">
                                      <p:cBhvr additive="base">
                                        <p:cTn id="43" dur="500" fill="hold"/>
                                        <p:tgtEl>
                                          <p:spTgt spid="2867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867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8675">
                                            <p:txEl>
                                              <p:pRg st="7" end="7"/>
                                            </p:txEl>
                                          </p:spTgt>
                                        </p:tgtEl>
                                        <p:attrNameLst>
                                          <p:attrName>style.visibility</p:attrName>
                                        </p:attrNameLst>
                                      </p:cBhvr>
                                      <p:to>
                                        <p:strVal val="visible"/>
                                      </p:to>
                                    </p:set>
                                    <p:anim calcmode="lin" valueType="num">
                                      <p:cBhvr additive="base">
                                        <p:cTn id="49" dur="500" fill="hold"/>
                                        <p:tgtEl>
                                          <p:spTgt spid="2867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867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How should we respond?</a:t>
            </a:r>
          </a:p>
        </p:txBody>
      </p:sp>
      <p:sp>
        <p:nvSpPr>
          <p:cNvPr id="29699" name="Rectangle 3"/>
          <p:cNvSpPr>
            <a:spLocks noGrp="1" noChangeArrowheads="1"/>
          </p:cNvSpPr>
          <p:nvPr>
            <p:ph type="body" idx="1"/>
          </p:nvPr>
        </p:nvSpPr>
        <p:spPr/>
        <p:txBody>
          <a:bodyPr/>
          <a:lstStyle/>
          <a:p>
            <a:r>
              <a:rPr lang="en-US" altLang="en-US"/>
              <a:t>But the Bible pictures even worse disaster ahead for those who continue to live as though God doesn’t exist.</a:t>
            </a:r>
          </a:p>
          <a:p>
            <a:r>
              <a:rPr lang="en-US" altLang="en-US"/>
              <a:t>Consider Jesus’ parable of the fruitless fig tree in Luke 13.</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14530"/>
    </mc:Choice>
    <mc:Fallback>
      <p:transition spd="slow" advTm="1453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Jesus’ Parable</a:t>
            </a:r>
          </a:p>
        </p:txBody>
      </p:sp>
      <p:sp>
        <p:nvSpPr>
          <p:cNvPr id="30724" name="Text Box 4"/>
          <p:cNvSpPr txBox="1">
            <a:spLocks noChangeArrowheads="1"/>
          </p:cNvSpPr>
          <p:nvPr/>
        </p:nvSpPr>
        <p:spPr bwMode="auto">
          <a:xfrm>
            <a:off x="609600" y="1371600"/>
            <a:ext cx="8001000" cy="478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Luke 13:6-9 (NIV) Then he told this parable: “A man had a fig tree, planted in his vineyard, and he went to look for fruit on it, but did not find any. 7 So he said to the man who took care of the vineyard, ‘For three years now I've been coming to look for fruit on this fig tree and haven't found any. Cut it down! Why should it use up the soil?’ 8 ‘Sir,’ the man replied, ‘leave it alone for one more year, and I'll dig around it and fertilize it. 9 If it bears fruit next year, fine! If not, then cut it down.’ ”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110445"/>
    </mc:Choice>
    <mc:Fallback>
      <p:transition spd="slow" advTm="110445"/>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checkerboard(across)">
                                      <p:cBhvr>
                                        <p:cTn id="7" dur="5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ctrTitle"/>
          </p:nvPr>
        </p:nvSpPr>
        <p:spPr/>
        <p:txBody>
          <a:bodyPr/>
          <a:lstStyle/>
          <a:p>
            <a:r>
              <a:rPr lang="en-US" altLang="en-US"/>
              <a:t>Ecological Disaster</a:t>
            </a:r>
          </a:p>
        </p:txBody>
      </p:sp>
      <p:sp>
        <p:nvSpPr>
          <p:cNvPr id="32773" name="Rectangle 5"/>
          <p:cNvSpPr>
            <a:spLocks noGrp="1" noChangeArrowheads="1"/>
          </p:cNvSpPr>
          <p:nvPr>
            <p:ph type="subTitle" idx="1"/>
          </p:nvPr>
        </p:nvSpPr>
        <p:spPr/>
        <p:txBody>
          <a:bodyPr/>
          <a:lstStyle/>
          <a:p>
            <a:r>
              <a:rPr lang="en-US" altLang="en-US"/>
              <a:t>A warning of the wrath to come?</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19459"/>
    </mc:Choice>
    <mc:Fallback>
      <p:transition spd="slow" advTm="19459"/>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p:cTn id="7" dur="500" fill="hold"/>
                                        <p:tgtEl>
                                          <p:spTgt spid="32772"/>
                                        </p:tgtEl>
                                        <p:attrNameLst>
                                          <p:attrName>ppt_w</p:attrName>
                                        </p:attrNameLst>
                                      </p:cBhvr>
                                      <p:tavLst>
                                        <p:tav tm="0">
                                          <p:val>
                                            <p:fltVal val="0"/>
                                          </p:val>
                                        </p:tav>
                                        <p:tav tm="100000">
                                          <p:val>
                                            <p:strVal val="#ppt_w"/>
                                          </p:val>
                                        </p:tav>
                                      </p:tavLst>
                                    </p:anim>
                                    <p:anim calcmode="lin" valueType="num">
                                      <p:cBhvr>
                                        <p:cTn id="8" dur="500" fill="hold"/>
                                        <p:tgtEl>
                                          <p:spTgt spid="3277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2773">
                                            <p:txEl>
                                              <p:pRg st="0" end="0"/>
                                            </p:txEl>
                                          </p:spTgt>
                                        </p:tgtEl>
                                        <p:attrNameLst>
                                          <p:attrName>style.visibility</p:attrName>
                                        </p:attrNameLst>
                                      </p:cBhvr>
                                      <p:to>
                                        <p:strVal val="visible"/>
                                      </p:to>
                                    </p:set>
                                    <p:anim calcmode="lin" valueType="num">
                                      <p:cBhvr>
                                        <p:cTn id="13" dur="500" fill="hold"/>
                                        <p:tgtEl>
                                          <p:spTgt spid="3277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277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3277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Since then…</a:t>
            </a:r>
          </a:p>
        </p:txBody>
      </p:sp>
      <p:sp>
        <p:nvSpPr>
          <p:cNvPr id="12291" name="Rectangle 3"/>
          <p:cNvSpPr>
            <a:spLocks noGrp="1" noChangeArrowheads="1"/>
          </p:cNvSpPr>
          <p:nvPr>
            <p:ph type="body" idx="1"/>
          </p:nvPr>
        </p:nvSpPr>
        <p:spPr/>
        <p:txBody>
          <a:bodyPr/>
          <a:lstStyle/>
          <a:p>
            <a:r>
              <a:rPr lang="en-US" altLang="en-US"/>
              <a:t>The 20</a:t>
            </a:r>
            <a:r>
              <a:rPr lang="en-US" altLang="en-US" baseline="30000"/>
              <a:t>th</a:t>
            </a:r>
            <a:r>
              <a:rPr lang="en-US" altLang="en-US"/>
              <a:t> century has brought us:</a:t>
            </a:r>
          </a:p>
          <a:p>
            <a:pPr lvl="1"/>
            <a:r>
              <a:rPr lang="en-US" altLang="en-US"/>
              <a:t>two world wars;</a:t>
            </a:r>
          </a:p>
          <a:p>
            <a:pPr lvl="1"/>
            <a:r>
              <a:rPr lang="en-US" altLang="en-US"/>
              <a:t>nuclear weapons;</a:t>
            </a:r>
          </a:p>
          <a:p>
            <a:pPr lvl="1"/>
            <a:r>
              <a:rPr lang="en-US" altLang="en-US"/>
              <a:t>some of the worst totalitarian states in history.</a:t>
            </a:r>
          </a:p>
          <a:p>
            <a:r>
              <a:rPr lang="en-US" altLang="en-US"/>
              <a:t>We now have a more sober view of the world situation, and are not so sure the world is getting better!</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23915"/>
    </mc:Choice>
    <mc:Fallback>
      <p:transition spd="slow" advTm="23915"/>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91">
                                            <p:txEl>
                                              <p:pRg st="4" end="4"/>
                                            </p:txEl>
                                          </p:spTgt>
                                        </p:tgtEl>
                                        <p:attrNameLst>
                                          <p:attrName>style.visibility</p:attrName>
                                        </p:attrNameLst>
                                      </p:cBhvr>
                                      <p:to>
                                        <p:strVal val="visible"/>
                                      </p:to>
                                    </p:set>
                                    <p:anim calcmode="lin" valueType="num">
                                      <p:cBhvr additive="base">
                                        <p:cTn id="31"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A Choice of Catastrophes</a:t>
            </a:r>
          </a:p>
        </p:txBody>
      </p:sp>
      <p:sp>
        <p:nvSpPr>
          <p:cNvPr id="13315" name="Rectangle 3"/>
          <p:cNvSpPr>
            <a:spLocks noGrp="1" noChangeArrowheads="1"/>
          </p:cNvSpPr>
          <p:nvPr>
            <p:ph type="body" idx="1"/>
          </p:nvPr>
        </p:nvSpPr>
        <p:spPr/>
        <p:txBody>
          <a:bodyPr/>
          <a:lstStyle/>
          <a:p>
            <a:pPr>
              <a:lnSpc>
                <a:spcPct val="80000"/>
              </a:lnSpc>
            </a:pPr>
            <a:r>
              <a:rPr lang="en-US" altLang="en-US" sz="2800"/>
              <a:t>The title of Isaac Asimov’s non-fiction book published in 1979</a:t>
            </a:r>
          </a:p>
          <a:p>
            <a:pPr>
              <a:lnSpc>
                <a:spcPct val="80000"/>
              </a:lnSpc>
            </a:pPr>
            <a:r>
              <a:rPr lang="en-US" altLang="en-US" sz="2800"/>
              <a:t>He listed some 15 possible disasters</a:t>
            </a:r>
          </a:p>
          <a:p>
            <a:pPr lvl="1">
              <a:lnSpc>
                <a:spcPct val="80000"/>
              </a:lnSpc>
            </a:pPr>
            <a:r>
              <a:rPr lang="en-US" altLang="en-US" sz="2400"/>
              <a:t> some certainly far in the future</a:t>
            </a:r>
          </a:p>
          <a:p>
            <a:pPr lvl="1">
              <a:lnSpc>
                <a:spcPct val="80000"/>
              </a:lnSpc>
            </a:pPr>
            <a:r>
              <a:rPr lang="en-US" altLang="en-US" sz="2400"/>
              <a:t> some possibly rather soon</a:t>
            </a:r>
          </a:p>
          <a:p>
            <a:pPr>
              <a:lnSpc>
                <a:spcPct val="80000"/>
              </a:lnSpc>
            </a:pPr>
            <a:r>
              <a:rPr lang="en-US" altLang="en-US" sz="2800"/>
              <a:t>He sorted them into 5 classes:</a:t>
            </a:r>
          </a:p>
          <a:p>
            <a:pPr lvl="1">
              <a:lnSpc>
                <a:spcPct val="80000"/>
              </a:lnSpc>
            </a:pPr>
            <a:r>
              <a:rPr lang="en-US" altLang="en-US" sz="2400"/>
              <a:t>1: universe becomes uninhabitable</a:t>
            </a:r>
          </a:p>
          <a:p>
            <a:pPr lvl="1">
              <a:lnSpc>
                <a:spcPct val="80000"/>
              </a:lnSpc>
            </a:pPr>
            <a:r>
              <a:rPr lang="en-US" altLang="en-US" sz="2400"/>
              <a:t>2: solar system becomes uninhabitable</a:t>
            </a:r>
          </a:p>
          <a:p>
            <a:pPr lvl="1">
              <a:lnSpc>
                <a:spcPct val="80000"/>
              </a:lnSpc>
            </a:pPr>
            <a:r>
              <a:rPr lang="en-US" altLang="en-US" sz="2400"/>
              <a:t>3: earth becomes uninhabitable</a:t>
            </a:r>
          </a:p>
          <a:p>
            <a:pPr lvl="1">
              <a:lnSpc>
                <a:spcPct val="80000"/>
              </a:lnSpc>
            </a:pPr>
            <a:r>
              <a:rPr lang="en-US" altLang="en-US" sz="2400"/>
              <a:t>4: human life is destroyed</a:t>
            </a:r>
          </a:p>
          <a:p>
            <a:pPr lvl="1">
              <a:lnSpc>
                <a:spcPct val="80000"/>
              </a:lnSpc>
            </a:pPr>
            <a:r>
              <a:rPr lang="en-US" altLang="en-US" sz="2400"/>
              <a:t>5: civilization is destroyed</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43037"/>
    </mc:Choice>
    <mc:Fallback>
      <p:transition spd="slow" advTm="43037"/>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 calcmode="lin" valueType="num">
                                      <p:cBhvr additive="base">
                                        <p:cTn id="37"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315">
                                            <p:txEl>
                                              <p:pRg st="6" end="6"/>
                                            </p:txEl>
                                          </p:spTgt>
                                        </p:tgtEl>
                                        <p:attrNameLst>
                                          <p:attrName>style.visibility</p:attrName>
                                        </p:attrNameLst>
                                      </p:cBhvr>
                                      <p:to>
                                        <p:strVal val="visible"/>
                                      </p:to>
                                    </p:set>
                                    <p:anim calcmode="lin" valueType="num">
                                      <p:cBhvr additive="base">
                                        <p:cTn id="43" dur="5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3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315">
                                            <p:txEl>
                                              <p:pRg st="7" end="7"/>
                                            </p:txEl>
                                          </p:spTgt>
                                        </p:tgtEl>
                                        <p:attrNameLst>
                                          <p:attrName>style.visibility</p:attrName>
                                        </p:attrNameLst>
                                      </p:cBhvr>
                                      <p:to>
                                        <p:strVal val="visible"/>
                                      </p:to>
                                    </p:set>
                                    <p:anim calcmode="lin" valueType="num">
                                      <p:cBhvr additive="base">
                                        <p:cTn id="49" dur="500" fill="hold"/>
                                        <p:tgtEl>
                                          <p:spTgt spid="1331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31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315">
                                            <p:txEl>
                                              <p:pRg st="8" end="8"/>
                                            </p:txEl>
                                          </p:spTgt>
                                        </p:tgtEl>
                                        <p:attrNameLst>
                                          <p:attrName>style.visibility</p:attrName>
                                        </p:attrNameLst>
                                      </p:cBhvr>
                                      <p:to>
                                        <p:strVal val="visible"/>
                                      </p:to>
                                    </p:set>
                                    <p:anim calcmode="lin" valueType="num">
                                      <p:cBhvr additive="base">
                                        <p:cTn id="55" dur="500" fill="hold"/>
                                        <p:tgtEl>
                                          <p:spTgt spid="1331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31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315">
                                            <p:txEl>
                                              <p:pRg st="9" end="9"/>
                                            </p:txEl>
                                          </p:spTgt>
                                        </p:tgtEl>
                                        <p:attrNameLst>
                                          <p:attrName>style.visibility</p:attrName>
                                        </p:attrNameLst>
                                      </p:cBhvr>
                                      <p:to>
                                        <p:strVal val="visible"/>
                                      </p:to>
                                    </p:set>
                                    <p:anim calcmode="lin" valueType="num">
                                      <p:cBhvr additive="base">
                                        <p:cTn id="61" dur="500" fill="hold"/>
                                        <p:tgtEl>
                                          <p:spTgt spid="1331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331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Our Talk</a:t>
            </a:r>
          </a:p>
        </p:txBody>
      </p:sp>
      <p:sp>
        <p:nvSpPr>
          <p:cNvPr id="14339" name="Rectangle 3"/>
          <p:cNvSpPr>
            <a:spLocks noGrp="1" noChangeArrowheads="1"/>
          </p:cNvSpPr>
          <p:nvPr>
            <p:ph type="body" idx="1"/>
          </p:nvPr>
        </p:nvSpPr>
        <p:spPr/>
        <p:txBody>
          <a:bodyPr/>
          <a:lstStyle/>
          <a:p>
            <a:r>
              <a:rPr lang="en-US" altLang="en-US"/>
              <a:t>Here we want to look at some disasters:</a:t>
            </a:r>
          </a:p>
          <a:p>
            <a:pPr lvl="1"/>
            <a:r>
              <a:rPr lang="en-US" altLang="en-US"/>
              <a:t> which are impending today, not far in the future;</a:t>
            </a:r>
          </a:p>
          <a:p>
            <a:pPr lvl="1"/>
            <a:r>
              <a:rPr lang="en-US" altLang="en-US"/>
              <a:t> which are being taken seriously by scientists and politicians.</a:t>
            </a:r>
          </a:p>
          <a:p>
            <a:r>
              <a:rPr lang="en-US" altLang="en-US"/>
              <a:t>Our statistics are taken from </a:t>
            </a:r>
            <a:r>
              <a:rPr lang="en-US" altLang="en-US" i="1"/>
              <a:t>The World Almanac,</a:t>
            </a:r>
            <a:r>
              <a:rPr lang="en-US" altLang="en-US"/>
              <a:t> </a:t>
            </a:r>
            <a:r>
              <a:rPr lang="en-US" altLang="en-US" i="1"/>
              <a:t>Science News, </a:t>
            </a:r>
            <a:r>
              <a:rPr lang="en-US" altLang="en-US"/>
              <a:t>and </a:t>
            </a:r>
            <a:r>
              <a:rPr lang="en-US" altLang="en-US">
                <a:hlinkClick r:id="rId3"/>
              </a:rPr>
              <a:t>www.avert.org</a:t>
            </a:r>
            <a:r>
              <a:rPr lang="en-US" altLang="en-US"/>
              <a:t>.</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22432"/>
    </mc:Choice>
    <mc:Fallback>
      <p:transition spd="slow" advTm="22432"/>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Some Potential Disasters</a:t>
            </a:r>
          </a:p>
        </p:txBody>
      </p:sp>
      <p:sp>
        <p:nvSpPr>
          <p:cNvPr id="15363" name="Rectangle 3"/>
          <p:cNvSpPr>
            <a:spLocks noGrp="1" noChangeArrowheads="1"/>
          </p:cNvSpPr>
          <p:nvPr>
            <p:ph type="body" idx="1"/>
          </p:nvPr>
        </p:nvSpPr>
        <p:spPr/>
        <p:txBody>
          <a:bodyPr/>
          <a:lstStyle/>
          <a:p>
            <a:r>
              <a:rPr lang="en-US" altLang="en-US"/>
              <a:t>Nuclear War</a:t>
            </a:r>
          </a:p>
          <a:p>
            <a:r>
              <a:rPr lang="en-US" altLang="en-US"/>
              <a:t>Ozone Depletion</a:t>
            </a:r>
          </a:p>
          <a:p>
            <a:r>
              <a:rPr lang="en-US" altLang="en-US"/>
              <a:t>Global Warming</a:t>
            </a:r>
          </a:p>
          <a:p>
            <a:r>
              <a:rPr lang="en-US" altLang="en-US"/>
              <a:t>AIDS or other epidemics</a:t>
            </a:r>
          </a:p>
          <a:p>
            <a:r>
              <a:rPr lang="en-US" altLang="en-US"/>
              <a:t>Earthquakes</a:t>
            </a:r>
          </a:p>
          <a:p>
            <a:r>
              <a:rPr lang="en-US" altLang="en-US"/>
              <a:t>Pollution, toxins</a:t>
            </a:r>
          </a:p>
          <a:p>
            <a:endParaRPr lang="en-US"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24134"/>
    </mc:Choice>
    <mc:Fallback>
      <p:transition spd="slow" advTm="24134"/>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363">
                                            <p:txEl>
                                              <p:pRg st="4" end="4"/>
                                            </p:txEl>
                                          </p:spTgt>
                                        </p:tgtEl>
                                        <p:attrNameLst>
                                          <p:attrName>style.visibility</p:attrName>
                                        </p:attrNameLst>
                                      </p:cBhvr>
                                      <p:to>
                                        <p:strVal val="visible"/>
                                      </p:to>
                                    </p:set>
                                    <p:anim calcmode="lin" valueType="num">
                                      <p:cBhvr additive="base">
                                        <p:cTn id="31"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363">
                                            <p:txEl>
                                              <p:pRg st="5" end="5"/>
                                            </p:txEl>
                                          </p:spTgt>
                                        </p:tgtEl>
                                        <p:attrNameLst>
                                          <p:attrName>style.visibility</p:attrName>
                                        </p:attrNameLst>
                                      </p:cBhvr>
                                      <p:to>
                                        <p:strVal val="visible"/>
                                      </p:to>
                                    </p:set>
                                    <p:anim calcmode="lin" valueType="num">
                                      <p:cBhvr additive="base">
                                        <p:cTn id="37"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36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Nuclear War</a:t>
            </a:r>
          </a:p>
        </p:txBody>
      </p:sp>
      <p:sp>
        <p:nvSpPr>
          <p:cNvPr id="16387" name="Rectangle 3"/>
          <p:cNvSpPr>
            <a:spLocks noGrp="1" noChangeArrowheads="1"/>
          </p:cNvSpPr>
          <p:nvPr>
            <p:ph type="body" idx="1"/>
          </p:nvPr>
        </p:nvSpPr>
        <p:spPr/>
        <p:txBody>
          <a:bodyPr/>
          <a:lstStyle/>
          <a:p>
            <a:r>
              <a:rPr lang="en-US" altLang="en-US"/>
              <a:t>A serious threat from the mid-1950s to 1990, now somewhat reduced.</a:t>
            </a:r>
          </a:p>
          <a:p>
            <a:r>
              <a:rPr lang="en-US" altLang="en-US"/>
              <a:t>There are still more than enough armaments around to have a good one.</a:t>
            </a:r>
          </a:p>
          <a:p>
            <a:r>
              <a:rPr lang="en-US" altLang="en-US"/>
              <a:t>Don’t know what all the effects would be:</a:t>
            </a:r>
          </a:p>
          <a:p>
            <a:pPr lvl="1"/>
            <a:r>
              <a:rPr lang="en-US" altLang="en-US"/>
              <a:t>Many killed by blast</a:t>
            </a:r>
          </a:p>
          <a:p>
            <a:pPr lvl="1"/>
            <a:r>
              <a:rPr lang="en-US" altLang="en-US"/>
              <a:t>Many more by fallout of radiation</a:t>
            </a:r>
          </a:p>
          <a:p>
            <a:pPr lvl="1"/>
            <a:r>
              <a:rPr lang="en-US" altLang="en-US"/>
              <a:t>Possibility of nuclear winter</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42711"/>
    </mc:Choice>
    <mc:Fallback>
      <p:transition spd="slow" advTm="42711"/>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387">
                                            <p:txEl>
                                              <p:pRg st="5" end="5"/>
                                            </p:txEl>
                                          </p:spTgt>
                                        </p:tgtEl>
                                        <p:attrNameLst>
                                          <p:attrName>style.visibility</p:attrName>
                                        </p:attrNameLst>
                                      </p:cBhvr>
                                      <p:to>
                                        <p:strVal val="visible"/>
                                      </p:to>
                                    </p:set>
                                    <p:anim calcmode="lin" valueType="num">
                                      <p:cBhvr additive="base">
                                        <p:cTn id="37"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Nuclear War</a:t>
            </a:r>
          </a:p>
        </p:txBody>
      </p:sp>
      <p:sp>
        <p:nvSpPr>
          <p:cNvPr id="17411" name="Rectangle 3"/>
          <p:cNvSpPr>
            <a:spLocks noGrp="1" noChangeArrowheads="1"/>
          </p:cNvSpPr>
          <p:nvPr>
            <p:ph type="body" idx="1"/>
          </p:nvPr>
        </p:nvSpPr>
        <p:spPr/>
        <p:txBody>
          <a:bodyPr/>
          <a:lstStyle/>
          <a:p>
            <a:r>
              <a:rPr lang="en-US" altLang="en-US"/>
              <a:t>Since the 1990s, the biggest threat has been nuclear proliferation:</a:t>
            </a:r>
          </a:p>
          <a:p>
            <a:pPr lvl="1"/>
            <a:r>
              <a:rPr lang="en-US" altLang="en-US"/>
              <a:t>Over 30 countries are using nuclear power</a:t>
            </a:r>
          </a:p>
          <a:p>
            <a:pPr lvl="1"/>
            <a:r>
              <a:rPr lang="en-US" altLang="en-US"/>
              <a:t>A number are seeking to develop weapons</a:t>
            </a:r>
          </a:p>
          <a:p>
            <a:pPr lvl="1"/>
            <a:r>
              <a:rPr lang="en-US" altLang="en-US"/>
              <a:t>A real possibility of terrorist groups getting weapons or building them</a:t>
            </a:r>
          </a:p>
          <a:p>
            <a:pPr lvl="1"/>
            <a:r>
              <a:rPr lang="en-US" altLang="en-US"/>
              <a:t>Delivery systems are more of a hurdle, but what about trailer trucks or shipping containers?</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39724"/>
    </mc:Choice>
    <mc:Fallback>
      <p:transition spd="slow" advTm="39724"/>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411">
                                            <p:txEl>
                                              <p:pRg st="4" end="4"/>
                                            </p:txEl>
                                          </p:spTgt>
                                        </p:tgtEl>
                                        <p:attrNameLst>
                                          <p:attrName>style.visibility</p:attrName>
                                        </p:attrNameLst>
                                      </p:cBhvr>
                                      <p:to>
                                        <p:strVal val="visible"/>
                                      </p:to>
                                    </p:set>
                                    <p:anim calcmode="lin" valueType="num">
                                      <p:cBhvr additive="base">
                                        <p:cTn id="31"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Ozone Depletion</a:t>
            </a:r>
          </a:p>
        </p:txBody>
      </p:sp>
      <p:sp>
        <p:nvSpPr>
          <p:cNvPr id="18435" name="Rectangle 3"/>
          <p:cNvSpPr>
            <a:spLocks noGrp="1" noChangeArrowheads="1"/>
          </p:cNvSpPr>
          <p:nvPr>
            <p:ph type="body" idx="1"/>
          </p:nvPr>
        </p:nvSpPr>
        <p:spPr/>
        <p:txBody>
          <a:bodyPr/>
          <a:lstStyle/>
          <a:p>
            <a:r>
              <a:rPr lang="en-US" altLang="en-US"/>
              <a:t>Life on earth is protected from deadly UV radiation by a layer of ozone (O</a:t>
            </a:r>
            <a:r>
              <a:rPr lang="en-US" altLang="en-US" baseline="-25000"/>
              <a:t>3</a:t>
            </a:r>
            <a:r>
              <a:rPr lang="en-US" altLang="en-US"/>
              <a:t>) in the upper atmosphere.</a:t>
            </a:r>
          </a:p>
          <a:p>
            <a:r>
              <a:rPr lang="en-US" altLang="en-US"/>
              <a:t>This is being depleted by several chemicals produced by mankind (various oxides of nitrogen and refrigerants called CFCs).</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38387"/>
    </mc:Choice>
    <mc:Fallback>
      <p:transition spd="slow" advTm="38387"/>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6|1.6|1.6"/>
</p:tagLst>
</file>

<file path=ppt/tags/tag10.xml><?xml version="1.0" encoding="utf-8"?>
<p:tagLst xmlns:a="http://schemas.openxmlformats.org/drawingml/2006/main" xmlns:r="http://schemas.openxmlformats.org/officeDocument/2006/relationships" xmlns:p="http://schemas.openxmlformats.org/presentationml/2006/main">
  <p:tag name="TIMING" val="|1.2|6.2"/>
</p:tagLst>
</file>

<file path=ppt/tags/tag11.xml><?xml version="1.0" encoding="utf-8"?>
<p:tagLst xmlns:a="http://schemas.openxmlformats.org/drawingml/2006/main" xmlns:r="http://schemas.openxmlformats.org/officeDocument/2006/relationships" xmlns:p="http://schemas.openxmlformats.org/presentationml/2006/main">
  <p:tag name="TIMING" val="|2|14.6"/>
</p:tagLst>
</file>

<file path=ppt/tags/tag12.xml><?xml version="1.0" encoding="utf-8"?>
<p:tagLst xmlns:a="http://schemas.openxmlformats.org/drawingml/2006/main" xmlns:r="http://schemas.openxmlformats.org/officeDocument/2006/relationships" xmlns:p="http://schemas.openxmlformats.org/presentationml/2006/main">
  <p:tag name="TIMING" val="|0.7|11.2|13.2"/>
</p:tagLst>
</file>

<file path=ppt/tags/tag13.xml><?xml version="1.0" encoding="utf-8"?>
<p:tagLst xmlns:a="http://schemas.openxmlformats.org/drawingml/2006/main" xmlns:r="http://schemas.openxmlformats.org/officeDocument/2006/relationships" xmlns:p="http://schemas.openxmlformats.org/presentationml/2006/main">
  <p:tag name="TIMING" val="|1.4|5.5|3.4|7.4"/>
</p:tagLst>
</file>

<file path=ppt/tags/tag14.xml><?xml version="1.0" encoding="utf-8"?>
<p:tagLst xmlns:a="http://schemas.openxmlformats.org/drawingml/2006/main" xmlns:r="http://schemas.openxmlformats.org/officeDocument/2006/relationships" xmlns:p="http://schemas.openxmlformats.org/presentationml/2006/main">
  <p:tag name="TIMING" val="|1.7|13.4|9.2"/>
</p:tagLst>
</file>

<file path=ppt/tags/tag15.xml><?xml version="1.0" encoding="utf-8"?>
<p:tagLst xmlns:a="http://schemas.openxmlformats.org/drawingml/2006/main" xmlns:r="http://schemas.openxmlformats.org/officeDocument/2006/relationships" xmlns:p="http://schemas.openxmlformats.org/presentationml/2006/main">
  <p:tag name="TIMING" val="|0.6|10.1|10.9"/>
</p:tagLst>
</file>

<file path=ppt/tags/tag16.xml><?xml version="1.0" encoding="utf-8"?>
<p:tagLst xmlns:a="http://schemas.openxmlformats.org/drawingml/2006/main" xmlns:r="http://schemas.openxmlformats.org/officeDocument/2006/relationships" xmlns:p="http://schemas.openxmlformats.org/presentationml/2006/main">
  <p:tag name="TIMING" val="|1.5|3.8|5.8"/>
</p:tagLst>
</file>

<file path=ppt/tags/tag17.xml><?xml version="1.0" encoding="utf-8"?>
<p:tagLst xmlns:a="http://schemas.openxmlformats.org/drawingml/2006/main" xmlns:r="http://schemas.openxmlformats.org/officeDocument/2006/relationships" xmlns:p="http://schemas.openxmlformats.org/presentationml/2006/main">
  <p:tag name="TIMING" val="|3.5"/>
</p:tagLst>
</file>

<file path=ppt/tags/tag18.xml><?xml version="1.0" encoding="utf-8"?>
<p:tagLst xmlns:a="http://schemas.openxmlformats.org/drawingml/2006/main" xmlns:r="http://schemas.openxmlformats.org/officeDocument/2006/relationships" xmlns:p="http://schemas.openxmlformats.org/presentationml/2006/main">
  <p:tag name="TIMING" val="|0.6"/>
</p:tagLst>
</file>

<file path=ppt/tags/tag19.xml><?xml version="1.0" encoding="utf-8"?>
<p:tagLst xmlns:a="http://schemas.openxmlformats.org/drawingml/2006/main" xmlns:r="http://schemas.openxmlformats.org/officeDocument/2006/relationships" xmlns:p="http://schemas.openxmlformats.org/presentationml/2006/main">
  <p:tag name="TIMING" val="|1.7|6.5|3|10.2"/>
</p:tagLst>
</file>

<file path=ppt/tags/tag2.xml><?xml version="1.0" encoding="utf-8"?>
<p:tagLst xmlns:a="http://schemas.openxmlformats.org/drawingml/2006/main" xmlns:r="http://schemas.openxmlformats.org/officeDocument/2006/relationships" xmlns:p="http://schemas.openxmlformats.org/presentationml/2006/main">
  <p:tag name="TIMING" val="|2|5.4|1.7|7.1|8"/>
</p:tagLst>
</file>

<file path=ppt/tags/tag20.xml><?xml version="1.0" encoding="utf-8"?>
<p:tagLst xmlns:a="http://schemas.openxmlformats.org/drawingml/2006/main" xmlns:r="http://schemas.openxmlformats.org/officeDocument/2006/relationships" xmlns:p="http://schemas.openxmlformats.org/presentationml/2006/main">
  <p:tag name="TIMING" val="|0.5|10.1|6.4"/>
</p:tagLst>
</file>

<file path=ppt/tags/tag21.xml><?xml version="1.0" encoding="utf-8"?>
<p:tagLst xmlns:a="http://schemas.openxmlformats.org/drawingml/2006/main" xmlns:r="http://schemas.openxmlformats.org/officeDocument/2006/relationships" xmlns:p="http://schemas.openxmlformats.org/presentationml/2006/main">
  <p:tag name="TIMING" val="|1.8|1.5|1.3|1.7|1.4|1.7"/>
</p:tagLst>
</file>

<file path=ppt/tags/tag22.xml><?xml version="1.0" encoding="utf-8"?>
<p:tagLst xmlns:a="http://schemas.openxmlformats.org/drawingml/2006/main" xmlns:r="http://schemas.openxmlformats.org/officeDocument/2006/relationships" xmlns:p="http://schemas.openxmlformats.org/presentationml/2006/main">
  <p:tag name="TIMING" val="|2.5|6.6|0.6|0.8|0.9|1.1|1.6|2.2"/>
</p:tagLst>
</file>

<file path=ppt/tags/tag23.xml><?xml version="1.0" encoding="utf-8"?>
<p:tagLst xmlns:a="http://schemas.openxmlformats.org/drawingml/2006/main" xmlns:r="http://schemas.openxmlformats.org/officeDocument/2006/relationships" xmlns:p="http://schemas.openxmlformats.org/presentationml/2006/main">
  <p:tag name="TIMING" val="|1|7.7"/>
</p:tagLst>
</file>

<file path=ppt/tags/tag24.xml><?xml version="1.0" encoding="utf-8"?>
<p:tagLst xmlns:a="http://schemas.openxmlformats.org/drawingml/2006/main" xmlns:r="http://schemas.openxmlformats.org/officeDocument/2006/relationships" xmlns:p="http://schemas.openxmlformats.org/presentationml/2006/main">
  <p:tag name="TIMING" val="|0.9"/>
</p:tagLst>
</file>

<file path=ppt/tags/tag25.xml><?xml version="1.0" encoding="utf-8"?>
<p:tagLst xmlns:a="http://schemas.openxmlformats.org/drawingml/2006/main" xmlns:r="http://schemas.openxmlformats.org/officeDocument/2006/relationships" xmlns:p="http://schemas.openxmlformats.org/presentationml/2006/main">
  <p:tag name="TIMING" val="|0.7|2.1"/>
</p:tagLst>
</file>

<file path=ppt/tags/tag3.xml><?xml version="1.0" encoding="utf-8"?>
<p:tagLst xmlns:a="http://schemas.openxmlformats.org/drawingml/2006/main" xmlns:r="http://schemas.openxmlformats.org/officeDocument/2006/relationships" xmlns:p="http://schemas.openxmlformats.org/presentationml/2006/main">
  <p:tag name="TIMING" val="|2.2|2.6|2.2|2.1|4.9"/>
</p:tagLst>
</file>

<file path=ppt/tags/tag4.xml><?xml version="1.0" encoding="utf-8"?>
<p:tagLst xmlns:a="http://schemas.openxmlformats.org/drawingml/2006/main" xmlns:r="http://schemas.openxmlformats.org/officeDocument/2006/relationships" xmlns:p="http://schemas.openxmlformats.org/presentationml/2006/main">
  <p:tag name="TIMING" val="|2.9|6.3|3.8|2.7|2.8|3.4|4.9|4|3.9|2.8"/>
</p:tagLst>
</file>

<file path=ppt/tags/tag5.xml><?xml version="1.0" encoding="utf-8"?>
<p:tagLst xmlns:a="http://schemas.openxmlformats.org/drawingml/2006/main" xmlns:r="http://schemas.openxmlformats.org/officeDocument/2006/relationships" xmlns:p="http://schemas.openxmlformats.org/presentationml/2006/main">
  <p:tag name="TIMING" val="|1.5|2.4|4.7|4.9"/>
</p:tagLst>
</file>

<file path=ppt/tags/tag6.xml><?xml version="1.0" encoding="utf-8"?>
<p:tagLst xmlns:a="http://schemas.openxmlformats.org/drawingml/2006/main" xmlns:r="http://schemas.openxmlformats.org/officeDocument/2006/relationships" xmlns:p="http://schemas.openxmlformats.org/presentationml/2006/main">
  <p:tag name="TIMING" val="|6.6|2|1.9|2.1|2.2|2.6"/>
</p:tagLst>
</file>

<file path=ppt/tags/tag7.xml><?xml version="1.0" encoding="utf-8"?>
<p:tagLst xmlns:a="http://schemas.openxmlformats.org/drawingml/2006/main" xmlns:r="http://schemas.openxmlformats.org/officeDocument/2006/relationships" xmlns:p="http://schemas.openxmlformats.org/presentationml/2006/main">
  <p:tag name="TIMING" val="|3.6|9.3|6.6|4.5|5.5|4.7"/>
</p:tagLst>
</file>

<file path=ppt/tags/tag8.xml><?xml version="1.0" encoding="utf-8"?>
<p:tagLst xmlns:a="http://schemas.openxmlformats.org/drawingml/2006/main" xmlns:r="http://schemas.openxmlformats.org/officeDocument/2006/relationships" xmlns:p="http://schemas.openxmlformats.org/presentationml/2006/main">
  <p:tag name="TIMING" val="|0.7|6|4.1|4.1|6.2"/>
</p:tagLst>
</file>

<file path=ppt/tags/tag9.xml><?xml version="1.0" encoding="utf-8"?>
<p:tagLst xmlns:a="http://schemas.openxmlformats.org/drawingml/2006/main" xmlns:r="http://schemas.openxmlformats.org/officeDocument/2006/relationships" xmlns:p="http://schemas.openxmlformats.org/presentationml/2006/main">
  <p:tag name="TIMING" val="|3.9|22.6"/>
</p:tagLst>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Mountain Top</Template>
  <TotalTime>145</TotalTime>
  <Words>1146</Words>
  <Application>Microsoft Office PowerPoint</Application>
  <PresentationFormat>On-screen Show (4:3)</PresentationFormat>
  <Paragraphs>116</Paragraphs>
  <Slides>25</Slides>
  <Notes>0</Notes>
  <HiddenSlides>0</HiddenSlides>
  <MMClips>1</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Mountain Top</vt:lpstr>
      <vt:lpstr>World Disasters</vt:lpstr>
      <vt:lpstr>Only a century ago…</vt:lpstr>
      <vt:lpstr>Since then…</vt:lpstr>
      <vt:lpstr>A Choice of Catastrophes</vt:lpstr>
      <vt:lpstr>Our Talk</vt:lpstr>
      <vt:lpstr>Some Potential Disasters</vt:lpstr>
      <vt:lpstr>Nuclear War</vt:lpstr>
      <vt:lpstr>Nuclear War</vt:lpstr>
      <vt:lpstr>Ozone Depletion</vt:lpstr>
      <vt:lpstr>Ozone Depletion</vt:lpstr>
      <vt:lpstr>Global Warming</vt:lpstr>
      <vt:lpstr>Global Warming</vt:lpstr>
      <vt:lpstr>Global Warming</vt:lpstr>
      <vt:lpstr>AIDS, etc.</vt:lpstr>
      <vt:lpstr>AIDS, etc.</vt:lpstr>
      <vt:lpstr>Earthquakes</vt:lpstr>
      <vt:lpstr>Earthquakes 1900-1999</vt:lpstr>
      <vt:lpstr>Earthquakes 1900-1999</vt:lpstr>
      <vt:lpstr>Pollution, Toxins</vt:lpstr>
      <vt:lpstr>Pollution, Toxins</vt:lpstr>
      <vt:lpstr>Some Potential Disasters</vt:lpstr>
      <vt:lpstr>How should we respond?</vt:lpstr>
      <vt:lpstr>How should we respond?</vt:lpstr>
      <vt:lpstr>Jesus’ Parable</vt:lpstr>
      <vt:lpstr>Ecological Disaster</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Ecological Disaster</dc:title>
  <dc:creator>rnewman</dc:creator>
  <cp:lastModifiedBy>Newman</cp:lastModifiedBy>
  <cp:revision>75</cp:revision>
  <dcterms:created xsi:type="dcterms:W3CDTF">2007-02-23T03:19:41Z</dcterms:created>
  <dcterms:modified xsi:type="dcterms:W3CDTF">2015-07-21T19:57:40Z</dcterms:modified>
</cp:coreProperties>
</file>