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ltLang="en-US"/>
          </a:p>
        </p:txBody>
      </p:sp>
      <p:sp>
        <p:nvSpPr>
          <p:cNvPr id="757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ltLang="en-US"/>
          </a:p>
        </p:txBody>
      </p:sp>
      <p:sp>
        <p:nvSpPr>
          <p:cNvPr id="757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ltLang="en-US"/>
          </a:p>
        </p:txBody>
      </p:sp>
      <p:sp>
        <p:nvSpPr>
          <p:cNvPr id="757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DEF1F6FD-A4A1-4F07-A076-46351FB02AC7}" type="slidenum">
              <a:rPr lang="en-US" altLang="en-US"/>
              <a:pPr/>
              <a:t>‹#›</a:t>
            </a:fld>
            <a:endParaRPr lang="en-US" altLang="en-US"/>
          </a:p>
        </p:txBody>
      </p:sp>
    </p:spTree>
    <p:extLst>
      <p:ext uri="{BB962C8B-B14F-4D97-AF65-F5344CB8AC3E}">
        <p14:creationId xmlns:p14="http://schemas.microsoft.com/office/powerpoint/2010/main" val="217817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788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7885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3" name="Rectangle 5"/>
          <p:cNvSpPr>
            <a:spLocks noGrp="1" noChangeArrowheads="1"/>
          </p:cNvSpPr>
          <p:nvPr>
            <p:ph type="ftr" sz="quarter" idx="3"/>
          </p:nvPr>
        </p:nvSpPr>
        <p:spPr/>
        <p:txBody>
          <a:bodyPr/>
          <a:lstStyle>
            <a:lvl1pPr>
              <a:defRPr/>
            </a:lvl1pPr>
          </a:lstStyle>
          <a:p>
            <a:endParaRPr lang="en-US" altLang="en-US"/>
          </a:p>
        </p:txBody>
      </p:sp>
      <p:sp>
        <p:nvSpPr>
          <p:cNvPr id="78854" name="Rectangle 6"/>
          <p:cNvSpPr>
            <a:spLocks noGrp="1" noChangeArrowheads="1"/>
          </p:cNvSpPr>
          <p:nvPr>
            <p:ph type="sldNum" sz="quarter" idx="4"/>
          </p:nvPr>
        </p:nvSpPr>
        <p:spPr/>
        <p:txBody>
          <a:bodyPr/>
          <a:lstStyle>
            <a:lvl1pPr>
              <a:defRPr/>
            </a:lvl1pPr>
          </a:lstStyle>
          <a:p>
            <a:fld id="{E0F3391D-13B4-41AD-8CED-BA6D36E10A6F}" type="slidenum">
              <a:rPr lang="en-US" altLang="en-US"/>
              <a:pPr/>
              <a:t>‹#›</a:t>
            </a:fld>
            <a:endParaRPr lang="en-US" altLang="en-US"/>
          </a:p>
        </p:txBody>
      </p:sp>
      <p:sp>
        <p:nvSpPr>
          <p:cNvPr id="78855" name="Rectangle 7"/>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8E84D2-95CD-471A-84AF-E86D664930BB}" type="slidenum">
              <a:rPr lang="en-US" altLang="en-US"/>
              <a:pPr/>
              <a:t>‹#›</a:t>
            </a:fld>
            <a:endParaRPr lang="en-US" altLang="en-US"/>
          </a:p>
        </p:txBody>
      </p:sp>
    </p:spTree>
    <p:extLst>
      <p:ext uri="{BB962C8B-B14F-4D97-AF65-F5344CB8AC3E}">
        <p14:creationId xmlns:p14="http://schemas.microsoft.com/office/powerpoint/2010/main" val="123049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D64A57-0EEC-4185-9FB9-9319435986E0}" type="slidenum">
              <a:rPr lang="en-US" altLang="en-US"/>
              <a:pPr/>
              <a:t>‹#›</a:t>
            </a:fld>
            <a:endParaRPr lang="en-US" altLang="en-US"/>
          </a:p>
        </p:txBody>
      </p:sp>
    </p:spTree>
    <p:extLst>
      <p:ext uri="{BB962C8B-B14F-4D97-AF65-F5344CB8AC3E}">
        <p14:creationId xmlns:p14="http://schemas.microsoft.com/office/powerpoint/2010/main" val="330512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1BFF558-CFE9-4921-A1B7-3C6DCA4D59D0}" type="slidenum">
              <a:rPr lang="en-US" altLang="en-US"/>
              <a:pPr/>
              <a:t>‹#›</a:t>
            </a:fld>
            <a:endParaRPr lang="en-US" altLang="en-US"/>
          </a:p>
        </p:txBody>
      </p:sp>
    </p:spTree>
    <p:extLst>
      <p:ext uri="{BB962C8B-B14F-4D97-AF65-F5344CB8AC3E}">
        <p14:creationId xmlns:p14="http://schemas.microsoft.com/office/powerpoint/2010/main" val="4808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E01D7F-D317-4163-ADDB-3466A43EC390}" type="slidenum">
              <a:rPr lang="en-US" altLang="en-US"/>
              <a:pPr/>
              <a:t>‹#›</a:t>
            </a:fld>
            <a:endParaRPr lang="en-US" altLang="en-US"/>
          </a:p>
        </p:txBody>
      </p:sp>
    </p:spTree>
    <p:extLst>
      <p:ext uri="{BB962C8B-B14F-4D97-AF65-F5344CB8AC3E}">
        <p14:creationId xmlns:p14="http://schemas.microsoft.com/office/powerpoint/2010/main" val="1863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CC9223-7A48-4DC5-975C-CEFCE08B4FD2}" type="slidenum">
              <a:rPr lang="en-US" altLang="en-US"/>
              <a:pPr/>
              <a:t>‹#›</a:t>
            </a:fld>
            <a:endParaRPr lang="en-US" altLang="en-US"/>
          </a:p>
        </p:txBody>
      </p:sp>
    </p:spTree>
    <p:extLst>
      <p:ext uri="{BB962C8B-B14F-4D97-AF65-F5344CB8AC3E}">
        <p14:creationId xmlns:p14="http://schemas.microsoft.com/office/powerpoint/2010/main" val="380868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F72812-DA7B-48C9-A43B-5E7F0D7E728E}" type="slidenum">
              <a:rPr lang="en-US" altLang="en-US"/>
              <a:pPr/>
              <a:t>‹#›</a:t>
            </a:fld>
            <a:endParaRPr lang="en-US" altLang="en-US"/>
          </a:p>
        </p:txBody>
      </p:sp>
    </p:spTree>
    <p:extLst>
      <p:ext uri="{BB962C8B-B14F-4D97-AF65-F5344CB8AC3E}">
        <p14:creationId xmlns:p14="http://schemas.microsoft.com/office/powerpoint/2010/main" val="345560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212199F-F32D-4DD2-A399-4007BFFA2EDC}" type="slidenum">
              <a:rPr lang="en-US" altLang="en-US"/>
              <a:pPr/>
              <a:t>‹#›</a:t>
            </a:fld>
            <a:endParaRPr lang="en-US" altLang="en-US"/>
          </a:p>
        </p:txBody>
      </p:sp>
    </p:spTree>
    <p:extLst>
      <p:ext uri="{BB962C8B-B14F-4D97-AF65-F5344CB8AC3E}">
        <p14:creationId xmlns:p14="http://schemas.microsoft.com/office/powerpoint/2010/main" val="335262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DDEF4D-0B4A-4457-B226-0F29E046C1DE}" type="slidenum">
              <a:rPr lang="en-US" altLang="en-US"/>
              <a:pPr/>
              <a:t>‹#›</a:t>
            </a:fld>
            <a:endParaRPr lang="en-US" altLang="en-US"/>
          </a:p>
        </p:txBody>
      </p:sp>
    </p:spTree>
    <p:extLst>
      <p:ext uri="{BB962C8B-B14F-4D97-AF65-F5344CB8AC3E}">
        <p14:creationId xmlns:p14="http://schemas.microsoft.com/office/powerpoint/2010/main" val="78752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A3F6686-38FB-481B-B96B-5BEAF9EB04F9}" type="slidenum">
              <a:rPr lang="en-US" altLang="en-US"/>
              <a:pPr/>
              <a:t>‹#›</a:t>
            </a:fld>
            <a:endParaRPr lang="en-US" altLang="en-US"/>
          </a:p>
        </p:txBody>
      </p:sp>
    </p:spTree>
    <p:extLst>
      <p:ext uri="{BB962C8B-B14F-4D97-AF65-F5344CB8AC3E}">
        <p14:creationId xmlns:p14="http://schemas.microsoft.com/office/powerpoint/2010/main" val="400529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544B13-A299-4067-BE56-7182FD7175C8}" type="slidenum">
              <a:rPr lang="en-US" altLang="en-US"/>
              <a:pPr/>
              <a:t>‹#›</a:t>
            </a:fld>
            <a:endParaRPr lang="en-US" altLang="en-US"/>
          </a:p>
        </p:txBody>
      </p:sp>
    </p:spTree>
    <p:extLst>
      <p:ext uri="{BB962C8B-B14F-4D97-AF65-F5344CB8AC3E}">
        <p14:creationId xmlns:p14="http://schemas.microsoft.com/office/powerpoint/2010/main" val="37354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F31EAF-3AEE-4032-9715-E0A8874B1D47}" type="slidenum">
              <a:rPr lang="en-US" altLang="en-US"/>
              <a:pPr/>
              <a:t>‹#›</a:t>
            </a:fld>
            <a:endParaRPr lang="en-US" altLang="en-US"/>
          </a:p>
        </p:txBody>
      </p:sp>
    </p:spTree>
    <p:extLst>
      <p:ext uri="{BB962C8B-B14F-4D97-AF65-F5344CB8AC3E}">
        <p14:creationId xmlns:p14="http://schemas.microsoft.com/office/powerpoint/2010/main" val="7522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782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CB0A438D-CDE7-489A-8ACC-3812423C6C9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8" name="Picture 4" descr="BD0551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1447800"/>
            <a:ext cx="3457575" cy="4926013"/>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ctrTitle"/>
          </p:nvPr>
        </p:nvSpPr>
        <p:spPr/>
        <p:txBody>
          <a:bodyPr/>
          <a:lstStyle/>
          <a:p>
            <a:r>
              <a:rPr lang="en-US" altLang="en-US" sz="5400"/>
              <a:t>Where is Heaven?</a:t>
            </a:r>
          </a:p>
        </p:txBody>
      </p:sp>
      <p:sp>
        <p:nvSpPr>
          <p:cNvPr id="26627" name="Rectangle 3"/>
          <p:cNvSpPr>
            <a:spLocks noGrp="1" noChangeArrowheads="1"/>
          </p:cNvSpPr>
          <p:nvPr>
            <p:ph type="subTitle" idx="1"/>
          </p:nvPr>
        </p:nvSpPr>
        <p:spPr/>
        <p:txBody>
          <a:bodyPr/>
          <a:lstStyle/>
          <a:p>
            <a:r>
              <a:rPr lang="en-US" altLang="en-US"/>
              <a:t>A Study of the Biblical Teaching</a:t>
            </a:r>
          </a:p>
          <a:p>
            <a:r>
              <a:rPr lang="en-US" altLang="en-US" i="1"/>
              <a:t>Dr. Robert C. Newman</a:t>
            </a:r>
          </a:p>
        </p:txBody>
      </p:sp>
      <p:pic>
        <p:nvPicPr>
          <p:cNvPr id="2" name="WhereHv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85779"/>
            <a:ext cx="609600" cy="609600"/>
          </a:xfrm>
          <a:prstGeom prst="rect">
            <a:avLst/>
          </a:prstGeom>
        </p:spPr>
      </p:pic>
    </p:spTree>
    <p:custDataLst>
      <p:tags r:id="rId1"/>
    </p:custDataLst>
  </p:cSld>
  <p:clrMapOvr>
    <a:masterClrMapping/>
  </p:clrMapOvr>
  <p:transition advTm="697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 fill="hold"/>
                                        <p:tgtEl>
                                          <p:spTgt spid="26626"/>
                                        </p:tgtEl>
                                        <p:attrNameLst>
                                          <p:attrName>ppt_w</p:attrName>
                                        </p:attrNameLst>
                                      </p:cBhvr>
                                      <p:tavLst>
                                        <p:tav tm="0">
                                          <p:val>
                                            <p:fltVal val="0"/>
                                          </p:val>
                                        </p:tav>
                                        <p:tav tm="100000">
                                          <p:val>
                                            <p:strVal val="#ppt_w"/>
                                          </p:val>
                                        </p:tav>
                                      </p:tavLst>
                                    </p:anim>
                                    <p:anim calcmode="lin" valueType="num">
                                      <p:cBhvr>
                                        <p:cTn id="12"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627">
                                            <p:txEl>
                                              <p:pRg st="0" end="0"/>
                                            </p:txEl>
                                          </p:spTgt>
                                        </p:tgtEl>
                                        <p:attrNameLst>
                                          <p:attrName>style.visibility</p:attrName>
                                        </p:attrNameLst>
                                      </p:cBhvr>
                                      <p:to>
                                        <p:strVal val="visible"/>
                                      </p:to>
                                    </p:set>
                                    <p:anim calcmode="lin" valueType="num">
                                      <p:cBhvr additive="base">
                                        <p:cTn id="1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additive="base">
                                        <p:cTn id="2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6628"/>
                                        </p:tgtEl>
                                        <p:attrNameLst>
                                          <p:attrName>style.visibility</p:attrName>
                                        </p:attrNameLst>
                                      </p:cBhvr>
                                      <p:to>
                                        <p:strVal val="visible"/>
                                      </p:to>
                                    </p:set>
                                    <p:animEffect transition="in" filter="checkerboard(across)">
                                      <p:cBhvr>
                                        <p:cTn id="2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6626" grpId="0" autoUpdateAnimBg="0"/>
      <p:bldP spid="2662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Jesus</a:t>
            </a:r>
            <a:r>
              <a:rPr lang="en-US" altLang="en-US">
                <a:cs typeface="Tahoma" charset="0"/>
              </a:rPr>
              <a:t>'</a:t>
            </a:r>
            <a:r>
              <a:rPr lang="en-US" altLang="en-US"/>
              <a:t> Ascension</a:t>
            </a:r>
          </a:p>
        </p:txBody>
      </p:sp>
      <p:sp>
        <p:nvSpPr>
          <p:cNvPr id="35843" name="Text Box 3"/>
          <p:cNvSpPr txBox="1">
            <a:spLocks noChangeArrowheads="1"/>
          </p:cNvSpPr>
          <p:nvPr/>
        </p:nvSpPr>
        <p:spPr bwMode="auto">
          <a:xfrm>
            <a:off x="914400" y="2514600"/>
            <a:ext cx="7239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a:latin typeface="Times New Roman" pitchFamily="18" charset="0"/>
                <a:cs typeface="Times New Roman" pitchFamily="18" charset="0"/>
              </a:rPr>
              <a:t>"</a:t>
            </a:r>
            <a:r>
              <a:rPr lang="en-US" altLang="en-US" sz="3200">
                <a:latin typeface="Times New Roman" pitchFamily="18" charset="0"/>
              </a:rPr>
              <a:t>After he [Jesus] had said these things, he was lifted up and a cloud received him out of their sight.</a:t>
            </a:r>
            <a:r>
              <a:rPr lang="en-US" altLang="en-US" sz="3200">
                <a:latin typeface="Times New Roman" pitchFamily="18" charset="0"/>
                <a:cs typeface="Times New Roman" pitchFamily="18" charset="0"/>
              </a:rPr>
              <a:t>"</a:t>
            </a:r>
            <a:r>
              <a:rPr lang="en-US" altLang="en-US" sz="3200">
                <a:latin typeface="Times New Roman" pitchFamily="18" charset="0"/>
              </a:rPr>
              <a:t> – Acts 1:9</a:t>
            </a:r>
          </a:p>
        </p:txBody>
      </p:sp>
    </p:spTree>
    <p:custDataLst>
      <p:tags r:id="rId1"/>
    </p:custDataLst>
  </p:cSld>
  <p:clrMapOvr>
    <a:masterClrMapping/>
  </p:clrMapOvr>
  <p:transition advTm="18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Jesus</a:t>
            </a:r>
            <a:r>
              <a:rPr lang="en-US" altLang="en-US">
                <a:cs typeface="Tahoma" charset="0"/>
              </a:rPr>
              <a:t>'</a:t>
            </a:r>
            <a:r>
              <a:rPr lang="en-US" altLang="en-US"/>
              <a:t> Ascension</a:t>
            </a:r>
          </a:p>
        </p:txBody>
      </p:sp>
      <p:sp>
        <p:nvSpPr>
          <p:cNvPr id="36867" name="Rectangle 3"/>
          <p:cNvSpPr>
            <a:spLocks noGrp="1" noChangeArrowheads="1"/>
          </p:cNvSpPr>
          <p:nvPr>
            <p:ph type="body" sz="half" idx="1"/>
          </p:nvPr>
        </p:nvSpPr>
        <p:spPr>
          <a:xfrm>
            <a:off x="457200" y="1905000"/>
            <a:ext cx="4343400" cy="4114800"/>
          </a:xfrm>
        </p:spPr>
        <p:txBody>
          <a:bodyPr/>
          <a:lstStyle/>
          <a:p>
            <a:pPr>
              <a:lnSpc>
                <a:spcPct val="90000"/>
              </a:lnSpc>
            </a:pPr>
            <a:r>
              <a:rPr lang="en-US" altLang="en-US" sz="2400"/>
              <a:t>Does Acts 1:9 merely describe the beginning of a long journey, as we might see a spaceship disappear into the clouds at Cape Kennedy?</a:t>
            </a:r>
          </a:p>
          <a:p>
            <a:pPr>
              <a:lnSpc>
                <a:spcPct val="90000"/>
              </a:lnSpc>
            </a:pPr>
            <a:r>
              <a:rPr lang="en-US" altLang="en-US" sz="2400"/>
              <a:t>It looks more like Jesus disappears into a glory cloud </a:t>
            </a:r>
            <a:r>
              <a:rPr lang="en-US" altLang="en-US" sz="2400">
                <a:cs typeface="Times New Roman" pitchFamily="18" charset="0"/>
              </a:rPr>
              <a:t>—</a:t>
            </a:r>
            <a:r>
              <a:rPr lang="en-US" altLang="en-US" sz="2400"/>
              <a:t> like that at Sinai, in the wilderness, or above the Tabernacle </a:t>
            </a:r>
            <a:r>
              <a:rPr lang="en-US" altLang="en-US" sz="2400">
                <a:cs typeface="Times New Roman" pitchFamily="18" charset="0"/>
              </a:rPr>
              <a:t>—</a:t>
            </a:r>
            <a:r>
              <a:rPr lang="en-US" altLang="en-US" sz="2400"/>
              <a:t> the sort of cloud on which he will one day return.</a:t>
            </a:r>
          </a:p>
        </p:txBody>
      </p:sp>
      <p:pic>
        <p:nvPicPr>
          <p:cNvPr id="36873" name="Picture 9" descr="ascensi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05400" y="1905000"/>
            <a:ext cx="36766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3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checkerboard(across)">
                                      <p:cBhvr>
                                        <p:cTn id="7" dur="500"/>
                                        <p:tgtEl>
                                          <p:spTgt spid="3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7"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Is heaven beyond the stars?</a:t>
            </a:r>
          </a:p>
        </p:txBody>
      </p:sp>
      <p:sp>
        <p:nvSpPr>
          <p:cNvPr id="37891" name="Rectangle 3"/>
          <p:cNvSpPr>
            <a:spLocks noGrp="1" noChangeArrowheads="1"/>
          </p:cNvSpPr>
          <p:nvPr>
            <p:ph type="body" idx="1"/>
          </p:nvPr>
        </p:nvSpPr>
        <p:spPr>
          <a:xfrm>
            <a:off x="457200" y="1676400"/>
            <a:ext cx="8229600" cy="4114800"/>
          </a:xfrm>
        </p:spPr>
        <p:txBody>
          <a:bodyPr/>
          <a:lstStyle/>
          <a:p>
            <a:r>
              <a:rPr lang="en-US" altLang="en-US"/>
              <a:t>The king of Babylon speaks of setting his throne above the stars of God in Isaiah 14.</a:t>
            </a:r>
          </a:p>
          <a:p>
            <a:r>
              <a:rPr lang="en-US" altLang="en-US"/>
              <a:t>Is this saying that heaven begins beyond the stars?</a:t>
            </a:r>
          </a:p>
          <a:p>
            <a:r>
              <a:rPr lang="en-US" altLang="en-US"/>
              <a:t>Or is this saying that his throne will be more glorious than the stars?</a:t>
            </a:r>
          </a:p>
          <a:p>
            <a:r>
              <a:rPr lang="en-US" altLang="en-US"/>
              <a:t>Some passages on heaven suggest that </a:t>
            </a:r>
            <a:r>
              <a:rPr lang="en-US" altLang="en-US">
                <a:cs typeface="Tahoma" charset="0"/>
              </a:rPr>
              <a:t>"</a:t>
            </a:r>
            <a:r>
              <a:rPr lang="en-US" altLang="en-US"/>
              <a:t>up</a:t>
            </a:r>
            <a:r>
              <a:rPr lang="en-US" altLang="en-US">
                <a:cs typeface="Tahoma" charset="0"/>
              </a:rPr>
              <a:t>"</a:t>
            </a:r>
            <a:r>
              <a:rPr lang="en-US" altLang="en-US"/>
              <a:t> is not necessary.</a:t>
            </a:r>
          </a:p>
        </p:txBody>
      </p:sp>
    </p:spTree>
    <p:custDataLst>
      <p:tags r:id="rId1"/>
    </p:custDataLst>
  </p:cSld>
  <p:clrMapOvr>
    <a:masterClrMapping/>
  </p:clrMapOvr>
  <p:transition advTm="353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Elisha &amp; the Armies of Heaven</a:t>
            </a:r>
          </a:p>
        </p:txBody>
      </p:sp>
      <p:sp>
        <p:nvSpPr>
          <p:cNvPr id="38915" name="Rectangle 3"/>
          <p:cNvSpPr>
            <a:spLocks noGrp="1" noChangeArrowheads="1"/>
          </p:cNvSpPr>
          <p:nvPr>
            <p:ph type="body" sz="half" idx="1"/>
          </p:nvPr>
        </p:nvSpPr>
        <p:spPr>
          <a:xfrm>
            <a:off x="457200" y="1524000"/>
            <a:ext cx="4572000" cy="4114800"/>
          </a:xfrm>
        </p:spPr>
        <p:txBody>
          <a:bodyPr/>
          <a:lstStyle/>
          <a:p>
            <a:pPr>
              <a:lnSpc>
                <a:spcPct val="90000"/>
              </a:lnSpc>
            </a:pPr>
            <a:r>
              <a:rPr lang="en-US" altLang="en-US" sz="2400"/>
              <a:t>Elisha &amp; his servant are surrounded by enemy forces in 2 Kings 6.</a:t>
            </a:r>
          </a:p>
          <a:p>
            <a:pPr>
              <a:lnSpc>
                <a:spcPct val="90000"/>
              </a:lnSpc>
            </a:pPr>
            <a:r>
              <a:rPr lang="en-US" altLang="en-US" sz="2400"/>
              <a:t>The servant is (naturally) fearful.</a:t>
            </a:r>
          </a:p>
          <a:p>
            <a:pPr>
              <a:lnSpc>
                <a:spcPct val="90000"/>
              </a:lnSpc>
            </a:pPr>
            <a:r>
              <a:rPr lang="en-US" altLang="en-US" sz="2400"/>
              <a:t>Elisha prays that God would open his eyes.</a:t>
            </a:r>
          </a:p>
          <a:p>
            <a:pPr>
              <a:lnSpc>
                <a:spcPct val="90000"/>
              </a:lnSpc>
            </a:pPr>
            <a:r>
              <a:rPr lang="en-US" altLang="en-US" sz="2400"/>
              <a:t>The servant suddenly sees that he and Elisha are surrounded and protected by the armies of heaven.</a:t>
            </a:r>
          </a:p>
          <a:p>
            <a:pPr>
              <a:lnSpc>
                <a:spcPct val="90000"/>
              </a:lnSpc>
            </a:pPr>
            <a:r>
              <a:rPr lang="en-US" altLang="en-US" sz="2400"/>
              <a:t>Were these armies sent out from heaven, or is heaven all around us?</a:t>
            </a:r>
          </a:p>
        </p:txBody>
      </p:sp>
      <p:pic>
        <p:nvPicPr>
          <p:cNvPr id="38918" name="Picture 6" descr="ArmyHeave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0" y="1828800"/>
            <a:ext cx="32988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5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checkerboard(across)">
                                      <p:cBhvr>
                                        <p:cTn id="7" dur="500"/>
                                        <p:tgtEl>
                                          <p:spTgt spid="38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additive="base">
                                        <p:cTn id="12"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 calcmode="lin" valueType="num">
                                      <p:cBhvr additive="base">
                                        <p:cTn id="18"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8915">
                                            <p:txEl>
                                              <p:pRg st="3" end="3"/>
                                            </p:txEl>
                                          </p:spTgt>
                                        </p:tgtEl>
                                        <p:attrNameLst>
                                          <p:attrName>style.visibility</p:attrName>
                                        </p:attrNameLst>
                                      </p:cBhvr>
                                      <p:to>
                                        <p:strVal val="visible"/>
                                      </p:to>
                                    </p:set>
                                    <p:anim calcmode="lin" valueType="num">
                                      <p:cBhvr additive="base">
                                        <p:cTn id="30"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8915">
                                            <p:txEl>
                                              <p:pRg st="4" end="4"/>
                                            </p:txEl>
                                          </p:spTgt>
                                        </p:tgtEl>
                                        <p:attrNameLst>
                                          <p:attrName>style.visibility</p:attrName>
                                        </p:attrNameLst>
                                      </p:cBhvr>
                                      <p:to>
                                        <p:strVal val="visible"/>
                                      </p:to>
                                    </p:set>
                                    <p:anim calcmode="lin" valueType="num">
                                      <p:cBhvr additive="base">
                                        <p:cTn id="36"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Jesus</a:t>
            </a:r>
            <a:r>
              <a:rPr lang="en-US" altLang="en-US">
                <a:cs typeface="Tahoma" charset="0"/>
              </a:rPr>
              <a:t>'</a:t>
            </a:r>
            <a:r>
              <a:rPr lang="en-US" altLang="en-US"/>
              <a:t> Upper Room Appearance</a:t>
            </a:r>
          </a:p>
        </p:txBody>
      </p:sp>
      <p:sp>
        <p:nvSpPr>
          <p:cNvPr id="39939" name="Rectangle 3"/>
          <p:cNvSpPr>
            <a:spLocks noGrp="1" noChangeArrowheads="1"/>
          </p:cNvSpPr>
          <p:nvPr>
            <p:ph type="body" sz="half" idx="1"/>
          </p:nvPr>
        </p:nvSpPr>
        <p:spPr>
          <a:xfrm>
            <a:off x="457200" y="1905000"/>
            <a:ext cx="4033838" cy="4114800"/>
          </a:xfrm>
        </p:spPr>
        <p:txBody>
          <a:bodyPr/>
          <a:lstStyle/>
          <a:p>
            <a:pPr>
              <a:lnSpc>
                <a:spcPct val="90000"/>
              </a:lnSpc>
            </a:pPr>
            <a:r>
              <a:rPr lang="en-US" altLang="en-US" sz="2400"/>
              <a:t>Narrated in Luke 24 and John 20.</a:t>
            </a:r>
          </a:p>
          <a:p>
            <a:pPr>
              <a:lnSpc>
                <a:spcPct val="90000"/>
              </a:lnSpc>
            </a:pPr>
            <a:r>
              <a:rPr lang="en-US" altLang="en-US" sz="2400"/>
              <a:t>Here Jesus appears suddenly inside a closed room.</a:t>
            </a:r>
          </a:p>
          <a:p>
            <a:pPr>
              <a:lnSpc>
                <a:spcPct val="90000"/>
              </a:lnSpc>
            </a:pPr>
            <a:r>
              <a:rPr lang="en-US" altLang="en-US" sz="2400"/>
              <a:t>Perhaps he is coming from heaven, which is an invisible realm all around us.</a:t>
            </a:r>
          </a:p>
          <a:p>
            <a:pPr>
              <a:lnSpc>
                <a:spcPct val="90000"/>
              </a:lnSpc>
            </a:pPr>
            <a:r>
              <a:rPr lang="en-US" altLang="en-US" sz="2400"/>
              <a:t>Or perhaps Jesus just has this ability to become invisible.</a:t>
            </a:r>
          </a:p>
        </p:txBody>
      </p:sp>
      <p:pic>
        <p:nvPicPr>
          <p:cNvPr id="39942" name="Picture 6" descr="Upper-Room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2963" y="2895600"/>
            <a:ext cx="4033837"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1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checkerboard(across)">
                                      <p:cBhvr>
                                        <p:cTn id="7" dur="500"/>
                                        <p:tgtEl>
                                          <p:spTgt spid="39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additive="base">
                                        <p:cTn id="12"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additive="base">
                                        <p:cTn id="18"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 calcmode="lin" valueType="num">
                                      <p:cBhvr additive="base">
                                        <p:cTn id="24"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939">
                                            <p:txEl>
                                              <p:pRg st="3" end="3"/>
                                            </p:txEl>
                                          </p:spTgt>
                                        </p:tgtEl>
                                        <p:attrNameLst>
                                          <p:attrName>style.visibility</p:attrName>
                                        </p:attrNameLst>
                                      </p:cBhvr>
                                      <p:to>
                                        <p:strVal val="visible"/>
                                      </p:to>
                                    </p:set>
                                    <p:anim calcmode="lin" valueType="num">
                                      <p:cBhvr additive="base">
                                        <p:cTn id="30"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God at Sinai</a:t>
            </a:r>
          </a:p>
        </p:txBody>
      </p:sp>
      <p:sp>
        <p:nvSpPr>
          <p:cNvPr id="40963" name="Rectangle 3"/>
          <p:cNvSpPr>
            <a:spLocks noGrp="1" noChangeArrowheads="1"/>
          </p:cNvSpPr>
          <p:nvPr>
            <p:ph type="body" sz="half" idx="1"/>
          </p:nvPr>
        </p:nvSpPr>
        <p:spPr>
          <a:xfrm>
            <a:off x="457200" y="1905000"/>
            <a:ext cx="4033838" cy="4114800"/>
          </a:xfrm>
        </p:spPr>
        <p:txBody>
          <a:bodyPr/>
          <a:lstStyle/>
          <a:p>
            <a:r>
              <a:rPr lang="en-US" altLang="en-US" sz="2400">
                <a:cs typeface="Tahoma" charset="0"/>
              </a:rPr>
              <a:t>"</a:t>
            </a:r>
            <a:r>
              <a:rPr lang="en-US" altLang="en-US" sz="2400"/>
              <a:t>You came down on Mt Sinai and spoke with them from heaven.</a:t>
            </a:r>
            <a:r>
              <a:rPr lang="en-US" altLang="en-US" sz="2400">
                <a:cs typeface="Tahoma" charset="0"/>
              </a:rPr>
              <a:t>"</a:t>
            </a:r>
            <a:r>
              <a:rPr lang="en-US" altLang="en-US" sz="2400"/>
              <a:t> – Neh 9:13</a:t>
            </a:r>
          </a:p>
          <a:p>
            <a:r>
              <a:rPr lang="en-US" altLang="en-US" sz="2400"/>
              <a:t>Is heaven here on Mt Sinai?</a:t>
            </a:r>
          </a:p>
          <a:p>
            <a:r>
              <a:rPr lang="en-US" altLang="en-US" sz="2400"/>
              <a:t>Or is this like on TV?</a:t>
            </a:r>
          </a:p>
          <a:p>
            <a:pPr lvl="1"/>
            <a:r>
              <a:rPr lang="en-US" altLang="en-US" sz="2000"/>
              <a:t>TV anchorman is in my TV set</a:t>
            </a:r>
          </a:p>
          <a:p>
            <a:pPr lvl="1"/>
            <a:r>
              <a:rPr lang="en-US" altLang="en-US" sz="2000"/>
              <a:t>TV anchorman is speaking from New York</a:t>
            </a:r>
          </a:p>
        </p:txBody>
      </p:sp>
      <p:pic>
        <p:nvPicPr>
          <p:cNvPr id="40966" name="Picture 6" descr="GodatSinai"/>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2963" y="2662238"/>
            <a:ext cx="4033837" cy="259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1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across)">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additive="base">
                                        <p:cTn id="12"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 calcmode="lin" valueType="num">
                                      <p:cBhvr additive="base">
                                        <p:cTn id="18"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 calcmode="lin" valueType="num">
                                      <p:cBhvr additive="base">
                                        <p:cTn id="24"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963">
                                            <p:txEl>
                                              <p:pRg st="3" end="3"/>
                                            </p:txEl>
                                          </p:spTgt>
                                        </p:tgtEl>
                                        <p:attrNameLst>
                                          <p:attrName>style.visibility</p:attrName>
                                        </p:attrNameLst>
                                      </p:cBhvr>
                                      <p:to>
                                        <p:strVal val="visible"/>
                                      </p:to>
                                    </p:set>
                                    <p:anim calcmode="lin" valueType="num">
                                      <p:cBhvr additive="base">
                                        <p:cTn id="30"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963">
                                            <p:txEl>
                                              <p:pRg st="4" end="4"/>
                                            </p:txEl>
                                          </p:spTgt>
                                        </p:tgtEl>
                                        <p:attrNameLst>
                                          <p:attrName>style.visibility</p:attrName>
                                        </p:attrNameLst>
                                      </p:cBhvr>
                                      <p:to>
                                        <p:strVal val="visible"/>
                                      </p:to>
                                    </p:set>
                                    <p:anim calcmode="lin" valueType="num">
                                      <p:cBhvr additive="base">
                                        <p:cTn id="36"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God at Sinai</a:t>
            </a:r>
          </a:p>
        </p:txBody>
      </p:sp>
      <p:sp>
        <p:nvSpPr>
          <p:cNvPr id="41987" name="Rectangle 3"/>
          <p:cNvSpPr>
            <a:spLocks noGrp="1" noChangeArrowheads="1"/>
          </p:cNvSpPr>
          <p:nvPr>
            <p:ph type="body" idx="1"/>
          </p:nvPr>
        </p:nvSpPr>
        <p:spPr/>
        <p:txBody>
          <a:bodyPr/>
          <a:lstStyle/>
          <a:p>
            <a:r>
              <a:rPr lang="en-US" altLang="en-US">
                <a:cs typeface="Tahoma" charset="0"/>
              </a:rPr>
              <a:t>"</a:t>
            </a:r>
            <a:r>
              <a:rPr lang="en-US" altLang="en-US"/>
              <a:t>Has any people heard the voice of God speaking from the fire, as you heard it, and survived?</a:t>
            </a:r>
            <a:r>
              <a:rPr lang="en-US" altLang="en-US">
                <a:cs typeface="Tahoma" charset="0"/>
              </a:rPr>
              <a:t>"</a:t>
            </a:r>
            <a:r>
              <a:rPr lang="en-US" altLang="en-US"/>
              <a:t> – Deuteronomy 4:32-33</a:t>
            </a:r>
          </a:p>
          <a:p>
            <a:r>
              <a:rPr lang="en-US" altLang="en-US"/>
              <a:t>Nehemiah – God speaking from heaven</a:t>
            </a:r>
          </a:p>
          <a:p>
            <a:r>
              <a:rPr lang="en-US" altLang="en-US"/>
              <a:t>Deuteronomy – God speaking from the fire</a:t>
            </a:r>
          </a:p>
          <a:p>
            <a:r>
              <a:rPr lang="en-US" altLang="en-US"/>
              <a:t>Same incident</a:t>
            </a:r>
          </a:p>
          <a:p>
            <a:r>
              <a:rPr lang="en-US" altLang="en-US"/>
              <a:t>Heaven is where the fire is?</a:t>
            </a:r>
          </a:p>
        </p:txBody>
      </p:sp>
    </p:spTree>
    <p:custDataLst>
      <p:tags r:id="rId1"/>
    </p:custDataLst>
  </p:cSld>
  <p:clrMapOvr>
    <a:masterClrMapping/>
  </p:clrMapOvr>
  <p:transition advTm="360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God at Sinai</a:t>
            </a:r>
          </a:p>
        </p:txBody>
      </p:sp>
      <p:sp>
        <p:nvSpPr>
          <p:cNvPr id="43011" name="Rectangle 3"/>
          <p:cNvSpPr>
            <a:spLocks noGrp="1" noChangeArrowheads="1"/>
          </p:cNvSpPr>
          <p:nvPr>
            <p:ph type="body" idx="1"/>
          </p:nvPr>
        </p:nvSpPr>
        <p:spPr/>
        <p:txBody>
          <a:bodyPr/>
          <a:lstStyle/>
          <a:p>
            <a:pPr>
              <a:lnSpc>
                <a:spcPct val="90000"/>
              </a:lnSpc>
            </a:pPr>
            <a:r>
              <a:rPr lang="en-US" altLang="en-US">
                <a:cs typeface="Tahoma" charset="0"/>
              </a:rPr>
              <a:t>"</a:t>
            </a:r>
            <a:r>
              <a:rPr lang="en-US" altLang="en-US"/>
              <a:t>So the people stood at a distance while Moses approached the thick cloud where God was.</a:t>
            </a:r>
            <a:r>
              <a:rPr lang="en-US" altLang="en-US">
                <a:cs typeface="Tahoma" charset="0"/>
              </a:rPr>
              <a:t>"</a:t>
            </a:r>
            <a:r>
              <a:rPr lang="en-US" altLang="en-US"/>
              <a:t> – Exodus 20:21</a:t>
            </a:r>
          </a:p>
          <a:p>
            <a:pPr>
              <a:lnSpc>
                <a:spcPct val="90000"/>
              </a:lnSpc>
            </a:pPr>
            <a:r>
              <a:rPr lang="en-US" altLang="en-US">
                <a:cs typeface="Tahoma" charset="0"/>
              </a:rPr>
              <a:t>"</a:t>
            </a:r>
            <a:r>
              <a:rPr lang="en-US" altLang="en-US"/>
              <a:t>Then the Lord said to Moses, </a:t>
            </a:r>
            <a:r>
              <a:rPr lang="en-US" altLang="en-US">
                <a:cs typeface="Tahoma" charset="0"/>
              </a:rPr>
              <a:t>'</a:t>
            </a:r>
            <a:r>
              <a:rPr lang="en-US" altLang="en-US"/>
              <a:t>Thus you shall say to the sons of Israel, you yourselves have seen that I have spoken to you from heaven.</a:t>
            </a:r>
            <a:r>
              <a:rPr lang="en-US" altLang="en-US">
                <a:cs typeface="Tahoma" charset="0"/>
              </a:rPr>
              <a:t>'"</a:t>
            </a:r>
            <a:r>
              <a:rPr lang="en-US" altLang="en-US"/>
              <a:t> – Exodus 20:22</a:t>
            </a:r>
          </a:p>
          <a:p>
            <a:pPr>
              <a:lnSpc>
                <a:spcPct val="90000"/>
              </a:lnSpc>
            </a:pPr>
            <a:r>
              <a:rPr lang="en-US" altLang="en-US"/>
              <a:t>God is on the mountain speaking from heaven.</a:t>
            </a:r>
          </a:p>
        </p:txBody>
      </p:sp>
    </p:spTree>
    <p:custDataLst>
      <p:tags r:id="rId1"/>
    </p:custDataLst>
  </p:cSld>
  <p:clrMapOvr>
    <a:masterClrMapping/>
  </p:clrMapOvr>
  <p:transition advTm="401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Various Views on </a:t>
            </a:r>
            <a:br>
              <a:rPr lang="en-US" altLang="en-US"/>
            </a:br>
            <a:r>
              <a:rPr lang="en-US" altLang="en-US"/>
              <a:t>Heaven</a:t>
            </a:r>
            <a:r>
              <a:rPr lang="en-US" altLang="en-US">
                <a:cs typeface="Tahoma" charset="0"/>
              </a:rPr>
              <a:t>'</a:t>
            </a:r>
            <a:r>
              <a:rPr lang="en-US" altLang="en-US"/>
              <a:t>s Location</a:t>
            </a:r>
          </a:p>
        </p:txBody>
      </p:sp>
      <p:sp>
        <p:nvSpPr>
          <p:cNvPr id="44035" name="Rectangle 3"/>
          <p:cNvSpPr>
            <a:spLocks noGrp="1" noChangeArrowheads="1"/>
          </p:cNvSpPr>
          <p:nvPr>
            <p:ph type="body" idx="1"/>
          </p:nvPr>
        </p:nvSpPr>
        <p:spPr>
          <a:xfrm>
            <a:off x="457200" y="2359025"/>
            <a:ext cx="8229600" cy="3660775"/>
          </a:xfrm>
        </p:spPr>
        <p:txBody>
          <a:bodyPr/>
          <a:lstStyle/>
          <a:p>
            <a:r>
              <a:rPr lang="en-US" altLang="en-US"/>
              <a:t>The Attic Model</a:t>
            </a:r>
          </a:p>
          <a:p>
            <a:r>
              <a:rPr lang="en-US" altLang="en-US"/>
              <a:t>The Way-Out Model</a:t>
            </a:r>
          </a:p>
          <a:p>
            <a:r>
              <a:rPr lang="en-US" altLang="en-US"/>
              <a:t>The Interaction Model</a:t>
            </a:r>
          </a:p>
          <a:p>
            <a:r>
              <a:rPr lang="en-US" altLang="en-US"/>
              <a:t>The Dimensional Model</a:t>
            </a:r>
          </a:p>
        </p:txBody>
      </p:sp>
    </p:spTree>
    <p:custDataLst>
      <p:tags r:id="rId1"/>
    </p:custDataLst>
  </p:cSld>
  <p:clrMapOvr>
    <a:masterClrMapping/>
  </p:clrMapOvr>
  <p:transition advTm="188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The Attic Model</a:t>
            </a:r>
          </a:p>
        </p:txBody>
      </p:sp>
      <p:sp>
        <p:nvSpPr>
          <p:cNvPr id="45059" name="Rectangle 3"/>
          <p:cNvSpPr>
            <a:spLocks noGrp="1" noChangeArrowheads="1"/>
          </p:cNvSpPr>
          <p:nvPr>
            <p:ph type="body" sz="half" idx="1"/>
          </p:nvPr>
        </p:nvSpPr>
        <p:spPr>
          <a:xfrm>
            <a:off x="381000" y="1447800"/>
            <a:ext cx="4572000" cy="4114800"/>
          </a:xfrm>
        </p:spPr>
        <p:txBody>
          <a:bodyPr/>
          <a:lstStyle/>
          <a:p>
            <a:pPr>
              <a:lnSpc>
                <a:spcPct val="90000"/>
              </a:lnSpc>
            </a:pPr>
            <a:r>
              <a:rPr lang="en-US" altLang="en-US" sz="2400"/>
              <a:t>The sky is some kind of ceiling.</a:t>
            </a:r>
          </a:p>
          <a:p>
            <a:pPr>
              <a:lnSpc>
                <a:spcPct val="90000"/>
              </a:lnSpc>
            </a:pPr>
            <a:r>
              <a:rPr lang="en-US" altLang="en-US" sz="2400"/>
              <a:t>The 3</a:t>
            </a:r>
            <a:r>
              <a:rPr lang="en-US" altLang="en-US" sz="2400" baseline="30000"/>
              <a:t>rd</a:t>
            </a:r>
            <a:r>
              <a:rPr lang="en-US" altLang="en-US" sz="2400"/>
              <a:t> heaven is an attic above the ceiling.</a:t>
            </a:r>
          </a:p>
          <a:p>
            <a:pPr>
              <a:lnSpc>
                <a:spcPct val="90000"/>
              </a:lnSpc>
            </a:pPr>
            <a:r>
              <a:rPr lang="en-US" altLang="en-US" sz="2400"/>
              <a:t>Angels come and go thru holes in the sky:</a:t>
            </a:r>
          </a:p>
          <a:p>
            <a:pPr lvl="1">
              <a:lnSpc>
                <a:spcPct val="90000"/>
              </a:lnSpc>
            </a:pPr>
            <a:r>
              <a:rPr lang="en-US" altLang="en-US" sz="2000"/>
              <a:t>Using ladders</a:t>
            </a:r>
          </a:p>
          <a:p>
            <a:pPr lvl="1">
              <a:lnSpc>
                <a:spcPct val="90000"/>
              </a:lnSpc>
            </a:pPr>
            <a:r>
              <a:rPr lang="en-US" altLang="en-US" sz="2000"/>
              <a:t>Or flying</a:t>
            </a:r>
          </a:p>
          <a:p>
            <a:pPr>
              <a:lnSpc>
                <a:spcPct val="90000"/>
              </a:lnSpc>
            </a:pPr>
            <a:r>
              <a:rPr lang="en-US" altLang="en-US" sz="2400"/>
              <a:t>This was probably a common view in antiquity.</a:t>
            </a:r>
          </a:p>
          <a:p>
            <a:pPr>
              <a:lnSpc>
                <a:spcPct val="90000"/>
              </a:lnSpc>
            </a:pPr>
            <a:r>
              <a:rPr lang="en-US" altLang="en-US" sz="2400"/>
              <a:t>Liberals dismiss the Bible as unreliable because they claim this is what it really teaches.</a:t>
            </a:r>
          </a:p>
        </p:txBody>
      </p:sp>
      <p:pic>
        <p:nvPicPr>
          <p:cNvPr id="45062" name="Picture 6" descr="AtticLadd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1905000"/>
            <a:ext cx="35385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34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additive="base">
                                        <p:cTn id="18"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additive="base">
                                        <p:cTn id="24"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 calcmode="lin" valueType="num">
                                      <p:cBhvr additive="base">
                                        <p:cTn id="30"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5059">
                                            <p:txEl>
                                              <p:pRg st="4" end="4"/>
                                            </p:txEl>
                                          </p:spTgt>
                                        </p:tgtEl>
                                        <p:attrNameLst>
                                          <p:attrName>style.visibility</p:attrName>
                                        </p:attrNameLst>
                                      </p:cBhvr>
                                      <p:to>
                                        <p:strVal val="visible"/>
                                      </p:to>
                                    </p:set>
                                    <p:anim calcmode="lin" valueType="num">
                                      <p:cBhvr additive="base">
                                        <p:cTn id="36"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59">
                                            <p:txEl>
                                              <p:pRg st="5" end="5"/>
                                            </p:txEl>
                                          </p:spTgt>
                                        </p:tgtEl>
                                        <p:attrNameLst>
                                          <p:attrName>style.visibility</p:attrName>
                                        </p:attrNameLst>
                                      </p:cBhvr>
                                      <p:to>
                                        <p:strVal val="visible"/>
                                      </p:to>
                                    </p:set>
                                    <p:anim calcmode="lin" valueType="num">
                                      <p:cBhvr additive="base">
                                        <p:cTn id="42"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059">
                                            <p:txEl>
                                              <p:pRg st="6" end="6"/>
                                            </p:txEl>
                                          </p:spTgt>
                                        </p:tgtEl>
                                        <p:attrNameLst>
                                          <p:attrName>style.visibility</p:attrName>
                                        </p:attrNameLst>
                                      </p:cBhvr>
                                      <p:to>
                                        <p:strVal val="visible"/>
                                      </p:to>
                                    </p:set>
                                    <p:anim calcmode="lin" valueType="num">
                                      <p:cBhvr additive="base">
                                        <p:cTn id="48"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Which Heaven?</a:t>
            </a:r>
          </a:p>
        </p:txBody>
      </p:sp>
      <p:sp>
        <p:nvSpPr>
          <p:cNvPr id="27651" name="Text Box 3"/>
          <p:cNvSpPr txBox="1">
            <a:spLocks noChangeArrowheads="1"/>
          </p:cNvSpPr>
          <p:nvPr/>
        </p:nvSpPr>
        <p:spPr bwMode="auto">
          <a:xfrm>
            <a:off x="914400" y="1524000"/>
            <a:ext cx="7467600"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a:latin typeface="Times New Roman" pitchFamily="18" charset="0"/>
                <a:cs typeface="Times New Roman" pitchFamily="18" charset="0"/>
              </a:rPr>
              <a:t>"</a:t>
            </a:r>
            <a:r>
              <a:rPr lang="en-US" altLang="en-US" sz="3200">
                <a:latin typeface="Times New Roman" pitchFamily="18" charset="0"/>
              </a:rPr>
              <a:t>Boasting is necessary, though it is not profitable ….  I know a man in Christ who 14 years ago, whether in the body I do not know or out of the body I do not know … was caught up to the </a:t>
            </a:r>
            <a:r>
              <a:rPr lang="en-US" altLang="en-US" sz="3200">
                <a:solidFill>
                  <a:schemeClr val="accent2"/>
                </a:solidFill>
                <a:latin typeface="Times New Roman" pitchFamily="18" charset="0"/>
              </a:rPr>
              <a:t>third heaven</a:t>
            </a:r>
            <a:r>
              <a:rPr lang="en-US" altLang="en-US" sz="3200">
                <a:latin typeface="Times New Roman" pitchFamily="18" charset="0"/>
              </a:rPr>
              <a:t> … was caught up to Paradise and heard inexpressible words which a man is not permitted to speak.</a:t>
            </a:r>
            <a:r>
              <a:rPr lang="en-US" altLang="en-US" sz="3200">
                <a:latin typeface="Times New Roman" pitchFamily="18" charset="0"/>
                <a:cs typeface="Times New Roman" pitchFamily="18" charset="0"/>
              </a:rPr>
              <a:t>"</a:t>
            </a:r>
            <a:r>
              <a:rPr lang="en-US" altLang="en-US" sz="3200">
                <a:latin typeface="Times New Roman" pitchFamily="18" charset="0"/>
              </a:rPr>
              <a:t> </a:t>
            </a:r>
          </a:p>
          <a:p>
            <a:pPr eaLnBrk="1" hangingPunct="1">
              <a:spcBef>
                <a:spcPct val="50000"/>
              </a:spcBef>
            </a:pPr>
            <a:r>
              <a:rPr lang="en-US" altLang="en-US" sz="3200">
                <a:latin typeface="Times New Roman" pitchFamily="18" charset="0"/>
              </a:rPr>
              <a:t>– Paul in 2 Corinthians 12</a:t>
            </a:r>
          </a:p>
        </p:txBody>
      </p:sp>
    </p:spTree>
    <p:custDataLst>
      <p:tags r:id="rId1"/>
    </p:custDataLst>
  </p:cSld>
  <p:clrMapOvr>
    <a:masterClrMapping/>
  </p:clrMapOvr>
  <p:transition advTm="482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checkerboard(across)">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Problems w/ Attic Model</a:t>
            </a:r>
          </a:p>
        </p:txBody>
      </p:sp>
      <p:sp>
        <p:nvSpPr>
          <p:cNvPr id="46083" name="Rectangle 3"/>
          <p:cNvSpPr>
            <a:spLocks noGrp="1" noChangeArrowheads="1"/>
          </p:cNvSpPr>
          <p:nvPr>
            <p:ph type="body" sz="half" idx="1"/>
          </p:nvPr>
        </p:nvSpPr>
        <p:spPr>
          <a:xfrm>
            <a:off x="457200" y="1905000"/>
            <a:ext cx="4572000" cy="4114800"/>
          </a:xfrm>
        </p:spPr>
        <p:txBody>
          <a:bodyPr/>
          <a:lstStyle/>
          <a:p>
            <a:pPr>
              <a:lnSpc>
                <a:spcPct val="90000"/>
              </a:lnSpc>
            </a:pPr>
            <a:r>
              <a:rPr lang="en-US" altLang="en-US" sz="2400"/>
              <a:t>Makes use of ladder passage (Gen 28), but the ceiling must be awfully low!</a:t>
            </a:r>
          </a:p>
          <a:p>
            <a:pPr>
              <a:lnSpc>
                <a:spcPct val="90000"/>
              </a:lnSpc>
            </a:pPr>
            <a:r>
              <a:rPr lang="en-US" altLang="en-US" sz="2400"/>
              <a:t>Why is the Bible so vague if this is its view?</a:t>
            </a:r>
          </a:p>
          <a:p>
            <a:pPr>
              <a:lnSpc>
                <a:spcPct val="90000"/>
              </a:lnSpc>
            </a:pPr>
            <a:r>
              <a:rPr lang="en-US" altLang="en-US" sz="2400"/>
              <a:t>This view does not fit the Sinai narratives.</a:t>
            </a:r>
          </a:p>
          <a:p>
            <a:pPr>
              <a:lnSpc>
                <a:spcPct val="90000"/>
              </a:lnSpc>
            </a:pPr>
            <a:r>
              <a:rPr lang="en-US" altLang="en-US" sz="2400"/>
              <a:t>This view must add invisibility to account for the movements of the angels, the heavenly armies, and Jesus.</a:t>
            </a:r>
          </a:p>
        </p:txBody>
      </p:sp>
      <p:pic>
        <p:nvPicPr>
          <p:cNvPr id="46086" name="Picture 6" descr="AtticLadder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867400" y="1905000"/>
            <a:ext cx="2501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2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checkerboard(across)">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3">
                                            <p:txEl>
                                              <p:pRg st="1" end="1"/>
                                            </p:txEl>
                                          </p:spTgt>
                                        </p:tgtEl>
                                        <p:attrNameLst>
                                          <p:attrName>style.visibility</p:attrName>
                                        </p:attrNameLst>
                                      </p:cBhvr>
                                      <p:to>
                                        <p:strVal val="visible"/>
                                      </p:to>
                                    </p:set>
                                    <p:anim calcmode="lin" valueType="num">
                                      <p:cBhvr additive="base">
                                        <p:cTn id="18"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 calcmode="lin" valueType="num">
                                      <p:cBhvr additive="base">
                                        <p:cTn id="24"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6083">
                                            <p:txEl>
                                              <p:pRg st="3" end="3"/>
                                            </p:txEl>
                                          </p:spTgt>
                                        </p:tgtEl>
                                        <p:attrNameLst>
                                          <p:attrName>style.visibility</p:attrName>
                                        </p:attrNameLst>
                                      </p:cBhvr>
                                      <p:to>
                                        <p:strVal val="visible"/>
                                      </p:to>
                                    </p:set>
                                    <p:anim calcmode="lin" valueType="num">
                                      <p:cBhvr additive="base">
                                        <p:cTn id="30"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The Way-Out Model</a:t>
            </a:r>
          </a:p>
        </p:txBody>
      </p:sp>
      <p:sp>
        <p:nvSpPr>
          <p:cNvPr id="47107" name="Rectangle 3"/>
          <p:cNvSpPr>
            <a:spLocks noGrp="1" noChangeArrowheads="1"/>
          </p:cNvSpPr>
          <p:nvPr>
            <p:ph type="body" sz="half" idx="1"/>
          </p:nvPr>
        </p:nvSpPr>
        <p:spPr>
          <a:xfrm>
            <a:off x="685800" y="1600200"/>
            <a:ext cx="4495800" cy="4724400"/>
          </a:xfrm>
        </p:spPr>
        <p:txBody>
          <a:bodyPr/>
          <a:lstStyle/>
          <a:p>
            <a:pPr>
              <a:lnSpc>
                <a:spcPct val="90000"/>
              </a:lnSpc>
            </a:pPr>
            <a:r>
              <a:rPr lang="en-US" altLang="en-US" sz="2400"/>
              <a:t>A common evangelical view today</a:t>
            </a:r>
          </a:p>
          <a:p>
            <a:pPr>
              <a:lnSpc>
                <a:spcPct val="90000"/>
              </a:lnSpc>
            </a:pPr>
            <a:r>
              <a:rPr lang="en-US" altLang="en-US" sz="2400"/>
              <a:t>Heaven is beyond the stars, perhaps beyond our universe.</a:t>
            </a:r>
          </a:p>
          <a:p>
            <a:pPr>
              <a:lnSpc>
                <a:spcPct val="90000"/>
              </a:lnSpc>
            </a:pPr>
            <a:r>
              <a:rPr lang="en-US" altLang="en-US" sz="2400"/>
              <a:t>Needs to use the </a:t>
            </a:r>
            <a:r>
              <a:rPr lang="en-US" altLang="en-US" sz="2400">
                <a:cs typeface="Tahoma" charset="0"/>
              </a:rPr>
              <a:t>"</a:t>
            </a:r>
            <a:r>
              <a:rPr lang="en-US" altLang="en-US" sz="2400"/>
              <a:t>TV anchorman</a:t>
            </a:r>
            <a:r>
              <a:rPr lang="en-US" altLang="en-US" sz="2400">
                <a:cs typeface="Tahoma" charset="0"/>
              </a:rPr>
              <a:t>"</a:t>
            </a:r>
            <a:r>
              <a:rPr lang="en-US" altLang="en-US" sz="2400"/>
              <a:t> explanation for Sinai.</a:t>
            </a:r>
          </a:p>
          <a:p>
            <a:pPr>
              <a:lnSpc>
                <a:spcPct val="90000"/>
              </a:lnSpc>
            </a:pPr>
            <a:r>
              <a:rPr lang="en-US" altLang="en-US" sz="2400"/>
              <a:t>Needs to add idea of invisibility for angelic movement.</a:t>
            </a:r>
          </a:p>
          <a:p>
            <a:pPr>
              <a:lnSpc>
                <a:spcPct val="90000"/>
              </a:lnSpc>
            </a:pPr>
            <a:r>
              <a:rPr lang="en-US" altLang="en-US" sz="2400"/>
              <a:t>Movement between heaven &amp; earth seems quite rapid, with one exception (Dan 10).</a:t>
            </a:r>
          </a:p>
        </p:txBody>
      </p:sp>
      <p:pic>
        <p:nvPicPr>
          <p:cNvPr id="47110" name="Picture 6" descr="AmAstronom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9328" r="11334"/>
          <a:stretch>
            <a:fillRect/>
          </a:stretch>
        </p:blipFill>
        <p:spPr>
          <a:xfrm>
            <a:off x="5410200" y="2209800"/>
            <a:ext cx="3200400" cy="351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83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heckerboard(across)">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additive="base">
                                        <p:cTn id="24"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7107">
                                            <p:txEl>
                                              <p:pRg st="3" end="3"/>
                                            </p:txEl>
                                          </p:spTgt>
                                        </p:tgtEl>
                                        <p:attrNameLst>
                                          <p:attrName>style.visibility</p:attrName>
                                        </p:attrNameLst>
                                      </p:cBhvr>
                                      <p:to>
                                        <p:strVal val="visible"/>
                                      </p:to>
                                    </p:set>
                                    <p:anim calcmode="lin" valueType="num">
                                      <p:cBhvr additive="base">
                                        <p:cTn id="30"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7107">
                                            <p:txEl>
                                              <p:pRg st="4" end="4"/>
                                            </p:txEl>
                                          </p:spTgt>
                                        </p:tgtEl>
                                        <p:attrNameLst>
                                          <p:attrName>style.visibility</p:attrName>
                                        </p:attrNameLst>
                                      </p:cBhvr>
                                      <p:to>
                                        <p:strVal val="visible"/>
                                      </p:to>
                                    </p:set>
                                    <p:anim calcmode="lin" valueType="num">
                                      <p:cBhvr additive="base">
                                        <p:cTn id="36"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Two More Recent Views</a:t>
            </a:r>
          </a:p>
        </p:txBody>
      </p:sp>
      <p:sp>
        <p:nvSpPr>
          <p:cNvPr id="48131" name="Rectangle 3"/>
          <p:cNvSpPr>
            <a:spLocks noGrp="1" noChangeArrowheads="1"/>
          </p:cNvSpPr>
          <p:nvPr>
            <p:ph type="body" idx="1"/>
          </p:nvPr>
        </p:nvSpPr>
        <p:spPr/>
        <p:txBody>
          <a:bodyPr/>
          <a:lstStyle/>
          <a:p>
            <a:r>
              <a:rPr lang="en-US" altLang="en-US"/>
              <a:t>These seem to solve the problems of the Attic and Way-Out views.</a:t>
            </a:r>
          </a:p>
          <a:p>
            <a:r>
              <a:rPr lang="en-US" altLang="en-US"/>
              <a:t>Not sure which (if either) of these is correct. </a:t>
            </a:r>
          </a:p>
          <a:p>
            <a:r>
              <a:rPr lang="en-US" altLang="en-US"/>
              <a:t>The Interaction Model</a:t>
            </a:r>
          </a:p>
          <a:p>
            <a:r>
              <a:rPr lang="en-US" altLang="en-US"/>
              <a:t>The Dimensional Model</a:t>
            </a:r>
          </a:p>
        </p:txBody>
      </p:sp>
    </p:spTree>
    <p:custDataLst>
      <p:tags r:id="rId1"/>
    </p:custDataLst>
  </p:cSld>
  <p:clrMapOvr>
    <a:masterClrMapping/>
  </p:clrMapOvr>
  <p:transition advTm="229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The Interaction Model</a:t>
            </a:r>
          </a:p>
        </p:txBody>
      </p:sp>
      <p:sp>
        <p:nvSpPr>
          <p:cNvPr id="49155" name="Rectangle 3"/>
          <p:cNvSpPr>
            <a:spLocks noGrp="1" noChangeArrowheads="1"/>
          </p:cNvSpPr>
          <p:nvPr>
            <p:ph type="body" idx="1"/>
          </p:nvPr>
        </p:nvSpPr>
        <p:spPr/>
        <p:txBody>
          <a:bodyPr/>
          <a:lstStyle/>
          <a:p>
            <a:pPr>
              <a:lnSpc>
                <a:spcPct val="90000"/>
              </a:lnSpc>
            </a:pPr>
            <a:r>
              <a:rPr lang="en-US" altLang="en-US"/>
              <a:t>Suggested by the late Dr. Irwin Moon, physicist and founder of the Moody Institute of Science.</a:t>
            </a:r>
          </a:p>
          <a:p>
            <a:pPr>
              <a:lnSpc>
                <a:spcPct val="90000"/>
              </a:lnSpc>
            </a:pPr>
            <a:r>
              <a:rPr lang="en-US" altLang="en-US"/>
              <a:t>Moon notes that all our senses depend on the interaction of various forces:</a:t>
            </a:r>
          </a:p>
          <a:p>
            <a:pPr lvl="1">
              <a:lnSpc>
                <a:spcPct val="90000"/>
              </a:lnSpc>
            </a:pPr>
            <a:r>
              <a:rPr lang="en-US" altLang="en-US"/>
              <a:t>Sight – light (e-m interaction)</a:t>
            </a:r>
          </a:p>
          <a:p>
            <a:pPr lvl="1">
              <a:lnSpc>
                <a:spcPct val="90000"/>
              </a:lnSpc>
            </a:pPr>
            <a:r>
              <a:rPr lang="en-US" altLang="en-US"/>
              <a:t>Hearing – sound, air pressure (e-m)</a:t>
            </a:r>
          </a:p>
          <a:p>
            <a:pPr lvl="1">
              <a:lnSpc>
                <a:spcPct val="90000"/>
              </a:lnSpc>
            </a:pPr>
            <a:r>
              <a:rPr lang="en-US" altLang="en-US"/>
              <a:t>Touch – solidity (e-m)</a:t>
            </a:r>
          </a:p>
          <a:p>
            <a:pPr lvl="1">
              <a:lnSpc>
                <a:spcPct val="90000"/>
              </a:lnSpc>
            </a:pPr>
            <a:r>
              <a:rPr lang="en-US" altLang="en-US"/>
              <a:t>Taste, smell – chemical reactions (e-m)</a:t>
            </a:r>
          </a:p>
        </p:txBody>
      </p:sp>
    </p:spTree>
    <p:custDataLst>
      <p:tags r:id="rId1"/>
    </p:custDataLst>
  </p:cSld>
  <p:clrMapOvr>
    <a:masterClrMapping/>
  </p:clrMapOvr>
  <p:transition advTm="106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The Interaction Model</a:t>
            </a:r>
          </a:p>
        </p:txBody>
      </p:sp>
      <p:sp>
        <p:nvSpPr>
          <p:cNvPr id="50179" name="Rectangle 3"/>
          <p:cNvSpPr>
            <a:spLocks noGrp="1" noChangeArrowheads="1"/>
          </p:cNvSpPr>
          <p:nvPr>
            <p:ph type="body" idx="1"/>
          </p:nvPr>
        </p:nvSpPr>
        <p:spPr/>
        <p:txBody>
          <a:bodyPr/>
          <a:lstStyle/>
          <a:p>
            <a:pPr>
              <a:lnSpc>
                <a:spcPct val="90000"/>
              </a:lnSpc>
            </a:pPr>
            <a:r>
              <a:rPr lang="en-US" altLang="en-US"/>
              <a:t>So all our senses depend on the interaction of various forces.</a:t>
            </a:r>
          </a:p>
          <a:p>
            <a:pPr>
              <a:lnSpc>
                <a:spcPct val="90000"/>
              </a:lnSpc>
            </a:pPr>
            <a:r>
              <a:rPr lang="en-US" altLang="en-US"/>
              <a:t>Suppose there were something around us that did not interact with these forces.  We would not be able to detect it.</a:t>
            </a:r>
          </a:p>
          <a:p>
            <a:pPr>
              <a:lnSpc>
                <a:spcPct val="90000"/>
              </a:lnSpc>
            </a:pPr>
            <a:r>
              <a:rPr lang="en-US" altLang="en-US"/>
              <a:t>Moon suggests that the unseen spiritual world is all around us, but it has a different set of forces so we cannot normally detect it.</a:t>
            </a:r>
          </a:p>
        </p:txBody>
      </p:sp>
    </p:spTree>
    <p:custDataLst>
      <p:tags r:id="rId1"/>
    </p:custDataLst>
  </p:cSld>
  <p:clrMapOvr>
    <a:masterClrMapping/>
  </p:clrMapOvr>
  <p:transition advTm="56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The Interaction Model</a:t>
            </a:r>
          </a:p>
        </p:txBody>
      </p:sp>
      <p:sp>
        <p:nvSpPr>
          <p:cNvPr id="51203" name="Rectangle 3"/>
          <p:cNvSpPr>
            <a:spLocks noGrp="1" noChangeArrowheads="1"/>
          </p:cNvSpPr>
          <p:nvPr>
            <p:ph type="body" sz="half" idx="1"/>
          </p:nvPr>
        </p:nvSpPr>
        <p:spPr>
          <a:xfrm>
            <a:off x="685800" y="1524000"/>
            <a:ext cx="4495800" cy="4800600"/>
          </a:xfrm>
        </p:spPr>
        <p:txBody>
          <a:bodyPr/>
          <a:lstStyle/>
          <a:p>
            <a:pPr>
              <a:lnSpc>
                <a:spcPct val="90000"/>
              </a:lnSpc>
            </a:pPr>
            <a:r>
              <a:rPr lang="en-US" altLang="en-US" sz="2400"/>
              <a:t>Part of the 3</a:t>
            </a:r>
            <a:r>
              <a:rPr lang="en-US" altLang="en-US" sz="2400" baseline="30000"/>
              <a:t>rd</a:t>
            </a:r>
            <a:r>
              <a:rPr lang="en-US" altLang="en-US" sz="2400"/>
              <a:t> heaven is right here around us.</a:t>
            </a:r>
          </a:p>
          <a:p>
            <a:pPr>
              <a:lnSpc>
                <a:spcPct val="90000"/>
              </a:lnSpc>
            </a:pPr>
            <a:r>
              <a:rPr lang="en-US" altLang="en-US" sz="2400"/>
              <a:t>God at Sinai turns on an interaction so Israel can see cloud, hear sounds.</a:t>
            </a:r>
          </a:p>
          <a:p>
            <a:pPr>
              <a:lnSpc>
                <a:spcPct val="90000"/>
              </a:lnSpc>
            </a:pPr>
            <a:r>
              <a:rPr lang="en-US" altLang="en-US" sz="2400"/>
              <a:t>God gives Elisha’s servant the ability to interact with the heavenly army.</a:t>
            </a:r>
          </a:p>
          <a:p>
            <a:pPr>
              <a:lnSpc>
                <a:spcPct val="90000"/>
              </a:lnSpc>
            </a:pPr>
            <a:r>
              <a:rPr lang="en-US" altLang="en-US" sz="2400"/>
              <a:t>The model has invisibility built-in.</a:t>
            </a:r>
          </a:p>
          <a:p>
            <a:pPr>
              <a:lnSpc>
                <a:spcPct val="90000"/>
              </a:lnSpc>
            </a:pPr>
            <a:r>
              <a:rPr lang="en-US" altLang="en-US" sz="2400"/>
              <a:t>It naturally explains fuzzy cloudiness.</a:t>
            </a:r>
          </a:p>
          <a:p>
            <a:pPr>
              <a:lnSpc>
                <a:spcPct val="90000"/>
              </a:lnSpc>
            </a:pPr>
            <a:r>
              <a:rPr lang="en-US" altLang="en-US" sz="2400"/>
              <a:t>It does require a switchable interaction.</a:t>
            </a:r>
          </a:p>
        </p:txBody>
      </p:sp>
      <p:pic>
        <p:nvPicPr>
          <p:cNvPr id="51206" name="Picture 6" descr="switc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22668"/>
          <a:stretch>
            <a:fillRect/>
          </a:stretch>
        </p:blipFill>
        <p:spPr>
          <a:xfrm>
            <a:off x="5334000" y="2819400"/>
            <a:ext cx="3119438" cy="240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4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1206"/>
                                        </p:tgtEl>
                                        <p:attrNameLst>
                                          <p:attrName>style.visibility</p:attrName>
                                        </p:attrNameLst>
                                      </p:cBhvr>
                                      <p:to>
                                        <p:strVal val="visible"/>
                                      </p:to>
                                    </p:set>
                                    <p:anim calcmode="lin" valueType="num">
                                      <p:cBhvr additive="base">
                                        <p:cTn id="43" dur="500" fill="hold"/>
                                        <p:tgtEl>
                                          <p:spTgt spid="51206"/>
                                        </p:tgtEl>
                                        <p:attrNameLst>
                                          <p:attrName>ppt_x</p:attrName>
                                        </p:attrNameLst>
                                      </p:cBhvr>
                                      <p:tavLst>
                                        <p:tav tm="0">
                                          <p:val>
                                            <p:strVal val="1+#ppt_w/2"/>
                                          </p:val>
                                        </p:tav>
                                        <p:tav tm="100000">
                                          <p:val>
                                            <p:strVal val="#ppt_x"/>
                                          </p:val>
                                        </p:tav>
                                      </p:tavLst>
                                    </p:anim>
                                    <p:anim calcmode="lin" valueType="num">
                                      <p:cBhvr additive="base">
                                        <p:cTn id="44"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The Dimensional Model</a:t>
            </a:r>
          </a:p>
        </p:txBody>
      </p:sp>
      <p:sp>
        <p:nvSpPr>
          <p:cNvPr id="52227" name="Rectangle 3"/>
          <p:cNvSpPr>
            <a:spLocks noGrp="1" noChangeArrowheads="1"/>
          </p:cNvSpPr>
          <p:nvPr>
            <p:ph type="body" idx="1"/>
          </p:nvPr>
        </p:nvSpPr>
        <p:spPr/>
        <p:txBody>
          <a:bodyPr/>
          <a:lstStyle/>
          <a:p>
            <a:r>
              <a:rPr lang="en-US" altLang="en-US" sz="2800"/>
              <a:t>The previous (interaction) model has heaven in our space, but with different interactions.</a:t>
            </a:r>
          </a:p>
          <a:p>
            <a:r>
              <a:rPr lang="en-US" altLang="en-US" sz="2800"/>
              <a:t>The dimensional model has heaven in a different dimension right next to our three dimensions, a fourth (or higher) spatial dimension.</a:t>
            </a:r>
          </a:p>
          <a:p>
            <a:r>
              <a:rPr lang="en-US" altLang="en-US" sz="2800"/>
              <a:t>This model is harder to visualize than the interaction model, but Edwin Abbott helps us with his short story </a:t>
            </a:r>
            <a:r>
              <a:rPr lang="en-US" altLang="en-US" sz="2800" i="1"/>
              <a:t>Flatland</a:t>
            </a:r>
            <a:r>
              <a:rPr lang="en-US" altLang="en-US" sz="2800"/>
              <a:t> written over a century ago.</a:t>
            </a:r>
          </a:p>
        </p:txBody>
      </p:sp>
    </p:spTree>
    <p:custDataLst>
      <p:tags r:id="rId1"/>
    </p:custDataLst>
  </p:cSld>
  <p:clrMapOvr>
    <a:masterClrMapping/>
  </p:clrMapOvr>
  <p:transition advTm="407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Visualizing the </a:t>
            </a:r>
            <a:br>
              <a:rPr lang="en-US" altLang="en-US"/>
            </a:br>
            <a:r>
              <a:rPr lang="en-US" altLang="en-US"/>
              <a:t>Dimensional Model</a:t>
            </a:r>
          </a:p>
        </p:txBody>
      </p:sp>
      <p:sp>
        <p:nvSpPr>
          <p:cNvPr id="53251" name="Rectangle 3"/>
          <p:cNvSpPr>
            <a:spLocks noGrp="1" noChangeArrowheads="1"/>
          </p:cNvSpPr>
          <p:nvPr>
            <p:ph type="body" sz="half" idx="1"/>
          </p:nvPr>
        </p:nvSpPr>
        <p:spPr>
          <a:xfrm>
            <a:off x="457200" y="2057400"/>
            <a:ext cx="4343400" cy="4114800"/>
          </a:xfrm>
        </p:spPr>
        <p:txBody>
          <a:bodyPr/>
          <a:lstStyle/>
          <a:p>
            <a:pPr>
              <a:lnSpc>
                <a:spcPct val="90000"/>
              </a:lnSpc>
            </a:pPr>
            <a:r>
              <a:rPr lang="en-US" altLang="en-US" sz="2400"/>
              <a:t>Imagine a 2-D world, </a:t>
            </a:r>
            <a:r>
              <a:rPr lang="en-US" altLang="en-US" sz="2400">
                <a:cs typeface="Tahoma" charset="0"/>
              </a:rPr>
              <a:t>"</a:t>
            </a:r>
            <a:r>
              <a:rPr lang="en-US" altLang="en-US" sz="2400"/>
              <a:t>Flatland.</a:t>
            </a:r>
            <a:r>
              <a:rPr lang="en-US" altLang="en-US" sz="2400">
                <a:cs typeface="Tahoma" charset="0"/>
              </a:rPr>
              <a:t>"</a:t>
            </a:r>
          </a:p>
          <a:p>
            <a:pPr>
              <a:lnSpc>
                <a:spcPct val="90000"/>
              </a:lnSpc>
            </a:pPr>
            <a:r>
              <a:rPr lang="en-US" altLang="en-US" sz="2400"/>
              <a:t>Flatlanders cannot move, see, or hardly think in more than 2-D, just as we cannot in more than 3-D. </a:t>
            </a:r>
          </a:p>
          <a:p>
            <a:pPr>
              <a:lnSpc>
                <a:spcPct val="90000"/>
              </a:lnSpc>
            </a:pPr>
            <a:r>
              <a:rPr lang="en-US" altLang="en-US" sz="2400"/>
              <a:t>Imagine a 3-D visitor coming to Flatland.</a:t>
            </a:r>
          </a:p>
          <a:p>
            <a:pPr>
              <a:lnSpc>
                <a:spcPct val="90000"/>
              </a:lnSpc>
            </a:pPr>
            <a:r>
              <a:rPr lang="en-US" altLang="en-US" sz="2400"/>
              <a:t>He can see into any part of Flatland, and can enter any part without passing thru another part.</a:t>
            </a:r>
          </a:p>
        </p:txBody>
      </p:sp>
      <p:pic>
        <p:nvPicPr>
          <p:cNvPr id="53254" name="Picture 6" descr="flatland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11217" r="9445"/>
          <a:stretch>
            <a:fillRect/>
          </a:stretch>
        </p:blipFill>
        <p:spPr>
          <a:xfrm>
            <a:off x="5334000" y="2667000"/>
            <a:ext cx="3200400" cy="263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32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additive="base">
                                        <p:cTn id="12"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anim calcmode="lin" valueType="num">
                                      <p:cBhvr additive="base">
                                        <p:cTn id="18"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 calcmode="lin" valueType="num">
                                      <p:cBhvr additive="base">
                                        <p:cTn id="24"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3251">
                                            <p:txEl>
                                              <p:pRg st="3" end="3"/>
                                            </p:txEl>
                                          </p:spTgt>
                                        </p:tgtEl>
                                        <p:attrNameLst>
                                          <p:attrName>style.visibility</p:attrName>
                                        </p:attrNameLst>
                                      </p:cBhvr>
                                      <p:to>
                                        <p:strVal val="visible"/>
                                      </p:to>
                                    </p:set>
                                    <p:anim calcmode="lin" valueType="num">
                                      <p:cBhvr additive="base">
                                        <p:cTn id="30"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Visualizing the </a:t>
            </a:r>
            <a:br>
              <a:rPr lang="en-US" altLang="en-US"/>
            </a:br>
            <a:r>
              <a:rPr lang="en-US" altLang="en-US"/>
              <a:t>Dimensional Model</a:t>
            </a:r>
          </a:p>
        </p:txBody>
      </p:sp>
      <p:sp>
        <p:nvSpPr>
          <p:cNvPr id="54275" name="Rectangle 3"/>
          <p:cNvSpPr>
            <a:spLocks noGrp="1" noChangeArrowheads="1"/>
          </p:cNvSpPr>
          <p:nvPr>
            <p:ph type="body" idx="1"/>
          </p:nvPr>
        </p:nvSpPr>
        <p:spPr/>
        <p:txBody>
          <a:bodyPr/>
          <a:lstStyle/>
          <a:p>
            <a:r>
              <a:rPr lang="en-US" altLang="en-US"/>
              <a:t>Now imagine a four (or higher) dimensional being looking down into our 3-D world.</a:t>
            </a:r>
          </a:p>
          <a:p>
            <a:r>
              <a:rPr lang="en-US" altLang="en-US"/>
              <a:t>He can see inside anything.</a:t>
            </a:r>
          </a:p>
          <a:p>
            <a:r>
              <a:rPr lang="en-US" altLang="en-US"/>
              <a:t>He can enter at any point without passing thru any other point in our space.</a:t>
            </a:r>
          </a:p>
          <a:p>
            <a:r>
              <a:rPr lang="en-US" altLang="en-US"/>
              <a:t>Just so, Jesus could enter a closed room without passing thru any of its doors or windows.</a:t>
            </a:r>
          </a:p>
        </p:txBody>
      </p:sp>
    </p:spTree>
    <p:custDataLst>
      <p:tags r:id="rId1"/>
    </p:custDataLst>
  </p:cSld>
  <p:clrMapOvr>
    <a:masterClrMapping/>
  </p:clrMapOvr>
  <p:transition advTm="462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r>
              <a:rPr lang="en-US" altLang="en-US"/>
              <a:t>Visualizing the </a:t>
            </a:r>
            <a:br>
              <a:rPr lang="en-US" altLang="en-US"/>
            </a:br>
            <a:r>
              <a:rPr lang="en-US" altLang="en-US"/>
              <a:t>Dimensional Model</a:t>
            </a:r>
          </a:p>
        </p:txBody>
      </p:sp>
      <p:sp>
        <p:nvSpPr>
          <p:cNvPr id="55299" name="Rectangle 1027"/>
          <p:cNvSpPr>
            <a:spLocks noGrp="1" noChangeArrowheads="1"/>
          </p:cNvSpPr>
          <p:nvPr>
            <p:ph type="body" idx="1"/>
          </p:nvPr>
        </p:nvSpPr>
        <p:spPr>
          <a:xfrm>
            <a:off x="457200" y="2219325"/>
            <a:ext cx="8229600" cy="3800475"/>
          </a:xfrm>
        </p:spPr>
        <p:txBody>
          <a:bodyPr/>
          <a:lstStyle/>
          <a:p>
            <a:r>
              <a:rPr lang="en-US" altLang="en-US" sz="2800"/>
              <a:t>If a 3-D being were moved a little in the 4</a:t>
            </a:r>
            <a:r>
              <a:rPr lang="en-US" altLang="en-US" sz="2800" baseline="30000"/>
              <a:t>th</a:t>
            </a:r>
            <a:r>
              <a:rPr lang="en-US" altLang="en-US" sz="2800"/>
              <a:t> direction, he could see things he now cannot.</a:t>
            </a:r>
          </a:p>
          <a:p>
            <a:r>
              <a:rPr lang="en-US" altLang="en-US" sz="2800"/>
              <a:t>So Elisha</a:t>
            </a:r>
            <a:r>
              <a:rPr lang="en-US" altLang="en-US" sz="2800">
                <a:cs typeface="Tahoma" charset="0"/>
              </a:rPr>
              <a:t>'</a:t>
            </a:r>
            <a:r>
              <a:rPr lang="en-US" altLang="en-US" sz="2800"/>
              <a:t>s servant (or his eyes) are moved a little in this fourth direction so he can see the armies of heaven.</a:t>
            </a:r>
          </a:p>
          <a:p>
            <a:r>
              <a:rPr lang="en-US" altLang="en-US" sz="2800"/>
              <a:t>When God moves us a little bit, we can see heavenly realities.  Or God can move the heavenly realities into our dimension so we can see them.</a:t>
            </a:r>
          </a:p>
        </p:txBody>
      </p:sp>
    </p:spTree>
    <p:custDataLst>
      <p:tags r:id="rId1"/>
    </p:custDataLst>
  </p:cSld>
  <p:clrMapOvr>
    <a:masterClrMapping/>
  </p:clrMapOvr>
  <p:transition advTm="548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Which Heaven?</a:t>
            </a:r>
          </a:p>
        </p:txBody>
      </p:sp>
      <p:sp>
        <p:nvSpPr>
          <p:cNvPr id="28675" name="Rectangle 3"/>
          <p:cNvSpPr>
            <a:spLocks noGrp="1" noChangeArrowheads="1"/>
          </p:cNvSpPr>
          <p:nvPr>
            <p:ph type="body" idx="1"/>
          </p:nvPr>
        </p:nvSpPr>
        <p:spPr/>
        <p:txBody>
          <a:bodyPr/>
          <a:lstStyle/>
          <a:p>
            <a:r>
              <a:rPr lang="en-US" altLang="en-US"/>
              <a:t>The Bible does not </a:t>
            </a:r>
            <a:r>
              <a:rPr lang="en-US" altLang="en-US">
                <a:cs typeface="Times New Roman" pitchFamily="18" charset="0"/>
              </a:rPr>
              <a:t>— like some ancient texts — speak of seven heavens.</a:t>
            </a:r>
          </a:p>
          <a:p>
            <a:r>
              <a:rPr lang="en-US" altLang="en-US">
                <a:cs typeface="Times New Roman" pitchFamily="18" charset="0"/>
              </a:rPr>
              <a:t>In the context of 2 Corinthians 12, it appears that Paul means by the third heaven the place where God especially manifests Himself, what we now usually call </a:t>
            </a:r>
            <a:r>
              <a:rPr lang="en-US" altLang="en-US">
                <a:cs typeface="Tahoma" charset="0"/>
              </a:rPr>
              <a:t>"</a:t>
            </a:r>
            <a:r>
              <a:rPr lang="en-US" altLang="en-US">
                <a:cs typeface="Times New Roman" pitchFamily="18" charset="0"/>
              </a:rPr>
              <a:t>heaven.</a:t>
            </a:r>
            <a:r>
              <a:rPr lang="en-US" altLang="en-US">
                <a:cs typeface="Tahoma" charset="0"/>
              </a:rPr>
              <a:t>"</a:t>
            </a:r>
          </a:p>
          <a:p>
            <a:r>
              <a:rPr lang="en-US" altLang="en-US">
                <a:cs typeface="Times New Roman" pitchFamily="18" charset="0"/>
              </a:rPr>
              <a:t>There are apparently two other heavens.</a:t>
            </a:r>
          </a:p>
        </p:txBody>
      </p:sp>
    </p:spTree>
    <p:custDataLst>
      <p:tags r:id="rId1"/>
    </p:custDataLst>
  </p:cSld>
  <p:clrMapOvr>
    <a:masterClrMapping/>
  </p:clrMapOvr>
  <p:transition advTm="211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Evaluating the Models</a:t>
            </a:r>
          </a:p>
        </p:txBody>
      </p:sp>
      <p:sp>
        <p:nvSpPr>
          <p:cNvPr id="56323" name="Rectangle 3"/>
          <p:cNvSpPr>
            <a:spLocks noGrp="1" noChangeArrowheads="1"/>
          </p:cNvSpPr>
          <p:nvPr>
            <p:ph type="body" idx="1"/>
          </p:nvPr>
        </p:nvSpPr>
        <p:spPr>
          <a:xfrm>
            <a:off x="457200" y="1676400"/>
            <a:ext cx="8229600" cy="4114800"/>
          </a:xfrm>
        </p:spPr>
        <p:txBody>
          <a:bodyPr/>
          <a:lstStyle/>
          <a:p>
            <a:pPr>
              <a:lnSpc>
                <a:spcPct val="90000"/>
              </a:lnSpc>
            </a:pPr>
            <a:r>
              <a:rPr lang="en-US" altLang="en-US" sz="2800"/>
              <a:t>Attic Model </a:t>
            </a:r>
          </a:p>
          <a:p>
            <a:pPr lvl="1">
              <a:lnSpc>
                <a:spcPct val="90000"/>
              </a:lnSpc>
            </a:pPr>
            <a:r>
              <a:rPr lang="en-US" altLang="en-US" sz="2400"/>
              <a:t>rejects the Bible as primitive.</a:t>
            </a:r>
          </a:p>
          <a:p>
            <a:pPr>
              <a:lnSpc>
                <a:spcPct val="90000"/>
              </a:lnSpc>
            </a:pPr>
            <a:r>
              <a:rPr lang="en-US" altLang="en-US" sz="2800"/>
              <a:t>Way-Out Model </a:t>
            </a:r>
          </a:p>
          <a:p>
            <a:pPr lvl="1">
              <a:lnSpc>
                <a:spcPct val="90000"/>
              </a:lnSpc>
            </a:pPr>
            <a:r>
              <a:rPr lang="en-US" altLang="en-US" sz="2400"/>
              <a:t>puts heaven far away.</a:t>
            </a:r>
          </a:p>
          <a:p>
            <a:pPr>
              <a:lnSpc>
                <a:spcPct val="90000"/>
              </a:lnSpc>
            </a:pPr>
            <a:r>
              <a:rPr lang="en-US" altLang="en-US" sz="2800"/>
              <a:t>Interaction Model </a:t>
            </a:r>
          </a:p>
          <a:p>
            <a:pPr lvl="1">
              <a:lnSpc>
                <a:spcPct val="90000"/>
              </a:lnSpc>
            </a:pPr>
            <a:r>
              <a:rPr lang="en-US" altLang="en-US" sz="2400"/>
              <a:t>fits biblical data</a:t>
            </a:r>
          </a:p>
          <a:p>
            <a:pPr lvl="1">
              <a:lnSpc>
                <a:spcPct val="90000"/>
              </a:lnSpc>
            </a:pPr>
            <a:r>
              <a:rPr lang="en-US" altLang="en-US" sz="2400"/>
              <a:t>needs an interaction switch.</a:t>
            </a:r>
          </a:p>
          <a:p>
            <a:pPr>
              <a:lnSpc>
                <a:spcPct val="90000"/>
              </a:lnSpc>
            </a:pPr>
            <a:r>
              <a:rPr lang="en-US" altLang="en-US" sz="2800"/>
              <a:t>Dimensional Model  </a:t>
            </a:r>
          </a:p>
          <a:p>
            <a:pPr lvl="1">
              <a:lnSpc>
                <a:spcPct val="90000"/>
              </a:lnSpc>
            </a:pPr>
            <a:r>
              <a:rPr lang="en-US" altLang="en-US" sz="2400"/>
              <a:t>also fits Bible </a:t>
            </a:r>
          </a:p>
          <a:p>
            <a:pPr lvl="1">
              <a:lnSpc>
                <a:spcPct val="90000"/>
              </a:lnSpc>
            </a:pPr>
            <a:r>
              <a:rPr lang="en-US" altLang="en-US" sz="2400"/>
              <a:t>doesn</a:t>
            </a:r>
            <a:r>
              <a:rPr lang="en-US" altLang="en-US" sz="2400">
                <a:cs typeface="Tahoma" charset="0"/>
              </a:rPr>
              <a:t>'</a:t>
            </a:r>
            <a:r>
              <a:rPr lang="en-US" altLang="en-US" sz="2400"/>
              <a:t>t need interaction switch</a:t>
            </a:r>
          </a:p>
          <a:p>
            <a:pPr lvl="1">
              <a:lnSpc>
                <a:spcPct val="90000"/>
              </a:lnSpc>
            </a:pPr>
            <a:r>
              <a:rPr lang="en-US" altLang="en-US" sz="2400"/>
              <a:t>is harder to visualize.</a:t>
            </a:r>
          </a:p>
        </p:txBody>
      </p:sp>
    </p:spTree>
    <p:custDataLst>
      <p:tags r:id="rId1"/>
    </p:custDataLst>
  </p:cSld>
  <p:clrMapOvr>
    <a:masterClrMapping/>
  </p:clrMapOvr>
  <p:transition advTm="1340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6323">
                                            <p:txEl>
                                              <p:pRg st="6" end="6"/>
                                            </p:txEl>
                                          </p:spTgt>
                                        </p:tgtEl>
                                        <p:attrNameLst>
                                          <p:attrName>style.visibility</p:attrName>
                                        </p:attrNameLst>
                                      </p:cBhvr>
                                      <p:to>
                                        <p:strVal val="visible"/>
                                      </p:to>
                                    </p:set>
                                    <p:anim calcmode="lin" valueType="num">
                                      <p:cBhvr additive="base">
                                        <p:cTn id="43" dur="500" fill="hold"/>
                                        <p:tgtEl>
                                          <p:spTgt spid="563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6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6323">
                                            <p:txEl>
                                              <p:pRg st="7" end="7"/>
                                            </p:txEl>
                                          </p:spTgt>
                                        </p:tgtEl>
                                        <p:attrNameLst>
                                          <p:attrName>style.visibility</p:attrName>
                                        </p:attrNameLst>
                                      </p:cBhvr>
                                      <p:to>
                                        <p:strVal val="visible"/>
                                      </p:to>
                                    </p:set>
                                    <p:anim calcmode="lin" valueType="num">
                                      <p:cBhvr additive="base">
                                        <p:cTn id="49" dur="500" fill="hold"/>
                                        <p:tgtEl>
                                          <p:spTgt spid="563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63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6323">
                                            <p:txEl>
                                              <p:pRg st="8" end="8"/>
                                            </p:txEl>
                                          </p:spTgt>
                                        </p:tgtEl>
                                        <p:attrNameLst>
                                          <p:attrName>style.visibility</p:attrName>
                                        </p:attrNameLst>
                                      </p:cBhvr>
                                      <p:to>
                                        <p:strVal val="visible"/>
                                      </p:to>
                                    </p:set>
                                    <p:anim calcmode="lin" valueType="num">
                                      <p:cBhvr additive="base">
                                        <p:cTn id="55" dur="500" fill="hold"/>
                                        <p:tgtEl>
                                          <p:spTgt spid="5632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63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6323">
                                            <p:txEl>
                                              <p:pRg st="9" end="9"/>
                                            </p:txEl>
                                          </p:spTgt>
                                        </p:tgtEl>
                                        <p:attrNameLst>
                                          <p:attrName>style.visibility</p:attrName>
                                        </p:attrNameLst>
                                      </p:cBhvr>
                                      <p:to>
                                        <p:strVal val="visible"/>
                                      </p:to>
                                    </p:set>
                                    <p:anim calcmode="lin" valueType="num">
                                      <p:cBhvr additive="base">
                                        <p:cTn id="61" dur="500" fill="hold"/>
                                        <p:tgtEl>
                                          <p:spTgt spid="5632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63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6323">
                                            <p:txEl>
                                              <p:pRg st="10" end="10"/>
                                            </p:txEl>
                                          </p:spTgt>
                                        </p:tgtEl>
                                        <p:attrNameLst>
                                          <p:attrName>style.visibility</p:attrName>
                                        </p:attrNameLst>
                                      </p:cBhvr>
                                      <p:to>
                                        <p:strVal val="visible"/>
                                      </p:to>
                                    </p:set>
                                    <p:anim calcmode="lin" valueType="num">
                                      <p:cBhvr additive="base">
                                        <p:cTn id="67" dur="500" fill="hold"/>
                                        <p:tgtEl>
                                          <p:spTgt spid="5632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632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So What?</a:t>
            </a:r>
          </a:p>
        </p:txBody>
      </p:sp>
      <p:sp>
        <p:nvSpPr>
          <p:cNvPr id="57347" name="Rectangle 3"/>
          <p:cNvSpPr>
            <a:spLocks noGrp="1" noChangeArrowheads="1"/>
          </p:cNvSpPr>
          <p:nvPr>
            <p:ph type="body" sz="half" idx="1"/>
          </p:nvPr>
        </p:nvSpPr>
        <p:spPr>
          <a:xfrm>
            <a:off x="457200" y="1905000"/>
            <a:ext cx="4033838" cy="4114800"/>
          </a:xfrm>
        </p:spPr>
        <p:txBody>
          <a:bodyPr/>
          <a:lstStyle/>
          <a:p>
            <a:pPr>
              <a:lnSpc>
                <a:spcPct val="90000"/>
              </a:lnSpc>
            </a:pPr>
            <a:r>
              <a:rPr lang="en-US" altLang="en-US" sz="2800"/>
              <a:t>The biblical picture of heaven is more sophisticated than many people have been willing to admit.</a:t>
            </a:r>
          </a:p>
          <a:p>
            <a:pPr>
              <a:lnSpc>
                <a:spcPct val="90000"/>
              </a:lnSpc>
            </a:pPr>
            <a:r>
              <a:rPr lang="en-US" altLang="en-US" sz="2800"/>
              <a:t>This is another indication that the Bible is not to be dismissed as the guesses of ancient, superstitious people.</a:t>
            </a:r>
          </a:p>
        </p:txBody>
      </p:sp>
      <p:pic>
        <p:nvPicPr>
          <p:cNvPr id="57350" name="Picture 6" descr="flatlan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11217" r="9445"/>
          <a:stretch>
            <a:fillRect/>
          </a:stretch>
        </p:blipFill>
        <p:spPr>
          <a:xfrm>
            <a:off x="5105400" y="2514600"/>
            <a:ext cx="3429000" cy="2744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0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checkerboard(across)">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12" dur="500"/>
                                        <p:tgtEl>
                                          <p:spTgt spid="57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checkerboard(across)">
                                      <p:cBhvr>
                                        <p:cTn id="17"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So What?</a:t>
            </a:r>
          </a:p>
        </p:txBody>
      </p:sp>
      <p:sp>
        <p:nvSpPr>
          <p:cNvPr id="58372" name="Text Box 4"/>
          <p:cNvSpPr txBox="1">
            <a:spLocks noChangeArrowheads="1"/>
          </p:cNvSpPr>
          <p:nvPr/>
        </p:nvSpPr>
        <p:spPr bwMode="auto">
          <a:xfrm>
            <a:off x="914400" y="1676400"/>
            <a:ext cx="73152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a:latin typeface="Times New Roman" pitchFamily="18" charset="0"/>
                <a:cs typeface="Times New Roman" pitchFamily="18" charset="0"/>
              </a:rPr>
              <a:t>"</a:t>
            </a:r>
            <a:r>
              <a:rPr lang="en-US" altLang="en-US" sz="3200">
                <a:latin typeface="Times New Roman" pitchFamily="18" charset="0"/>
              </a:rPr>
              <a:t>Then I saw a great white throne and him who was seated on it.  Earth and sky fled from his presence, and there was no place for them.  And I saw the dead, great and small, standing before the throne, and books were opened …  If anyone</a:t>
            </a:r>
            <a:r>
              <a:rPr lang="en-US" altLang="en-US" sz="3200">
                <a:latin typeface="Times New Roman" pitchFamily="18" charset="0"/>
                <a:cs typeface="Times New Roman" pitchFamily="18" charset="0"/>
              </a:rPr>
              <a:t>'</a:t>
            </a:r>
            <a:r>
              <a:rPr lang="en-US" altLang="en-US" sz="3200">
                <a:latin typeface="Times New Roman" pitchFamily="18" charset="0"/>
              </a:rPr>
              <a:t>s name was not found written in the book of life, he was thrown into the lake of fire.</a:t>
            </a:r>
            <a:r>
              <a:rPr lang="en-US" altLang="en-US" sz="3200">
                <a:latin typeface="Times New Roman" pitchFamily="18" charset="0"/>
                <a:cs typeface="Times New Roman" pitchFamily="18" charset="0"/>
              </a:rPr>
              <a:t>"</a:t>
            </a:r>
            <a:r>
              <a:rPr lang="en-US" altLang="en-US" sz="3200">
                <a:latin typeface="Times New Roman" pitchFamily="18" charset="0"/>
              </a:rPr>
              <a:t> – Revelation 20</a:t>
            </a:r>
          </a:p>
        </p:txBody>
      </p:sp>
    </p:spTree>
    <p:custDataLst>
      <p:tags r:id="rId1"/>
    </p:custDataLst>
  </p:cSld>
  <p:clrMapOvr>
    <a:masterClrMapping/>
  </p:clrMapOvr>
  <p:transition advTm="1078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So What?</a:t>
            </a:r>
          </a:p>
        </p:txBody>
      </p:sp>
      <p:sp>
        <p:nvSpPr>
          <p:cNvPr id="60419" name="Text Box 3"/>
          <p:cNvSpPr txBox="1">
            <a:spLocks noChangeArrowheads="1"/>
          </p:cNvSpPr>
          <p:nvPr/>
        </p:nvSpPr>
        <p:spPr bwMode="auto">
          <a:xfrm>
            <a:off x="685800" y="1524000"/>
            <a:ext cx="76962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a:latin typeface="Times New Roman" pitchFamily="18" charset="0"/>
                <a:cs typeface="Times New Roman" pitchFamily="18" charset="0"/>
              </a:rPr>
              <a:t>"</a:t>
            </a:r>
            <a:r>
              <a:rPr lang="en-US" altLang="en-US" sz="3200">
                <a:latin typeface="Times New Roman" pitchFamily="18" charset="0"/>
              </a:rPr>
              <a:t>But the day of the Lord will come like a thief.  The heavens will disappear with a roar; the elements will be destroyed by fire, and the earth and everything in it will be laid bare.  Since everything will be destroyed in this way, what kind of people ought you to be?  You ought to live holy and godly lives as you look forward to the day of God and speed its coming.</a:t>
            </a:r>
            <a:r>
              <a:rPr lang="en-US" altLang="en-US" sz="3200">
                <a:latin typeface="Times New Roman" pitchFamily="18" charset="0"/>
                <a:cs typeface="Times New Roman" pitchFamily="18" charset="0"/>
              </a:rPr>
              <a:t>"</a:t>
            </a:r>
            <a:r>
              <a:rPr lang="en-US" altLang="en-US" sz="3200">
                <a:latin typeface="Times New Roman" pitchFamily="18" charset="0"/>
              </a:rPr>
              <a:t> – 2 Peter 3:10-12</a:t>
            </a:r>
          </a:p>
        </p:txBody>
      </p:sp>
    </p:spTree>
    <p:custDataLst>
      <p:tags r:id="rId1"/>
    </p:custDataLst>
  </p:cSld>
  <p:clrMapOvr>
    <a:masterClrMapping/>
  </p:clrMapOvr>
  <p:transition advTm="685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checkerboard(across)">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For Further Reading</a:t>
            </a:r>
          </a:p>
        </p:txBody>
      </p:sp>
      <p:sp>
        <p:nvSpPr>
          <p:cNvPr id="61443" name="Rectangle 3"/>
          <p:cNvSpPr>
            <a:spLocks noGrp="1" noChangeArrowheads="1"/>
          </p:cNvSpPr>
          <p:nvPr>
            <p:ph type="body" idx="1"/>
          </p:nvPr>
        </p:nvSpPr>
        <p:spPr/>
        <p:txBody>
          <a:bodyPr/>
          <a:lstStyle/>
          <a:p>
            <a:r>
              <a:rPr lang="en-US" altLang="en-US"/>
              <a:t>Edwin A. Abbott, </a:t>
            </a:r>
            <a:r>
              <a:rPr lang="en-US" altLang="en-US" i="1"/>
              <a:t>Flatland</a:t>
            </a:r>
            <a:endParaRPr lang="en-US" altLang="en-US"/>
          </a:p>
          <a:p>
            <a:r>
              <a:rPr lang="en-US" altLang="en-US"/>
              <a:t>Rudy Rucker, </a:t>
            </a:r>
            <a:r>
              <a:rPr lang="en-US" altLang="en-US" i="1"/>
              <a:t>The Fourth Dimension</a:t>
            </a:r>
            <a:endParaRPr lang="en-US" altLang="en-US"/>
          </a:p>
          <a:p>
            <a:r>
              <a:rPr lang="en-US" altLang="en-US"/>
              <a:t>Hugh Ross, </a:t>
            </a:r>
            <a:r>
              <a:rPr lang="en-US" altLang="en-US" i="1"/>
              <a:t>Beyond the Cosmos</a:t>
            </a:r>
            <a:endParaRPr lang="en-US" altLang="en-US"/>
          </a:p>
          <a:p>
            <a:r>
              <a:rPr lang="en-US" altLang="en-US"/>
              <a:t>Robert C. Newman, </a:t>
            </a:r>
            <a:r>
              <a:rPr lang="en-US" altLang="en-US" i="1"/>
              <a:t>The Biblical Firmament, Vault or Vapor?</a:t>
            </a:r>
            <a:endParaRPr lang="en-US" altLang="en-US"/>
          </a:p>
        </p:txBody>
      </p:sp>
    </p:spTree>
    <p:custDataLst>
      <p:tags r:id="rId1"/>
    </p:custDataLst>
  </p:cSld>
  <p:clrMapOvr>
    <a:masterClrMapping/>
  </p:clrMapOvr>
  <p:transition advTm="704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r>
              <a:rPr lang="en-US" altLang="en-US" sz="5400"/>
              <a:t>The End</a:t>
            </a:r>
          </a:p>
        </p:txBody>
      </p:sp>
      <p:sp>
        <p:nvSpPr>
          <p:cNvPr id="72707" name="Rectangle 3"/>
          <p:cNvSpPr>
            <a:spLocks noGrp="1" noChangeArrowheads="1"/>
          </p:cNvSpPr>
          <p:nvPr>
            <p:ph type="subTitle" idx="1"/>
          </p:nvPr>
        </p:nvSpPr>
        <p:spPr/>
        <p:txBody>
          <a:bodyPr/>
          <a:lstStyle/>
          <a:p>
            <a:r>
              <a:rPr lang="en-US" altLang="en-US"/>
              <a:t>Are you going to be </a:t>
            </a:r>
          </a:p>
          <a:p>
            <a:r>
              <a:rPr lang="en-US" altLang="en-US"/>
              <a:t>in heaven one day?</a:t>
            </a:r>
          </a:p>
        </p:txBody>
      </p:sp>
    </p:spTree>
    <p:custDataLst>
      <p:tags r:id="rId1"/>
    </p:custDataLst>
  </p:cSld>
  <p:clrMapOvr>
    <a:masterClrMapping/>
  </p:clrMapOvr>
  <p:transition advTm="11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0" end="0"/>
                                            </p:txEl>
                                          </p:spTgt>
                                        </p:tgtEl>
                                        <p:attrNameLst>
                                          <p:attrName>style.visibility</p:attrName>
                                        </p:attrNameLst>
                                      </p:cBhvr>
                                      <p:to>
                                        <p:strVal val="visible"/>
                                      </p:to>
                                    </p:set>
                                    <p:anim calcmode="lin" valueType="num">
                                      <p:cBhvr additive="base">
                                        <p:cTn id="13"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1" end="1"/>
                                            </p:txEl>
                                          </p:spTgt>
                                        </p:tgtEl>
                                        <p:attrNameLst>
                                          <p:attrName>style.visibility</p:attrName>
                                        </p:attrNameLst>
                                      </p:cBhvr>
                                      <p:to>
                                        <p:strVal val="visible"/>
                                      </p:to>
                                    </p:set>
                                    <p:anim calcmode="lin" valueType="num">
                                      <p:cBhvr additive="base">
                                        <p:cTn id="19"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 Bible</a:t>
            </a:r>
            <a:r>
              <a:rPr lang="en-US" altLang="en-US">
                <a:cs typeface="Tahoma" charset="0"/>
              </a:rPr>
              <a:t>'</a:t>
            </a:r>
            <a:r>
              <a:rPr lang="en-US" altLang="en-US"/>
              <a:t>s 3 Heavens</a:t>
            </a:r>
          </a:p>
        </p:txBody>
      </p:sp>
      <p:sp>
        <p:nvSpPr>
          <p:cNvPr id="29699" name="Rectangle 3"/>
          <p:cNvSpPr>
            <a:spLocks noGrp="1" noChangeArrowheads="1"/>
          </p:cNvSpPr>
          <p:nvPr>
            <p:ph type="body" idx="1"/>
          </p:nvPr>
        </p:nvSpPr>
        <p:spPr>
          <a:xfrm>
            <a:off x="457200" y="2147888"/>
            <a:ext cx="8229600" cy="3871912"/>
          </a:xfrm>
        </p:spPr>
        <p:txBody>
          <a:bodyPr/>
          <a:lstStyle/>
          <a:p>
            <a:r>
              <a:rPr lang="en-US" altLang="en-US"/>
              <a:t>1</a:t>
            </a:r>
            <a:r>
              <a:rPr lang="en-US" altLang="en-US" baseline="30000"/>
              <a:t>st</a:t>
            </a:r>
            <a:r>
              <a:rPr lang="en-US" altLang="en-US"/>
              <a:t> – where the birds fly</a:t>
            </a:r>
          </a:p>
          <a:p>
            <a:pPr lvl="1"/>
            <a:r>
              <a:rPr lang="en-US" altLang="en-US">
                <a:cs typeface="Tahoma" charset="0"/>
              </a:rPr>
              <a:t>'</a:t>
            </a:r>
            <a:r>
              <a:rPr lang="en-US" altLang="en-US"/>
              <a:t>birds of heaven</a:t>
            </a:r>
            <a:r>
              <a:rPr lang="en-US" altLang="en-US">
                <a:cs typeface="Tahoma" charset="0"/>
              </a:rPr>
              <a:t>'</a:t>
            </a:r>
          </a:p>
          <a:p>
            <a:r>
              <a:rPr lang="en-US" altLang="en-US"/>
              <a:t>2</a:t>
            </a:r>
            <a:r>
              <a:rPr lang="en-US" altLang="en-US" baseline="30000"/>
              <a:t>nd</a:t>
            </a:r>
            <a:r>
              <a:rPr lang="en-US" altLang="en-US"/>
              <a:t> – where the stars are</a:t>
            </a:r>
          </a:p>
          <a:p>
            <a:pPr lvl="1"/>
            <a:r>
              <a:rPr lang="en-US" altLang="en-US">
                <a:cs typeface="Tahoma" charset="0"/>
              </a:rPr>
              <a:t>'</a:t>
            </a:r>
            <a:r>
              <a:rPr lang="en-US" altLang="en-US"/>
              <a:t>stars of heaven</a:t>
            </a:r>
            <a:r>
              <a:rPr lang="en-US" altLang="en-US">
                <a:cs typeface="Tahoma" charset="0"/>
              </a:rPr>
              <a:t>'</a:t>
            </a:r>
          </a:p>
          <a:p>
            <a:r>
              <a:rPr lang="en-US" altLang="en-US"/>
              <a:t>3</a:t>
            </a:r>
            <a:r>
              <a:rPr lang="en-US" altLang="en-US" baseline="30000"/>
              <a:t>rd</a:t>
            </a:r>
            <a:r>
              <a:rPr lang="en-US" altLang="en-US"/>
              <a:t> God</a:t>
            </a:r>
            <a:r>
              <a:rPr lang="en-US" altLang="en-US">
                <a:cs typeface="Tahoma" charset="0"/>
              </a:rPr>
              <a:t>'</a:t>
            </a:r>
            <a:r>
              <a:rPr lang="en-US" altLang="en-US"/>
              <a:t>s dwelling place</a:t>
            </a:r>
          </a:p>
          <a:p>
            <a:pPr lvl="1"/>
            <a:r>
              <a:rPr lang="en-US" altLang="en-US">
                <a:cs typeface="Tahoma" charset="0"/>
              </a:rPr>
              <a:t>'</a:t>
            </a:r>
            <a:r>
              <a:rPr lang="en-US" altLang="en-US"/>
              <a:t>God of heaven</a:t>
            </a:r>
            <a:r>
              <a:rPr lang="en-US" altLang="en-US">
                <a:cs typeface="Tahoma" charset="0"/>
              </a:rPr>
              <a:t>'</a:t>
            </a:r>
          </a:p>
        </p:txBody>
      </p:sp>
    </p:spTree>
    <p:custDataLst>
      <p:tags r:id="rId1"/>
    </p:custDataLst>
  </p:cSld>
  <p:clrMapOvr>
    <a:masterClrMapping/>
  </p:clrMapOvr>
  <p:transition advTm="359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Which Heaven?</a:t>
            </a:r>
          </a:p>
        </p:txBody>
      </p:sp>
      <p:sp>
        <p:nvSpPr>
          <p:cNvPr id="30723" name="Rectangle 3"/>
          <p:cNvSpPr>
            <a:spLocks noGrp="1" noChangeArrowheads="1"/>
          </p:cNvSpPr>
          <p:nvPr>
            <p:ph type="body" idx="1"/>
          </p:nvPr>
        </p:nvSpPr>
        <p:spPr>
          <a:xfrm>
            <a:off x="457200" y="2289175"/>
            <a:ext cx="8229600" cy="3730625"/>
          </a:xfrm>
        </p:spPr>
        <p:txBody>
          <a:bodyPr/>
          <a:lstStyle/>
          <a:p>
            <a:r>
              <a:rPr lang="en-US" altLang="en-US"/>
              <a:t>We already know where the first and second heavens are.</a:t>
            </a:r>
          </a:p>
          <a:p>
            <a:r>
              <a:rPr lang="en-US" altLang="en-US"/>
              <a:t>We are here interested in the location of the third heaven, the dwelling place of God.</a:t>
            </a:r>
          </a:p>
          <a:p>
            <a:r>
              <a:rPr lang="en-US" altLang="en-US"/>
              <a:t>Where is the third heaven?</a:t>
            </a:r>
          </a:p>
        </p:txBody>
      </p:sp>
    </p:spTree>
    <p:custDataLst>
      <p:tags r:id="rId1"/>
    </p:custDataLst>
  </p:cSld>
  <p:clrMapOvr>
    <a:masterClrMapping/>
  </p:clrMapOvr>
  <p:transition advTm="155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Heaven is </a:t>
            </a:r>
            <a:r>
              <a:rPr lang="en-US" altLang="en-US">
                <a:cs typeface="Tahoma" charset="0"/>
              </a:rPr>
              <a:t>"</a:t>
            </a:r>
            <a:r>
              <a:rPr lang="en-US" altLang="en-US"/>
              <a:t>up</a:t>
            </a:r>
            <a:r>
              <a:rPr lang="en-US" altLang="en-US">
                <a:cs typeface="Tahoma" charset="0"/>
              </a:rPr>
              <a:t>"</a:t>
            </a:r>
          </a:p>
        </p:txBody>
      </p:sp>
      <p:sp>
        <p:nvSpPr>
          <p:cNvPr id="31747" name="Rectangle 3"/>
          <p:cNvSpPr>
            <a:spLocks noGrp="1" noChangeArrowheads="1"/>
          </p:cNvSpPr>
          <p:nvPr>
            <p:ph type="body" idx="1"/>
          </p:nvPr>
        </p:nvSpPr>
        <p:spPr/>
        <p:txBody>
          <a:bodyPr/>
          <a:lstStyle/>
          <a:p>
            <a:r>
              <a:rPr lang="en-US" altLang="en-US"/>
              <a:t>This is a standard expression used for the location of heaven.</a:t>
            </a:r>
          </a:p>
          <a:p>
            <a:r>
              <a:rPr lang="en-US" altLang="en-US"/>
              <a:t>On several occasions, the Bible makes reference to travel </a:t>
            </a:r>
            <a:r>
              <a:rPr lang="en-US" altLang="en-US">
                <a:cs typeface="Tahoma" charset="0"/>
              </a:rPr>
              <a:t>"</a:t>
            </a:r>
            <a:r>
              <a:rPr lang="en-US" altLang="en-US"/>
              <a:t>up</a:t>
            </a:r>
            <a:r>
              <a:rPr lang="en-US" altLang="en-US">
                <a:cs typeface="Tahoma" charset="0"/>
              </a:rPr>
              <a:t>"</a:t>
            </a:r>
            <a:r>
              <a:rPr lang="en-US" altLang="en-US"/>
              <a:t> to heaven.</a:t>
            </a:r>
          </a:p>
          <a:p>
            <a:r>
              <a:rPr lang="en-US" altLang="en-US"/>
              <a:t>On other occasions, travel from heaven to earth is pictured as travel </a:t>
            </a:r>
            <a:r>
              <a:rPr lang="en-US" altLang="en-US">
                <a:cs typeface="Tahoma" charset="0"/>
              </a:rPr>
              <a:t>"</a:t>
            </a:r>
            <a:r>
              <a:rPr lang="en-US" altLang="en-US"/>
              <a:t>down.</a:t>
            </a:r>
            <a:r>
              <a:rPr lang="en-US" altLang="en-US">
                <a:cs typeface="Tahoma" charset="0"/>
              </a:rPr>
              <a:t>"</a:t>
            </a:r>
          </a:p>
        </p:txBody>
      </p:sp>
    </p:spTree>
    <p:custDataLst>
      <p:tags r:id="rId1"/>
    </p:custDataLst>
  </p:cSld>
  <p:clrMapOvr>
    <a:masterClrMapping/>
  </p:clrMapOvr>
  <p:transition advTm="203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How Far Up?</a:t>
            </a:r>
          </a:p>
        </p:txBody>
      </p:sp>
      <p:sp>
        <p:nvSpPr>
          <p:cNvPr id="32771" name="Rectangle 3"/>
          <p:cNvSpPr>
            <a:spLocks noGrp="1" noChangeArrowheads="1"/>
          </p:cNvSpPr>
          <p:nvPr>
            <p:ph type="body" idx="1"/>
          </p:nvPr>
        </p:nvSpPr>
        <p:spPr/>
        <p:txBody>
          <a:bodyPr/>
          <a:lstStyle/>
          <a:p>
            <a:pPr>
              <a:lnSpc>
                <a:spcPct val="90000"/>
              </a:lnSpc>
            </a:pPr>
            <a:r>
              <a:rPr lang="en-US" altLang="en-US"/>
              <a:t>Many Christian hymns and choruses speak of heaven as far, far up.</a:t>
            </a:r>
          </a:p>
          <a:p>
            <a:pPr lvl="1">
              <a:lnSpc>
                <a:spcPct val="90000"/>
              </a:lnSpc>
            </a:pPr>
            <a:r>
              <a:rPr lang="en-US" altLang="en-US">
                <a:cs typeface="Tahoma" charset="0"/>
              </a:rPr>
              <a:t>'</a:t>
            </a:r>
            <a:r>
              <a:rPr lang="en-US" altLang="en-US"/>
              <a:t>beyond the sunset</a:t>
            </a:r>
            <a:r>
              <a:rPr lang="en-US" altLang="en-US">
                <a:cs typeface="Tahoma" charset="0"/>
              </a:rPr>
              <a:t>'</a:t>
            </a:r>
          </a:p>
          <a:p>
            <a:pPr lvl="1">
              <a:lnSpc>
                <a:spcPct val="90000"/>
              </a:lnSpc>
            </a:pPr>
            <a:r>
              <a:rPr lang="en-US" altLang="en-US">
                <a:cs typeface="Tahoma" charset="0"/>
              </a:rPr>
              <a:t>'</a:t>
            </a:r>
            <a:r>
              <a:rPr lang="en-US" altLang="en-US"/>
              <a:t>way beyond the blue</a:t>
            </a:r>
            <a:r>
              <a:rPr lang="en-US" altLang="en-US">
                <a:cs typeface="Tahoma" charset="0"/>
              </a:rPr>
              <a:t>'</a:t>
            </a:r>
          </a:p>
          <a:p>
            <a:pPr>
              <a:lnSpc>
                <a:spcPct val="90000"/>
              </a:lnSpc>
            </a:pPr>
            <a:r>
              <a:rPr lang="en-US" altLang="en-US"/>
              <a:t>The Bible</a:t>
            </a:r>
            <a:r>
              <a:rPr lang="en-US" altLang="en-US">
                <a:cs typeface="Tahoma" charset="0"/>
              </a:rPr>
              <a:t>'</a:t>
            </a:r>
            <a:r>
              <a:rPr lang="en-US" altLang="en-US"/>
              <a:t>s picture does not seem to put heaven so far away.</a:t>
            </a:r>
          </a:p>
          <a:p>
            <a:pPr lvl="1">
              <a:lnSpc>
                <a:spcPct val="90000"/>
              </a:lnSpc>
            </a:pPr>
            <a:r>
              <a:rPr lang="en-US" altLang="en-US"/>
              <a:t>Jacob</a:t>
            </a:r>
            <a:r>
              <a:rPr lang="en-US" altLang="en-US">
                <a:cs typeface="Tahoma" charset="0"/>
              </a:rPr>
              <a:t>'</a:t>
            </a:r>
            <a:r>
              <a:rPr lang="en-US" altLang="en-US"/>
              <a:t>s ladder</a:t>
            </a:r>
          </a:p>
          <a:p>
            <a:pPr lvl="1">
              <a:lnSpc>
                <a:spcPct val="90000"/>
              </a:lnSpc>
            </a:pPr>
            <a:r>
              <a:rPr lang="en-US" altLang="en-US"/>
              <a:t>Jesus</a:t>
            </a:r>
            <a:r>
              <a:rPr lang="en-US" altLang="en-US">
                <a:cs typeface="Tahoma" charset="0"/>
              </a:rPr>
              <a:t>'</a:t>
            </a:r>
            <a:r>
              <a:rPr lang="en-US" altLang="en-US"/>
              <a:t> ascension</a:t>
            </a:r>
          </a:p>
          <a:p>
            <a:pPr lvl="1">
              <a:lnSpc>
                <a:spcPct val="90000"/>
              </a:lnSpc>
            </a:pPr>
            <a:r>
              <a:rPr lang="en-US" altLang="en-US"/>
              <a:t>God at Sinai</a:t>
            </a:r>
          </a:p>
        </p:txBody>
      </p:sp>
    </p:spTree>
    <p:custDataLst>
      <p:tags r:id="rId1"/>
    </p:custDataLst>
  </p:cSld>
  <p:clrMapOvr>
    <a:masterClrMapping/>
  </p:clrMapOvr>
  <p:transition advTm="309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Jacob</a:t>
            </a:r>
            <a:r>
              <a:rPr lang="en-US" altLang="en-US">
                <a:cs typeface="Tahoma" charset="0"/>
              </a:rPr>
              <a:t>'</a:t>
            </a:r>
            <a:r>
              <a:rPr lang="en-US" altLang="en-US"/>
              <a:t>s Ladder</a:t>
            </a:r>
          </a:p>
        </p:txBody>
      </p:sp>
      <p:sp>
        <p:nvSpPr>
          <p:cNvPr id="33796" name="Text Box 4"/>
          <p:cNvSpPr txBox="1">
            <a:spLocks noChangeArrowheads="1"/>
          </p:cNvSpPr>
          <p:nvPr/>
        </p:nvSpPr>
        <p:spPr bwMode="auto">
          <a:xfrm>
            <a:off x="990600" y="1447800"/>
            <a:ext cx="72390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a:latin typeface="Times New Roman" pitchFamily="18" charset="0"/>
                <a:cs typeface="Times New Roman" pitchFamily="18" charset="0"/>
              </a:rPr>
              <a:t>"</a:t>
            </a:r>
            <a:r>
              <a:rPr lang="en-US" altLang="en-US" sz="3200">
                <a:latin typeface="Times New Roman" pitchFamily="18" charset="0"/>
              </a:rPr>
              <a:t>And he [Jacob] had a dream, and behold a ladder was set up on the earth with its top reaching to heaven.  And behold, the angels of God were ascending and descending on it, and behold the Lord stood above it and said, </a:t>
            </a:r>
            <a:r>
              <a:rPr lang="en-US" altLang="en-US" sz="3200">
                <a:latin typeface="Times New Roman" pitchFamily="18" charset="0"/>
                <a:cs typeface="Times New Roman" pitchFamily="18" charset="0"/>
              </a:rPr>
              <a:t>'</a:t>
            </a:r>
            <a:r>
              <a:rPr lang="en-US" altLang="en-US" sz="3200">
                <a:latin typeface="Times New Roman" pitchFamily="18" charset="0"/>
              </a:rPr>
              <a:t>I am the Lord, the God of your father Abraham, the God of Isaac.  The land on which you lie I will give to you and to your descendants.</a:t>
            </a:r>
            <a:r>
              <a:rPr lang="en-US" altLang="en-US" sz="3200">
                <a:latin typeface="Times New Roman" pitchFamily="18" charset="0"/>
                <a:cs typeface="Times New Roman" pitchFamily="18" charset="0"/>
              </a:rPr>
              <a:t>'"</a:t>
            </a:r>
            <a:r>
              <a:rPr lang="en-US" altLang="en-US" sz="3200">
                <a:latin typeface="Times New Roman" pitchFamily="18" charset="0"/>
              </a:rPr>
              <a:t> – Genesis 28</a:t>
            </a:r>
          </a:p>
        </p:txBody>
      </p:sp>
    </p:spTree>
    <p:custDataLst>
      <p:tags r:id="rId1"/>
    </p:custDataLst>
  </p:cSld>
  <p:clrMapOvr>
    <a:masterClrMapping/>
  </p:clrMapOvr>
  <p:transition advTm="52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Jacob</a:t>
            </a:r>
            <a:r>
              <a:rPr lang="en-US" altLang="en-US">
                <a:cs typeface="Tahoma" charset="0"/>
              </a:rPr>
              <a:t>'</a:t>
            </a:r>
            <a:r>
              <a:rPr lang="en-US" altLang="en-US"/>
              <a:t>s Ladder</a:t>
            </a:r>
          </a:p>
        </p:txBody>
      </p:sp>
      <p:sp>
        <p:nvSpPr>
          <p:cNvPr id="34819" name="Rectangle 3"/>
          <p:cNvSpPr>
            <a:spLocks noGrp="1" noChangeArrowheads="1"/>
          </p:cNvSpPr>
          <p:nvPr>
            <p:ph type="body" sz="half" idx="1"/>
          </p:nvPr>
        </p:nvSpPr>
        <p:spPr>
          <a:xfrm>
            <a:off x="457200" y="1905000"/>
            <a:ext cx="4033838" cy="4114800"/>
          </a:xfrm>
        </p:spPr>
        <p:txBody>
          <a:bodyPr/>
          <a:lstStyle/>
          <a:p>
            <a:r>
              <a:rPr lang="en-US" altLang="en-US" sz="2400"/>
              <a:t>A dream, in which things are not always realistic.</a:t>
            </a:r>
          </a:p>
          <a:p>
            <a:r>
              <a:rPr lang="en-US" altLang="en-US" sz="2400"/>
              <a:t>Yet God typically appears in the Bible in human form and human size.  So do the angels.</a:t>
            </a:r>
          </a:p>
          <a:p>
            <a:r>
              <a:rPr lang="en-US" altLang="en-US" sz="2400"/>
              <a:t>This suggests that the top of the ladder is not very far up, and heaven is not far away.</a:t>
            </a:r>
          </a:p>
        </p:txBody>
      </p:sp>
      <p:pic>
        <p:nvPicPr>
          <p:cNvPr id="34822" name="Picture 6" descr="jacobsladd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95838" y="1905000"/>
            <a:ext cx="37465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4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1.7|2.9|1.7"/>
</p:tagLst>
</file>

<file path=ppt/tags/tag10.xml><?xml version="1.0" encoding="utf-8"?>
<p:tagLst xmlns:a="http://schemas.openxmlformats.org/drawingml/2006/main" xmlns:r="http://schemas.openxmlformats.org/officeDocument/2006/relationships" xmlns:p="http://schemas.openxmlformats.org/presentationml/2006/main">
  <p:tag name="TIMING" val="|4.9"/>
</p:tagLst>
</file>

<file path=ppt/tags/tag11.xml><?xml version="1.0" encoding="utf-8"?>
<p:tagLst xmlns:a="http://schemas.openxmlformats.org/drawingml/2006/main" xmlns:r="http://schemas.openxmlformats.org/officeDocument/2006/relationships" xmlns:p="http://schemas.openxmlformats.org/presentationml/2006/main">
  <p:tag name="TIMING" val="|0.3|0.8|7.8"/>
</p:tagLst>
</file>

<file path=ppt/tags/tag12.xml><?xml version="1.0" encoding="utf-8"?>
<p:tagLst xmlns:a="http://schemas.openxmlformats.org/drawingml/2006/main" xmlns:r="http://schemas.openxmlformats.org/officeDocument/2006/relationships" xmlns:p="http://schemas.openxmlformats.org/presentationml/2006/main">
  <p:tag name="TIMING" val="|5.6|7|3.3|12.1"/>
</p:tagLst>
</file>

<file path=ppt/tags/tag13.xml><?xml version="1.0" encoding="utf-8"?>
<p:tagLst xmlns:a="http://schemas.openxmlformats.org/drawingml/2006/main" xmlns:r="http://schemas.openxmlformats.org/officeDocument/2006/relationships" xmlns:p="http://schemas.openxmlformats.org/presentationml/2006/main">
  <p:tag name="TIMING" val="|2.9|0.9|8.5|17.1|5.2|13"/>
</p:tagLst>
</file>

<file path=ppt/tags/tag14.xml><?xml version="1.0" encoding="utf-8"?>
<p:tagLst xmlns:a="http://schemas.openxmlformats.org/drawingml/2006/main" xmlns:r="http://schemas.openxmlformats.org/officeDocument/2006/relationships" xmlns:p="http://schemas.openxmlformats.org/presentationml/2006/main">
  <p:tag name="TIMING" val="|2.1|2.1|5.1|4.5|4.9"/>
</p:tagLst>
</file>

<file path=ppt/tags/tag15.xml><?xml version="1.0" encoding="utf-8"?>
<p:tagLst xmlns:a="http://schemas.openxmlformats.org/drawingml/2006/main" xmlns:r="http://schemas.openxmlformats.org/officeDocument/2006/relationships" xmlns:p="http://schemas.openxmlformats.org/presentationml/2006/main">
  <p:tag name="TIMING" val="|3.7|11.2|27.8|3.2|2.4|2.4"/>
</p:tagLst>
</file>

<file path=ppt/tags/tag16.xml><?xml version="1.0" encoding="utf-8"?>
<p:tagLst xmlns:a="http://schemas.openxmlformats.org/drawingml/2006/main" xmlns:r="http://schemas.openxmlformats.org/officeDocument/2006/relationships" xmlns:p="http://schemas.openxmlformats.org/presentationml/2006/main">
  <p:tag name="TIMING" val="|2.5|18.8|2.5|2.6|2.9"/>
</p:tagLst>
</file>

<file path=ppt/tags/tag17.xml><?xml version="1.0" encoding="utf-8"?>
<p:tagLst xmlns:a="http://schemas.openxmlformats.org/drawingml/2006/main" xmlns:r="http://schemas.openxmlformats.org/officeDocument/2006/relationships" xmlns:p="http://schemas.openxmlformats.org/presentationml/2006/main">
  <p:tag name="TIMING" val="|0.6|12.5|15.4"/>
</p:tagLst>
</file>

<file path=ppt/tags/tag18.xml><?xml version="1.0" encoding="utf-8"?>
<p:tagLst xmlns:a="http://schemas.openxmlformats.org/drawingml/2006/main" xmlns:r="http://schemas.openxmlformats.org/officeDocument/2006/relationships" xmlns:p="http://schemas.openxmlformats.org/presentationml/2006/main">
  <p:tag name="TIMING" val="|2.9|1.9|1.6|1.5"/>
</p:tagLst>
</file>

<file path=ppt/tags/tag19.xml><?xml version="1.0" encoding="utf-8"?>
<p:tagLst xmlns:a="http://schemas.openxmlformats.org/drawingml/2006/main" xmlns:r="http://schemas.openxmlformats.org/officeDocument/2006/relationships" xmlns:p="http://schemas.openxmlformats.org/presentationml/2006/main">
  <p:tag name="TIMING" val="|0.3|3.9|3.9|5.2|7.2|13.1|2.7|3.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20.xml><?xml version="1.0" encoding="utf-8"?>
<p:tagLst xmlns:a="http://schemas.openxmlformats.org/drawingml/2006/main" xmlns:r="http://schemas.openxmlformats.org/officeDocument/2006/relationships" xmlns:p="http://schemas.openxmlformats.org/presentationml/2006/main">
  <p:tag name="TIMING" val="|1.6|1.6|36.4|8.2|5.4"/>
</p:tagLst>
</file>

<file path=ppt/tags/tag21.xml><?xml version="1.0" encoding="utf-8"?>
<p:tagLst xmlns:a="http://schemas.openxmlformats.org/drawingml/2006/main" xmlns:r="http://schemas.openxmlformats.org/officeDocument/2006/relationships" xmlns:p="http://schemas.openxmlformats.org/presentationml/2006/main">
  <p:tag name="TIMING" val="|1.9|4.5|1.6|12.3|25.2|8.2"/>
</p:tagLst>
</file>

<file path=ppt/tags/tag22.xml><?xml version="1.0" encoding="utf-8"?>
<p:tagLst xmlns:a="http://schemas.openxmlformats.org/drawingml/2006/main" xmlns:r="http://schemas.openxmlformats.org/officeDocument/2006/relationships" xmlns:p="http://schemas.openxmlformats.org/presentationml/2006/main">
  <p:tag name="TIMING" val="|2.6|3.7|8.4|2.1"/>
</p:tagLst>
</file>

<file path=ppt/tags/tag23.xml><?xml version="1.0" encoding="utf-8"?>
<p:tagLst xmlns:a="http://schemas.openxmlformats.org/drawingml/2006/main" xmlns:r="http://schemas.openxmlformats.org/officeDocument/2006/relationships" xmlns:p="http://schemas.openxmlformats.org/presentationml/2006/main">
  <p:tag name="TIMING" val="|1.7|12.3|6.9|16.4|26.3|20.1"/>
</p:tagLst>
</file>

<file path=ppt/tags/tag24.xml><?xml version="1.0" encoding="utf-8"?>
<p:tagLst xmlns:a="http://schemas.openxmlformats.org/drawingml/2006/main" xmlns:r="http://schemas.openxmlformats.org/officeDocument/2006/relationships" xmlns:p="http://schemas.openxmlformats.org/presentationml/2006/main">
  <p:tag name="TIMING" val="|0.3|7|36.1"/>
</p:tagLst>
</file>

<file path=ppt/tags/tag25.xml><?xml version="1.0" encoding="utf-8"?>
<p:tagLst xmlns:a="http://schemas.openxmlformats.org/drawingml/2006/main" xmlns:r="http://schemas.openxmlformats.org/officeDocument/2006/relationships" xmlns:p="http://schemas.openxmlformats.org/presentationml/2006/main">
  <p:tag name="TIMING" val="|0.4|4.9|8.5|6.1|5.3|11.7|1.3"/>
</p:tagLst>
</file>

<file path=ppt/tags/tag26.xml><?xml version="1.0" encoding="utf-8"?>
<p:tagLst xmlns:a="http://schemas.openxmlformats.org/drawingml/2006/main" xmlns:r="http://schemas.openxmlformats.org/officeDocument/2006/relationships" xmlns:p="http://schemas.openxmlformats.org/presentationml/2006/main">
  <p:tag name="TIMING" val="|2.3|6.3|14"/>
</p:tagLst>
</file>

<file path=ppt/tags/tag27.xml><?xml version="1.0" encoding="utf-8"?>
<p:tagLst xmlns:a="http://schemas.openxmlformats.org/drawingml/2006/main" xmlns:r="http://schemas.openxmlformats.org/officeDocument/2006/relationships" xmlns:p="http://schemas.openxmlformats.org/presentationml/2006/main">
  <p:tag name="TIMING" val="|2.9|16.5|0.9|8.7|15.3"/>
</p:tagLst>
</file>

<file path=ppt/tags/tag28.xml><?xml version="1.0" encoding="utf-8"?>
<p:tagLst xmlns:a="http://schemas.openxmlformats.org/drawingml/2006/main" xmlns:r="http://schemas.openxmlformats.org/officeDocument/2006/relationships" xmlns:p="http://schemas.openxmlformats.org/presentationml/2006/main">
  <p:tag name="TIMING" val="|17.7|4.9|5.2|7.9"/>
</p:tagLst>
</file>

<file path=ppt/tags/tag29.xml><?xml version="1.0" encoding="utf-8"?>
<p:tagLst xmlns:a="http://schemas.openxmlformats.org/drawingml/2006/main" xmlns:r="http://schemas.openxmlformats.org/officeDocument/2006/relationships" xmlns:p="http://schemas.openxmlformats.org/presentationml/2006/main">
  <p:tag name="TIMING" val="|0.2|12.9|29.7"/>
</p:tagLst>
</file>

<file path=ppt/tags/tag3.xml><?xml version="1.0" encoding="utf-8"?>
<p:tagLst xmlns:a="http://schemas.openxmlformats.org/drawingml/2006/main" xmlns:r="http://schemas.openxmlformats.org/officeDocument/2006/relationships" xmlns:p="http://schemas.openxmlformats.org/presentationml/2006/main">
  <p:tag name="TIMING" val="|0.2|6.5|10.3"/>
</p:tagLst>
</file>

<file path=ppt/tags/tag30.xml><?xml version="1.0" encoding="utf-8"?>
<p:tagLst xmlns:a="http://schemas.openxmlformats.org/drawingml/2006/main" xmlns:r="http://schemas.openxmlformats.org/officeDocument/2006/relationships" xmlns:p="http://schemas.openxmlformats.org/presentationml/2006/main">
  <p:tag name="TIMING" val="|2.6|1.1|3.5|1|3|1.5|2.5|2.8|0.9|2.7|3.2"/>
</p:tagLst>
</file>

<file path=ppt/tags/tag31.xml><?xml version="1.0" encoding="utf-8"?>
<p:tagLst xmlns:a="http://schemas.openxmlformats.org/drawingml/2006/main" xmlns:r="http://schemas.openxmlformats.org/officeDocument/2006/relationships" xmlns:p="http://schemas.openxmlformats.org/presentationml/2006/main">
  <p:tag name="TIMING" val="|3.4|29.1|8"/>
</p:tagLst>
</file>

<file path=ppt/tags/tag32.xml><?xml version="1.0" encoding="utf-8"?>
<p:tagLst xmlns:a="http://schemas.openxmlformats.org/drawingml/2006/main" xmlns:r="http://schemas.openxmlformats.org/officeDocument/2006/relationships" xmlns:p="http://schemas.openxmlformats.org/presentationml/2006/main">
  <p:tag name="TIMING" val="|3.7"/>
</p:tagLst>
</file>

<file path=ppt/tags/tag33.xml><?xml version="1.0" encoding="utf-8"?>
<p:tagLst xmlns:a="http://schemas.openxmlformats.org/drawingml/2006/main" xmlns:r="http://schemas.openxmlformats.org/officeDocument/2006/relationships" xmlns:p="http://schemas.openxmlformats.org/presentationml/2006/main">
  <p:tag name="TIMING" val="|0.9"/>
</p:tagLst>
</file>

<file path=ppt/tags/tag34.xml><?xml version="1.0" encoding="utf-8"?>
<p:tagLst xmlns:a="http://schemas.openxmlformats.org/drawingml/2006/main" xmlns:r="http://schemas.openxmlformats.org/officeDocument/2006/relationships" xmlns:p="http://schemas.openxmlformats.org/presentationml/2006/main">
  <p:tag name="TIMING" val="|1.5|20.1|10.5|16.5"/>
</p:tagLst>
</file>

<file path=ppt/tags/tag35.xml><?xml version="1.0" encoding="utf-8"?>
<p:tagLst xmlns:a="http://schemas.openxmlformats.org/drawingml/2006/main" xmlns:r="http://schemas.openxmlformats.org/officeDocument/2006/relationships" xmlns:p="http://schemas.openxmlformats.org/presentationml/2006/main">
  <p:tag name="TIMING" val="|0.3|3.3|1.7"/>
</p:tagLst>
</file>

<file path=ppt/tags/tag4.xml><?xml version="1.0" encoding="utf-8"?>
<p:tagLst xmlns:a="http://schemas.openxmlformats.org/drawingml/2006/main" xmlns:r="http://schemas.openxmlformats.org/officeDocument/2006/relationships" xmlns:p="http://schemas.openxmlformats.org/presentationml/2006/main">
  <p:tag name="TIMING" val="|1.3|6.9|6.6|7.5|4.1|4.1"/>
</p:tagLst>
</file>

<file path=ppt/tags/tag5.xml><?xml version="1.0" encoding="utf-8"?>
<p:tagLst xmlns:a="http://schemas.openxmlformats.org/drawingml/2006/main" xmlns:r="http://schemas.openxmlformats.org/officeDocument/2006/relationships" xmlns:p="http://schemas.openxmlformats.org/presentationml/2006/main">
  <p:tag name="TIMING" val="|0.6|3.9|5.2"/>
</p:tagLst>
</file>

<file path=ppt/tags/tag6.xml><?xml version="1.0" encoding="utf-8"?>
<p:tagLst xmlns:a="http://schemas.openxmlformats.org/drawingml/2006/main" xmlns:r="http://schemas.openxmlformats.org/officeDocument/2006/relationships" xmlns:p="http://schemas.openxmlformats.org/presentationml/2006/main">
  <p:tag name="TIMING" val="|3.1|5.7|5.8"/>
</p:tagLst>
</file>

<file path=ppt/tags/tag7.xml><?xml version="1.0" encoding="utf-8"?>
<p:tagLst xmlns:a="http://schemas.openxmlformats.org/drawingml/2006/main" xmlns:r="http://schemas.openxmlformats.org/officeDocument/2006/relationships" xmlns:p="http://schemas.openxmlformats.org/presentationml/2006/main">
  <p:tag name="TIMING" val="|2.6|2.9|1.6|6.9|5.2|2.8|3.9"/>
</p:tagLst>
</file>

<file path=ppt/tags/tag8.xml><?xml version="1.0" encoding="utf-8"?>
<p:tagLst xmlns:a="http://schemas.openxmlformats.org/drawingml/2006/main" xmlns:r="http://schemas.openxmlformats.org/officeDocument/2006/relationships" xmlns:p="http://schemas.openxmlformats.org/presentationml/2006/main">
  <p:tag name="TIMING" val="|26.8"/>
</p:tagLst>
</file>

<file path=ppt/tags/tag9.xml><?xml version="1.0" encoding="utf-8"?>
<p:tagLst xmlns:a="http://schemas.openxmlformats.org/drawingml/2006/main" xmlns:r="http://schemas.openxmlformats.org/officeDocument/2006/relationships" xmlns:p="http://schemas.openxmlformats.org/presentationml/2006/main">
  <p:tag name="TIMING" val="|0.2|1.3|4|6.2"/>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232</TotalTime>
  <Words>1894</Words>
  <Application>Microsoft Office PowerPoint</Application>
  <PresentationFormat>On-screen Show (4:3)</PresentationFormat>
  <Paragraphs>168</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Ocean</vt:lpstr>
      <vt:lpstr>Where is Heaven?</vt:lpstr>
      <vt:lpstr>Which Heaven?</vt:lpstr>
      <vt:lpstr>Which Heaven?</vt:lpstr>
      <vt:lpstr>The Bible's 3 Heavens</vt:lpstr>
      <vt:lpstr>Which Heaven?</vt:lpstr>
      <vt:lpstr>Heaven is "up"</vt:lpstr>
      <vt:lpstr>How Far Up?</vt:lpstr>
      <vt:lpstr>Jacob's Ladder</vt:lpstr>
      <vt:lpstr>Jacob's Ladder</vt:lpstr>
      <vt:lpstr>Jesus' Ascension</vt:lpstr>
      <vt:lpstr>Jesus' Ascension</vt:lpstr>
      <vt:lpstr>Is heaven beyond the stars?</vt:lpstr>
      <vt:lpstr>Elisha &amp; the Armies of Heaven</vt:lpstr>
      <vt:lpstr>Jesus' Upper Room Appearance</vt:lpstr>
      <vt:lpstr>God at Sinai</vt:lpstr>
      <vt:lpstr>God at Sinai</vt:lpstr>
      <vt:lpstr>God at Sinai</vt:lpstr>
      <vt:lpstr>Various Views on  Heaven's Location</vt:lpstr>
      <vt:lpstr>The Attic Model</vt:lpstr>
      <vt:lpstr>Problems w/ Attic Model</vt:lpstr>
      <vt:lpstr>The Way-Out Model</vt:lpstr>
      <vt:lpstr>Two More Recent Views</vt:lpstr>
      <vt:lpstr>The Interaction Model</vt:lpstr>
      <vt:lpstr>The Interaction Model</vt:lpstr>
      <vt:lpstr>The Interaction Model</vt:lpstr>
      <vt:lpstr>The Dimensional Model</vt:lpstr>
      <vt:lpstr>Visualizing the  Dimensional Model</vt:lpstr>
      <vt:lpstr>Visualizing the  Dimensional Model</vt:lpstr>
      <vt:lpstr>Visualizing the  Dimensional Model</vt:lpstr>
      <vt:lpstr>Evaluating the Models</vt:lpstr>
      <vt:lpstr>So What?</vt:lpstr>
      <vt:lpstr>So What?</vt:lpstr>
      <vt:lpstr>So What?</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Heaven?</dc:title>
  <dc:creator>RC Newman</dc:creator>
  <cp:lastModifiedBy>Newman</cp:lastModifiedBy>
  <cp:revision>114</cp:revision>
  <cp:lastPrinted>1601-01-01T00:00:00Z</cp:lastPrinted>
  <dcterms:created xsi:type="dcterms:W3CDTF">2003-10-09T14:43:22Z</dcterms:created>
  <dcterms:modified xsi:type="dcterms:W3CDTF">2015-07-10T15:00:59Z</dcterms:modified>
</cp:coreProperties>
</file>