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BFDB66-F71E-4E30-8123-7F08793C70F3}" type="slidenum">
              <a:rPr lang="en-US" altLang="en-US"/>
              <a:pPr/>
              <a:t>‹#›</a:t>
            </a:fld>
            <a:endParaRPr lang="en-US" altLang="en-US"/>
          </a:p>
        </p:txBody>
      </p:sp>
    </p:spTree>
    <p:extLst>
      <p:ext uri="{BB962C8B-B14F-4D97-AF65-F5344CB8AC3E}">
        <p14:creationId xmlns:p14="http://schemas.microsoft.com/office/powerpoint/2010/main" val="193022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5756E6-E286-4754-828C-58F3FA2B56F5}" type="slidenum">
              <a:rPr lang="en-US" altLang="en-US"/>
              <a:pPr/>
              <a:t>‹#›</a:t>
            </a:fld>
            <a:endParaRPr lang="en-US" altLang="en-US"/>
          </a:p>
        </p:txBody>
      </p:sp>
    </p:spTree>
    <p:extLst>
      <p:ext uri="{BB962C8B-B14F-4D97-AF65-F5344CB8AC3E}">
        <p14:creationId xmlns:p14="http://schemas.microsoft.com/office/powerpoint/2010/main" val="41942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0B94A3-9464-455C-9677-CB4A7B55C4A9}" type="slidenum">
              <a:rPr lang="en-US" altLang="en-US"/>
              <a:pPr/>
              <a:t>‹#›</a:t>
            </a:fld>
            <a:endParaRPr lang="en-US" altLang="en-US"/>
          </a:p>
        </p:txBody>
      </p:sp>
    </p:spTree>
    <p:extLst>
      <p:ext uri="{BB962C8B-B14F-4D97-AF65-F5344CB8AC3E}">
        <p14:creationId xmlns:p14="http://schemas.microsoft.com/office/powerpoint/2010/main" val="486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FAD507-0887-4FAD-B8B7-F263FEC618AD}" type="slidenum">
              <a:rPr lang="en-US" altLang="en-US"/>
              <a:pPr/>
              <a:t>‹#›</a:t>
            </a:fld>
            <a:endParaRPr lang="en-US" altLang="en-US"/>
          </a:p>
        </p:txBody>
      </p:sp>
    </p:spTree>
    <p:extLst>
      <p:ext uri="{BB962C8B-B14F-4D97-AF65-F5344CB8AC3E}">
        <p14:creationId xmlns:p14="http://schemas.microsoft.com/office/powerpoint/2010/main" val="69747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0B8F31-1983-408F-B339-64D1143564B4}" type="slidenum">
              <a:rPr lang="en-US" altLang="en-US"/>
              <a:pPr/>
              <a:t>‹#›</a:t>
            </a:fld>
            <a:endParaRPr lang="en-US" altLang="en-US"/>
          </a:p>
        </p:txBody>
      </p:sp>
    </p:spTree>
    <p:extLst>
      <p:ext uri="{BB962C8B-B14F-4D97-AF65-F5344CB8AC3E}">
        <p14:creationId xmlns:p14="http://schemas.microsoft.com/office/powerpoint/2010/main" val="163308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3DF515-202D-4F98-9E0C-8D7BBDE42CC1}" type="slidenum">
              <a:rPr lang="en-US" altLang="en-US"/>
              <a:pPr/>
              <a:t>‹#›</a:t>
            </a:fld>
            <a:endParaRPr lang="en-US" altLang="en-US"/>
          </a:p>
        </p:txBody>
      </p:sp>
    </p:spTree>
    <p:extLst>
      <p:ext uri="{BB962C8B-B14F-4D97-AF65-F5344CB8AC3E}">
        <p14:creationId xmlns:p14="http://schemas.microsoft.com/office/powerpoint/2010/main" val="48504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C217358-6497-4670-8EDF-EB2FE6CC9682}" type="slidenum">
              <a:rPr lang="en-US" altLang="en-US"/>
              <a:pPr/>
              <a:t>‹#›</a:t>
            </a:fld>
            <a:endParaRPr lang="en-US" altLang="en-US"/>
          </a:p>
        </p:txBody>
      </p:sp>
    </p:spTree>
    <p:extLst>
      <p:ext uri="{BB962C8B-B14F-4D97-AF65-F5344CB8AC3E}">
        <p14:creationId xmlns:p14="http://schemas.microsoft.com/office/powerpoint/2010/main" val="153660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71C273B-EEE8-49DB-B272-87FDF4DDF5CA}" type="slidenum">
              <a:rPr lang="en-US" altLang="en-US"/>
              <a:pPr/>
              <a:t>‹#›</a:t>
            </a:fld>
            <a:endParaRPr lang="en-US" altLang="en-US"/>
          </a:p>
        </p:txBody>
      </p:sp>
    </p:spTree>
    <p:extLst>
      <p:ext uri="{BB962C8B-B14F-4D97-AF65-F5344CB8AC3E}">
        <p14:creationId xmlns:p14="http://schemas.microsoft.com/office/powerpoint/2010/main" val="200484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07AA0EB-5718-4D85-958E-D858BE3661FE}" type="slidenum">
              <a:rPr lang="en-US" altLang="en-US"/>
              <a:pPr/>
              <a:t>‹#›</a:t>
            </a:fld>
            <a:endParaRPr lang="en-US" altLang="en-US"/>
          </a:p>
        </p:txBody>
      </p:sp>
    </p:spTree>
    <p:extLst>
      <p:ext uri="{BB962C8B-B14F-4D97-AF65-F5344CB8AC3E}">
        <p14:creationId xmlns:p14="http://schemas.microsoft.com/office/powerpoint/2010/main" val="265635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2B5BD7F-3FEC-46E4-A84E-C192980A6B54}" type="slidenum">
              <a:rPr lang="en-US" altLang="en-US"/>
              <a:pPr/>
              <a:t>‹#›</a:t>
            </a:fld>
            <a:endParaRPr lang="en-US" altLang="en-US"/>
          </a:p>
        </p:txBody>
      </p:sp>
    </p:spTree>
    <p:extLst>
      <p:ext uri="{BB962C8B-B14F-4D97-AF65-F5344CB8AC3E}">
        <p14:creationId xmlns:p14="http://schemas.microsoft.com/office/powerpoint/2010/main" val="34149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D33EDF-0179-4EB6-845A-7243F144C7B7}" type="slidenum">
              <a:rPr lang="en-US" altLang="en-US"/>
              <a:pPr/>
              <a:t>‹#›</a:t>
            </a:fld>
            <a:endParaRPr lang="en-US" altLang="en-US"/>
          </a:p>
        </p:txBody>
      </p:sp>
    </p:spTree>
    <p:extLst>
      <p:ext uri="{BB962C8B-B14F-4D97-AF65-F5344CB8AC3E}">
        <p14:creationId xmlns:p14="http://schemas.microsoft.com/office/powerpoint/2010/main" val="22360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1A53C9-2764-4D02-9CB2-CDF13ADC44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alking-on-water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130300" y="520700"/>
            <a:ext cx="6883400" cy="5816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Walking on Water</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WalkingonWat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48017" y="5723387"/>
            <a:ext cx="609600" cy="609600"/>
          </a:xfrm>
          <a:prstGeom prst="rect">
            <a:avLst/>
          </a:prstGeom>
        </p:spPr>
      </p:pic>
    </p:spTree>
    <p:custDataLst>
      <p:tags r:id="rId1"/>
    </p:custDataLst>
  </p:cSld>
  <p:clrMapOvr>
    <a:masterClrMapping/>
  </p:clrMapOvr>
  <p:transition advTm="311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Walking-on-water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30300" y="520700"/>
            <a:ext cx="6883400" cy="58166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lstStyle/>
          <a:p>
            <a:r>
              <a:rPr lang="en-US" altLang="en-US" sz="5400"/>
              <a:t>Lesson</a:t>
            </a:r>
          </a:p>
        </p:txBody>
      </p:sp>
      <p:sp>
        <p:nvSpPr>
          <p:cNvPr id="12291" name="Rectangle 3"/>
          <p:cNvSpPr>
            <a:spLocks noGrp="1" noChangeArrowheads="1"/>
          </p:cNvSpPr>
          <p:nvPr>
            <p:ph type="body" idx="1"/>
          </p:nvPr>
        </p:nvSpPr>
        <p:spPr>
          <a:xfrm>
            <a:off x="381000" y="1981200"/>
            <a:ext cx="8001000" cy="3429000"/>
          </a:xfrm>
        </p:spPr>
        <p:txBody>
          <a:bodyPr/>
          <a:lstStyle/>
          <a:p>
            <a:pPr algn="ctr">
              <a:lnSpc>
                <a:spcPct val="90000"/>
              </a:lnSpc>
              <a:buFontTx/>
              <a:buNone/>
            </a:pPr>
            <a:r>
              <a:rPr lang="en-US" altLang="en-US"/>
              <a:t>	</a:t>
            </a:r>
            <a:r>
              <a:rPr lang="en-US" altLang="en-US" sz="4000"/>
              <a:t>Jesus wants us to get out of the boat and join him in a grand adventure that will make our lives exciting and worthwhile in a way that we have hardly even dared to imagine.</a:t>
            </a:r>
          </a:p>
        </p:txBody>
      </p:sp>
    </p:spTree>
    <p:custDataLst>
      <p:tags r:id="rId1"/>
    </p:custDataLst>
  </p:cSld>
  <p:clrMapOvr>
    <a:masterClrMapping/>
  </p:clrMapOvr>
  <p:transition advTm="223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Matthew 14:22-33</a:t>
            </a:r>
          </a:p>
        </p:txBody>
      </p:sp>
      <p:sp>
        <p:nvSpPr>
          <p:cNvPr id="3076" name="Text Box 4"/>
          <p:cNvSpPr txBox="1">
            <a:spLocks noChangeArrowheads="1"/>
          </p:cNvSpPr>
          <p:nvPr/>
        </p:nvSpPr>
        <p:spPr bwMode="auto">
          <a:xfrm>
            <a:off x="685800" y="1371600"/>
            <a:ext cx="78486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22 (NIV) Immediately Jesus made the disciples get into the boat and go on ahead of him to the other side, while he dismissed the crowd. 23 After he had dismissed them, he went up on a mountainside by himself to pray. When evening came, he was there alone, 24 but the boat was already a considerable distance from land, buffeted by the waves because the wind was against it. 25 During the fourth watch of the night Jesus went out to them, walking on the lake. 26 When the disciples saw him walking on the lake, they were terrified. "It's a ghost," they said, and cried out in fear. 27 But Jesus immediately said to them: "Take courage! It is I. Don't be afraid." </a:t>
            </a:r>
          </a:p>
          <a:p>
            <a:r>
              <a:rPr lang="en-US" altLang="en-US"/>
              <a:t>28 "Lord, if it's you," Peter replied, "tell me to come to you on the water." 29 "Come," he said. Then Peter got down out of the boat, walked on the water and came toward Jesus. 30 But when he saw the wind, he was afraid and, beginning to sink, cried out, "Lord, save me!" 31 Immediately Jesus reached out his hand and caught him. "You of little faith," he said, "why did you doubt?" 32 And when they climbed into the boat, the wind died down. </a:t>
            </a:r>
          </a:p>
          <a:p>
            <a:r>
              <a:rPr lang="en-US" altLang="en-US"/>
              <a:t>33 Then those who were in the boat worshiped him, saying, "Truly you are the Son of God." </a:t>
            </a:r>
          </a:p>
        </p:txBody>
      </p:sp>
    </p:spTree>
    <p:custDataLst>
      <p:tags r:id="rId1"/>
    </p:custDataLst>
  </p:cSld>
  <p:clrMapOvr>
    <a:masterClrMapping/>
  </p:clrMapOvr>
  <p:transition advTm="727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 Nature Miracle</a:t>
            </a:r>
          </a:p>
        </p:txBody>
      </p:sp>
      <p:sp>
        <p:nvSpPr>
          <p:cNvPr id="5123" name="Rectangle 3"/>
          <p:cNvSpPr>
            <a:spLocks noGrp="1" noChangeArrowheads="1"/>
          </p:cNvSpPr>
          <p:nvPr>
            <p:ph type="body" idx="1"/>
          </p:nvPr>
        </p:nvSpPr>
        <p:spPr/>
        <p:txBody>
          <a:bodyPr/>
          <a:lstStyle/>
          <a:p>
            <a:pPr>
              <a:lnSpc>
                <a:spcPct val="90000"/>
              </a:lnSpc>
            </a:pPr>
            <a:r>
              <a:rPr lang="en-US" altLang="en-US"/>
              <a:t>Like several others:</a:t>
            </a:r>
          </a:p>
          <a:p>
            <a:pPr lvl="1">
              <a:lnSpc>
                <a:spcPct val="90000"/>
              </a:lnSpc>
            </a:pPr>
            <a:r>
              <a:rPr lang="en-US" altLang="en-US"/>
              <a:t>Calming the sea</a:t>
            </a:r>
          </a:p>
          <a:p>
            <a:pPr lvl="1">
              <a:lnSpc>
                <a:spcPct val="90000"/>
              </a:lnSpc>
            </a:pPr>
            <a:r>
              <a:rPr lang="en-US" altLang="en-US"/>
              <a:t>Water to wine</a:t>
            </a:r>
          </a:p>
          <a:p>
            <a:pPr lvl="1">
              <a:lnSpc>
                <a:spcPct val="90000"/>
              </a:lnSpc>
            </a:pPr>
            <a:r>
              <a:rPr lang="en-US" altLang="en-US"/>
              <a:t>Multiplying loaves and fish</a:t>
            </a:r>
          </a:p>
          <a:p>
            <a:pPr>
              <a:lnSpc>
                <a:spcPct val="90000"/>
              </a:lnSpc>
            </a:pPr>
            <a:r>
              <a:rPr lang="en-US" altLang="en-US"/>
              <a:t>Tells us something about Jesus:</a:t>
            </a:r>
          </a:p>
          <a:p>
            <a:pPr lvl="1">
              <a:lnSpc>
                <a:spcPct val="90000"/>
              </a:lnSpc>
            </a:pPr>
            <a:r>
              <a:rPr lang="en-US" altLang="en-US"/>
              <a:t>His power over nature matches the greatest prophets of the Old Testament.</a:t>
            </a:r>
          </a:p>
          <a:p>
            <a:pPr lvl="1">
              <a:lnSpc>
                <a:spcPct val="90000"/>
              </a:lnSpc>
            </a:pPr>
            <a:r>
              <a:rPr lang="en-US" altLang="en-US"/>
              <a:t>His directness of miracle-working surpasses theirs.</a:t>
            </a:r>
          </a:p>
          <a:p>
            <a:pPr lvl="1">
              <a:lnSpc>
                <a:spcPct val="90000"/>
              </a:lnSpc>
            </a:pPr>
            <a:endParaRPr lang="en-US" altLang="en-US"/>
          </a:p>
        </p:txBody>
      </p:sp>
    </p:spTree>
    <p:custDataLst>
      <p:tags r:id="rId1"/>
    </p:custDataLst>
  </p:cSld>
  <p:clrMapOvr>
    <a:masterClrMapping/>
  </p:clrMapOvr>
  <p:transition advTm="843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Unusual re/ Peter</a:t>
            </a:r>
          </a:p>
        </p:txBody>
      </p:sp>
      <p:sp>
        <p:nvSpPr>
          <p:cNvPr id="6147" name="Rectangle 3"/>
          <p:cNvSpPr>
            <a:spLocks noGrp="1" noChangeArrowheads="1"/>
          </p:cNvSpPr>
          <p:nvPr>
            <p:ph type="body" idx="1"/>
          </p:nvPr>
        </p:nvSpPr>
        <p:spPr/>
        <p:txBody>
          <a:bodyPr/>
          <a:lstStyle/>
          <a:p>
            <a:r>
              <a:rPr lang="en-US" altLang="en-US"/>
              <a:t>Disciples sometimes shared in Jesus</a:t>
            </a:r>
            <a:r>
              <a:rPr lang="en-US" altLang="en-US">
                <a:cs typeface="Arial" charset="0"/>
              </a:rPr>
              <a:t>'</a:t>
            </a:r>
            <a:r>
              <a:rPr lang="en-US" altLang="en-US"/>
              <a:t> miracles:</a:t>
            </a:r>
          </a:p>
          <a:p>
            <a:pPr lvl="1"/>
            <a:r>
              <a:rPr lang="en-US" altLang="en-US"/>
              <a:t>Loaves &amp; fish</a:t>
            </a:r>
          </a:p>
          <a:p>
            <a:pPr lvl="1"/>
            <a:r>
              <a:rPr lang="en-US" altLang="en-US"/>
              <a:t>Casting out demons</a:t>
            </a:r>
          </a:p>
          <a:p>
            <a:r>
              <a:rPr lang="en-US" altLang="en-US"/>
              <a:t>This is the most direct one:</a:t>
            </a:r>
          </a:p>
          <a:p>
            <a:pPr lvl="1"/>
            <a:r>
              <a:rPr lang="en-US" altLang="en-US"/>
              <a:t>Peter doing miracle in Jesus</a:t>
            </a:r>
            <a:r>
              <a:rPr lang="en-US" altLang="en-US">
                <a:cs typeface="Arial" charset="0"/>
              </a:rPr>
              <a:t>'</a:t>
            </a:r>
            <a:r>
              <a:rPr lang="en-US" altLang="en-US"/>
              <a:t> presence</a:t>
            </a:r>
          </a:p>
          <a:p>
            <a:pPr lvl="1"/>
            <a:r>
              <a:rPr lang="en-US" altLang="en-US"/>
              <a:t>Almost seems like grandstanding, but Jesus doesn</a:t>
            </a:r>
            <a:r>
              <a:rPr lang="en-US" altLang="en-US">
                <a:cs typeface="Arial" charset="0"/>
              </a:rPr>
              <a:t>'</a:t>
            </a:r>
            <a:r>
              <a:rPr lang="en-US" altLang="en-US"/>
              <a:t>t rebuke Peter for this</a:t>
            </a:r>
          </a:p>
        </p:txBody>
      </p:sp>
    </p:spTree>
    <p:custDataLst>
      <p:tags r:id="rId1"/>
    </p:custDataLst>
  </p:cSld>
  <p:clrMapOvr>
    <a:masterClrMapping/>
  </p:clrMapOvr>
  <p:transition advTm="938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What Does It Mean?</a:t>
            </a:r>
          </a:p>
        </p:txBody>
      </p:sp>
      <p:sp>
        <p:nvSpPr>
          <p:cNvPr id="7171" name="Rectangle 3"/>
          <p:cNvSpPr>
            <a:spLocks noGrp="1" noChangeArrowheads="1"/>
          </p:cNvSpPr>
          <p:nvPr>
            <p:ph type="body" idx="1"/>
          </p:nvPr>
        </p:nvSpPr>
        <p:spPr/>
        <p:txBody>
          <a:bodyPr/>
          <a:lstStyle/>
          <a:p>
            <a:r>
              <a:rPr lang="en-US" altLang="en-US" sz="2800"/>
              <a:t>Peter is able to accomplish something humanly impossible thru Jesus</a:t>
            </a:r>
            <a:r>
              <a:rPr lang="en-US" altLang="en-US" sz="2800">
                <a:cs typeface="Arial" charset="0"/>
              </a:rPr>
              <a:t>'</a:t>
            </a:r>
            <a:r>
              <a:rPr lang="en-US" altLang="en-US" sz="2800"/>
              <a:t> empowering him.</a:t>
            </a:r>
          </a:p>
          <a:p>
            <a:r>
              <a:rPr lang="en-US" altLang="en-US" sz="2800"/>
              <a:t>Jesus does not rebuke Peter</a:t>
            </a:r>
            <a:r>
              <a:rPr lang="en-US" altLang="en-US" sz="2800">
                <a:cs typeface="Arial" charset="0"/>
              </a:rPr>
              <a:t>'</a:t>
            </a:r>
            <a:r>
              <a:rPr lang="en-US" altLang="en-US" sz="2800"/>
              <a:t>s desire to do this.</a:t>
            </a:r>
          </a:p>
          <a:p>
            <a:r>
              <a:rPr lang="en-US" altLang="en-US" sz="2800"/>
              <a:t>Peter begins to waver when he realizes he is out of his depth!</a:t>
            </a:r>
          </a:p>
          <a:p>
            <a:r>
              <a:rPr lang="en-US" altLang="en-US" sz="2800"/>
              <a:t>When Peter withdraws his trust from Jesus &amp; begins to fear circumstances, he fails.</a:t>
            </a:r>
          </a:p>
          <a:p>
            <a:r>
              <a:rPr lang="en-US" altLang="en-US" sz="2800"/>
              <a:t>Jesus comes to the rescue.</a:t>
            </a:r>
          </a:p>
        </p:txBody>
      </p:sp>
    </p:spTree>
    <p:custDataLst>
      <p:tags r:id="rId1"/>
    </p:custDataLst>
  </p:cSld>
  <p:clrMapOvr>
    <a:masterClrMapping/>
  </p:clrMapOvr>
  <p:transition advTm="461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Is This an Acted Parable?</a:t>
            </a:r>
          </a:p>
        </p:txBody>
      </p:sp>
      <p:sp>
        <p:nvSpPr>
          <p:cNvPr id="8195" name="Rectangle 3"/>
          <p:cNvSpPr>
            <a:spLocks noGrp="1" noChangeArrowheads="1"/>
          </p:cNvSpPr>
          <p:nvPr>
            <p:ph type="body" idx="1"/>
          </p:nvPr>
        </p:nvSpPr>
        <p:spPr/>
        <p:txBody>
          <a:bodyPr/>
          <a:lstStyle/>
          <a:p>
            <a:r>
              <a:rPr lang="en-US" altLang="en-US"/>
              <a:t>A fairly common feature of OT prophets:</a:t>
            </a:r>
          </a:p>
          <a:p>
            <a:pPr lvl="1"/>
            <a:r>
              <a:rPr lang="en-US" altLang="en-US"/>
              <a:t>Ahijah rips his cloak (1 Kings 11:29)</a:t>
            </a:r>
          </a:p>
          <a:p>
            <a:pPr lvl="1"/>
            <a:r>
              <a:rPr lang="en-US" altLang="en-US"/>
              <a:t>Isaiah goes </a:t>
            </a:r>
            <a:r>
              <a:rPr lang="en-US" altLang="en-US">
                <a:cs typeface="Arial" charset="0"/>
              </a:rPr>
              <a:t>'</a:t>
            </a:r>
            <a:r>
              <a:rPr lang="en-US" altLang="en-US"/>
              <a:t>naked</a:t>
            </a:r>
            <a:r>
              <a:rPr lang="en-US" altLang="en-US">
                <a:cs typeface="Arial" charset="0"/>
              </a:rPr>
              <a:t>'</a:t>
            </a:r>
            <a:r>
              <a:rPr lang="en-US" altLang="en-US"/>
              <a:t> (Isa 20:2-6)</a:t>
            </a:r>
          </a:p>
          <a:p>
            <a:pPr lvl="1"/>
            <a:r>
              <a:rPr lang="en-US" altLang="en-US"/>
              <a:t>Jeremiah smashes clay pot (Jer 19:1-13)</a:t>
            </a:r>
          </a:p>
          <a:p>
            <a:pPr lvl="1"/>
            <a:r>
              <a:rPr lang="en-US" altLang="en-US"/>
              <a:t>Hosea</a:t>
            </a:r>
            <a:r>
              <a:rPr lang="en-US" altLang="en-US">
                <a:cs typeface="Arial" charset="0"/>
              </a:rPr>
              <a:t>'</a:t>
            </a:r>
            <a:r>
              <a:rPr lang="en-US" altLang="en-US"/>
              <a:t>s marriage (Hosea chs 1-3)</a:t>
            </a:r>
          </a:p>
          <a:p>
            <a:pPr lvl="1"/>
            <a:r>
              <a:rPr lang="en-US" altLang="en-US"/>
              <a:t>Jonah</a:t>
            </a:r>
            <a:r>
              <a:rPr lang="en-US" altLang="en-US">
                <a:cs typeface="Arial" charset="0"/>
              </a:rPr>
              <a:t>'</a:t>
            </a:r>
            <a:r>
              <a:rPr lang="en-US" altLang="en-US"/>
              <a:t>s gourd (Jon 4:6-11)</a:t>
            </a:r>
          </a:p>
        </p:txBody>
      </p:sp>
    </p:spTree>
    <p:custDataLst>
      <p:tags r:id="rId1"/>
    </p:custDataLst>
  </p:cSld>
  <p:clrMapOvr>
    <a:masterClrMapping/>
  </p:clrMapOvr>
  <p:transition advTm="183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Is This an Acted Parable?</a:t>
            </a:r>
          </a:p>
        </p:txBody>
      </p:sp>
      <p:sp>
        <p:nvSpPr>
          <p:cNvPr id="9219" name="Rectangle 3"/>
          <p:cNvSpPr>
            <a:spLocks noGrp="1" noChangeArrowheads="1"/>
          </p:cNvSpPr>
          <p:nvPr>
            <p:ph type="body" idx="1"/>
          </p:nvPr>
        </p:nvSpPr>
        <p:spPr/>
        <p:txBody>
          <a:bodyPr/>
          <a:lstStyle/>
          <a:p>
            <a:r>
              <a:rPr lang="en-US" altLang="en-US"/>
              <a:t>Some of Jesus</a:t>
            </a:r>
            <a:r>
              <a:rPr lang="en-US" altLang="en-US">
                <a:cs typeface="Arial" charset="0"/>
              </a:rPr>
              <a:t>'</a:t>
            </a:r>
            <a:r>
              <a:rPr lang="en-US" altLang="en-US"/>
              <a:t> actions are parabolic:</a:t>
            </a:r>
          </a:p>
          <a:p>
            <a:pPr lvl="1"/>
            <a:r>
              <a:rPr lang="en-US" altLang="en-US"/>
              <a:t>Foot washing (John 13)</a:t>
            </a:r>
          </a:p>
          <a:p>
            <a:pPr lvl="1"/>
            <a:r>
              <a:rPr lang="en-US" altLang="en-US"/>
              <a:t>Cleansing temple (John 2, Mark 11)</a:t>
            </a:r>
          </a:p>
          <a:p>
            <a:r>
              <a:rPr lang="en-US" altLang="en-US"/>
              <a:t>Some of his miracles are parabolic:</a:t>
            </a:r>
          </a:p>
          <a:p>
            <a:pPr lvl="1"/>
            <a:r>
              <a:rPr lang="en-US" altLang="en-US"/>
              <a:t>Cursing the fig tree (Mark 11)</a:t>
            </a:r>
          </a:p>
          <a:p>
            <a:pPr lvl="1"/>
            <a:r>
              <a:rPr lang="en-US" altLang="en-US"/>
              <a:t>Healing the blind man (John 9)</a:t>
            </a:r>
          </a:p>
          <a:p>
            <a:r>
              <a:rPr lang="en-US" altLang="en-US"/>
              <a:t>How if we see this miracle as an acted parable also?</a:t>
            </a:r>
          </a:p>
        </p:txBody>
      </p:sp>
    </p:spTree>
    <p:custDataLst>
      <p:tags r:id="rId1"/>
    </p:custDataLst>
  </p:cSld>
  <p:clrMapOvr>
    <a:masterClrMapping/>
  </p:clrMapOvr>
  <p:transition advTm="995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Understood as Parable</a:t>
            </a:r>
          </a:p>
        </p:txBody>
      </p:sp>
      <p:sp>
        <p:nvSpPr>
          <p:cNvPr id="10243" name="Rectangle 3"/>
          <p:cNvSpPr>
            <a:spLocks noGrp="1" noChangeArrowheads="1"/>
          </p:cNvSpPr>
          <p:nvPr>
            <p:ph type="body" idx="1"/>
          </p:nvPr>
        </p:nvSpPr>
        <p:spPr/>
        <p:txBody>
          <a:bodyPr/>
          <a:lstStyle/>
          <a:p>
            <a:r>
              <a:rPr lang="en-US" altLang="en-US"/>
              <a:t>Not necessarily that Jesus will do miracles thru us (He might!), but …</a:t>
            </a:r>
          </a:p>
          <a:p>
            <a:r>
              <a:rPr lang="en-US" altLang="en-US"/>
              <a:t>The Christian life, rightly lived, is like walking on water.</a:t>
            </a:r>
          </a:p>
          <a:p>
            <a:r>
              <a:rPr lang="en-US" altLang="en-US"/>
              <a:t>If we really trust Jesus in living our lives, we will come into circumstances and opportunities that are way over our heads.</a:t>
            </a:r>
          </a:p>
        </p:txBody>
      </p:sp>
    </p:spTree>
    <p:custDataLst>
      <p:tags r:id="rId1"/>
    </p:custDataLst>
  </p:cSld>
  <p:clrMapOvr>
    <a:masterClrMapping/>
  </p:clrMapOvr>
  <p:transition advTm="359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Understood as Parable</a:t>
            </a:r>
          </a:p>
        </p:txBody>
      </p:sp>
      <p:sp>
        <p:nvSpPr>
          <p:cNvPr id="11267" name="Rectangle 3"/>
          <p:cNvSpPr>
            <a:spLocks noGrp="1" noChangeArrowheads="1"/>
          </p:cNvSpPr>
          <p:nvPr>
            <p:ph type="body" idx="1"/>
          </p:nvPr>
        </p:nvSpPr>
        <p:spPr/>
        <p:txBody>
          <a:bodyPr/>
          <a:lstStyle/>
          <a:p>
            <a:pPr>
              <a:lnSpc>
                <a:spcPct val="90000"/>
              </a:lnSpc>
            </a:pPr>
            <a:r>
              <a:rPr lang="en-US" altLang="en-US"/>
              <a:t>If we quit trusting in Jesus and begin to fear our circumstances, God will let us fail.</a:t>
            </a:r>
          </a:p>
          <a:p>
            <a:pPr>
              <a:lnSpc>
                <a:spcPct val="90000"/>
              </a:lnSpc>
            </a:pPr>
            <a:r>
              <a:rPr lang="en-US" altLang="en-US"/>
              <a:t>If we cling to Him, He will uphold us.</a:t>
            </a:r>
          </a:p>
          <a:p>
            <a:pPr>
              <a:lnSpc>
                <a:spcPct val="90000"/>
              </a:lnSpc>
            </a:pPr>
            <a:r>
              <a:rPr lang="en-US" altLang="en-US"/>
              <a:t>The Christian life is a life of constant trust:</a:t>
            </a:r>
          </a:p>
          <a:p>
            <a:pPr lvl="1">
              <a:lnSpc>
                <a:spcPct val="90000"/>
              </a:lnSpc>
            </a:pPr>
            <a:r>
              <a:rPr lang="en-US" altLang="en-US"/>
              <a:t>Let us make God our security rather than security our god…</a:t>
            </a:r>
          </a:p>
          <a:p>
            <a:pPr lvl="1">
              <a:lnSpc>
                <a:spcPct val="90000"/>
              </a:lnSpc>
            </a:pPr>
            <a:r>
              <a:rPr lang="en-US" altLang="en-US"/>
              <a:t>… and God will make our enemies flee before us (even Satan) rather than us flee our enemies (even the weakest ones).</a:t>
            </a:r>
          </a:p>
        </p:txBody>
      </p:sp>
    </p:spTree>
    <p:custDataLst>
      <p:tags r:id="rId1"/>
    </p:custDataLst>
  </p:cSld>
  <p:clrMapOvr>
    <a:masterClrMapping/>
  </p:clrMapOvr>
  <p:transition advTm="463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7"/>
</p:tagLst>
</file>

<file path=ppt/tags/tag10.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0.3|5.8|2.4|2.9|5.4|3.6|6.8"/>
</p:tagLst>
</file>

<file path=ppt/tags/tag4.xml><?xml version="1.0" encoding="utf-8"?>
<p:tagLst xmlns:a="http://schemas.openxmlformats.org/drawingml/2006/main" xmlns:r="http://schemas.openxmlformats.org/officeDocument/2006/relationships" xmlns:p="http://schemas.openxmlformats.org/presentationml/2006/main">
  <p:tag name="TIMING" val="|5.3|7.1|27.8|12.5|13.5|4.4"/>
</p:tagLst>
</file>

<file path=ppt/tags/tag5.xml><?xml version="1.0" encoding="utf-8"?>
<p:tagLst xmlns:a="http://schemas.openxmlformats.org/drawingml/2006/main" xmlns:r="http://schemas.openxmlformats.org/officeDocument/2006/relationships" xmlns:p="http://schemas.openxmlformats.org/presentationml/2006/main">
  <p:tag name="TIMING" val="|4.5|8.4|5.5|14|7.5"/>
</p:tagLst>
</file>

<file path=ppt/tags/tag6.xml><?xml version="1.0" encoding="utf-8"?>
<p:tagLst xmlns:a="http://schemas.openxmlformats.org/drawingml/2006/main" xmlns:r="http://schemas.openxmlformats.org/officeDocument/2006/relationships" xmlns:p="http://schemas.openxmlformats.org/presentationml/2006/main">
  <p:tag name="TIMING" val="|5.6|7.8|17.8|22.9|30.6|35.8"/>
</p:tagLst>
</file>

<file path=ppt/tags/tag7.xml><?xml version="1.0" encoding="utf-8"?>
<p:tagLst xmlns:a="http://schemas.openxmlformats.org/drawingml/2006/main" xmlns:r="http://schemas.openxmlformats.org/officeDocument/2006/relationships" xmlns:p="http://schemas.openxmlformats.org/presentationml/2006/main">
  <p:tag name="TIMING" val="|0.8|4.2|14.1|17.1|9.7|15.4|18.6"/>
</p:tagLst>
</file>

<file path=ppt/tags/tag8.xml><?xml version="1.0" encoding="utf-8"?>
<p:tagLst xmlns:a="http://schemas.openxmlformats.org/drawingml/2006/main" xmlns:r="http://schemas.openxmlformats.org/officeDocument/2006/relationships" xmlns:p="http://schemas.openxmlformats.org/presentationml/2006/main">
  <p:tag name="TIMING" val="|3.7|6.2|12.4"/>
</p:tagLst>
</file>

<file path=ppt/tags/tag9.xml><?xml version="1.0" encoding="utf-8"?>
<p:tagLst xmlns:a="http://schemas.openxmlformats.org/drawingml/2006/main" xmlns:r="http://schemas.openxmlformats.org/officeDocument/2006/relationships" xmlns:p="http://schemas.openxmlformats.org/presentationml/2006/main">
  <p:tag name="TIMING" val="|1|6.3|5|6|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TotalTime>
  <Words>697</Words>
  <Application>Microsoft Office PowerPoint</Application>
  <PresentationFormat>On-screen Show (4:3)</PresentationFormat>
  <Paragraphs>54</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Walking on Water</vt:lpstr>
      <vt:lpstr>Matthew 14:22-33</vt:lpstr>
      <vt:lpstr>A Nature Miracle</vt:lpstr>
      <vt:lpstr>Unusual re/ Peter</vt:lpstr>
      <vt:lpstr>What Does It Mean?</vt:lpstr>
      <vt:lpstr>Is This an Acted Parable?</vt:lpstr>
      <vt:lpstr>Is This an Acted Parable?</vt:lpstr>
      <vt:lpstr>Understood as Parable</vt:lpstr>
      <vt:lpstr>Understood as Parable</vt:lpstr>
      <vt:lpstr>Lesson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on Water</dc:title>
  <dc:creator>rnewman</dc:creator>
  <cp:lastModifiedBy>Newman</cp:lastModifiedBy>
  <cp:revision>26</cp:revision>
  <dcterms:created xsi:type="dcterms:W3CDTF">2008-05-09T14:51:50Z</dcterms:created>
  <dcterms:modified xsi:type="dcterms:W3CDTF">2015-07-09T18:27:34Z</dcterms:modified>
</cp:coreProperties>
</file>