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F77D93-C1FC-4739-9063-1F3FCF8E9F11}" type="slidenum">
              <a:rPr lang="en-US" altLang="en-US"/>
              <a:pPr/>
              <a:t>‹#›</a:t>
            </a:fld>
            <a:endParaRPr lang="en-US" altLang="en-US"/>
          </a:p>
        </p:txBody>
      </p:sp>
    </p:spTree>
    <p:extLst>
      <p:ext uri="{BB962C8B-B14F-4D97-AF65-F5344CB8AC3E}">
        <p14:creationId xmlns:p14="http://schemas.microsoft.com/office/powerpoint/2010/main" val="92426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36CF4E-BD4D-4DC3-A06E-8EF5118FCC2A}" type="slidenum">
              <a:rPr lang="en-US" altLang="en-US"/>
              <a:pPr/>
              <a:t>‹#›</a:t>
            </a:fld>
            <a:endParaRPr lang="en-US" altLang="en-US"/>
          </a:p>
        </p:txBody>
      </p:sp>
    </p:spTree>
    <p:extLst>
      <p:ext uri="{BB962C8B-B14F-4D97-AF65-F5344CB8AC3E}">
        <p14:creationId xmlns:p14="http://schemas.microsoft.com/office/powerpoint/2010/main" val="134495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994CE4B-6A37-4D62-93FC-9D5252E4A549}" type="slidenum">
              <a:rPr lang="en-US" altLang="en-US"/>
              <a:pPr/>
              <a:t>‹#›</a:t>
            </a:fld>
            <a:endParaRPr lang="en-US" altLang="en-US"/>
          </a:p>
        </p:txBody>
      </p:sp>
    </p:spTree>
    <p:extLst>
      <p:ext uri="{BB962C8B-B14F-4D97-AF65-F5344CB8AC3E}">
        <p14:creationId xmlns:p14="http://schemas.microsoft.com/office/powerpoint/2010/main" val="64847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31526A-3A0D-4764-B954-0875FEFE746D}" type="slidenum">
              <a:rPr lang="en-US" altLang="en-US"/>
              <a:pPr/>
              <a:t>‹#›</a:t>
            </a:fld>
            <a:endParaRPr lang="en-US" altLang="en-US"/>
          </a:p>
        </p:txBody>
      </p:sp>
    </p:spTree>
    <p:extLst>
      <p:ext uri="{BB962C8B-B14F-4D97-AF65-F5344CB8AC3E}">
        <p14:creationId xmlns:p14="http://schemas.microsoft.com/office/powerpoint/2010/main" val="400969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2978BC-A09F-4609-81FE-25C115962508}" type="slidenum">
              <a:rPr lang="en-US" altLang="en-US"/>
              <a:pPr/>
              <a:t>‹#›</a:t>
            </a:fld>
            <a:endParaRPr lang="en-US" altLang="en-US"/>
          </a:p>
        </p:txBody>
      </p:sp>
    </p:spTree>
    <p:extLst>
      <p:ext uri="{BB962C8B-B14F-4D97-AF65-F5344CB8AC3E}">
        <p14:creationId xmlns:p14="http://schemas.microsoft.com/office/powerpoint/2010/main" val="8141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73C991-17EE-427F-92F7-673C1782522F}" type="slidenum">
              <a:rPr lang="en-US" altLang="en-US"/>
              <a:pPr/>
              <a:t>‹#›</a:t>
            </a:fld>
            <a:endParaRPr lang="en-US" altLang="en-US"/>
          </a:p>
        </p:txBody>
      </p:sp>
    </p:spTree>
    <p:extLst>
      <p:ext uri="{BB962C8B-B14F-4D97-AF65-F5344CB8AC3E}">
        <p14:creationId xmlns:p14="http://schemas.microsoft.com/office/powerpoint/2010/main" val="301924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2317DC-B6B3-492E-857B-07882B66098E}" type="slidenum">
              <a:rPr lang="en-US" altLang="en-US"/>
              <a:pPr/>
              <a:t>‹#›</a:t>
            </a:fld>
            <a:endParaRPr lang="en-US" altLang="en-US"/>
          </a:p>
        </p:txBody>
      </p:sp>
    </p:spTree>
    <p:extLst>
      <p:ext uri="{BB962C8B-B14F-4D97-AF65-F5344CB8AC3E}">
        <p14:creationId xmlns:p14="http://schemas.microsoft.com/office/powerpoint/2010/main" val="78836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15933BB-DCC3-4AD5-AF56-53AF1C3D2EA6}" type="slidenum">
              <a:rPr lang="en-US" altLang="en-US"/>
              <a:pPr/>
              <a:t>‹#›</a:t>
            </a:fld>
            <a:endParaRPr lang="en-US" altLang="en-US"/>
          </a:p>
        </p:txBody>
      </p:sp>
    </p:spTree>
    <p:extLst>
      <p:ext uri="{BB962C8B-B14F-4D97-AF65-F5344CB8AC3E}">
        <p14:creationId xmlns:p14="http://schemas.microsoft.com/office/powerpoint/2010/main" val="317877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C5F0B56-8D52-48B3-AFC8-484CEADEBFB6}" type="slidenum">
              <a:rPr lang="en-US" altLang="en-US"/>
              <a:pPr/>
              <a:t>‹#›</a:t>
            </a:fld>
            <a:endParaRPr lang="en-US" altLang="en-US"/>
          </a:p>
        </p:txBody>
      </p:sp>
    </p:spTree>
    <p:extLst>
      <p:ext uri="{BB962C8B-B14F-4D97-AF65-F5344CB8AC3E}">
        <p14:creationId xmlns:p14="http://schemas.microsoft.com/office/powerpoint/2010/main" val="142762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707F83-63F4-4387-8DF8-881ED9B967B8}" type="slidenum">
              <a:rPr lang="en-US" altLang="en-US"/>
              <a:pPr/>
              <a:t>‹#›</a:t>
            </a:fld>
            <a:endParaRPr lang="en-US" altLang="en-US"/>
          </a:p>
        </p:txBody>
      </p:sp>
    </p:spTree>
    <p:extLst>
      <p:ext uri="{BB962C8B-B14F-4D97-AF65-F5344CB8AC3E}">
        <p14:creationId xmlns:p14="http://schemas.microsoft.com/office/powerpoint/2010/main" val="54225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799577-EDAA-4112-8573-4147DD040512}" type="slidenum">
              <a:rPr lang="en-US" altLang="en-US"/>
              <a:pPr/>
              <a:t>‹#›</a:t>
            </a:fld>
            <a:endParaRPr lang="en-US" altLang="en-US"/>
          </a:p>
        </p:txBody>
      </p:sp>
    </p:spTree>
    <p:extLst>
      <p:ext uri="{BB962C8B-B14F-4D97-AF65-F5344CB8AC3E}">
        <p14:creationId xmlns:p14="http://schemas.microsoft.com/office/powerpoint/2010/main" val="194518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E6DD15-BB49-48BC-8EC3-A4956241B5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ug17gypsyfortun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3429" t="4054" r="2412" b="11189"/>
          <a:stretch>
            <a:fillRect/>
          </a:stretch>
        </p:blipFill>
        <p:spPr bwMode="auto">
          <a:xfrm>
            <a:off x="379413" y="677863"/>
            <a:ext cx="8228012" cy="580072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5400">
                <a:solidFill>
                  <a:srgbClr val="FF3300"/>
                </a:solidFill>
              </a:rPr>
              <a:t>The Miraculous:</a:t>
            </a:r>
            <a:br>
              <a:rPr lang="en-US" altLang="en-US" sz="5400">
                <a:solidFill>
                  <a:srgbClr val="FF3300"/>
                </a:solidFill>
              </a:rPr>
            </a:br>
            <a:r>
              <a:rPr lang="en-US" altLang="en-US" sz="5400">
                <a:solidFill>
                  <a:srgbClr val="FF3300"/>
                </a:solidFill>
              </a:rPr>
              <a:t>2. Miracle Accounts thru Medieval Times</a:t>
            </a:r>
          </a:p>
        </p:txBody>
      </p:sp>
      <p:sp>
        <p:nvSpPr>
          <p:cNvPr id="2051" name="Rectangle 3"/>
          <p:cNvSpPr>
            <a:spLocks noGrp="1" noChangeArrowheads="1"/>
          </p:cNvSpPr>
          <p:nvPr>
            <p:ph type="subTitle" idx="1"/>
          </p:nvPr>
        </p:nvSpPr>
        <p:spPr>
          <a:xfrm>
            <a:off x="1371600" y="4419600"/>
            <a:ext cx="6400800" cy="1752600"/>
          </a:xfrm>
        </p:spPr>
        <p:txBody>
          <a:bodyPr/>
          <a:lstStyle/>
          <a:p>
            <a:r>
              <a:rPr lang="en-US" altLang="en-US"/>
              <a:t>Robert C. Newman</a:t>
            </a:r>
          </a:p>
        </p:txBody>
      </p:sp>
      <p:pic>
        <p:nvPicPr>
          <p:cNvPr id="2" name="TheMiraculous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638800"/>
            <a:ext cx="609600" cy="609600"/>
          </a:xfrm>
          <a:prstGeom prst="rect">
            <a:avLst/>
          </a:prstGeom>
        </p:spPr>
      </p:pic>
    </p:spTree>
    <p:custDataLst>
      <p:tags r:id="rId1"/>
    </p:custDataLst>
  </p:cSld>
  <p:clrMapOvr>
    <a:masterClrMapping/>
  </p:clrMapOvr>
  <p:transition advTm="300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4000"/>
              <a:t>The Infancy Story of Thomas (formerly called Gospel of Thomas)</a:t>
            </a:r>
          </a:p>
        </p:txBody>
      </p:sp>
      <p:sp>
        <p:nvSpPr>
          <p:cNvPr id="12291" name="Rectangle 3"/>
          <p:cNvSpPr>
            <a:spLocks noGrp="1" noChangeArrowheads="1"/>
          </p:cNvSpPr>
          <p:nvPr>
            <p:ph type="body" idx="1"/>
          </p:nvPr>
        </p:nvSpPr>
        <p:spPr>
          <a:xfrm>
            <a:off x="457200" y="1828800"/>
            <a:ext cx="8229600" cy="4525963"/>
          </a:xfrm>
        </p:spPr>
        <p:txBody>
          <a:bodyPr/>
          <a:lstStyle/>
          <a:p>
            <a:r>
              <a:rPr lang="en-US" altLang="en-US" sz="2800"/>
              <a:t>A narration of the marvels which supposedly took place in Jesus' childhood up to age 12; parts date back to late 2nd cen AD. </a:t>
            </a:r>
          </a:p>
          <a:p>
            <a:r>
              <a:rPr lang="en-US" altLang="en-US" sz="2800"/>
              <a:t>ch 1: Written by Thomas the Israelite </a:t>
            </a:r>
          </a:p>
          <a:p>
            <a:pPr lvl="1"/>
            <a:r>
              <a:rPr lang="en-US" altLang="en-US" sz="2400"/>
              <a:t>though Cullmann says "his book betrays no knowledge of Judaism."</a:t>
            </a:r>
          </a:p>
          <a:p>
            <a:r>
              <a:rPr lang="en-US" altLang="en-US" sz="2800"/>
              <a:t>2: Boy Jesus, age 5, makes 12 clay sparrows on the Sabbath.  When confronted, he claps his hands and the sparrows fly away.</a:t>
            </a:r>
          </a:p>
        </p:txBody>
      </p:sp>
    </p:spTree>
    <p:custDataLst>
      <p:tags r:id="rId1"/>
    </p:custDataLst>
  </p:cSld>
  <p:clrMapOvr>
    <a:masterClrMapping/>
  </p:clrMapOvr>
  <p:transition advTm="388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Infancy Story of Thomas</a:t>
            </a:r>
          </a:p>
        </p:txBody>
      </p:sp>
      <p:sp>
        <p:nvSpPr>
          <p:cNvPr id="13315" name="Rectangle 3"/>
          <p:cNvSpPr>
            <a:spLocks noGrp="1" noChangeArrowheads="1"/>
          </p:cNvSpPr>
          <p:nvPr>
            <p:ph type="body" idx="1"/>
          </p:nvPr>
        </p:nvSpPr>
        <p:spPr/>
        <p:txBody>
          <a:bodyPr/>
          <a:lstStyle/>
          <a:p>
            <a:r>
              <a:rPr lang="en-US" altLang="en-US" sz="2800"/>
              <a:t>3: Another boy messes up pools Jesus is playing in.  He curses the boy, who immediately withers up.  Parents of boy complain to Joseph, "What kind of child do you have?“</a:t>
            </a:r>
          </a:p>
          <a:p>
            <a:r>
              <a:rPr lang="en-US" altLang="en-US" sz="2800"/>
              <a:t>4-5: Another boy runs into Jesus in village.  Jesus curses him and he falls dead.  Parents and others complain to Joseph, he rebukes child.  Jesus strikes accusers blind.  Joseph pulls Jesus' ear.  Jesus warns Joseph not to cross him.</a:t>
            </a:r>
          </a:p>
        </p:txBody>
      </p:sp>
    </p:spTree>
    <p:custDataLst>
      <p:tags r:id="rId1"/>
    </p:custDataLst>
  </p:cSld>
  <p:clrMapOvr>
    <a:masterClrMapping/>
  </p:clrMapOvr>
  <p:transition advTm="328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Infancy Story of Thomas</a:t>
            </a:r>
          </a:p>
        </p:txBody>
      </p:sp>
      <p:sp>
        <p:nvSpPr>
          <p:cNvPr id="14339" name="Rectangle 3"/>
          <p:cNvSpPr>
            <a:spLocks noGrp="1" noChangeArrowheads="1"/>
          </p:cNvSpPr>
          <p:nvPr>
            <p:ph type="body" idx="1"/>
          </p:nvPr>
        </p:nvSpPr>
        <p:spPr/>
        <p:txBody>
          <a:bodyPr/>
          <a:lstStyle/>
          <a:p>
            <a:pPr>
              <a:lnSpc>
                <a:spcPct val="80000"/>
              </a:lnSpc>
            </a:pPr>
            <a:r>
              <a:rPr lang="en-US" altLang="en-US" sz="2800"/>
              <a:t>6-8: Teacher Zacchaeus offers to teach Jesus alphabet, but Jesus rebukes him for not really understanding even Alpha.  Zacchaeus, shamed, says this child not earth-born, perhaps begotten before creation of world.  Returns child to father.  Jesus laughs, cancels curse on all those previously struck.  They are afraid to provoke him again.</a:t>
            </a:r>
          </a:p>
          <a:p>
            <a:pPr>
              <a:lnSpc>
                <a:spcPct val="80000"/>
              </a:lnSpc>
            </a:pPr>
            <a:r>
              <a:rPr lang="en-US" altLang="en-US" sz="2800"/>
              <a:t>9: Jesus and children playing on roof of house.  One falls off and dies.  Parents accuse Jesus; he calls boy back to life, who clears him of responsibility.</a:t>
            </a:r>
          </a:p>
        </p:txBody>
      </p:sp>
    </p:spTree>
    <p:custDataLst>
      <p:tags r:id="rId1"/>
    </p:custDataLst>
  </p:cSld>
  <p:clrMapOvr>
    <a:masterClrMapping/>
  </p:clrMapOvr>
  <p:transition advTm="388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Infancy Story of Thomas</a:t>
            </a:r>
          </a:p>
        </p:txBody>
      </p:sp>
      <p:sp>
        <p:nvSpPr>
          <p:cNvPr id="15363" name="Rectangle 3"/>
          <p:cNvSpPr>
            <a:spLocks noGrp="1" noChangeArrowheads="1"/>
          </p:cNvSpPr>
          <p:nvPr>
            <p:ph type="body" idx="1"/>
          </p:nvPr>
        </p:nvSpPr>
        <p:spPr/>
        <p:txBody>
          <a:bodyPr/>
          <a:lstStyle/>
          <a:p>
            <a:r>
              <a:rPr lang="en-US" altLang="en-US" sz="2800"/>
              <a:t>10: Young man cutting wood chops his own foot.  Jesus heals foot.  "Arise now, cleave the wood, and remember me.“</a:t>
            </a:r>
          </a:p>
          <a:p>
            <a:r>
              <a:rPr lang="en-US" altLang="en-US" sz="2800"/>
              <a:t>11: Going to fetch water for his mother, Jesus stumbles and pitcher is broken.  Brings back water in his garment.</a:t>
            </a:r>
          </a:p>
          <a:p>
            <a:r>
              <a:rPr lang="en-US" altLang="en-US" sz="2800"/>
              <a:t>12: Jesus, age 8, planting with his father, sows one grain of wheat.  It yields one hundred measures of wheat which he gives to the poor.</a:t>
            </a:r>
          </a:p>
        </p:txBody>
      </p:sp>
    </p:spTree>
    <p:custDataLst>
      <p:tags r:id="rId1"/>
    </p:custDataLst>
  </p:cSld>
  <p:clrMapOvr>
    <a:masterClrMapping/>
  </p:clrMapOvr>
  <p:transition advTm="28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Infancy Story of Thomas</a:t>
            </a:r>
          </a:p>
        </p:txBody>
      </p:sp>
      <p:sp>
        <p:nvSpPr>
          <p:cNvPr id="16387" name="Rectangle 3"/>
          <p:cNvSpPr>
            <a:spLocks noGrp="1" noChangeArrowheads="1"/>
          </p:cNvSpPr>
          <p:nvPr>
            <p:ph type="body" idx="1"/>
          </p:nvPr>
        </p:nvSpPr>
        <p:spPr/>
        <p:txBody>
          <a:bodyPr/>
          <a:lstStyle/>
          <a:p>
            <a:r>
              <a:rPr lang="en-US" altLang="en-US" sz="2800"/>
              <a:t>13: Jesus and father making a wooden bed for a rich man.  One of the beams is too short.  Jesus stretches it to right length.</a:t>
            </a:r>
          </a:p>
          <a:p>
            <a:r>
              <a:rPr lang="en-US" altLang="en-US" sz="2800"/>
              <a:t>14-15:  Another teacher strikes Jesus.  Jesus curses him and he falls into faint.  Later another teacher takes Jesus as pupil.  Jesus takes up book, but without reading it, begins to expound law by the Holy Spirit and a large crowd gathers.  Teacher praises Jesus; Jesus heals previous teacher.</a:t>
            </a:r>
          </a:p>
        </p:txBody>
      </p:sp>
    </p:spTree>
    <p:custDataLst>
      <p:tags r:id="rId1"/>
    </p:custDataLst>
  </p:cSld>
  <p:clrMapOvr>
    <a:masterClrMapping/>
  </p:clrMapOvr>
  <p:transition advTm="304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Infancy Story of Thomas</a:t>
            </a:r>
          </a:p>
        </p:txBody>
      </p:sp>
      <p:sp>
        <p:nvSpPr>
          <p:cNvPr id="17411" name="Rectangle 3"/>
          <p:cNvSpPr>
            <a:spLocks noGrp="1" noChangeArrowheads="1"/>
          </p:cNvSpPr>
          <p:nvPr>
            <p:ph type="body" idx="1"/>
          </p:nvPr>
        </p:nvSpPr>
        <p:spPr/>
        <p:txBody>
          <a:bodyPr/>
          <a:lstStyle/>
          <a:p>
            <a:pPr>
              <a:lnSpc>
                <a:spcPct val="90000"/>
              </a:lnSpc>
            </a:pPr>
            <a:r>
              <a:rPr lang="en-US" altLang="en-US"/>
              <a:t>16: Jesus and brother James gathering sticks.  James bitten by snake, about to die.  Jesus breathes on bite, wound healed, snake bursts.</a:t>
            </a:r>
          </a:p>
          <a:p>
            <a:pPr>
              <a:lnSpc>
                <a:spcPct val="90000"/>
              </a:lnSpc>
            </a:pPr>
            <a:r>
              <a:rPr lang="en-US" altLang="en-US"/>
              <a:t>17: Jesus raises little child who had died.</a:t>
            </a:r>
          </a:p>
          <a:p>
            <a:pPr>
              <a:lnSpc>
                <a:spcPct val="90000"/>
              </a:lnSpc>
            </a:pPr>
            <a:r>
              <a:rPr lang="en-US" altLang="en-US"/>
              <a:t>18: Jesus raises workman who died.</a:t>
            </a:r>
          </a:p>
          <a:p>
            <a:pPr>
              <a:lnSpc>
                <a:spcPct val="90000"/>
              </a:lnSpc>
            </a:pPr>
            <a:r>
              <a:rPr lang="en-US" altLang="en-US"/>
              <a:t>19: Jesus, 12, remains behind in temple.  Parents find him expounding Scripture, putting elders and teachers to silence.</a:t>
            </a:r>
          </a:p>
        </p:txBody>
      </p:sp>
    </p:spTree>
    <p:custDataLst>
      <p:tags r:id="rId1"/>
    </p:custDataLst>
  </p:cSld>
  <p:clrMapOvr>
    <a:masterClrMapping/>
  </p:clrMapOvr>
  <p:transition advTm="34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Historicity of These Two?</a:t>
            </a:r>
          </a:p>
        </p:txBody>
      </p:sp>
      <p:sp>
        <p:nvSpPr>
          <p:cNvPr id="18435" name="Rectangle 3"/>
          <p:cNvSpPr>
            <a:spLocks noGrp="1" noChangeArrowheads="1"/>
          </p:cNvSpPr>
          <p:nvPr>
            <p:ph type="body" idx="1"/>
          </p:nvPr>
        </p:nvSpPr>
        <p:spPr>
          <a:xfrm>
            <a:off x="457200" y="1600200"/>
            <a:ext cx="8229600" cy="4876800"/>
          </a:xfrm>
        </p:spPr>
        <p:txBody>
          <a:bodyPr/>
          <a:lstStyle/>
          <a:p>
            <a:pPr>
              <a:lnSpc>
                <a:spcPct val="80000"/>
              </a:lnSpc>
            </a:pPr>
            <a:r>
              <a:rPr lang="en-US" altLang="en-US" sz="2800"/>
              <a:t>Did Luke really pass up all this for the temple incident at age 12? </a:t>
            </a:r>
          </a:p>
          <a:p>
            <a:pPr>
              <a:lnSpc>
                <a:spcPct val="80000"/>
              </a:lnSpc>
            </a:pPr>
            <a:r>
              <a:rPr lang="en-US" altLang="en-US" sz="2800"/>
              <a:t>Does this really fit Luke 2:52?</a:t>
            </a:r>
          </a:p>
          <a:p>
            <a:pPr lvl="1">
              <a:lnSpc>
                <a:spcPct val="80000"/>
              </a:lnSpc>
            </a:pPr>
            <a:r>
              <a:rPr lang="en-US" altLang="en-US" sz="2400"/>
              <a:t>"...in favor with God and man"</a:t>
            </a:r>
          </a:p>
          <a:p>
            <a:pPr>
              <a:lnSpc>
                <a:spcPct val="80000"/>
              </a:lnSpc>
            </a:pPr>
            <a:r>
              <a:rPr lang="en-US" altLang="en-US" sz="2800"/>
              <a:t>Does this really fit Luke 4:22-23?</a:t>
            </a:r>
          </a:p>
          <a:p>
            <a:pPr lvl="1">
              <a:lnSpc>
                <a:spcPct val="80000"/>
              </a:lnSpc>
            </a:pPr>
            <a:r>
              <a:rPr lang="en-US" altLang="en-US" sz="2400"/>
              <a:t>"...wondering at gracious words.... Isn't this Joseph's son.... do here in home town as well"</a:t>
            </a:r>
          </a:p>
          <a:p>
            <a:pPr>
              <a:lnSpc>
                <a:spcPct val="80000"/>
              </a:lnSpc>
            </a:pPr>
            <a:r>
              <a:rPr lang="en-US" altLang="en-US" sz="2800"/>
              <a:t>Does this really fit Matt 13:53-58; Mark 6:16?</a:t>
            </a:r>
          </a:p>
          <a:p>
            <a:pPr lvl="1">
              <a:lnSpc>
                <a:spcPct val="80000"/>
              </a:lnSpc>
            </a:pPr>
            <a:r>
              <a:rPr lang="en-US" altLang="en-US" sz="2400"/>
              <a:t>"...where... this wisdom and these miraculous powers?  Is not this the carpenter's son?... "</a:t>
            </a:r>
          </a:p>
          <a:p>
            <a:pPr>
              <a:lnSpc>
                <a:spcPct val="80000"/>
              </a:lnSpc>
            </a:pPr>
            <a:r>
              <a:rPr lang="en-US" altLang="en-US" sz="2800"/>
              <a:t>Does this fit John 2:11?</a:t>
            </a:r>
          </a:p>
          <a:p>
            <a:pPr lvl="1">
              <a:lnSpc>
                <a:spcPct val="80000"/>
              </a:lnSpc>
            </a:pPr>
            <a:r>
              <a:rPr lang="en-US" altLang="en-US" sz="2400"/>
              <a:t>"...beginning of his signs..."</a:t>
            </a:r>
          </a:p>
        </p:txBody>
      </p:sp>
    </p:spTree>
    <p:custDataLst>
      <p:tags r:id="rId1"/>
    </p:custDataLst>
  </p:cSld>
  <p:clrMapOvr>
    <a:masterClrMapping/>
  </p:clrMapOvr>
  <p:transition advTm="763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435">
                                            <p:txEl>
                                              <p:pRg st="8" end="8"/>
                                            </p:txEl>
                                          </p:spTgt>
                                        </p:tgtEl>
                                        <p:attrNameLst>
                                          <p:attrName>style.visibility</p:attrName>
                                        </p:attrNameLst>
                                      </p:cBhvr>
                                      <p:to>
                                        <p:strVal val="visible"/>
                                      </p:to>
                                    </p:set>
                                    <p:anim calcmode="lin" valueType="num">
                                      <p:cBhvr additive="base">
                                        <p:cTn id="55"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Other NT Apocrypha</a:t>
            </a:r>
          </a:p>
        </p:txBody>
      </p:sp>
      <p:sp>
        <p:nvSpPr>
          <p:cNvPr id="19459" name="Rectangle 3"/>
          <p:cNvSpPr>
            <a:spLocks noGrp="1" noChangeArrowheads="1"/>
          </p:cNvSpPr>
          <p:nvPr>
            <p:ph type="body" idx="1"/>
          </p:nvPr>
        </p:nvSpPr>
        <p:spPr>
          <a:xfrm>
            <a:off x="990600" y="1676400"/>
            <a:ext cx="7162800" cy="4343400"/>
          </a:xfrm>
        </p:spPr>
        <p:txBody>
          <a:bodyPr/>
          <a:lstStyle/>
          <a:p>
            <a:r>
              <a:rPr lang="en-US" altLang="en-US"/>
              <a:t>A number of Apocryphal Acts survive, the earliest from the 2nd and 3rd centuries:</a:t>
            </a:r>
          </a:p>
          <a:p>
            <a:pPr lvl="1"/>
            <a:r>
              <a:rPr lang="en-US" altLang="en-US"/>
              <a:t>Acts of John</a:t>
            </a:r>
          </a:p>
          <a:p>
            <a:pPr lvl="1"/>
            <a:r>
              <a:rPr lang="en-US" altLang="en-US"/>
              <a:t>Acts of Paul &amp; Thecla</a:t>
            </a:r>
          </a:p>
          <a:p>
            <a:pPr lvl="1"/>
            <a:r>
              <a:rPr lang="en-US" altLang="en-US"/>
              <a:t>Acts of Peter</a:t>
            </a:r>
          </a:p>
          <a:p>
            <a:pPr lvl="1"/>
            <a:r>
              <a:rPr lang="en-US" altLang="en-US"/>
              <a:t>Acts of Andrew</a:t>
            </a:r>
          </a:p>
          <a:p>
            <a:pPr lvl="1"/>
            <a:r>
              <a:rPr lang="en-US" altLang="en-US"/>
              <a:t>Acts of Thomas</a:t>
            </a:r>
          </a:p>
        </p:txBody>
      </p:sp>
    </p:spTree>
    <p:custDataLst>
      <p:tags r:id="rId1"/>
    </p:custDataLst>
  </p:cSld>
  <p:clrMapOvr>
    <a:masterClrMapping/>
  </p:clrMapOvr>
  <p:transition advTm="171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Other NT Apocrypha</a:t>
            </a:r>
          </a:p>
        </p:txBody>
      </p:sp>
      <p:sp>
        <p:nvSpPr>
          <p:cNvPr id="20483" name="Rectangle 3"/>
          <p:cNvSpPr>
            <a:spLocks noGrp="1" noChangeArrowheads="1"/>
          </p:cNvSpPr>
          <p:nvPr>
            <p:ph type="body" idx="1"/>
          </p:nvPr>
        </p:nvSpPr>
        <p:spPr>
          <a:xfrm>
            <a:off x="457200" y="1600200"/>
            <a:ext cx="7772400" cy="4953000"/>
          </a:xfrm>
        </p:spPr>
        <p:txBody>
          <a:bodyPr/>
          <a:lstStyle/>
          <a:p>
            <a:pPr>
              <a:lnSpc>
                <a:spcPct val="90000"/>
              </a:lnSpc>
            </a:pPr>
            <a:r>
              <a:rPr lang="en-US" altLang="en-US" sz="2400"/>
              <a:t>These apparently seek to supplement the canonical Acts, entertain the reader, and propagandize for their own particular theological approach (Acts John, Andrew, Thomas are strongly </a:t>
            </a:r>
            <a:r>
              <a:rPr lang="en-US" altLang="en-US" sz="2400" b="1" i="1"/>
              <a:t>encratite</a:t>
            </a:r>
            <a:r>
              <a:rPr lang="en-US" altLang="en-US" sz="2400"/>
              <a:t>, breaking up marriages and advocating eating nothing but bread &amp; water; contrast 1 Tim 4:3)</a:t>
            </a:r>
          </a:p>
          <a:p>
            <a:pPr>
              <a:lnSpc>
                <a:spcPct val="90000"/>
              </a:lnSpc>
            </a:pPr>
            <a:r>
              <a:rPr lang="en-US" altLang="en-US" sz="2400"/>
              <a:t>In the apocryphal Acts, "miraculous stories are not only much exaggerated, producing fantastic and bizarre effects, but they often follow one another as isolated units and are retailed for their own sake.  The intention of this is clearly not that of demonstrating the wonderful advance of the Word of God but... to glorify the apostles as miracle-workers." (Hennecke, 2:174) </a:t>
            </a:r>
          </a:p>
        </p:txBody>
      </p:sp>
    </p:spTree>
    <p:custDataLst>
      <p:tags r:id="rId1"/>
    </p:custDataLst>
  </p:cSld>
  <p:clrMapOvr>
    <a:masterClrMapping/>
  </p:clrMapOvr>
  <p:transition advTm="692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mural-simeon-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0"/>
            <a:ext cx="605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ctrTitle"/>
          </p:nvPr>
        </p:nvSpPr>
        <p:spPr>
          <a:xfrm>
            <a:off x="762000" y="3429000"/>
            <a:ext cx="7772400" cy="1470025"/>
          </a:xfrm>
        </p:spPr>
        <p:txBody>
          <a:bodyPr/>
          <a:lstStyle/>
          <a:p>
            <a:r>
              <a:rPr lang="en-US" altLang="en-US" sz="4000">
                <a:solidFill>
                  <a:schemeClr val="bg1"/>
                </a:solidFill>
              </a:rPr>
              <a:t>Some Post-Apostolic </a:t>
            </a:r>
            <a:br>
              <a:rPr lang="en-US" altLang="en-US" sz="4000">
                <a:solidFill>
                  <a:schemeClr val="bg1"/>
                </a:solidFill>
              </a:rPr>
            </a:br>
            <a:r>
              <a:rPr lang="en-US" altLang="en-US" sz="4000">
                <a:solidFill>
                  <a:schemeClr val="bg1"/>
                </a:solidFill>
              </a:rPr>
              <a:t>&amp; Medieval Miracle </a:t>
            </a:r>
            <a:br>
              <a:rPr lang="en-US" altLang="en-US" sz="4000">
                <a:solidFill>
                  <a:schemeClr val="bg1"/>
                </a:solidFill>
              </a:rPr>
            </a:br>
            <a:r>
              <a:rPr lang="en-US" altLang="en-US" sz="4000">
                <a:solidFill>
                  <a:schemeClr val="bg1"/>
                </a:solidFill>
              </a:rPr>
              <a:t>Accounts</a:t>
            </a:r>
          </a:p>
        </p:txBody>
      </p:sp>
      <p:sp>
        <p:nvSpPr>
          <p:cNvPr id="2150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74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Introduction</a:t>
            </a:r>
          </a:p>
        </p:txBody>
      </p:sp>
      <p:sp>
        <p:nvSpPr>
          <p:cNvPr id="3075" name="Rectangle 3"/>
          <p:cNvSpPr>
            <a:spLocks noGrp="1" noChangeArrowheads="1"/>
          </p:cNvSpPr>
          <p:nvPr>
            <p:ph type="body" idx="1"/>
          </p:nvPr>
        </p:nvSpPr>
        <p:spPr/>
        <p:txBody>
          <a:bodyPr/>
          <a:lstStyle/>
          <a:p>
            <a:r>
              <a:rPr lang="en-US" altLang="en-US"/>
              <a:t>We turn now from inspired biblical accounts of miracles to those in non-inspired (but nominally Christian) literature.</a:t>
            </a:r>
          </a:p>
          <a:p>
            <a:r>
              <a:rPr lang="en-US" altLang="en-US"/>
              <a:t>We begin with the so-called New Testament Apocrypha, as found in J. K. Elliott (1993) and E. Hennecke and W. Schneemelcher (1963).</a:t>
            </a:r>
          </a:p>
        </p:txBody>
      </p:sp>
    </p:spTree>
    <p:custDataLst>
      <p:tags r:id="rId1"/>
    </p:custDataLst>
  </p:cSld>
  <p:clrMapOvr>
    <a:masterClrMapping/>
  </p:clrMapOvr>
  <p:transition advTm="221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Introduction</a:t>
            </a:r>
          </a:p>
        </p:txBody>
      </p:sp>
      <p:sp>
        <p:nvSpPr>
          <p:cNvPr id="23555" name="Rectangle 3"/>
          <p:cNvSpPr>
            <a:spLocks noGrp="1" noChangeArrowheads="1"/>
          </p:cNvSpPr>
          <p:nvPr>
            <p:ph type="body" idx="1"/>
          </p:nvPr>
        </p:nvSpPr>
        <p:spPr>
          <a:xfrm>
            <a:off x="457200" y="1295400"/>
            <a:ext cx="8229600" cy="5334000"/>
          </a:xfrm>
        </p:spPr>
        <p:txBody>
          <a:bodyPr/>
          <a:lstStyle/>
          <a:p>
            <a:pPr>
              <a:lnSpc>
                <a:spcPct val="80000"/>
              </a:lnSpc>
            </a:pPr>
            <a:r>
              <a:rPr lang="en-US" altLang="en-US" sz="2800"/>
              <a:t>These are found in E. Cobham Brewer, </a:t>
            </a:r>
            <a:r>
              <a:rPr lang="en-US" altLang="en-US" sz="2800" i="1"/>
              <a:t>A Dictionary of Miracles </a:t>
            </a:r>
            <a:r>
              <a:rPr lang="en-US" altLang="en-US" sz="2800"/>
              <a:t>(1884), which is accessible for free on the Internet.</a:t>
            </a:r>
          </a:p>
          <a:p>
            <a:pPr>
              <a:lnSpc>
                <a:spcPct val="80000"/>
              </a:lnSpc>
            </a:pPr>
            <a:r>
              <a:rPr lang="en-US" altLang="en-US" sz="2800"/>
              <a:t>This compilation includes hundreds of ancient, medieval and modern miracle accounts, categorized alphabetically under three major headings:  </a:t>
            </a:r>
          </a:p>
          <a:p>
            <a:pPr lvl="1">
              <a:lnSpc>
                <a:spcPct val="80000"/>
              </a:lnSpc>
            </a:pPr>
            <a:r>
              <a:rPr lang="en-US" altLang="en-US" sz="2400"/>
              <a:t>(1) those imitating biblical miracles </a:t>
            </a:r>
          </a:p>
          <a:p>
            <a:pPr lvl="1">
              <a:lnSpc>
                <a:spcPct val="80000"/>
              </a:lnSpc>
            </a:pPr>
            <a:r>
              <a:rPr lang="en-US" altLang="en-US" sz="2400"/>
              <a:t>(2) those illustrating biblical texts </a:t>
            </a:r>
          </a:p>
          <a:p>
            <a:pPr lvl="1">
              <a:lnSpc>
                <a:spcPct val="80000"/>
              </a:lnSpc>
            </a:pPr>
            <a:r>
              <a:rPr lang="en-US" altLang="en-US" sz="2400"/>
              <a:t>(3) those "proving" Roman Catholic dogma.  </a:t>
            </a:r>
          </a:p>
          <a:p>
            <a:pPr>
              <a:lnSpc>
                <a:spcPct val="80000"/>
              </a:lnSpc>
            </a:pPr>
            <a:r>
              <a:rPr lang="en-US" altLang="en-US" sz="2800"/>
              <a:t>These accounts are taken from standard Roman Catholic sources: </a:t>
            </a:r>
            <a:r>
              <a:rPr lang="en-US" altLang="en-US" sz="2800" i="1"/>
              <a:t>Acta Sanctorum</a:t>
            </a:r>
            <a:r>
              <a:rPr lang="en-US" altLang="en-US" sz="2800"/>
              <a:t>; Guérin, </a:t>
            </a:r>
            <a:r>
              <a:rPr lang="en-US" altLang="en-US" sz="2800" i="1"/>
              <a:t>Les Petits Bollandistes</a:t>
            </a:r>
            <a:r>
              <a:rPr lang="en-US" altLang="en-US" sz="2800"/>
              <a:t>; Kinesman, </a:t>
            </a:r>
            <a:r>
              <a:rPr lang="en-US" altLang="en-US" sz="2800" i="1"/>
              <a:t>Lives of the Saints</a:t>
            </a:r>
            <a:r>
              <a:rPr lang="en-US" altLang="en-US" sz="2800"/>
              <a:t>.</a:t>
            </a:r>
          </a:p>
        </p:txBody>
      </p:sp>
    </p:spTree>
    <p:custDataLst>
      <p:tags r:id="rId1"/>
    </p:custDataLst>
  </p:cSld>
  <p:clrMapOvr>
    <a:masterClrMapping/>
  </p:clrMapOvr>
  <p:transition advTm="378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checkerboard(across)">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checkerboard(across)">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checkerboard(across)">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checkerboard(across)">
                                      <p:cBhvr>
                                        <p:cTn id="32"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Miracle Accounts Imitating </a:t>
            </a:r>
            <a:br>
              <a:rPr lang="en-US" altLang="en-US" sz="4000"/>
            </a:br>
            <a:r>
              <a:rPr lang="en-US" altLang="en-US" sz="4000"/>
              <a:t>Biblical Miracles</a:t>
            </a:r>
          </a:p>
        </p:txBody>
      </p:sp>
      <p:sp>
        <p:nvSpPr>
          <p:cNvPr id="24579" name="Rectangle 3"/>
          <p:cNvSpPr>
            <a:spLocks noGrp="1" noChangeArrowheads="1"/>
          </p:cNvSpPr>
          <p:nvPr>
            <p:ph type="body" idx="1"/>
          </p:nvPr>
        </p:nvSpPr>
        <p:spPr>
          <a:xfrm>
            <a:off x="457200" y="1600200"/>
            <a:ext cx="8229600" cy="4876800"/>
          </a:xfrm>
        </p:spPr>
        <p:txBody>
          <a:bodyPr/>
          <a:lstStyle/>
          <a:p>
            <a:pPr>
              <a:lnSpc>
                <a:spcPct val="90000"/>
              </a:lnSpc>
            </a:pPr>
            <a:r>
              <a:rPr lang="en-US" altLang="en-US" sz="2400"/>
              <a:t>236 headings covering 346 double-column pages</a:t>
            </a:r>
          </a:p>
          <a:p>
            <a:pPr>
              <a:lnSpc>
                <a:spcPct val="90000"/>
              </a:lnSpc>
            </a:pPr>
            <a:r>
              <a:rPr lang="en-US" altLang="en-US" sz="2400" b="1" i="1"/>
              <a:t>St. Barnabas says where his dead body is to be found.</a:t>
            </a:r>
            <a:r>
              <a:rPr lang="en-US" altLang="en-US" sz="2400" b="1"/>
              <a:t>  </a:t>
            </a:r>
            <a:r>
              <a:rPr lang="en-US" altLang="en-US" sz="2400"/>
              <a:t>Barnabas the apostle, after being stoned to death, was thrown into a fierce fire, that his body might be consumed; but the fire had no effect upon it, and St. Mark, carrying the dead body beyond the gates of the city wall of Cyprus, buried it.  There it remained till AD 485, when, Nicephorus Callistus assures us, the ghost appeared to Antemius, bishop of Cyprus, and told him where his body was to be found.  The bishop went to the spot indicated, and found the body, with the original MS of St. Matthew's Gospel, the very MS written by the hand of the evangelist himself.  Both relics were taken to Constantinople... (17) </a:t>
            </a:r>
          </a:p>
        </p:txBody>
      </p:sp>
    </p:spTree>
    <p:custDataLst>
      <p:tags r:id="rId1"/>
    </p:custDataLst>
  </p:cSld>
  <p:clrMapOvr>
    <a:masterClrMapping/>
  </p:clrMapOvr>
  <p:transition advTm="552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Imitating Biblical Miracles</a:t>
            </a:r>
          </a:p>
        </p:txBody>
      </p:sp>
      <p:sp>
        <p:nvSpPr>
          <p:cNvPr id="25603" name="Rectangle 3"/>
          <p:cNvSpPr>
            <a:spLocks noGrp="1" noChangeArrowheads="1"/>
          </p:cNvSpPr>
          <p:nvPr>
            <p:ph type="body" idx="1"/>
          </p:nvPr>
        </p:nvSpPr>
        <p:spPr>
          <a:xfrm>
            <a:off x="457200" y="1828800"/>
            <a:ext cx="8229600" cy="4525963"/>
          </a:xfrm>
        </p:spPr>
        <p:txBody>
          <a:bodyPr/>
          <a:lstStyle/>
          <a:p>
            <a:pPr>
              <a:lnSpc>
                <a:spcPct val="80000"/>
              </a:lnSpc>
            </a:pPr>
            <a:r>
              <a:rPr lang="en-US" altLang="en-US" sz="2400" b="1" i="1"/>
              <a:t>Dead elm blooms.</a:t>
            </a:r>
            <a:r>
              <a:rPr lang="en-US" altLang="en-US" sz="2400"/>
              <a:t>  The bier of St. Zanobi (AD 407) happened, in passing, to touch an elm tree, dead and withered to the roots from old age.  The moment it did so the whole tree burst into leaf, and was covered with flowers.  This tree was looked on by the people with such reverence that everyone coveted a piece as a charmed relic, and the tree ere long was wholly cut away.  A marble pillar was then erected on the spot, with an inscription stating what has been said above.  When the bier reached the doorway of St. Savior's Cathedral, it became immovable, and no power of man could force it further on, till bishop Andrew promised to found twelve chaplains to chant the praises of God in the chapel designed for the dead saint. (54) </a:t>
            </a:r>
          </a:p>
        </p:txBody>
      </p:sp>
    </p:spTree>
    <p:custDataLst>
      <p:tags r:id="rId1"/>
    </p:custDataLst>
  </p:cSld>
  <p:clrMapOvr>
    <a:masterClrMapping/>
  </p:clrMapOvr>
  <p:transition advTm="479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Imitating Biblical Miracles</a:t>
            </a:r>
          </a:p>
        </p:txBody>
      </p:sp>
      <p:sp>
        <p:nvSpPr>
          <p:cNvPr id="26627" name="Rectangle 3"/>
          <p:cNvSpPr>
            <a:spLocks noGrp="1" noChangeArrowheads="1"/>
          </p:cNvSpPr>
          <p:nvPr>
            <p:ph type="body" idx="1"/>
          </p:nvPr>
        </p:nvSpPr>
        <p:spPr>
          <a:xfrm>
            <a:off x="457200" y="1828800"/>
            <a:ext cx="8229600" cy="4419600"/>
          </a:xfrm>
        </p:spPr>
        <p:txBody>
          <a:bodyPr/>
          <a:lstStyle/>
          <a:p>
            <a:pPr>
              <a:lnSpc>
                <a:spcPct val="90000"/>
              </a:lnSpc>
            </a:pPr>
            <a:r>
              <a:rPr lang="en-US" altLang="en-US" sz="2400" b="1" i="1"/>
              <a:t>Relics join in singing.</a:t>
            </a:r>
            <a:r>
              <a:rPr lang="en-US" altLang="en-US" sz="2400"/>
              <a:t>  One night a deacon watched St. Gregory of Langres (AD 541), and saw him rise from his bed, and leave his dormitory at midnight.  The deacon followed him unobserved, and saw him enter the baptistery, the door of which opened to him of its own accord.  For a time dead silence prevailed, and then St. Gregory began to chant.  Presently a host of voices joined in, and the singing continued for three hours. "I think," says St. Gregory of Tours, naively, "the voices proceeded from the holy relics there preserved; no doubt they revealed themselves to the saint, and joined him in singing praises to God." (76-77) </a:t>
            </a:r>
          </a:p>
        </p:txBody>
      </p:sp>
    </p:spTree>
    <p:custDataLst>
      <p:tags r:id="rId1"/>
    </p:custDataLst>
  </p:cSld>
  <p:clrMapOvr>
    <a:masterClrMapping/>
  </p:clrMapOvr>
  <p:transition advTm="420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Imitating Biblical Miracles</a:t>
            </a:r>
          </a:p>
        </p:txBody>
      </p:sp>
      <p:sp>
        <p:nvSpPr>
          <p:cNvPr id="27651" name="Rectangle 3"/>
          <p:cNvSpPr>
            <a:spLocks noGrp="1" noChangeArrowheads="1"/>
          </p:cNvSpPr>
          <p:nvPr>
            <p:ph type="body" idx="1"/>
          </p:nvPr>
        </p:nvSpPr>
        <p:spPr>
          <a:xfrm>
            <a:off x="457200" y="1905000"/>
            <a:ext cx="8229600" cy="4525963"/>
          </a:xfrm>
        </p:spPr>
        <p:txBody>
          <a:bodyPr/>
          <a:lstStyle/>
          <a:p>
            <a:pPr>
              <a:lnSpc>
                <a:spcPct val="90000"/>
              </a:lnSpc>
            </a:pPr>
            <a:r>
              <a:rPr lang="en-US" altLang="en-US" sz="2400"/>
              <a:t>Some items from a list of relics given by John Brady (1839), but no information supplied on location of each: (1) one of the coals that broiled St. Lawrence; (2) a finger of St. Andrew, another of John the Baptist, and one of the Holy Ghost; (3) two heads of John the Baptist; (4) the hem of our Lord's garment touched by the woman healed of her bloody issue; (5) a vial of the sweat of St. Michael, when he contended with Satan; (6) some of the rays of the star that guided the Wise Men; (7) a rib of the Word made flesh; (8) a pair of slippers worn by Enoch before the Flood; (9) a tear shed by Jesus over the grave of Lazarus. </a:t>
            </a:r>
          </a:p>
        </p:txBody>
      </p:sp>
    </p:spTree>
    <p:custDataLst>
      <p:tags r:id="rId1"/>
    </p:custDataLst>
  </p:cSld>
  <p:clrMapOvr>
    <a:masterClrMapping/>
  </p:clrMapOvr>
  <p:transition advTm="517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a:t>Miracle Accounts Illustrating Biblical Texts </a:t>
            </a:r>
          </a:p>
        </p:txBody>
      </p:sp>
      <p:sp>
        <p:nvSpPr>
          <p:cNvPr id="28675" name="Rectangle 3"/>
          <p:cNvSpPr>
            <a:spLocks noGrp="1" noChangeArrowheads="1"/>
          </p:cNvSpPr>
          <p:nvPr>
            <p:ph type="body" idx="1"/>
          </p:nvPr>
        </p:nvSpPr>
        <p:spPr/>
        <p:txBody>
          <a:bodyPr/>
          <a:lstStyle/>
          <a:p>
            <a:r>
              <a:rPr lang="en-US" altLang="en-US" sz="2800"/>
              <a:t>146 headings covering 128 double-column pages </a:t>
            </a:r>
          </a:p>
          <a:p>
            <a:r>
              <a:rPr lang="en-US" altLang="en-US" sz="2800"/>
              <a:t>Out of the mouth of babes (Ps 8:2, etc.) (355-357):</a:t>
            </a:r>
          </a:p>
          <a:p>
            <a:pPr lvl="1"/>
            <a:r>
              <a:rPr lang="en-US" altLang="en-US" sz="2400"/>
              <a:t>When St. Agnes died (April 20, 1317), we are told by her biographer she received the most perfect praise this earth could afford, that of infants at the breast.  The tongue of little infants was unloosed, and they announced the death of St. Agnes and her virtues, and their parents woke on hearing their voices. (356) </a:t>
            </a:r>
          </a:p>
        </p:txBody>
      </p:sp>
    </p:spTree>
    <p:custDataLst>
      <p:tags r:id="rId1"/>
    </p:custDataLst>
  </p:cSld>
  <p:clrMapOvr>
    <a:masterClrMapping/>
  </p:clrMapOvr>
  <p:transition advTm="428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Illustrating Biblical Texts</a:t>
            </a:r>
          </a:p>
        </p:txBody>
      </p:sp>
      <p:sp>
        <p:nvSpPr>
          <p:cNvPr id="29699" name="Rectangle 3"/>
          <p:cNvSpPr>
            <a:spLocks noGrp="1" noChangeArrowheads="1"/>
          </p:cNvSpPr>
          <p:nvPr>
            <p:ph type="body" idx="1"/>
          </p:nvPr>
        </p:nvSpPr>
        <p:spPr/>
        <p:txBody>
          <a:bodyPr/>
          <a:lstStyle/>
          <a:p>
            <a:pPr>
              <a:lnSpc>
                <a:spcPct val="90000"/>
              </a:lnSpc>
            </a:pPr>
            <a:r>
              <a:rPr lang="en-US" altLang="en-US"/>
              <a:t>God will provide (Mt 6:25-33) (398-99) </a:t>
            </a:r>
          </a:p>
          <a:p>
            <a:pPr lvl="1">
              <a:lnSpc>
                <a:spcPct val="90000"/>
              </a:lnSpc>
            </a:pPr>
            <a:r>
              <a:rPr lang="en-US" altLang="en-US"/>
              <a:t>St. Franchy (7th cen) was employed in making bread for the monastery of St. Martin de la Bretonniere, but some of the brothers, out of envy, wishing to bring him into disgrace, hid the materials used in bread making.  St. Franchy was not in the least disconcerted, but making the sign of the cross, began to knead nothing with nothing, and at the time required produced his batch of bread in perfect condition. (398) </a:t>
            </a:r>
          </a:p>
        </p:txBody>
      </p:sp>
    </p:spTree>
    <p:custDataLst>
      <p:tags r:id="rId1"/>
    </p:custDataLst>
  </p:cSld>
  <p:clrMapOvr>
    <a:masterClrMapping/>
  </p:clrMapOvr>
  <p:transition advTm="328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Illustrating Biblical Texts</a:t>
            </a:r>
          </a:p>
        </p:txBody>
      </p:sp>
      <p:sp>
        <p:nvSpPr>
          <p:cNvPr id="30723" name="Rectangle 3"/>
          <p:cNvSpPr>
            <a:spLocks noGrp="1" noChangeArrowheads="1"/>
          </p:cNvSpPr>
          <p:nvPr>
            <p:ph type="body" idx="1"/>
          </p:nvPr>
        </p:nvSpPr>
        <p:spPr/>
        <p:txBody>
          <a:bodyPr/>
          <a:lstStyle/>
          <a:p>
            <a:pPr>
              <a:lnSpc>
                <a:spcPct val="90000"/>
              </a:lnSpc>
            </a:pPr>
            <a:r>
              <a:rPr lang="en-US" altLang="en-US"/>
              <a:t>Holiness better than rubies (Prov 3:15, etc.) </a:t>
            </a:r>
          </a:p>
          <a:p>
            <a:pPr lvl="1">
              <a:lnSpc>
                <a:spcPct val="90000"/>
              </a:lnSpc>
            </a:pPr>
            <a:r>
              <a:rPr lang="en-US" altLang="en-US"/>
              <a:t>The body of Simeon Stylites (AD 459) was full of sores covered with maggots.  One day a maggot fell from the pillar-saint at the foot of Basilicus, king of the Saracens, and the king, picking it up, laid it on his eye, whereupon it was instantly converted into a magnificent pearl, so large, so beautiful, and of such fine water, that Basilicus valued it more than his whole empire. (415) </a:t>
            </a:r>
          </a:p>
        </p:txBody>
      </p:sp>
    </p:spTree>
    <p:custDataLst>
      <p:tags r:id="rId1"/>
    </p:custDataLst>
  </p:cSld>
  <p:clrMapOvr>
    <a:masterClrMapping/>
  </p:clrMapOvr>
  <p:transition advTm="33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a:t>Some Miracle Accounts "Proving" Catholic Dogma </a:t>
            </a:r>
          </a:p>
        </p:txBody>
      </p:sp>
      <p:sp>
        <p:nvSpPr>
          <p:cNvPr id="31747" name="Rectangle 3"/>
          <p:cNvSpPr>
            <a:spLocks noGrp="1" noChangeArrowheads="1"/>
          </p:cNvSpPr>
          <p:nvPr>
            <p:ph type="body" idx="1"/>
          </p:nvPr>
        </p:nvSpPr>
        <p:spPr/>
        <p:txBody>
          <a:bodyPr/>
          <a:lstStyle/>
          <a:p>
            <a:pPr>
              <a:lnSpc>
                <a:spcPct val="90000"/>
              </a:lnSpc>
            </a:pPr>
            <a:r>
              <a:rPr lang="en-US" altLang="en-US" sz="2800"/>
              <a:t>20 headings covering 52 double-column pages </a:t>
            </a:r>
          </a:p>
          <a:p>
            <a:pPr>
              <a:lnSpc>
                <a:spcPct val="90000"/>
              </a:lnSpc>
            </a:pPr>
            <a:r>
              <a:rPr lang="en-US" altLang="en-US" sz="2800"/>
              <a:t>Body and Blood of Christ (489-95)</a:t>
            </a:r>
          </a:p>
          <a:p>
            <a:pPr lvl="1">
              <a:lnSpc>
                <a:spcPct val="90000"/>
              </a:lnSpc>
            </a:pPr>
            <a:r>
              <a:rPr lang="en-US" altLang="en-US" sz="2400"/>
              <a:t>St. Antony of Padua had a disputation one day with Boniville on the sacrament of the mass.  Boniville denied transubstantiation, and Antony maintained its truth.  To convince him, St. Antony had Boniville shut up his mule and give it no food for three days.  At the end of this fast, St. Antony held out to the mule a consecrated wafer, and Boniville threw it some oats.  The mule took no notice of the oats, but fell on its knees before the holy wafer, adoring it as its Creator and Lord. (490) </a:t>
            </a:r>
          </a:p>
        </p:txBody>
      </p:sp>
    </p:spTree>
    <p:custDataLst>
      <p:tags r:id="rId1"/>
    </p:custDataLst>
  </p:cSld>
  <p:clrMapOvr>
    <a:masterClrMapping/>
  </p:clrMapOvr>
  <p:transition advTm="479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"Proving" Catholic Dogma</a:t>
            </a:r>
          </a:p>
        </p:txBody>
      </p:sp>
      <p:sp>
        <p:nvSpPr>
          <p:cNvPr id="32771" name="Rectangle 3"/>
          <p:cNvSpPr>
            <a:spLocks noGrp="1" noChangeArrowheads="1"/>
          </p:cNvSpPr>
          <p:nvPr>
            <p:ph type="body" idx="1"/>
          </p:nvPr>
        </p:nvSpPr>
        <p:spPr/>
        <p:txBody>
          <a:bodyPr/>
          <a:lstStyle/>
          <a:p>
            <a:pPr>
              <a:lnSpc>
                <a:spcPct val="90000"/>
              </a:lnSpc>
            </a:pPr>
            <a:r>
              <a:rPr lang="en-US" altLang="en-US" sz="2800"/>
              <a:t>Purgatory (513-16)</a:t>
            </a:r>
          </a:p>
          <a:p>
            <a:pPr lvl="1">
              <a:lnSpc>
                <a:spcPct val="90000"/>
              </a:lnSpc>
            </a:pPr>
            <a:r>
              <a:rPr lang="en-US" altLang="en-US" sz="2400"/>
              <a:t>Emilia Bicchieri (13th cen) was the superior of the convent of St. Margaret, and compelled the sisters on fast-days to abstain even from drinking water, in remembrance of Christ's thirst.  One of the sisters, Cecily Margaret, died.  Three days afterwards she showed herself to Emilia, and said she had been in purgatory for three days to efface the taint of birth, and on the third day her guardian angel appeared to her and said, "With this water you abstained from on earth, in memory of Christ's thirst, the flames of purgatory are extinguished.  Enter, therefore, now into the joys of paradise." (514) </a:t>
            </a:r>
          </a:p>
        </p:txBody>
      </p:sp>
    </p:spTree>
    <p:custDataLst>
      <p:tags r:id="rId1"/>
    </p:custDataLst>
  </p:cSld>
  <p:clrMapOvr>
    <a:masterClrMapping/>
  </p:clrMapOvr>
  <p:transition advTm="43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joach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7538"/>
            <a:ext cx="6019800" cy="5553075"/>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533400" y="1143000"/>
            <a:ext cx="7772400" cy="1470025"/>
          </a:xfrm>
        </p:spPr>
        <p:txBody>
          <a:bodyPr/>
          <a:lstStyle/>
          <a:p>
            <a:r>
              <a:rPr lang="en-US" altLang="en-US">
                <a:solidFill>
                  <a:schemeClr val="bg1"/>
                </a:solidFill>
              </a:rPr>
              <a:t>Miracle Accounts in </a:t>
            </a:r>
            <a:br>
              <a:rPr lang="en-US" altLang="en-US">
                <a:solidFill>
                  <a:schemeClr val="bg1"/>
                </a:solidFill>
              </a:rPr>
            </a:br>
            <a:r>
              <a:rPr lang="en-US" altLang="en-US">
                <a:solidFill>
                  <a:schemeClr val="bg1"/>
                </a:solidFill>
              </a:rPr>
              <a:t>the NT Apocrypha</a:t>
            </a:r>
          </a:p>
        </p:txBody>
      </p:sp>
      <p:sp>
        <p:nvSpPr>
          <p:cNvPr id="41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6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"Proving" Catholic Dogma</a:t>
            </a:r>
          </a:p>
        </p:txBody>
      </p:sp>
      <p:sp>
        <p:nvSpPr>
          <p:cNvPr id="33795" name="Rectangle 3"/>
          <p:cNvSpPr>
            <a:spLocks noGrp="1" noChangeArrowheads="1"/>
          </p:cNvSpPr>
          <p:nvPr>
            <p:ph type="body" idx="1"/>
          </p:nvPr>
        </p:nvSpPr>
        <p:spPr>
          <a:xfrm>
            <a:off x="457200" y="1600200"/>
            <a:ext cx="8229600" cy="4953000"/>
          </a:xfrm>
        </p:spPr>
        <p:txBody>
          <a:bodyPr/>
          <a:lstStyle/>
          <a:p>
            <a:pPr>
              <a:lnSpc>
                <a:spcPct val="80000"/>
              </a:lnSpc>
            </a:pPr>
            <a:r>
              <a:rPr lang="en-US" altLang="en-US" sz="2800"/>
              <a:t>Virgin Mary (516-30) </a:t>
            </a:r>
          </a:p>
          <a:p>
            <a:pPr lvl="1">
              <a:lnSpc>
                <a:spcPct val="80000"/>
              </a:lnSpc>
            </a:pPr>
            <a:r>
              <a:rPr lang="en-US" altLang="en-US" sz="2400"/>
              <a:t>St. John Damascene and Juvenal, archbishop of Jerusalem, assert that Adam and Eve, the prophets, all the apostles except Thomas, and many angels, were present at the death of the Virgin Mary, and attended the funeral procession to Gethsemane.  On the third day after her interment came St. Thomas, and entreated that he might be allowed to look upon the deceased lady; so the grave was opened, when lo! the body was gone.  It had been taken to heaven.  The odor of sanctity remained in the place where the body had lain, and the linen clothes, in which it had been wrapped, had been carefully folded together.  The apostles were amazed, but they knew that the body had been taken up to heaven to be united to its living soul. (518) </a:t>
            </a:r>
          </a:p>
        </p:txBody>
      </p:sp>
    </p:spTree>
    <p:custDataLst>
      <p:tags r:id="rId1"/>
    </p:custDataLst>
  </p:cSld>
  <p:clrMapOvr>
    <a:masterClrMapping/>
  </p:clrMapOvr>
  <p:transition advTm="428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z="4000"/>
              <a:t>Some Implications of the Miracles Recorded in Brewer </a:t>
            </a:r>
          </a:p>
        </p:txBody>
      </p:sp>
      <p:sp>
        <p:nvSpPr>
          <p:cNvPr id="34819" name="Rectangle 3"/>
          <p:cNvSpPr>
            <a:spLocks noGrp="1" noChangeArrowheads="1"/>
          </p:cNvSpPr>
          <p:nvPr>
            <p:ph type="body" idx="1"/>
          </p:nvPr>
        </p:nvSpPr>
        <p:spPr>
          <a:xfrm>
            <a:off x="457200" y="1600200"/>
            <a:ext cx="8229600" cy="4953000"/>
          </a:xfrm>
        </p:spPr>
        <p:txBody>
          <a:bodyPr/>
          <a:lstStyle/>
          <a:p>
            <a:pPr>
              <a:lnSpc>
                <a:spcPct val="80000"/>
              </a:lnSpc>
            </a:pPr>
            <a:r>
              <a:rPr lang="en-US" altLang="en-US" sz="2400"/>
              <a:t>Selected and reorganized from his pp xix-xxiii</a:t>
            </a:r>
          </a:p>
          <a:p>
            <a:pPr>
              <a:lnSpc>
                <a:spcPct val="80000"/>
              </a:lnSpc>
            </a:pPr>
            <a:r>
              <a:rPr lang="en-US" altLang="en-US" sz="2400"/>
              <a:t>These miracles (if they truly occurred and were done by God) attest to the truth of distinctive Roman Catholic doctrines: </a:t>
            </a:r>
          </a:p>
          <a:p>
            <a:pPr>
              <a:lnSpc>
                <a:spcPct val="80000"/>
              </a:lnSpc>
            </a:pPr>
            <a:r>
              <a:rPr lang="en-US" altLang="en-US" sz="2400"/>
              <a:t>The world is divided into two kingdoms:  God's kingdom, the Catholic Church, which one enters on baptism by renouncing Satan; and Satan's kingdom, which includes not only pagans and Muslims, but also Jews and Protestants.  It is meritorious for saints to injure heretics such as Lutherans and Calvinists, but a sin if the opposite occurs.  There is no salvation outside the church of Rome.  Its priests can actually absolve you from your sins.  Its baptism regenerates. The elements of the eucharist really are changed into the body and blood of Jesus Christ, and can function as miraculous food. </a:t>
            </a:r>
          </a:p>
        </p:txBody>
      </p:sp>
    </p:spTree>
    <p:custDataLst>
      <p:tags r:id="rId1"/>
    </p:custDataLst>
  </p:cSld>
  <p:clrMapOvr>
    <a:masterClrMapping/>
  </p:clrMapOvr>
  <p:transition advTm="610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Some Implications</a:t>
            </a:r>
          </a:p>
        </p:txBody>
      </p:sp>
      <p:sp>
        <p:nvSpPr>
          <p:cNvPr id="35843" name="Rectangle 3"/>
          <p:cNvSpPr>
            <a:spLocks noGrp="1" noChangeArrowheads="1"/>
          </p:cNvSpPr>
          <p:nvPr>
            <p:ph type="body" idx="1"/>
          </p:nvPr>
        </p:nvSpPr>
        <p:spPr>
          <a:xfrm>
            <a:off x="457200" y="1905000"/>
            <a:ext cx="8229600" cy="4525963"/>
          </a:xfrm>
        </p:spPr>
        <p:txBody>
          <a:bodyPr/>
          <a:lstStyle/>
          <a:p>
            <a:pPr>
              <a:lnSpc>
                <a:spcPct val="90000"/>
              </a:lnSpc>
            </a:pPr>
            <a:r>
              <a:rPr lang="en-US" altLang="en-US" sz="2400"/>
              <a:t>Salvation is the reward of merit, hence the common end to saintly biographies: "He was called to heaven to receive the reward of his merits." </a:t>
            </a:r>
          </a:p>
          <a:p>
            <a:pPr>
              <a:lnSpc>
                <a:spcPct val="90000"/>
              </a:lnSpc>
            </a:pPr>
            <a:r>
              <a:rPr lang="en-US" altLang="en-US" sz="2400"/>
              <a:t>The lives of saints are considered the romantic ideals of perfection, including withdrawal from society, mortification of the flesh, self-torment, suffering and martyrdom.  One of the most meritorious acts of piety is to remain single.  It is possible to be meritorious, to accumulate merit, to transfer merit to others, so that the demerits of a sinner may be balanced off by transfer from a saint. [doctrine of supererogation] </a:t>
            </a:r>
          </a:p>
        </p:txBody>
      </p:sp>
    </p:spTree>
    <p:custDataLst>
      <p:tags r:id="rId1"/>
    </p:custDataLst>
  </p:cSld>
  <p:clrMapOvr>
    <a:masterClrMapping/>
  </p:clrMapOvr>
  <p:transition advTm="392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Some Implications</a:t>
            </a:r>
          </a:p>
        </p:txBody>
      </p:sp>
      <p:sp>
        <p:nvSpPr>
          <p:cNvPr id="36867" name="Rectangle 3"/>
          <p:cNvSpPr>
            <a:spLocks noGrp="1" noChangeArrowheads="1"/>
          </p:cNvSpPr>
          <p:nvPr>
            <p:ph type="body" idx="1"/>
          </p:nvPr>
        </p:nvSpPr>
        <p:spPr/>
        <p:txBody>
          <a:bodyPr/>
          <a:lstStyle/>
          <a:p>
            <a:pPr>
              <a:lnSpc>
                <a:spcPct val="90000"/>
              </a:lnSpc>
            </a:pPr>
            <a:r>
              <a:rPr lang="en-US" altLang="en-US" sz="2400"/>
              <a:t>Blind obedience to superiors is the first law of piety, no matter how absurd the order, how revolting, how difficult.  The perfection of a saint comes when he has crushed out every natural affection.  Nothing on earth must remain (its hopes, ambitions, loves) not even love to father and mother.  A saint should read no secular book, think no secular thought, and hope no secular good. </a:t>
            </a:r>
          </a:p>
          <a:p>
            <a:pPr>
              <a:lnSpc>
                <a:spcPct val="90000"/>
              </a:lnSpc>
            </a:pPr>
            <a:r>
              <a:rPr lang="en-US" altLang="en-US" sz="2400"/>
              <a:t>It is a proof of merit to be able to work miracles.  It is meritorious to see miracles and believe in them, or at least a demerit to doubt them.  Miracles can be performed by dead bodies, relics, and medals, as well as by living saints. </a:t>
            </a:r>
          </a:p>
        </p:txBody>
      </p:sp>
    </p:spTree>
    <p:custDataLst>
      <p:tags r:id="rId1"/>
    </p:custDataLst>
  </p:cSld>
  <p:clrMapOvr>
    <a:masterClrMapping/>
  </p:clrMapOvr>
  <p:transition advTm="341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Some Implications</a:t>
            </a:r>
          </a:p>
        </p:txBody>
      </p:sp>
      <p:sp>
        <p:nvSpPr>
          <p:cNvPr id="37891" name="Rectangle 3"/>
          <p:cNvSpPr>
            <a:spLocks noGrp="1" noChangeArrowheads="1"/>
          </p:cNvSpPr>
          <p:nvPr>
            <p:ph type="body" idx="1"/>
          </p:nvPr>
        </p:nvSpPr>
        <p:spPr/>
        <p:txBody>
          <a:bodyPr/>
          <a:lstStyle/>
          <a:p>
            <a:pPr>
              <a:lnSpc>
                <a:spcPct val="90000"/>
              </a:lnSpc>
            </a:pPr>
            <a:r>
              <a:rPr lang="en-US" altLang="en-US" sz="2400"/>
              <a:t>Relics can by authenticated by any Church dignitary, such as pope, abbot or bishop.  They can even be multiplied. They possess miraculous virtues no matter how small they are, which can be transferred, so that a relic can make a relic.  Saints, after death, have the power of interceding for their votaries before the throne of grace, of curing diseases, and of visiting earth.  The Virgin Mary is the highest of all saints, the most powerful, and the most merciful.  The saints in heaven take an interest in those on earth.  They like to be invoked, patronized, honored, flattered, and even be dressed up and decked with jewels. </a:t>
            </a:r>
          </a:p>
        </p:txBody>
      </p:sp>
    </p:spTree>
    <p:custDataLst>
      <p:tags r:id="rId1"/>
    </p:custDataLst>
  </p:cSld>
  <p:clrMapOvr>
    <a:masterClrMapping/>
  </p:clrMapOvr>
  <p:transition advTm="359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Conclusions</a:t>
            </a:r>
          </a:p>
        </p:txBody>
      </p:sp>
      <p:sp>
        <p:nvSpPr>
          <p:cNvPr id="38915" name="Rectangle 3"/>
          <p:cNvSpPr>
            <a:spLocks noGrp="1" noChangeArrowheads="1"/>
          </p:cNvSpPr>
          <p:nvPr>
            <p:ph type="body" idx="1"/>
          </p:nvPr>
        </p:nvSpPr>
        <p:spPr>
          <a:xfrm>
            <a:off x="457200" y="1600200"/>
            <a:ext cx="8229600" cy="4876800"/>
          </a:xfrm>
        </p:spPr>
        <p:txBody>
          <a:bodyPr/>
          <a:lstStyle/>
          <a:p>
            <a:pPr>
              <a:lnSpc>
                <a:spcPct val="90000"/>
              </a:lnSpc>
            </a:pPr>
            <a:r>
              <a:rPr lang="en-US" altLang="en-US" sz="2800"/>
              <a:t>Not having time-machines, we have no way to be sure that none of these miracles happened.</a:t>
            </a:r>
          </a:p>
          <a:p>
            <a:pPr>
              <a:lnSpc>
                <a:spcPct val="90000"/>
              </a:lnSpc>
            </a:pPr>
            <a:r>
              <a:rPr lang="en-US" altLang="en-US" sz="2800"/>
              <a:t>Their inconsistency with the miracles and teachings of Scripture makes it apparent that if they did, God was not their author.</a:t>
            </a:r>
          </a:p>
          <a:p>
            <a:pPr>
              <a:lnSpc>
                <a:spcPct val="90000"/>
              </a:lnSpc>
            </a:pPr>
            <a:r>
              <a:rPr lang="en-US" altLang="en-US" sz="2800"/>
              <a:t>The function of many of these alleged miracles, as Brewer points out, was to move the medieval church away from the teachings of Scripture.</a:t>
            </a:r>
          </a:p>
          <a:p>
            <a:pPr>
              <a:lnSpc>
                <a:spcPct val="90000"/>
              </a:lnSpc>
            </a:pPr>
            <a:r>
              <a:rPr lang="en-US" altLang="en-US" sz="2800"/>
              <a:t>As we will suggest in the next talk, they also seem to have moved many in the Renaissance and later away from Christianity altogether.</a:t>
            </a:r>
          </a:p>
        </p:txBody>
      </p:sp>
    </p:spTree>
    <p:custDataLst>
      <p:tags r:id="rId1"/>
    </p:custDataLst>
  </p:cSld>
  <p:clrMapOvr>
    <a:masterClrMapping/>
  </p:clrMapOvr>
  <p:transition advTm="344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checkerboard(across)">
                                      <p:cBhvr>
                                        <p:cTn id="22"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medieval-castle-pictur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2038"/>
            <a:ext cx="73152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p:cNvSpPr>
            <a:spLocks noGrp="1" noChangeArrowheads="1"/>
          </p:cNvSpPr>
          <p:nvPr>
            <p:ph type="ctrTitle"/>
          </p:nvPr>
        </p:nvSpPr>
        <p:spPr>
          <a:xfrm>
            <a:off x="685800" y="2819400"/>
            <a:ext cx="7772400" cy="1470025"/>
          </a:xfrm>
        </p:spPr>
        <p:txBody>
          <a:bodyPr/>
          <a:lstStyle/>
          <a:p>
            <a:r>
              <a:rPr lang="en-US" altLang="en-US" sz="5400">
                <a:solidFill>
                  <a:srgbClr val="FF3300"/>
                </a:solidFill>
              </a:rPr>
              <a:t>The End</a:t>
            </a:r>
          </a:p>
        </p:txBody>
      </p:sp>
      <p:sp>
        <p:nvSpPr>
          <p:cNvPr id="3994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83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Protoevangelium of James</a:t>
            </a:r>
          </a:p>
        </p:txBody>
      </p:sp>
      <p:sp>
        <p:nvSpPr>
          <p:cNvPr id="6147" name="Rectangle 3"/>
          <p:cNvSpPr>
            <a:spLocks noGrp="1" noChangeArrowheads="1"/>
          </p:cNvSpPr>
          <p:nvPr>
            <p:ph type="body" idx="1"/>
          </p:nvPr>
        </p:nvSpPr>
        <p:spPr/>
        <p:txBody>
          <a:bodyPr/>
          <a:lstStyle/>
          <a:p>
            <a:pPr>
              <a:lnSpc>
                <a:spcPct val="90000"/>
              </a:lnSpc>
            </a:pPr>
            <a:r>
              <a:rPr lang="en-US" altLang="en-US"/>
              <a:t>A narration of the events supposed to have taken place up to the birth of Jesus; probably written in the mid to late 2nd cen AD; very influential in the development of devotion to Mary.</a:t>
            </a:r>
          </a:p>
          <a:p>
            <a:pPr>
              <a:lnSpc>
                <a:spcPct val="90000"/>
              </a:lnSpc>
            </a:pPr>
            <a:r>
              <a:rPr lang="en-US" altLang="en-US"/>
              <a:t>Chapter 1: Joachim, a rich and pious Jew, has his offerings rejected because he is childless; he goes into the wilderness to fast for 40 days.</a:t>
            </a:r>
          </a:p>
        </p:txBody>
      </p:sp>
    </p:spTree>
    <p:custDataLst>
      <p:tags r:id="rId1"/>
    </p:custDataLst>
  </p:cSld>
  <p:clrMapOvr>
    <a:masterClrMapping/>
  </p:clrMapOvr>
  <p:transition advTm="294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Protoevangelium James</a:t>
            </a:r>
          </a:p>
        </p:txBody>
      </p:sp>
      <p:sp>
        <p:nvSpPr>
          <p:cNvPr id="7171" name="Rectangle 3"/>
          <p:cNvSpPr>
            <a:spLocks noGrp="1" noChangeArrowheads="1"/>
          </p:cNvSpPr>
          <p:nvPr>
            <p:ph type="body" idx="1"/>
          </p:nvPr>
        </p:nvSpPr>
        <p:spPr/>
        <p:txBody>
          <a:bodyPr/>
          <a:lstStyle/>
          <a:p>
            <a:pPr>
              <a:lnSpc>
                <a:spcPct val="90000"/>
              </a:lnSpc>
            </a:pPr>
            <a:r>
              <a:rPr lang="en-US" altLang="en-US"/>
              <a:t>Chs 2-3: His wife, Anna, also reproached, prays to God for a child.</a:t>
            </a:r>
          </a:p>
          <a:p>
            <a:pPr>
              <a:lnSpc>
                <a:spcPct val="90000"/>
              </a:lnSpc>
            </a:pPr>
            <a:r>
              <a:rPr lang="en-US" altLang="en-US"/>
              <a:t>4-5: Angel sent to Anna and Joachim, announcing answer to their prayers; their offspring shall be spoken of in whole world; Mary born. </a:t>
            </a:r>
          </a:p>
          <a:p>
            <a:pPr>
              <a:lnSpc>
                <a:spcPct val="90000"/>
              </a:lnSpc>
            </a:pPr>
            <a:r>
              <a:rPr lang="en-US" altLang="en-US"/>
              <a:t>6: Mary walks at six months; kept at home in special sanctuary to avoid all defilement.</a:t>
            </a:r>
          </a:p>
        </p:txBody>
      </p:sp>
    </p:spTree>
    <p:custDataLst>
      <p:tags r:id="rId1"/>
    </p:custDataLst>
  </p:cSld>
  <p:clrMapOvr>
    <a:masterClrMapping/>
  </p:clrMapOvr>
  <p:transition advTm="262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Protoevangelium James</a:t>
            </a:r>
          </a:p>
        </p:txBody>
      </p:sp>
      <p:sp>
        <p:nvSpPr>
          <p:cNvPr id="8195" name="Rectangle 3"/>
          <p:cNvSpPr>
            <a:spLocks noGrp="1" noChangeArrowheads="1"/>
          </p:cNvSpPr>
          <p:nvPr>
            <p:ph type="body" idx="1"/>
          </p:nvPr>
        </p:nvSpPr>
        <p:spPr/>
        <p:txBody>
          <a:bodyPr/>
          <a:lstStyle/>
          <a:p>
            <a:pPr>
              <a:lnSpc>
                <a:spcPct val="90000"/>
              </a:lnSpc>
            </a:pPr>
            <a:r>
              <a:rPr lang="en-US" altLang="en-US"/>
              <a:t>7: Mary dedicated to temple at age three, dances on steps of altar.</a:t>
            </a:r>
          </a:p>
          <a:p>
            <a:pPr>
              <a:lnSpc>
                <a:spcPct val="90000"/>
              </a:lnSpc>
            </a:pPr>
            <a:r>
              <a:rPr lang="en-US" altLang="en-US"/>
              <a:t>8: At age 12, to avoid [menstrual] defilement of temple, high priest Zecharias instructed by angel to give Mary as wife to widower whom God shall designate.</a:t>
            </a:r>
          </a:p>
          <a:p>
            <a:pPr>
              <a:lnSpc>
                <a:spcPct val="90000"/>
              </a:lnSpc>
            </a:pPr>
            <a:r>
              <a:rPr lang="en-US" altLang="en-US"/>
              <a:t>9: Joseph chosen by dove coming out of his staff; takes Mary home.  Goes off on building project.</a:t>
            </a:r>
          </a:p>
        </p:txBody>
      </p:sp>
    </p:spTree>
    <p:custDataLst>
      <p:tags r:id="rId1"/>
    </p:custDataLst>
  </p:cSld>
  <p:clrMapOvr>
    <a:masterClrMapping/>
  </p:clrMapOvr>
  <p:transition advTm="28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Protoevangelium James</a:t>
            </a:r>
          </a:p>
        </p:txBody>
      </p:sp>
      <p:sp>
        <p:nvSpPr>
          <p:cNvPr id="9219" name="Rectangle 3"/>
          <p:cNvSpPr>
            <a:spLocks noGrp="1" noChangeArrowheads="1"/>
          </p:cNvSpPr>
          <p:nvPr>
            <p:ph type="body" idx="1"/>
          </p:nvPr>
        </p:nvSpPr>
        <p:spPr>
          <a:xfrm>
            <a:off x="762000" y="1600200"/>
            <a:ext cx="7696200" cy="4525963"/>
          </a:xfrm>
        </p:spPr>
        <p:txBody>
          <a:bodyPr/>
          <a:lstStyle/>
          <a:p>
            <a:pPr>
              <a:lnSpc>
                <a:spcPct val="90000"/>
              </a:lnSpc>
            </a:pPr>
            <a:r>
              <a:rPr lang="en-US" altLang="en-US" sz="2800"/>
              <a:t>10-12: Mary one of virgins chosen to make veil of temple.  Mary receives message from angel re/ Jesus. She turns in veil work, visits Elizabeth.</a:t>
            </a:r>
          </a:p>
          <a:p>
            <a:pPr>
              <a:lnSpc>
                <a:spcPct val="90000"/>
              </a:lnSpc>
            </a:pPr>
            <a:r>
              <a:rPr lang="en-US" altLang="en-US" sz="2800"/>
              <a:t>13-16: Mary, age 16, now six months pregnant when Joseph returns; he won't believe her story until angel appears to him.  Her pregnancy becomes known to priests, who call both in.  They won't believe their stories until they are successful in bitter water test.</a:t>
            </a:r>
          </a:p>
        </p:txBody>
      </p:sp>
    </p:spTree>
    <p:custDataLst>
      <p:tags r:id="rId1"/>
    </p:custDataLst>
  </p:cSld>
  <p:clrMapOvr>
    <a:masterClrMapping/>
  </p:clrMapOvr>
  <p:transition advTm="345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Protoevangelium James</a:t>
            </a:r>
          </a:p>
        </p:txBody>
      </p:sp>
      <p:sp>
        <p:nvSpPr>
          <p:cNvPr id="10243" name="Rectangle 3"/>
          <p:cNvSpPr>
            <a:spLocks noGrp="1" noChangeArrowheads="1"/>
          </p:cNvSpPr>
          <p:nvPr>
            <p:ph type="body" idx="1"/>
          </p:nvPr>
        </p:nvSpPr>
        <p:spPr/>
        <p:txBody>
          <a:bodyPr/>
          <a:lstStyle/>
          <a:p>
            <a:pPr>
              <a:lnSpc>
                <a:spcPct val="80000"/>
              </a:lnSpc>
            </a:pPr>
            <a:r>
              <a:rPr lang="en-US" altLang="en-US" sz="2800"/>
              <a:t>17-18: Decree of Augustus.  Mary and Joseph and his kids go to Bethlehem, but she is about to give birth in wilderness, so put in cave.  As Joseph goes to look for midwife, whole world halts at Jesus' birth.</a:t>
            </a:r>
          </a:p>
          <a:p>
            <a:pPr>
              <a:lnSpc>
                <a:spcPct val="80000"/>
              </a:lnSpc>
            </a:pPr>
            <a:r>
              <a:rPr lang="en-US" altLang="en-US" sz="2800"/>
              <a:t>19-20: Joseph and midwife see cloud overshadow cave, then great light; baby climbs up on Mary's breast.  Midwife tells friend Salome, who won't believe in virgin birth until she tests Mary's virginity.  Salome's hand is consumed as punishment, but healed by touching baby Jesus.</a:t>
            </a:r>
          </a:p>
        </p:txBody>
      </p:sp>
    </p:spTree>
    <p:custDataLst>
      <p:tags r:id="rId1"/>
    </p:custDataLst>
  </p:cSld>
  <p:clrMapOvr>
    <a:masterClrMapping/>
  </p:clrMapOvr>
  <p:transition advTm="41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Protoevangelium James</a:t>
            </a:r>
          </a:p>
        </p:txBody>
      </p:sp>
      <p:sp>
        <p:nvSpPr>
          <p:cNvPr id="11267" name="Rectangle 3"/>
          <p:cNvSpPr>
            <a:spLocks noGrp="1" noChangeArrowheads="1"/>
          </p:cNvSpPr>
          <p:nvPr>
            <p:ph type="body" idx="1"/>
          </p:nvPr>
        </p:nvSpPr>
        <p:spPr/>
        <p:txBody>
          <a:bodyPr/>
          <a:lstStyle/>
          <a:p>
            <a:r>
              <a:rPr lang="en-US" altLang="en-US" sz="2800"/>
              <a:t>21: Visit of wise men.</a:t>
            </a:r>
          </a:p>
          <a:p>
            <a:r>
              <a:rPr lang="en-US" altLang="en-US" sz="2800"/>
              <a:t>22-24: Herod tries to kill young children.  Mary hides baby in ox-manger.  Elizabeth and John hidden by being swallowed up inside mountain.  Herod finds Zecharias in temple, has him killed.  His blood turns to stone, the temple walls wail.  Symeon appointed high priest in Z's place.</a:t>
            </a:r>
          </a:p>
          <a:p>
            <a:r>
              <a:rPr lang="en-US" altLang="en-US" sz="2800"/>
              <a:t>25: I, James [Jesus' older step-brother] wrote this, hid in wilderness.</a:t>
            </a:r>
          </a:p>
        </p:txBody>
      </p:sp>
    </p:spTree>
    <p:custDataLst>
      <p:tags r:id="rId1"/>
    </p:custDataLst>
  </p:cSld>
  <p:clrMapOvr>
    <a:masterClrMapping/>
  </p:clrMapOvr>
  <p:transition advTm="363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4.9"/>
</p:tagLst>
</file>

<file path=ppt/tags/tag10.xml><?xml version="1.0" encoding="utf-8"?>
<p:tagLst xmlns:a="http://schemas.openxmlformats.org/drawingml/2006/main" xmlns:r="http://schemas.openxmlformats.org/officeDocument/2006/relationships" xmlns:p="http://schemas.openxmlformats.org/presentationml/2006/main">
  <p:tag name="TIMING" val="|8.8|9.5|9.5|1.5"/>
</p:tagLst>
</file>

<file path=ppt/tags/tag11.xml><?xml version="1.0" encoding="utf-8"?>
<p:tagLst xmlns:a="http://schemas.openxmlformats.org/drawingml/2006/main" xmlns:r="http://schemas.openxmlformats.org/officeDocument/2006/relationships" xmlns:p="http://schemas.openxmlformats.org/presentationml/2006/main">
  <p:tag name="TIMING" val="|0.5|14.4"/>
</p:tagLst>
</file>

<file path=ppt/tags/tag12.xml><?xml version="1.0" encoding="utf-8"?>
<p:tagLst xmlns:a="http://schemas.openxmlformats.org/drawingml/2006/main" xmlns:r="http://schemas.openxmlformats.org/officeDocument/2006/relationships" xmlns:p="http://schemas.openxmlformats.org/presentationml/2006/main">
  <p:tag name="TIMING" val="|0.3|25.6"/>
</p:tagLst>
</file>

<file path=ppt/tags/tag13.xml><?xml version="1.0" encoding="utf-8"?>
<p:tagLst xmlns:a="http://schemas.openxmlformats.org/drawingml/2006/main" xmlns:r="http://schemas.openxmlformats.org/officeDocument/2006/relationships" xmlns:p="http://schemas.openxmlformats.org/presentationml/2006/main">
  <p:tag name="TIMING" val="|0.5|9.5|9.5"/>
</p:tagLst>
</file>

<file path=ppt/tags/tag14.xml><?xml version="1.0" encoding="utf-8"?>
<p:tagLst xmlns:a="http://schemas.openxmlformats.org/drawingml/2006/main" xmlns:r="http://schemas.openxmlformats.org/officeDocument/2006/relationships" xmlns:p="http://schemas.openxmlformats.org/presentationml/2006/main">
  <p:tag name="TIMING" val="|0.4|9.4"/>
</p:tagLst>
</file>

<file path=ppt/tags/tag15.xml><?xml version="1.0" encoding="utf-8"?>
<p:tagLst xmlns:a="http://schemas.openxmlformats.org/drawingml/2006/main" xmlns:r="http://schemas.openxmlformats.org/officeDocument/2006/relationships" xmlns:p="http://schemas.openxmlformats.org/presentationml/2006/main">
  <p:tag name="TIMING" val="|0.4|12.4|3.6|5"/>
</p:tagLst>
</file>

<file path=ppt/tags/tag16.xml><?xml version="1.0" encoding="utf-8"?>
<p:tagLst xmlns:a="http://schemas.openxmlformats.org/drawingml/2006/main" xmlns:r="http://schemas.openxmlformats.org/officeDocument/2006/relationships" xmlns:p="http://schemas.openxmlformats.org/presentationml/2006/main">
  <p:tag name="TIMING" val="|7.7|5.7|3.5|9.1|3.5|9.9|7.8|6.7|7.3"/>
</p:tagLst>
</file>

<file path=ppt/tags/tag17.xml><?xml version="1.0" encoding="utf-8"?>
<p:tagLst xmlns:a="http://schemas.openxmlformats.org/drawingml/2006/main" xmlns:r="http://schemas.openxmlformats.org/officeDocument/2006/relationships" xmlns:p="http://schemas.openxmlformats.org/presentationml/2006/main">
  <p:tag name="TIMING" val="|3.2|5.1|1.4|1.7|1.3|1.4"/>
</p:tagLst>
</file>

<file path=ppt/tags/tag18.xml><?xml version="1.0" encoding="utf-8"?>
<p:tagLst xmlns:a="http://schemas.openxmlformats.org/drawingml/2006/main" xmlns:r="http://schemas.openxmlformats.org/officeDocument/2006/relationships" xmlns:p="http://schemas.openxmlformats.org/presentationml/2006/main">
  <p:tag name="TIMING" val="|1.9|38.9"/>
</p:tagLst>
</file>

<file path=ppt/tags/tag19.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1.4|8.7"/>
</p:tagLst>
</file>

<file path=ppt/tags/tag20.xml><?xml version="1.0" encoding="utf-8"?>
<p:tagLst xmlns:a="http://schemas.openxmlformats.org/drawingml/2006/main" xmlns:r="http://schemas.openxmlformats.org/officeDocument/2006/relationships" xmlns:p="http://schemas.openxmlformats.org/presentationml/2006/main">
  <p:tag name="TIMING" val="|0.4|7.1|6.6|4.1|3|4.8"/>
</p:tagLst>
</file>

<file path=ppt/tags/tag21.xml><?xml version="1.0" encoding="utf-8"?>
<p:tagLst xmlns:a="http://schemas.openxmlformats.org/drawingml/2006/main" xmlns:r="http://schemas.openxmlformats.org/officeDocument/2006/relationships" xmlns:p="http://schemas.openxmlformats.org/presentationml/2006/main">
  <p:tag name="TIMING" val="|2.3|13.2"/>
</p:tagLst>
</file>

<file path=ppt/tags/tag22.xml><?xml version="1.0" encoding="utf-8"?>
<p:tagLst xmlns:a="http://schemas.openxmlformats.org/drawingml/2006/main" xmlns:r="http://schemas.openxmlformats.org/officeDocument/2006/relationships" xmlns:p="http://schemas.openxmlformats.org/presentationml/2006/main">
  <p:tag name="TIMING" val="|0.8"/>
</p:tagLst>
</file>

<file path=ppt/tags/tag23.xml><?xml version="1.0" encoding="utf-8"?>
<p:tagLst xmlns:a="http://schemas.openxmlformats.org/drawingml/2006/main" xmlns:r="http://schemas.openxmlformats.org/officeDocument/2006/relationships" xmlns:p="http://schemas.openxmlformats.org/presentationml/2006/main">
  <p:tag name="TIMING" val="|0.3"/>
</p:tagLst>
</file>

<file path=ppt/tags/tag24.xml><?xml version="1.0" encoding="utf-8"?>
<p:tagLst xmlns:a="http://schemas.openxmlformats.org/drawingml/2006/main" xmlns:r="http://schemas.openxmlformats.org/officeDocument/2006/relationships" xmlns:p="http://schemas.openxmlformats.org/presentationml/2006/main">
  <p:tag name="TIMING" val="|5.2"/>
</p:tagLst>
</file>

<file path=ppt/tags/tag25.xml><?xml version="1.0" encoding="utf-8"?>
<p:tagLst xmlns:a="http://schemas.openxmlformats.org/drawingml/2006/main" xmlns:r="http://schemas.openxmlformats.org/officeDocument/2006/relationships" xmlns:p="http://schemas.openxmlformats.org/presentationml/2006/main">
  <p:tag name="TIMING" val="|2.5|7.6|12.7"/>
</p:tagLst>
</file>

<file path=ppt/tags/tag26.xml><?xml version="1.0" encoding="utf-8"?>
<p:tagLst xmlns:a="http://schemas.openxmlformats.org/drawingml/2006/main" xmlns:r="http://schemas.openxmlformats.org/officeDocument/2006/relationships" xmlns:p="http://schemas.openxmlformats.org/presentationml/2006/main">
  <p:tag name="TIMING" val="|0.3|7.9"/>
</p:tagLst>
</file>

<file path=ppt/tags/tag27.xml><?xml version="1.0" encoding="utf-8"?>
<p:tagLst xmlns:a="http://schemas.openxmlformats.org/drawingml/2006/main" xmlns:r="http://schemas.openxmlformats.org/officeDocument/2006/relationships" xmlns:p="http://schemas.openxmlformats.org/presentationml/2006/main">
  <p:tag name="TIMING" val="|1.2|5.4"/>
</p:tagLst>
</file>

<file path=ppt/tags/tag28.xml><?xml version="1.0" encoding="utf-8"?>
<p:tagLst xmlns:a="http://schemas.openxmlformats.org/drawingml/2006/main" xmlns:r="http://schemas.openxmlformats.org/officeDocument/2006/relationships" xmlns:p="http://schemas.openxmlformats.org/presentationml/2006/main">
  <p:tag name="TIMING" val="|4.9|5.7|4.3"/>
</p:tagLst>
</file>

<file path=ppt/tags/tag29.xml><?xml version="1.0" encoding="utf-8"?>
<p:tagLst xmlns:a="http://schemas.openxmlformats.org/drawingml/2006/main" xmlns:r="http://schemas.openxmlformats.org/officeDocument/2006/relationships" xmlns:p="http://schemas.openxmlformats.org/presentationml/2006/main">
  <p:tag name="TIMING" val="|1.7|3.6"/>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30.xml><?xml version="1.0" encoding="utf-8"?>
<p:tagLst xmlns:a="http://schemas.openxmlformats.org/drawingml/2006/main" xmlns:r="http://schemas.openxmlformats.org/officeDocument/2006/relationships" xmlns:p="http://schemas.openxmlformats.org/presentationml/2006/main">
  <p:tag name="TIMING" val="|0.5|2.1"/>
</p:tagLst>
</file>

<file path=ppt/tags/tag31.xml><?xml version="1.0" encoding="utf-8"?>
<p:tagLst xmlns:a="http://schemas.openxmlformats.org/drawingml/2006/main" xmlns:r="http://schemas.openxmlformats.org/officeDocument/2006/relationships" xmlns:p="http://schemas.openxmlformats.org/presentationml/2006/main">
  <p:tag name="TIMING" val="|5.4|11|12.6"/>
</p:tagLst>
</file>

<file path=ppt/tags/tag32.xml><?xml version="1.0" encoding="utf-8"?>
<p:tagLst xmlns:a="http://schemas.openxmlformats.org/drawingml/2006/main" xmlns:r="http://schemas.openxmlformats.org/officeDocument/2006/relationships" xmlns:p="http://schemas.openxmlformats.org/presentationml/2006/main">
  <p:tag name="TIMING" val="|0.3|8.8"/>
</p:tagLst>
</file>

<file path=ppt/tags/tag33.xml><?xml version="1.0" encoding="utf-8"?>
<p:tagLst xmlns:a="http://schemas.openxmlformats.org/drawingml/2006/main" xmlns:r="http://schemas.openxmlformats.org/officeDocument/2006/relationships" xmlns:p="http://schemas.openxmlformats.org/presentationml/2006/main">
  <p:tag name="TIMING" val="|0.3|20.9"/>
</p:tagLst>
</file>

<file path=ppt/tags/tag34.xml><?xml version="1.0" encoding="utf-8"?>
<p:tagLst xmlns:a="http://schemas.openxmlformats.org/drawingml/2006/main" xmlns:r="http://schemas.openxmlformats.org/officeDocument/2006/relationships" xmlns:p="http://schemas.openxmlformats.org/presentationml/2006/main">
  <p:tag name="TIMING" val="|1.1"/>
</p:tagLst>
</file>

<file path=ppt/tags/tag35.xml><?xml version="1.0" encoding="utf-8"?>
<p:tagLst xmlns:a="http://schemas.openxmlformats.org/drawingml/2006/main" xmlns:r="http://schemas.openxmlformats.org/officeDocument/2006/relationships" xmlns:p="http://schemas.openxmlformats.org/presentationml/2006/main">
  <p:tag name="TIMING" val="|2.3|6|8.6|7.4"/>
</p:tagLst>
</file>

<file path=ppt/tags/tag36.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2.3|14.4"/>
</p:tagLst>
</file>

<file path=ppt/tags/tag5.xml><?xml version="1.0" encoding="utf-8"?>
<p:tagLst xmlns:a="http://schemas.openxmlformats.org/drawingml/2006/main" xmlns:r="http://schemas.openxmlformats.org/officeDocument/2006/relationships" xmlns:p="http://schemas.openxmlformats.org/presentationml/2006/main">
  <p:tag name="TIMING" val="|0.3|5.1|12.1"/>
</p:tagLst>
</file>

<file path=ppt/tags/tag6.xml><?xml version="1.0" encoding="utf-8"?>
<p:tagLst xmlns:a="http://schemas.openxmlformats.org/drawingml/2006/main" xmlns:r="http://schemas.openxmlformats.org/officeDocument/2006/relationships" xmlns:p="http://schemas.openxmlformats.org/presentationml/2006/main">
  <p:tag name="TIMING" val="|0.3|6.8|12.2"/>
</p:tagLst>
</file>

<file path=ppt/tags/tag7.xml><?xml version="1.0" encoding="utf-8"?>
<p:tagLst xmlns:a="http://schemas.openxmlformats.org/drawingml/2006/main" xmlns:r="http://schemas.openxmlformats.org/officeDocument/2006/relationships" xmlns:p="http://schemas.openxmlformats.org/presentationml/2006/main">
  <p:tag name="TIMING" val="|0.4|13.8"/>
</p:tagLst>
</file>

<file path=ppt/tags/tag8.xml><?xml version="1.0" encoding="utf-8"?>
<p:tagLst xmlns:a="http://schemas.openxmlformats.org/drawingml/2006/main" xmlns:r="http://schemas.openxmlformats.org/officeDocument/2006/relationships" xmlns:p="http://schemas.openxmlformats.org/presentationml/2006/main">
  <p:tag name="TIMING" val="|1.3|17.1"/>
</p:tagLst>
</file>

<file path=ppt/tags/tag9.xml><?xml version="1.0" encoding="utf-8"?>
<p:tagLst xmlns:a="http://schemas.openxmlformats.org/drawingml/2006/main" xmlns:r="http://schemas.openxmlformats.org/officeDocument/2006/relationships" xmlns:p="http://schemas.openxmlformats.org/presentationml/2006/main">
  <p:tag name="TIMING" val="|0.3|2.5|2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229</TotalTime>
  <Words>3395</Words>
  <Application>Microsoft Office PowerPoint</Application>
  <PresentationFormat>On-screen Show (4:3)</PresentationFormat>
  <Paragraphs>125</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The Miraculous: 2. Miracle Accounts thru Medieval Times</vt:lpstr>
      <vt:lpstr>Introduction</vt:lpstr>
      <vt:lpstr>Miracle Accounts in  the NT Apocrypha</vt:lpstr>
      <vt:lpstr>The Protoevangelium of James</vt:lpstr>
      <vt:lpstr>Protoevangelium James</vt:lpstr>
      <vt:lpstr>Protoevangelium James</vt:lpstr>
      <vt:lpstr>Protoevangelium James</vt:lpstr>
      <vt:lpstr>Protoevangelium James</vt:lpstr>
      <vt:lpstr>Protoevangelium James</vt:lpstr>
      <vt:lpstr>The Infancy Story of Thomas (formerly called Gospel of Thomas)</vt:lpstr>
      <vt:lpstr>Infancy Story of Thomas</vt:lpstr>
      <vt:lpstr>Infancy Story of Thomas</vt:lpstr>
      <vt:lpstr>Infancy Story of Thomas</vt:lpstr>
      <vt:lpstr>Infancy Story of Thomas</vt:lpstr>
      <vt:lpstr>Infancy Story of Thomas</vt:lpstr>
      <vt:lpstr>Historicity of These Two?</vt:lpstr>
      <vt:lpstr>Other NT Apocrypha</vt:lpstr>
      <vt:lpstr>Other NT Apocrypha</vt:lpstr>
      <vt:lpstr>Some Post-Apostolic  &amp; Medieval Miracle  Accounts</vt:lpstr>
      <vt:lpstr>Introduction</vt:lpstr>
      <vt:lpstr>Miracle Accounts Imitating  Biblical Miracles</vt:lpstr>
      <vt:lpstr>Imitating Biblical Miracles</vt:lpstr>
      <vt:lpstr>Imitating Biblical Miracles</vt:lpstr>
      <vt:lpstr>Imitating Biblical Miracles</vt:lpstr>
      <vt:lpstr>Miracle Accounts Illustrating Biblical Texts </vt:lpstr>
      <vt:lpstr>Illustrating Biblical Texts</vt:lpstr>
      <vt:lpstr>Illustrating Biblical Texts</vt:lpstr>
      <vt:lpstr>Some Miracle Accounts "Proving" Catholic Dogma </vt:lpstr>
      <vt:lpstr>"Proving" Catholic Dogma</vt:lpstr>
      <vt:lpstr>"Proving" Catholic Dogma</vt:lpstr>
      <vt:lpstr>Some Implications of the Miracles Recorded in Brewer </vt:lpstr>
      <vt:lpstr>Some Implications</vt:lpstr>
      <vt:lpstr>Some Implications</vt:lpstr>
      <vt:lpstr>Some Implications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Miraculous: 2. Miracle Accounts thru Medieval Times</dc:title>
  <dc:creator>rnewman</dc:creator>
  <cp:lastModifiedBy>Newman</cp:lastModifiedBy>
  <cp:revision>156</cp:revision>
  <dcterms:created xsi:type="dcterms:W3CDTF">2011-08-16T20:29:10Z</dcterms:created>
  <dcterms:modified xsi:type="dcterms:W3CDTF">2015-07-15T21:01:30Z</dcterms:modified>
</cp:coreProperties>
</file>