
<file path=[Content_Types].xml><?xml version="1.0" encoding="utf-8"?>
<Types xmlns="http://schemas.openxmlformats.org/package/2006/content-types">
  <Default Extension="mp3" ContentType="audio/unknown"/>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5"/>
  </p:handoutMasterIdLst>
  <p:sldIdLst>
    <p:sldId id="256" r:id="rId2"/>
    <p:sldId id="257" r:id="rId3"/>
    <p:sldId id="258" r:id="rId4"/>
    <p:sldId id="259" r:id="rId5"/>
    <p:sldId id="260" r:id="rId6"/>
    <p:sldId id="268" r:id="rId7"/>
    <p:sldId id="269" r:id="rId8"/>
    <p:sldId id="270" r:id="rId9"/>
    <p:sldId id="271" r:id="rId10"/>
    <p:sldId id="261" r:id="rId11"/>
    <p:sldId id="272" r:id="rId12"/>
    <p:sldId id="273" r:id="rId13"/>
    <p:sldId id="262" r:id="rId14"/>
    <p:sldId id="274" r:id="rId15"/>
    <p:sldId id="275" r:id="rId16"/>
    <p:sldId id="276" r:id="rId17"/>
    <p:sldId id="277" r:id="rId18"/>
    <p:sldId id="298" r:id="rId19"/>
    <p:sldId id="263" r:id="rId20"/>
    <p:sldId id="278" r:id="rId21"/>
    <p:sldId id="264" r:id="rId22"/>
    <p:sldId id="279" r:id="rId23"/>
    <p:sldId id="280" r:id="rId24"/>
    <p:sldId id="281" r:id="rId25"/>
    <p:sldId id="282" r:id="rId26"/>
    <p:sldId id="265" r:id="rId27"/>
    <p:sldId id="283" r:id="rId28"/>
    <p:sldId id="284" r:id="rId29"/>
    <p:sldId id="285" r:id="rId30"/>
    <p:sldId id="286" r:id="rId31"/>
    <p:sldId id="287" r:id="rId32"/>
    <p:sldId id="288" r:id="rId33"/>
    <p:sldId id="266" r:id="rId34"/>
    <p:sldId id="267" r:id="rId35"/>
    <p:sldId id="289" r:id="rId36"/>
    <p:sldId id="290" r:id="rId37"/>
    <p:sldId id="291" r:id="rId38"/>
    <p:sldId id="292" r:id="rId39"/>
    <p:sldId id="293" r:id="rId40"/>
    <p:sldId id="294" r:id="rId41"/>
    <p:sldId id="295" r:id="rId42"/>
    <p:sldId id="296" r:id="rId43"/>
    <p:sldId id="297"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7577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7578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7578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D5A40310-A65F-4919-A67C-1D689707B4D0}" type="slidenum">
              <a:rPr lang="en-US" altLang="en-US"/>
              <a:pPr/>
              <a:t>‹#›</a:t>
            </a:fld>
            <a:endParaRPr lang="en-US" altLang="en-US"/>
          </a:p>
        </p:txBody>
      </p:sp>
    </p:spTree>
    <p:extLst>
      <p:ext uri="{BB962C8B-B14F-4D97-AF65-F5344CB8AC3E}">
        <p14:creationId xmlns:p14="http://schemas.microsoft.com/office/powerpoint/2010/main" val="249059908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36D71D4-5181-4732-B916-8FFDD534FD44}" type="slidenum">
              <a:rPr lang="en-US" altLang="en-US"/>
              <a:pPr/>
              <a:t>‹#›</a:t>
            </a:fld>
            <a:endParaRPr lang="en-US" altLang="en-US"/>
          </a:p>
        </p:txBody>
      </p:sp>
    </p:spTree>
    <p:extLst>
      <p:ext uri="{BB962C8B-B14F-4D97-AF65-F5344CB8AC3E}">
        <p14:creationId xmlns:p14="http://schemas.microsoft.com/office/powerpoint/2010/main" val="2343017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B08A19-6E17-4724-8FDC-BF2E50134424}" type="slidenum">
              <a:rPr lang="en-US" altLang="en-US"/>
              <a:pPr/>
              <a:t>‹#›</a:t>
            </a:fld>
            <a:endParaRPr lang="en-US" altLang="en-US"/>
          </a:p>
        </p:txBody>
      </p:sp>
    </p:spTree>
    <p:extLst>
      <p:ext uri="{BB962C8B-B14F-4D97-AF65-F5344CB8AC3E}">
        <p14:creationId xmlns:p14="http://schemas.microsoft.com/office/powerpoint/2010/main" val="143540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C83716-3729-40AA-99E7-3D0F1C3FB415}" type="slidenum">
              <a:rPr lang="en-US" altLang="en-US"/>
              <a:pPr/>
              <a:t>‹#›</a:t>
            </a:fld>
            <a:endParaRPr lang="en-US" altLang="en-US"/>
          </a:p>
        </p:txBody>
      </p:sp>
    </p:spTree>
    <p:extLst>
      <p:ext uri="{BB962C8B-B14F-4D97-AF65-F5344CB8AC3E}">
        <p14:creationId xmlns:p14="http://schemas.microsoft.com/office/powerpoint/2010/main" val="3765611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49403A7-EAD8-458A-BCAB-7E719239C05C}" type="slidenum">
              <a:rPr lang="en-US" altLang="en-US"/>
              <a:pPr/>
              <a:t>‹#›</a:t>
            </a:fld>
            <a:endParaRPr lang="en-US" altLang="en-US"/>
          </a:p>
        </p:txBody>
      </p:sp>
    </p:spTree>
    <p:extLst>
      <p:ext uri="{BB962C8B-B14F-4D97-AF65-F5344CB8AC3E}">
        <p14:creationId xmlns:p14="http://schemas.microsoft.com/office/powerpoint/2010/main" val="286530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D5CFA0C-E8C8-49D9-8707-B8ED42F2F677}" type="slidenum">
              <a:rPr lang="en-US" altLang="en-US"/>
              <a:pPr/>
              <a:t>‹#›</a:t>
            </a:fld>
            <a:endParaRPr lang="en-US" altLang="en-US"/>
          </a:p>
        </p:txBody>
      </p:sp>
    </p:spTree>
    <p:extLst>
      <p:ext uri="{BB962C8B-B14F-4D97-AF65-F5344CB8AC3E}">
        <p14:creationId xmlns:p14="http://schemas.microsoft.com/office/powerpoint/2010/main" val="423977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6F0C551-0565-40F3-8019-1C27E3138767}" type="slidenum">
              <a:rPr lang="en-US" altLang="en-US"/>
              <a:pPr/>
              <a:t>‹#›</a:t>
            </a:fld>
            <a:endParaRPr lang="en-US" altLang="en-US"/>
          </a:p>
        </p:txBody>
      </p:sp>
    </p:spTree>
    <p:extLst>
      <p:ext uri="{BB962C8B-B14F-4D97-AF65-F5344CB8AC3E}">
        <p14:creationId xmlns:p14="http://schemas.microsoft.com/office/powerpoint/2010/main" val="140956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5E9FA82-4B71-4BD8-B520-284512AE2FDA}" type="slidenum">
              <a:rPr lang="en-US" altLang="en-US"/>
              <a:pPr/>
              <a:t>‹#›</a:t>
            </a:fld>
            <a:endParaRPr lang="en-US" altLang="en-US"/>
          </a:p>
        </p:txBody>
      </p:sp>
    </p:spTree>
    <p:extLst>
      <p:ext uri="{BB962C8B-B14F-4D97-AF65-F5344CB8AC3E}">
        <p14:creationId xmlns:p14="http://schemas.microsoft.com/office/powerpoint/2010/main" val="1963499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CD91B87-FA84-4D7B-A6B4-F18070E4E174}" type="slidenum">
              <a:rPr lang="en-US" altLang="en-US"/>
              <a:pPr/>
              <a:t>‹#›</a:t>
            </a:fld>
            <a:endParaRPr lang="en-US" altLang="en-US"/>
          </a:p>
        </p:txBody>
      </p:sp>
    </p:spTree>
    <p:extLst>
      <p:ext uri="{BB962C8B-B14F-4D97-AF65-F5344CB8AC3E}">
        <p14:creationId xmlns:p14="http://schemas.microsoft.com/office/powerpoint/2010/main" val="2044110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3E22448-0476-4852-960C-00CC474C1885}" type="slidenum">
              <a:rPr lang="en-US" altLang="en-US"/>
              <a:pPr/>
              <a:t>‹#›</a:t>
            </a:fld>
            <a:endParaRPr lang="en-US" altLang="en-US"/>
          </a:p>
        </p:txBody>
      </p:sp>
    </p:spTree>
    <p:extLst>
      <p:ext uri="{BB962C8B-B14F-4D97-AF65-F5344CB8AC3E}">
        <p14:creationId xmlns:p14="http://schemas.microsoft.com/office/powerpoint/2010/main" val="924623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66F40E0-19AC-4AD1-9C30-B540337D2637}" type="slidenum">
              <a:rPr lang="en-US" altLang="en-US"/>
              <a:pPr/>
              <a:t>‹#›</a:t>
            </a:fld>
            <a:endParaRPr lang="en-US" altLang="en-US"/>
          </a:p>
        </p:txBody>
      </p:sp>
    </p:spTree>
    <p:extLst>
      <p:ext uri="{BB962C8B-B14F-4D97-AF65-F5344CB8AC3E}">
        <p14:creationId xmlns:p14="http://schemas.microsoft.com/office/powerpoint/2010/main" val="960128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32AA61-5110-43D2-B983-E085917C9E4B}" type="slidenum">
              <a:rPr lang="en-US" altLang="en-US"/>
              <a:pPr/>
              <a:t>‹#›</a:t>
            </a:fld>
            <a:endParaRPr lang="en-US" altLang="en-US"/>
          </a:p>
        </p:txBody>
      </p:sp>
    </p:spTree>
    <p:extLst>
      <p:ext uri="{BB962C8B-B14F-4D97-AF65-F5344CB8AC3E}">
        <p14:creationId xmlns:p14="http://schemas.microsoft.com/office/powerpoint/2010/main" val="158723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F3ADE30-69B7-42D4-AD87-95309EBD994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P900427741[1]"/>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971675" y="177800"/>
            <a:ext cx="5200650" cy="65024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p:txBody>
          <a:bodyPr/>
          <a:lstStyle/>
          <a:p>
            <a:r>
              <a:rPr lang="en-US" altLang="en-US"/>
              <a:t>The Church &amp; the Poor</a:t>
            </a:r>
          </a:p>
        </p:txBody>
      </p:sp>
      <p:sp>
        <p:nvSpPr>
          <p:cNvPr id="2051" name="Rectangle 3"/>
          <p:cNvSpPr>
            <a:spLocks noGrp="1" noChangeArrowheads="1"/>
          </p:cNvSpPr>
          <p:nvPr>
            <p:ph type="subTitle" idx="1"/>
          </p:nvPr>
        </p:nvSpPr>
        <p:spPr/>
        <p:txBody>
          <a:bodyPr/>
          <a:lstStyle/>
          <a:p>
            <a:r>
              <a:rPr lang="en-US" altLang="en-US"/>
              <a:t>Robert C. Newman</a:t>
            </a:r>
          </a:p>
        </p:txBody>
      </p:sp>
      <p:pic>
        <p:nvPicPr>
          <p:cNvPr id="2" name="TheChurch&amp;thePoor.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57200" y="5791200"/>
            <a:ext cx="609600" cy="609600"/>
          </a:xfrm>
          <a:prstGeom prst="rect">
            <a:avLst/>
          </a:prstGeom>
        </p:spPr>
      </p:pic>
    </p:spTree>
    <p:custDataLst>
      <p:tags r:id="rId1"/>
    </p:custDataLst>
  </p:cSld>
  <p:clrMapOvr>
    <a:masterClrMapping/>
  </p:clrMapOvr>
  <p:transition advTm="1112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MC900196338[1]"/>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795463" y="533400"/>
            <a:ext cx="5480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Grp="1" noChangeArrowheads="1"/>
          </p:cNvSpPr>
          <p:nvPr>
            <p:ph type="ctrTitle"/>
          </p:nvPr>
        </p:nvSpPr>
        <p:spPr/>
        <p:txBody>
          <a:bodyPr/>
          <a:lstStyle/>
          <a:p>
            <a:r>
              <a:rPr lang="en-US" altLang="en-US"/>
              <a:t>Extravagance &amp; Thrift</a:t>
            </a:r>
          </a:p>
        </p:txBody>
      </p:sp>
      <p:sp>
        <p:nvSpPr>
          <p:cNvPr id="9221"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12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p:cTn id="7" dur="500" fill="hold"/>
                                        <p:tgtEl>
                                          <p:spTgt spid="9220"/>
                                        </p:tgtEl>
                                        <p:attrNameLst>
                                          <p:attrName>ppt_w</p:attrName>
                                        </p:attrNameLst>
                                      </p:cBhvr>
                                      <p:tavLst>
                                        <p:tav tm="0">
                                          <p:val>
                                            <p:fltVal val="0"/>
                                          </p:val>
                                        </p:tav>
                                        <p:tav tm="100000">
                                          <p:val>
                                            <p:strVal val="#ppt_w"/>
                                          </p:val>
                                        </p:tav>
                                      </p:tavLst>
                                    </p:anim>
                                    <p:anim calcmode="lin" valueType="num">
                                      <p:cBhvr>
                                        <p:cTn id="8" dur="500" fill="hold"/>
                                        <p:tgtEl>
                                          <p:spTgt spid="92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en-US" altLang="en-US"/>
              <a:t>Proverbs 12:27, 21:17</a:t>
            </a:r>
          </a:p>
        </p:txBody>
      </p:sp>
      <p:sp>
        <p:nvSpPr>
          <p:cNvPr id="30725" name="Text Box 5"/>
          <p:cNvSpPr txBox="1">
            <a:spLocks noChangeArrowheads="1"/>
          </p:cNvSpPr>
          <p:nvPr/>
        </p:nvSpPr>
        <p:spPr bwMode="auto">
          <a:xfrm>
            <a:off x="914400" y="1752600"/>
            <a:ext cx="7315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12:27 (NIV) The lazy man does not roast his game, </a:t>
            </a:r>
          </a:p>
          <a:p>
            <a:r>
              <a:rPr lang="en-US" altLang="en-US" sz="3200"/>
              <a:t>but the diligent man prizes his possessions. </a:t>
            </a:r>
          </a:p>
        </p:txBody>
      </p:sp>
      <p:sp>
        <p:nvSpPr>
          <p:cNvPr id="30726" name="Text Box 6"/>
          <p:cNvSpPr txBox="1">
            <a:spLocks noChangeArrowheads="1"/>
          </p:cNvSpPr>
          <p:nvPr/>
        </p:nvSpPr>
        <p:spPr bwMode="auto">
          <a:xfrm>
            <a:off x="914400" y="4191000"/>
            <a:ext cx="73152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21:17 (NIV) He who loves pleasure will become poor; </a:t>
            </a:r>
          </a:p>
          <a:p>
            <a:r>
              <a:rPr lang="en-US" altLang="en-US" sz="3200"/>
              <a:t>whoever loves wine and oil will never be rich. </a:t>
            </a:r>
          </a:p>
        </p:txBody>
      </p:sp>
    </p:spTree>
    <p:custDataLst>
      <p:tags r:id="rId1"/>
    </p:custDataLst>
  </p:cSld>
  <p:clrMapOvr>
    <a:masterClrMapping/>
  </p:clrMapOvr>
  <p:transition advTm="1168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checkerboard(across)">
                                      <p:cBhvr>
                                        <p:cTn id="7" dur="500"/>
                                        <p:tgtEl>
                                          <p:spTgt spid="307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6">
                                            <p:txEl>
                                              <p:pRg st="0" end="0"/>
                                            </p:txEl>
                                          </p:spTgt>
                                        </p:tgtEl>
                                        <p:attrNameLst>
                                          <p:attrName>style.visibility</p:attrName>
                                        </p:attrNameLst>
                                      </p:cBhvr>
                                      <p:to>
                                        <p:strVal val="visible"/>
                                      </p:to>
                                    </p:set>
                                    <p:animEffect transition="in" filter="checkerboard(across)">
                                      <p:cBhvr>
                                        <p:cTn id="12" dur="500"/>
                                        <p:tgtEl>
                                          <p:spTgt spid="30726">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0726">
                                            <p:txEl>
                                              <p:pRg st="1" end="1"/>
                                            </p:txEl>
                                          </p:spTgt>
                                        </p:tgtEl>
                                        <p:attrNameLst>
                                          <p:attrName>style.visibility</p:attrName>
                                        </p:attrNameLst>
                                      </p:cBhvr>
                                      <p:to>
                                        <p:strVal val="visible"/>
                                      </p:to>
                                    </p:set>
                                    <p:animEffect transition="in" filter="checkerboard(across)">
                                      <p:cBhvr>
                                        <p:cTn id="15" dur="500"/>
                                        <p:tgtEl>
                                          <p:spTgt spid="307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Proverbs 21:20, 23:20-21</a:t>
            </a:r>
          </a:p>
        </p:txBody>
      </p:sp>
      <p:sp>
        <p:nvSpPr>
          <p:cNvPr id="32772" name="Text Box 4"/>
          <p:cNvSpPr txBox="1">
            <a:spLocks noChangeArrowheads="1"/>
          </p:cNvSpPr>
          <p:nvPr/>
        </p:nvSpPr>
        <p:spPr bwMode="auto">
          <a:xfrm>
            <a:off x="914400" y="1600200"/>
            <a:ext cx="7315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21:20 (NIV) In the house of the wise are stores of choice food and oil, </a:t>
            </a:r>
          </a:p>
          <a:p>
            <a:r>
              <a:rPr lang="en-US" altLang="en-US" sz="3200"/>
              <a:t>but a foolish man devours all he has. </a:t>
            </a:r>
          </a:p>
        </p:txBody>
      </p:sp>
      <p:sp>
        <p:nvSpPr>
          <p:cNvPr id="32773" name="Text Box 5"/>
          <p:cNvSpPr txBox="1">
            <a:spLocks noChangeArrowheads="1"/>
          </p:cNvSpPr>
          <p:nvPr/>
        </p:nvSpPr>
        <p:spPr bwMode="auto">
          <a:xfrm>
            <a:off x="914400" y="3429000"/>
            <a:ext cx="75438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23:20 (NIV) Do not join those who drink too much wine </a:t>
            </a:r>
          </a:p>
          <a:p>
            <a:r>
              <a:rPr lang="en-US" altLang="en-US" sz="3200"/>
              <a:t>or gorge themselves on meat, </a:t>
            </a:r>
          </a:p>
          <a:p>
            <a:r>
              <a:rPr lang="en-US" altLang="en-US" sz="3200"/>
              <a:t>21 for drunkards and gluttons become poor, </a:t>
            </a:r>
          </a:p>
          <a:p>
            <a:r>
              <a:rPr lang="en-US" altLang="en-US" sz="3200"/>
              <a:t>and drowsiness clothes them in rags. </a:t>
            </a:r>
          </a:p>
        </p:txBody>
      </p:sp>
    </p:spTree>
    <p:custDataLst>
      <p:tags r:id="rId1"/>
    </p:custDataLst>
  </p:cSld>
  <p:clrMapOvr>
    <a:masterClrMapping/>
  </p:clrMapOvr>
  <p:transition advTm="883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773"/>
                                        </p:tgtEl>
                                        <p:attrNameLst>
                                          <p:attrName>style.visibility</p:attrName>
                                        </p:attrNameLst>
                                      </p:cBhvr>
                                      <p:to>
                                        <p:strVal val="visible"/>
                                      </p:to>
                                    </p:set>
                                    <p:animEffect transition="in" filter="checkerboard(across)">
                                      <p:cBhvr>
                                        <p:cTn id="12" dur="500"/>
                                        <p:tgtEl>
                                          <p:spTgt spid="3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golden calf"/>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762000" y="685800"/>
            <a:ext cx="7848600" cy="5445125"/>
          </a:xfrm>
          <a:prstGeom prst="rect">
            <a:avLst/>
          </a:prstGeom>
          <a:noFill/>
          <a:extLst>
            <a:ext uri="{909E8E84-426E-40DD-AFC4-6F175D3DCCD1}">
              <a14:hiddenFill xmlns:a14="http://schemas.microsoft.com/office/drawing/2010/main">
                <a:solidFill>
                  <a:srgbClr val="FFFFFF"/>
                </a:solidFill>
              </a14:hiddenFill>
            </a:ext>
          </a:extLst>
        </p:spPr>
      </p:pic>
      <p:sp>
        <p:nvSpPr>
          <p:cNvPr id="11268" name="Rectangle 4"/>
          <p:cNvSpPr>
            <a:spLocks noGrp="1" noChangeArrowheads="1"/>
          </p:cNvSpPr>
          <p:nvPr>
            <p:ph type="ctrTitle"/>
          </p:nvPr>
        </p:nvSpPr>
        <p:spPr/>
        <p:txBody>
          <a:bodyPr/>
          <a:lstStyle/>
          <a:p>
            <a:r>
              <a:rPr lang="en-US" altLang="en-US"/>
              <a:t>Disobedience &amp; Obedience</a:t>
            </a:r>
          </a:p>
        </p:txBody>
      </p:sp>
      <p:sp>
        <p:nvSpPr>
          <p:cNvPr id="11269"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860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Disobedience &amp; Obedience</a:t>
            </a:r>
          </a:p>
        </p:txBody>
      </p:sp>
      <p:sp>
        <p:nvSpPr>
          <p:cNvPr id="34819" name="Rectangle 3"/>
          <p:cNvSpPr>
            <a:spLocks noGrp="1" noChangeArrowheads="1"/>
          </p:cNvSpPr>
          <p:nvPr>
            <p:ph type="body" idx="1"/>
          </p:nvPr>
        </p:nvSpPr>
        <p:spPr/>
        <p:txBody>
          <a:bodyPr/>
          <a:lstStyle/>
          <a:p>
            <a:pPr>
              <a:lnSpc>
                <a:spcPct val="90000"/>
              </a:lnSpc>
            </a:pPr>
            <a:r>
              <a:rPr lang="en-US" altLang="en-US"/>
              <a:t>See the blessing &amp; curse passages of God’s covenant with Israel:</a:t>
            </a:r>
          </a:p>
          <a:p>
            <a:pPr>
              <a:lnSpc>
                <a:spcPct val="90000"/>
              </a:lnSpc>
            </a:pPr>
            <a:r>
              <a:rPr lang="en-US" altLang="en-US"/>
              <a:t>Leviticus 26:</a:t>
            </a:r>
          </a:p>
          <a:p>
            <a:pPr lvl="1">
              <a:lnSpc>
                <a:spcPct val="90000"/>
              </a:lnSpc>
            </a:pPr>
            <a:r>
              <a:rPr lang="en-US" altLang="en-US"/>
              <a:t>3-13: blessings</a:t>
            </a:r>
          </a:p>
          <a:p>
            <a:pPr lvl="1">
              <a:lnSpc>
                <a:spcPct val="90000"/>
              </a:lnSpc>
            </a:pPr>
            <a:r>
              <a:rPr lang="en-US" altLang="en-US"/>
              <a:t>14-33: curses</a:t>
            </a:r>
          </a:p>
          <a:p>
            <a:pPr>
              <a:lnSpc>
                <a:spcPct val="90000"/>
              </a:lnSpc>
            </a:pPr>
            <a:r>
              <a:rPr lang="en-US" altLang="en-US"/>
              <a:t>Deuteronomy 28: </a:t>
            </a:r>
          </a:p>
          <a:p>
            <a:pPr lvl="1">
              <a:lnSpc>
                <a:spcPct val="90000"/>
              </a:lnSpc>
            </a:pPr>
            <a:r>
              <a:rPr lang="en-US" altLang="en-US"/>
              <a:t>1-14: blessings</a:t>
            </a:r>
          </a:p>
          <a:p>
            <a:pPr lvl="1">
              <a:lnSpc>
                <a:spcPct val="90000"/>
              </a:lnSpc>
            </a:pPr>
            <a:r>
              <a:rPr lang="en-US" altLang="en-US"/>
              <a:t>15-68: curses</a:t>
            </a:r>
          </a:p>
          <a:p>
            <a:pPr>
              <a:lnSpc>
                <a:spcPct val="90000"/>
              </a:lnSpc>
            </a:pPr>
            <a:r>
              <a:rPr lang="en-US" altLang="en-US"/>
              <a:t>Some samples:</a:t>
            </a:r>
          </a:p>
        </p:txBody>
      </p:sp>
    </p:spTree>
    <p:custDataLst>
      <p:tags r:id="rId1"/>
    </p:custDataLst>
  </p:cSld>
  <p:clrMapOvr>
    <a:masterClrMapping/>
  </p:clrMapOvr>
  <p:transition advTm="598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4819">
                                            <p:txEl>
                                              <p:pRg st="6" end="6"/>
                                            </p:txEl>
                                          </p:spTgt>
                                        </p:tgtEl>
                                        <p:attrNameLst>
                                          <p:attrName>style.visibility</p:attrName>
                                        </p:attrNameLst>
                                      </p:cBhvr>
                                      <p:to>
                                        <p:strVal val="visible"/>
                                      </p:to>
                                    </p:set>
                                    <p:anim calcmode="lin" valueType="num">
                                      <p:cBhvr additive="base">
                                        <p:cTn id="43" dur="500" fill="hold"/>
                                        <p:tgtEl>
                                          <p:spTgt spid="3481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481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4819">
                                            <p:txEl>
                                              <p:pRg st="7" end="7"/>
                                            </p:txEl>
                                          </p:spTgt>
                                        </p:tgtEl>
                                        <p:attrNameLst>
                                          <p:attrName>style.visibility</p:attrName>
                                        </p:attrNameLst>
                                      </p:cBhvr>
                                      <p:to>
                                        <p:strVal val="visible"/>
                                      </p:to>
                                    </p:set>
                                    <p:anim calcmode="lin" valueType="num">
                                      <p:cBhvr additive="base">
                                        <p:cTn id="49" dur="500" fill="hold"/>
                                        <p:tgtEl>
                                          <p:spTgt spid="3481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481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Leviticus 26:3-5</a:t>
            </a:r>
          </a:p>
        </p:txBody>
      </p:sp>
      <p:sp>
        <p:nvSpPr>
          <p:cNvPr id="35844" name="Text Box 4"/>
          <p:cNvSpPr txBox="1">
            <a:spLocks noChangeArrowheads="1"/>
          </p:cNvSpPr>
          <p:nvPr/>
        </p:nvSpPr>
        <p:spPr bwMode="auto">
          <a:xfrm>
            <a:off x="914400" y="17526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26:3 (NIV) If you follow my decrees and are careful to obey my commands, 4 I will send you rain in its season, and the ground will yield its crops and the trees of the field their fruit. 5 Your threshing will continue until grape harvest and the grape harvest will continue until planting, and you will eat all the food you want and live in safety in your land. </a:t>
            </a:r>
          </a:p>
        </p:txBody>
      </p:sp>
    </p:spTree>
    <p:custDataLst>
      <p:tags r:id="rId1"/>
    </p:custDataLst>
  </p:cSld>
  <p:clrMapOvr>
    <a:masterClrMapping/>
  </p:clrMapOvr>
  <p:transition advTm="43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checkerboard(across)">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Leviticus 26:19-20, 26</a:t>
            </a:r>
          </a:p>
        </p:txBody>
      </p:sp>
      <p:sp>
        <p:nvSpPr>
          <p:cNvPr id="37892" name="Text Box 4"/>
          <p:cNvSpPr txBox="1">
            <a:spLocks noChangeArrowheads="1"/>
          </p:cNvSpPr>
          <p:nvPr/>
        </p:nvSpPr>
        <p:spPr bwMode="auto">
          <a:xfrm>
            <a:off x="914400" y="1371600"/>
            <a:ext cx="731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26:19 (NIV) I will break down your stubborn pride and make the sky above you like iron and the ground beneath you like bronze. </a:t>
            </a:r>
          </a:p>
          <a:p>
            <a:r>
              <a:rPr lang="en-US" altLang="en-US" sz="2800"/>
              <a:t>20 Your strength will be spent in vain, because your soil will not yield its crops, nor will the trees of the land yield their fruit. </a:t>
            </a:r>
          </a:p>
        </p:txBody>
      </p:sp>
      <p:sp>
        <p:nvSpPr>
          <p:cNvPr id="37893" name="Text Box 5"/>
          <p:cNvSpPr txBox="1">
            <a:spLocks noChangeArrowheads="1"/>
          </p:cNvSpPr>
          <p:nvPr/>
        </p:nvSpPr>
        <p:spPr bwMode="auto">
          <a:xfrm>
            <a:off x="838200" y="4191000"/>
            <a:ext cx="7315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26:26 (NIV) When I cut off your supply of bread, ten women will be able to bake your bread in one oven, and they will dole out the bread by weight. You will eat, but you will not be satisfied. </a:t>
            </a:r>
          </a:p>
        </p:txBody>
      </p:sp>
    </p:spTree>
    <p:custDataLst>
      <p:tags r:id="rId1"/>
    </p:custDataLst>
  </p:cSld>
  <p:clrMapOvr>
    <a:masterClrMapping/>
  </p:clrMapOvr>
  <p:transition advTm="656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7892">
                                            <p:txEl>
                                              <p:pRg st="0" end="0"/>
                                            </p:txEl>
                                          </p:spTgt>
                                        </p:tgtEl>
                                        <p:attrNameLst>
                                          <p:attrName>style.visibility</p:attrName>
                                        </p:attrNameLst>
                                      </p:cBhvr>
                                      <p:to>
                                        <p:strVal val="visible"/>
                                      </p:to>
                                    </p:set>
                                    <p:animEffect transition="in" filter="checkerboard(across)">
                                      <p:cBhvr>
                                        <p:cTn id="7" dur="500"/>
                                        <p:tgtEl>
                                          <p:spTgt spid="3789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7892">
                                            <p:txEl>
                                              <p:pRg st="1" end="1"/>
                                            </p:txEl>
                                          </p:spTgt>
                                        </p:tgtEl>
                                        <p:attrNameLst>
                                          <p:attrName>style.visibility</p:attrName>
                                        </p:attrNameLst>
                                      </p:cBhvr>
                                      <p:to>
                                        <p:strVal val="visible"/>
                                      </p:to>
                                    </p:set>
                                    <p:animEffect transition="in" filter="checkerboard(across)">
                                      <p:cBhvr>
                                        <p:cTn id="10" dur="500"/>
                                        <p:tgtEl>
                                          <p:spTgt spid="37892">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7893"/>
                                        </p:tgtEl>
                                        <p:attrNameLst>
                                          <p:attrName>style.visibility</p:attrName>
                                        </p:attrNameLst>
                                      </p:cBhvr>
                                      <p:to>
                                        <p:strVal val="visible"/>
                                      </p:to>
                                    </p:set>
                                    <p:animEffect transition="in" filter="checkerboard(across)">
                                      <p:cBhvr>
                                        <p:cTn id="15" dur="500"/>
                                        <p:tgtEl>
                                          <p:spTgt spid="37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Deuteronomy 28:4-5, 8</a:t>
            </a:r>
          </a:p>
        </p:txBody>
      </p:sp>
      <p:sp>
        <p:nvSpPr>
          <p:cNvPr id="39940" name="Text Box 4"/>
          <p:cNvSpPr txBox="1">
            <a:spLocks noChangeArrowheads="1"/>
          </p:cNvSpPr>
          <p:nvPr/>
        </p:nvSpPr>
        <p:spPr bwMode="auto">
          <a:xfrm>
            <a:off x="762000" y="1600200"/>
            <a:ext cx="731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28:4 (NIV) The fruit of your womb will be blessed, and the crops of your land and the young of your livestock </a:t>
            </a:r>
            <a:r>
              <a:rPr lang="en-US" altLang="en-US" sz="2800">
                <a:latin typeface="WP TypographicSymbols" pitchFamily="2" charset="0"/>
              </a:rPr>
              <a:t>n </a:t>
            </a:r>
            <a:r>
              <a:rPr lang="en-US" altLang="en-US" sz="2800"/>
              <a:t>the calves of your herds and the lambs of your flocks. </a:t>
            </a:r>
          </a:p>
          <a:p>
            <a:r>
              <a:rPr lang="en-US" altLang="en-US" sz="2800"/>
              <a:t>5 Your basket and your kneading trough will be blessed. </a:t>
            </a:r>
          </a:p>
        </p:txBody>
      </p:sp>
      <p:sp>
        <p:nvSpPr>
          <p:cNvPr id="39941" name="Text Box 5"/>
          <p:cNvSpPr txBox="1">
            <a:spLocks noChangeArrowheads="1"/>
          </p:cNvSpPr>
          <p:nvPr/>
        </p:nvSpPr>
        <p:spPr bwMode="auto">
          <a:xfrm>
            <a:off x="838200" y="4572000"/>
            <a:ext cx="7315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28:8 (NIV) The LORD will send a blessing on your barns and on everything you put your hand to. The LORD your God will bless you in the land he is giving you. </a:t>
            </a:r>
          </a:p>
        </p:txBody>
      </p:sp>
    </p:spTree>
    <p:custDataLst>
      <p:tags r:id="rId1"/>
    </p:custDataLst>
  </p:cSld>
  <p:clrMapOvr>
    <a:masterClrMapping/>
  </p:clrMapOvr>
  <p:transition advTm="475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checkerboard(across)">
                                      <p:cBhvr>
                                        <p:cTn id="7" dur="500"/>
                                        <p:tgtEl>
                                          <p:spTgt spid="39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9941">
                                            <p:txEl>
                                              <p:pRg st="0" end="0"/>
                                            </p:txEl>
                                          </p:spTgt>
                                        </p:tgtEl>
                                        <p:attrNameLst>
                                          <p:attrName>style.visibility</p:attrName>
                                        </p:attrNameLst>
                                      </p:cBhvr>
                                      <p:to>
                                        <p:strVal val="visible"/>
                                      </p:to>
                                    </p:set>
                                    <p:animEffect transition="in" filter="checkerboard(across)">
                                      <p:cBhvr>
                                        <p:cTn id="12" dur="500"/>
                                        <p:tgtEl>
                                          <p:spTgt spid="399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Deuteronomy 28:17-18, 20</a:t>
            </a:r>
          </a:p>
        </p:txBody>
      </p:sp>
      <p:sp>
        <p:nvSpPr>
          <p:cNvPr id="73732" name="Text Box 4"/>
          <p:cNvSpPr txBox="1">
            <a:spLocks noChangeArrowheads="1"/>
          </p:cNvSpPr>
          <p:nvPr/>
        </p:nvSpPr>
        <p:spPr bwMode="auto">
          <a:xfrm>
            <a:off x="914400" y="1600200"/>
            <a:ext cx="7315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17 (NIV) Your basket and your kneading trough will be cursed. </a:t>
            </a:r>
          </a:p>
          <a:p>
            <a:r>
              <a:rPr lang="en-US" altLang="en-US" sz="2800"/>
              <a:t>18 The fruit of your womb will be cursed, and the crops of your land, and the calves of your herds and the lambs of your flocks. </a:t>
            </a:r>
          </a:p>
        </p:txBody>
      </p:sp>
      <p:sp>
        <p:nvSpPr>
          <p:cNvPr id="73733" name="Text Box 5"/>
          <p:cNvSpPr txBox="1">
            <a:spLocks noChangeArrowheads="1"/>
          </p:cNvSpPr>
          <p:nvPr/>
        </p:nvSpPr>
        <p:spPr bwMode="auto">
          <a:xfrm>
            <a:off x="914400" y="4038600"/>
            <a:ext cx="7315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20 (NIV) The LORD will send on you curses, confusion and rebuke in everything you put your hand to, until you are destroyed and come to sudden ruin because of the evil you have done in forsaking him. </a:t>
            </a:r>
          </a:p>
        </p:txBody>
      </p:sp>
    </p:spTree>
    <p:custDataLst>
      <p:tags r:id="rId1"/>
    </p:custDataLst>
  </p:cSld>
  <p:clrMapOvr>
    <a:masterClrMapping/>
  </p:clrMapOvr>
  <p:transition advTm="7146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checkerboard(across)">
                                      <p:cBhvr>
                                        <p:cTn id="7" dur="500"/>
                                        <p:tgtEl>
                                          <p:spTgt spid="737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3733"/>
                                        </p:tgtEl>
                                        <p:attrNameLst>
                                          <p:attrName>style.visibility</p:attrName>
                                        </p:attrNameLst>
                                      </p:cBhvr>
                                      <p:to>
                                        <p:strVal val="visible"/>
                                      </p:to>
                                    </p:set>
                                    <p:animEffect transition="in" filter="checkerboard(across)">
                                      <p:cBhvr>
                                        <p:cTn id="12" dur="500"/>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2" grpId="0"/>
      <p:bldP spid="737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world-trade-center-attack"/>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905000" y="228600"/>
            <a:ext cx="533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13316" name="Rectangle 4"/>
          <p:cNvSpPr>
            <a:spLocks noGrp="1" noChangeArrowheads="1"/>
          </p:cNvSpPr>
          <p:nvPr>
            <p:ph type="ctrTitle"/>
          </p:nvPr>
        </p:nvSpPr>
        <p:spPr/>
        <p:txBody>
          <a:bodyPr/>
          <a:lstStyle/>
          <a:p>
            <a:r>
              <a:rPr lang="en-US" altLang="en-US"/>
              <a:t>Disaster &amp; Blessing</a:t>
            </a:r>
          </a:p>
        </p:txBody>
      </p:sp>
      <p:sp>
        <p:nvSpPr>
          <p:cNvPr id="13317"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20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a:t>The Problem</a:t>
            </a:r>
          </a:p>
        </p:txBody>
      </p:sp>
      <p:sp>
        <p:nvSpPr>
          <p:cNvPr id="3075" name="Rectangle 3"/>
          <p:cNvSpPr>
            <a:spLocks noGrp="1" noChangeArrowheads="1"/>
          </p:cNvSpPr>
          <p:nvPr>
            <p:ph type="body" idx="1"/>
          </p:nvPr>
        </p:nvSpPr>
        <p:spPr>
          <a:xfrm>
            <a:off x="457200" y="1600200"/>
            <a:ext cx="8229600" cy="4876800"/>
          </a:xfrm>
        </p:spPr>
        <p:txBody>
          <a:bodyPr/>
          <a:lstStyle/>
          <a:p>
            <a:pPr>
              <a:lnSpc>
                <a:spcPct val="90000"/>
              </a:lnSpc>
            </a:pPr>
            <a:r>
              <a:rPr lang="en-US" altLang="en-US"/>
              <a:t>Many have dismissed the problem of poverty with Jesus’ quotation, “The poor you have with you always,” (Mt 26:11; Mk 14:7; Jn 12:8) as though believers have no responsibilities here.</a:t>
            </a:r>
          </a:p>
          <a:p>
            <a:pPr>
              <a:lnSpc>
                <a:spcPct val="90000"/>
              </a:lnSpc>
            </a:pPr>
            <a:r>
              <a:rPr lang="en-US" altLang="en-US"/>
              <a:t>But Jesus added (in Mark): “Whenever you wish, you can do them good.”</a:t>
            </a:r>
          </a:p>
          <a:p>
            <a:pPr>
              <a:lnSpc>
                <a:spcPct val="90000"/>
              </a:lnSpc>
            </a:pPr>
            <a:r>
              <a:rPr lang="en-US" altLang="en-US"/>
              <a:t>Here we want to look at the whole problem of poverty and what Christians can &amp; should do about it.</a:t>
            </a:r>
          </a:p>
        </p:txBody>
      </p:sp>
    </p:spTree>
    <p:custDataLst>
      <p:tags r:id="rId1"/>
    </p:custDataLst>
  </p:cSld>
  <p:clrMapOvr>
    <a:masterClrMapping/>
  </p:clrMapOvr>
  <p:transition advTm="281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Disaster &amp; Blessing</a:t>
            </a:r>
          </a:p>
        </p:txBody>
      </p:sp>
      <p:sp>
        <p:nvSpPr>
          <p:cNvPr id="41987" name="Rectangle 3"/>
          <p:cNvSpPr>
            <a:spLocks noGrp="1" noChangeArrowheads="1"/>
          </p:cNvSpPr>
          <p:nvPr>
            <p:ph type="body" idx="1"/>
          </p:nvPr>
        </p:nvSpPr>
        <p:spPr/>
        <p:txBody>
          <a:bodyPr/>
          <a:lstStyle/>
          <a:p>
            <a:r>
              <a:rPr lang="en-US" altLang="en-US"/>
              <a:t>Disaster &amp; blessing are not necessarily related to one’s wickedness or goodness.</a:t>
            </a:r>
          </a:p>
          <a:p>
            <a:r>
              <a:rPr lang="en-US" altLang="en-US"/>
              <a:t>Job 1-2: Job is impoverished by overwhelming disaster, yet he is the most righteous man of his generation.</a:t>
            </a:r>
          </a:p>
          <a:p>
            <a:r>
              <a:rPr lang="en-US" altLang="en-US"/>
              <a:t>Psalm 73:3-14: The wicked sometimes prosper.</a:t>
            </a:r>
          </a:p>
        </p:txBody>
      </p:sp>
    </p:spTree>
    <p:custDataLst>
      <p:tags r:id="rId1"/>
    </p:custDataLst>
  </p:cSld>
  <p:clrMapOvr>
    <a:masterClrMapping/>
  </p:clrMapOvr>
  <p:transition advTm="600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persecution"/>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752600" y="669925"/>
            <a:ext cx="5562600" cy="5443538"/>
          </a:xfrm>
          <a:prstGeom prst="rect">
            <a:avLst/>
          </a:prstGeom>
          <a:noFill/>
          <a:extLst>
            <a:ext uri="{909E8E84-426E-40DD-AFC4-6F175D3DCCD1}">
              <a14:hiddenFill xmlns:a14="http://schemas.microsoft.com/office/drawing/2010/main">
                <a:solidFill>
                  <a:srgbClr val="FFFFFF"/>
                </a:solidFill>
              </a14:hiddenFill>
            </a:ext>
          </a:extLst>
        </p:spPr>
      </p:pic>
      <p:sp>
        <p:nvSpPr>
          <p:cNvPr id="15364" name="Rectangle 4"/>
          <p:cNvSpPr>
            <a:spLocks noGrp="1" noChangeArrowheads="1"/>
          </p:cNvSpPr>
          <p:nvPr>
            <p:ph type="ctrTitle"/>
          </p:nvPr>
        </p:nvSpPr>
        <p:spPr/>
        <p:txBody>
          <a:bodyPr/>
          <a:lstStyle/>
          <a:p>
            <a:r>
              <a:rPr lang="en-US" altLang="en-US"/>
              <a:t>Persecuted &amp; Persecuting</a:t>
            </a:r>
          </a:p>
        </p:txBody>
      </p:sp>
      <p:sp>
        <p:nvSpPr>
          <p:cNvPr id="1536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55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p:cTn id="7" dur="500" fill="hold"/>
                                        <p:tgtEl>
                                          <p:spTgt spid="15364"/>
                                        </p:tgtEl>
                                        <p:attrNameLst>
                                          <p:attrName>ppt_w</p:attrName>
                                        </p:attrNameLst>
                                      </p:cBhvr>
                                      <p:tavLst>
                                        <p:tav tm="0">
                                          <p:val>
                                            <p:fltVal val="0"/>
                                          </p:val>
                                        </p:tav>
                                        <p:tav tm="100000">
                                          <p:val>
                                            <p:strVal val="#ppt_w"/>
                                          </p:val>
                                        </p:tav>
                                      </p:tavLst>
                                    </p:anim>
                                    <p:anim calcmode="lin" valueType="num">
                                      <p:cBhvr>
                                        <p:cTn id="8" dur="500" fill="hold"/>
                                        <p:tgtEl>
                                          <p:spTgt spid="153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Persecuted, etc.</a:t>
            </a:r>
          </a:p>
        </p:txBody>
      </p:sp>
      <p:sp>
        <p:nvSpPr>
          <p:cNvPr id="43011" name="Rectangle 3"/>
          <p:cNvSpPr>
            <a:spLocks noGrp="1" noChangeArrowheads="1"/>
          </p:cNvSpPr>
          <p:nvPr>
            <p:ph type="body" idx="1"/>
          </p:nvPr>
        </p:nvSpPr>
        <p:spPr/>
        <p:txBody>
          <a:bodyPr/>
          <a:lstStyle/>
          <a:p>
            <a:r>
              <a:rPr lang="en-US" altLang="en-US"/>
              <a:t>Many of these passages deal with imprisonment or death.  </a:t>
            </a:r>
          </a:p>
          <a:p>
            <a:r>
              <a:rPr lang="en-US" altLang="en-US"/>
              <a:t>Some others:</a:t>
            </a:r>
          </a:p>
          <a:p>
            <a:pPr lvl="1"/>
            <a:r>
              <a:rPr lang="en-US" altLang="en-US"/>
              <a:t>Job 1-2: Job is devastated by an unseen persecution (from Satan).</a:t>
            </a:r>
          </a:p>
          <a:p>
            <a:pPr lvl="1"/>
            <a:r>
              <a:rPr lang="en-US" altLang="en-US"/>
              <a:t>Romans 8:35: hardship, famine, nakedness in a persecution context</a:t>
            </a:r>
          </a:p>
          <a:p>
            <a:pPr lvl="1"/>
            <a:r>
              <a:rPr lang="en-US" altLang="en-US"/>
              <a:t>1 Cor 4:9-13: The apostles are hungry, thirsty, in rags.</a:t>
            </a:r>
          </a:p>
        </p:txBody>
      </p:sp>
    </p:spTree>
    <p:custDataLst>
      <p:tags r:id="rId1"/>
    </p:custDataLst>
  </p:cSld>
  <p:clrMapOvr>
    <a:masterClrMapping/>
  </p:clrMapOvr>
  <p:transition advTm="5837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Job 1:9-11</a:t>
            </a:r>
          </a:p>
        </p:txBody>
      </p:sp>
      <p:sp>
        <p:nvSpPr>
          <p:cNvPr id="44036" name="Text Box 4"/>
          <p:cNvSpPr txBox="1">
            <a:spLocks noChangeArrowheads="1"/>
          </p:cNvSpPr>
          <p:nvPr/>
        </p:nvSpPr>
        <p:spPr bwMode="auto">
          <a:xfrm>
            <a:off x="914400" y="1752600"/>
            <a:ext cx="7315200" cy="393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9 (NIV) “Does Job fear God for nothing?” Satan replied. 10 “Have you not put a hedge around him and his household and everything he has? You have blessed the work of his hands, so that his flocks and herds are spread throughout the land. </a:t>
            </a:r>
          </a:p>
          <a:p>
            <a:r>
              <a:rPr lang="en-US" altLang="en-US" sz="2800"/>
              <a:t>11 But stretch out your hand and strike everything he has, and he will surely curse you to your face.” </a:t>
            </a:r>
          </a:p>
        </p:txBody>
      </p:sp>
    </p:spTree>
    <p:custDataLst>
      <p:tags r:id="rId1"/>
    </p:custDataLst>
  </p:cSld>
  <p:clrMapOvr>
    <a:masterClrMapping/>
  </p:clrMapOvr>
  <p:transition advTm="776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checkerboard(across)">
                                      <p:cBhvr>
                                        <p:cTn id="7"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Romans 8:35</a:t>
            </a:r>
          </a:p>
        </p:txBody>
      </p:sp>
      <p:sp>
        <p:nvSpPr>
          <p:cNvPr id="46084" name="Text Box 4"/>
          <p:cNvSpPr txBox="1">
            <a:spLocks noChangeArrowheads="1"/>
          </p:cNvSpPr>
          <p:nvPr/>
        </p:nvSpPr>
        <p:spPr bwMode="auto">
          <a:xfrm>
            <a:off x="1295400" y="1981200"/>
            <a:ext cx="73152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8:35 (NIV) Who shall separate us from the love of Christ? Shall trouble or hardship or persecution or famine or nakedness or danger or sword? 36 As it is written: </a:t>
            </a:r>
          </a:p>
          <a:p>
            <a:r>
              <a:rPr lang="en-US" altLang="en-US" sz="2800"/>
              <a:t>"For your sake we face death all day long; </a:t>
            </a:r>
          </a:p>
          <a:p>
            <a:r>
              <a:rPr lang="en-US" altLang="en-US" sz="2800"/>
              <a:t>we are considered as sheep to be slaughtered." (Psalm 44:22) </a:t>
            </a:r>
          </a:p>
        </p:txBody>
      </p:sp>
    </p:spTree>
    <p:custDataLst>
      <p:tags r:id="rId1"/>
    </p:custDataLst>
  </p:cSld>
  <p:clrMapOvr>
    <a:masterClrMapping/>
  </p:clrMapOvr>
  <p:transition advTm="393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checkerboard(across)">
                                      <p:cBhvr>
                                        <p:cTn id="7" dur="500"/>
                                        <p:tgtEl>
                                          <p:spTgt spid="46084">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46084">
                                            <p:txEl>
                                              <p:pRg st="1" end="1"/>
                                            </p:txEl>
                                          </p:spTgt>
                                        </p:tgtEl>
                                        <p:attrNameLst>
                                          <p:attrName>style.visibility</p:attrName>
                                        </p:attrNameLst>
                                      </p:cBhvr>
                                      <p:to>
                                        <p:strVal val="visible"/>
                                      </p:to>
                                    </p:set>
                                    <p:animEffect transition="in" filter="checkerboard(across)">
                                      <p:cBhvr>
                                        <p:cTn id="10" dur="500"/>
                                        <p:tgtEl>
                                          <p:spTgt spid="46084">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6084">
                                            <p:txEl>
                                              <p:pRg st="2" end="2"/>
                                            </p:txEl>
                                          </p:spTgt>
                                        </p:tgtEl>
                                        <p:attrNameLst>
                                          <p:attrName>style.visibility</p:attrName>
                                        </p:attrNameLst>
                                      </p:cBhvr>
                                      <p:to>
                                        <p:strVal val="visible"/>
                                      </p:to>
                                    </p:set>
                                    <p:animEffect transition="in" filter="checkerboard(across)">
                                      <p:cBhvr>
                                        <p:cTn id="13" dur="500"/>
                                        <p:tgtEl>
                                          <p:spTgt spid="460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1 Corinthians 4:9-13</a:t>
            </a:r>
          </a:p>
        </p:txBody>
      </p:sp>
      <p:sp>
        <p:nvSpPr>
          <p:cNvPr id="48132" name="Text Box 4"/>
          <p:cNvSpPr txBox="1">
            <a:spLocks noChangeArrowheads="1"/>
          </p:cNvSpPr>
          <p:nvPr/>
        </p:nvSpPr>
        <p:spPr bwMode="auto">
          <a:xfrm>
            <a:off x="533400" y="1524000"/>
            <a:ext cx="80010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9 (NIV) For it seems to me that God has put us apostles on display at the end of the procession, like men condemned to die in the arena. We have been made a spectacle to the whole universe, to angels as well as to men. 10 We are fools for Christ, but you are so wise in Christ! We are weak, but you are strong! You are honored, we are dishonored! 11 To this very hour we go hungry and thirsty, we are in rags, we are brutally treated, we are homeless. 12 We work hard with our own hands. When we are cursed, we bless; when we are persecuted, we endure it; 13 when we are slandered, we answer kindly. Up to this moment we have become the scum of the earth, the refuse of the world. </a:t>
            </a:r>
          </a:p>
        </p:txBody>
      </p:sp>
    </p:spTree>
    <p:custDataLst>
      <p:tags r:id="rId1"/>
    </p:custDataLst>
  </p:cSld>
  <p:clrMapOvr>
    <a:masterClrMapping/>
  </p:clrMapOvr>
  <p:transition advTm="958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heckerboard(across)">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oppression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t="5461"/>
          <a:stretch>
            <a:fillRect/>
          </a:stretch>
        </p:blipFill>
        <p:spPr bwMode="auto">
          <a:xfrm>
            <a:off x="914400" y="1295400"/>
            <a:ext cx="7315200" cy="4529138"/>
          </a:xfrm>
          <a:prstGeom prst="rect">
            <a:avLst/>
          </a:prstGeom>
          <a:noFill/>
          <a:extLst>
            <a:ext uri="{909E8E84-426E-40DD-AFC4-6F175D3DCCD1}">
              <a14:hiddenFill xmlns:a14="http://schemas.microsoft.com/office/drawing/2010/main">
                <a:solidFill>
                  <a:srgbClr val="FFFFFF"/>
                </a:solidFill>
              </a14:hiddenFill>
            </a:ext>
          </a:extLst>
        </p:spPr>
      </p:pic>
      <p:sp>
        <p:nvSpPr>
          <p:cNvPr id="17412" name="Rectangle 4"/>
          <p:cNvSpPr>
            <a:spLocks noGrp="1" noChangeArrowheads="1"/>
          </p:cNvSpPr>
          <p:nvPr>
            <p:ph type="ctrTitle"/>
          </p:nvPr>
        </p:nvSpPr>
        <p:spPr/>
        <p:txBody>
          <a:bodyPr/>
          <a:lstStyle/>
          <a:p>
            <a:r>
              <a:rPr lang="en-US" altLang="en-US"/>
              <a:t>Oppressed &amp; Oppressing</a:t>
            </a:r>
          </a:p>
        </p:txBody>
      </p:sp>
      <p:sp>
        <p:nvSpPr>
          <p:cNvPr id="1741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96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p:cTn id="7" dur="500" fill="hold"/>
                                        <p:tgtEl>
                                          <p:spTgt spid="17412"/>
                                        </p:tgtEl>
                                        <p:attrNameLst>
                                          <p:attrName>ppt_w</p:attrName>
                                        </p:attrNameLst>
                                      </p:cBhvr>
                                      <p:tavLst>
                                        <p:tav tm="0">
                                          <p:val>
                                            <p:fltVal val="0"/>
                                          </p:val>
                                        </p:tav>
                                        <p:tav tm="100000">
                                          <p:val>
                                            <p:strVal val="#ppt_w"/>
                                          </p:val>
                                        </p:tav>
                                      </p:tavLst>
                                    </p:anim>
                                    <p:anim calcmode="lin" valueType="num">
                                      <p:cBhvr>
                                        <p:cTn id="8" dur="500" fill="hold"/>
                                        <p:tgtEl>
                                          <p:spTgt spid="174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Oppressed &amp; Oppressing</a:t>
            </a:r>
          </a:p>
        </p:txBody>
      </p:sp>
      <p:sp>
        <p:nvSpPr>
          <p:cNvPr id="50179" name="Rectangle 3"/>
          <p:cNvSpPr>
            <a:spLocks noGrp="1" noChangeArrowheads="1"/>
          </p:cNvSpPr>
          <p:nvPr>
            <p:ph type="body" idx="1"/>
          </p:nvPr>
        </p:nvSpPr>
        <p:spPr>
          <a:xfrm>
            <a:off x="457200" y="1905000"/>
            <a:ext cx="8229600" cy="4191000"/>
          </a:xfrm>
        </p:spPr>
        <p:txBody>
          <a:bodyPr/>
          <a:lstStyle/>
          <a:p>
            <a:r>
              <a:rPr lang="en-US" altLang="en-US"/>
              <a:t>We looked at some of these under the category of Persecuted &amp; Persecuting.</a:t>
            </a:r>
          </a:p>
          <a:p>
            <a:r>
              <a:rPr lang="en-US" altLang="en-US"/>
              <a:t>But many become poor just because they are weak and the strong oppress them.</a:t>
            </a:r>
          </a:p>
          <a:p>
            <a:r>
              <a:rPr lang="en-US" altLang="en-US"/>
              <a:t>Others become rich because they are powerful &amp; unscrupulous, and they oppress the weak.</a:t>
            </a:r>
          </a:p>
        </p:txBody>
      </p:sp>
    </p:spTree>
    <p:custDataLst>
      <p:tags r:id="rId1"/>
    </p:custDataLst>
  </p:cSld>
  <p:clrMapOvr>
    <a:masterClrMapping/>
  </p:clrMapOvr>
  <p:transition advTm="2183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a:t>Proverbs 28:3-6</a:t>
            </a:r>
          </a:p>
        </p:txBody>
      </p:sp>
      <p:sp>
        <p:nvSpPr>
          <p:cNvPr id="51204" name="Text Box 4"/>
          <p:cNvSpPr txBox="1">
            <a:spLocks noChangeArrowheads="1"/>
          </p:cNvSpPr>
          <p:nvPr/>
        </p:nvSpPr>
        <p:spPr bwMode="auto">
          <a:xfrm>
            <a:off x="685800" y="1828800"/>
            <a:ext cx="76962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Prov 28:3 (NIV) A ruler who oppresses the poor </a:t>
            </a:r>
          </a:p>
          <a:p>
            <a:r>
              <a:rPr lang="en-US" altLang="en-US" sz="2800"/>
              <a:t>is like a driving rain that leaves no crops. </a:t>
            </a:r>
          </a:p>
          <a:p>
            <a:r>
              <a:rPr lang="en-US" altLang="en-US" sz="2800"/>
              <a:t>4 Those who forsake the law praise the wicked, </a:t>
            </a:r>
          </a:p>
          <a:p>
            <a:r>
              <a:rPr lang="en-US" altLang="en-US" sz="2800"/>
              <a:t>but those who keep the law resist them. </a:t>
            </a:r>
          </a:p>
          <a:p>
            <a:r>
              <a:rPr lang="en-US" altLang="en-US" sz="2800"/>
              <a:t>5 Evil men do not understand justice, but those who seek the LORD understand it fully. </a:t>
            </a:r>
          </a:p>
          <a:p>
            <a:r>
              <a:rPr lang="en-US" altLang="en-US" sz="2800"/>
              <a:t>6 Better a poor man whose walk is blameless </a:t>
            </a:r>
          </a:p>
          <a:p>
            <a:r>
              <a:rPr lang="en-US" altLang="en-US" sz="2800"/>
              <a:t>than a rich man whose ways are perverse. </a:t>
            </a:r>
          </a:p>
        </p:txBody>
      </p:sp>
    </p:spTree>
    <p:custDataLst>
      <p:tags r:id="rId1"/>
    </p:custDataLst>
  </p:cSld>
  <p:clrMapOvr>
    <a:masterClrMapping/>
  </p:clrMapOvr>
  <p:transition advTm="284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checkerboard(across)">
                                      <p:cBhvr>
                                        <p:cTn id="7" dur="5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Ecclesiastes 5:8-9</a:t>
            </a:r>
          </a:p>
        </p:txBody>
      </p:sp>
      <p:sp>
        <p:nvSpPr>
          <p:cNvPr id="53252" name="Text Box 4"/>
          <p:cNvSpPr txBox="1">
            <a:spLocks noChangeArrowheads="1"/>
          </p:cNvSpPr>
          <p:nvPr/>
        </p:nvSpPr>
        <p:spPr bwMode="auto">
          <a:xfrm>
            <a:off x="838200" y="2057400"/>
            <a:ext cx="73914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5:8 (NIV) If you see the poor oppressed in a district, and justice and rights denied, do not be surprised at such things; for one official is eyed by a higher one, and over them both are others higher still. </a:t>
            </a:r>
          </a:p>
          <a:p>
            <a:r>
              <a:rPr lang="en-US" altLang="en-US" sz="2800"/>
              <a:t>9 The increase from the land is taken by all; the king himself profits from the fields. </a:t>
            </a:r>
          </a:p>
        </p:txBody>
      </p:sp>
    </p:spTree>
    <p:custDataLst>
      <p:tags r:id="rId1"/>
    </p:custDataLst>
  </p:cSld>
  <p:clrMapOvr>
    <a:masterClrMapping/>
  </p:clrMapOvr>
  <p:transition advTm="487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3252">
                                            <p:txEl>
                                              <p:pRg st="0" end="0"/>
                                            </p:txEl>
                                          </p:spTgt>
                                        </p:tgtEl>
                                        <p:attrNameLst>
                                          <p:attrName>style.visibility</p:attrName>
                                        </p:attrNameLst>
                                      </p:cBhvr>
                                      <p:to>
                                        <p:strVal val="visible"/>
                                      </p:to>
                                    </p:set>
                                    <p:animEffect transition="in" filter="checkerboard(across)">
                                      <p:cBhvr>
                                        <p:cTn id="7" dur="500"/>
                                        <p:tgtEl>
                                          <p:spTgt spid="53252">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3252">
                                            <p:txEl>
                                              <p:pRg st="1" end="1"/>
                                            </p:txEl>
                                          </p:spTgt>
                                        </p:tgtEl>
                                        <p:attrNameLst>
                                          <p:attrName>style.visibility</p:attrName>
                                        </p:attrNameLst>
                                      </p:cBhvr>
                                      <p:to>
                                        <p:strVal val="visible"/>
                                      </p:to>
                                    </p:set>
                                    <p:animEffect transition="in" filter="checkerboard(across)">
                                      <p:cBhvr>
                                        <p:cTn id="10" dur="500"/>
                                        <p:tgtEl>
                                          <p:spTgt spid="532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altLang="en-US"/>
              <a:t>The Problem</a:t>
            </a:r>
          </a:p>
        </p:txBody>
      </p:sp>
      <p:sp>
        <p:nvSpPr>
          <p:cNvPr id="4099" name="Rectangle 3"/>
          <p:cNvSpPr>
            <a:spLocks noGrp="1" noChangeArrowheads="1"/>
          </p:cNvSpPr>
          <p:nvPr>
            <p:ph type="body" idx="1"/>
          </p:nvPr>
        </p:nvSpPr>
        <p:spPr/>
        <p:txBody>
          <a:bodyPr/>
          <a:lstStyle/>
          <a:p>
            <a:r>
              <a:rPr lang="en-US" altLang="en-US"/>
              <a:t>Let us divide up our discussion into two major areas:</a:t>
            </a:r>
          </a:p>
          <a:p>
            <a:pPr lvl="1"/>
            <a:r>
              <a:rPr lang="en-US" altLang="en-US"/>
              <a:t>Causes of Poverty &amp; Prosperity</a:t>
            </a:r>
          </a:p>
          <a:p>
            <a:pPr lvl="1"/>
            <a:r>
              <a:rPr lang="en-US" altLang="en-US"/>
              <a:t>Responsibilities of Christians</a:t>
            </a:r>
          </a:p>
          <a:p>
            <a:r>
              <a:rPr lang="en-US" altLang="en-US"/>
              <a:t>Under the first of these headings, we will look at causes in the form of pairs of opposites.</a:t>
            </a:r>
          </a:p>
        </p:txBody>
      </p:sp>
    </p:spTree>
    <p:custDataLst>
      <p:tags r:id="rId1"/>
    </p:custDataLst>
  </p:cSld>
  <p:clrMapOvr>
    <a:masterClrMapping/>
  </p:clrMapOvr>
  <p:transition advTm="230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additive="base">
                                        <p:cTn id="7" dur="5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9">
                                            <p:txEl>
                                              <p:pRg st="1" end="1"/>
                                            </p:txEl>
                                          </p:spTgt>
                                        </p:tgtEl>
                                        <p:attrNameLst>
                                          <p:attrName>style.visibility</p:attrName>
                                        </p:attrNameLst>
                                      </p:cBhvr>
                                      <p:to>
                                        <p:strVal val="visible"/>
                                      </p:to>
                                    </p:set>
                                    <p:anim calcmode="lin" valueType="num">
                                      <p:cBhvr additive="base">
                                        <p:cTn id="13"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anim calcmode="lin" valueType="num">
                                      <p:cBhvr additive="base">
                                        <p:cTn id="19"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9">
                                            <p:txEl>
                                              <p:pRg st="3" end="3"/>
                                            </p:txEl>
                                          </p:spTgt>
                                        </p:tgtEl>
                                        <p:attrNameLst>
                                          <p:attrName>style.visibility</p:attrName>
                                        </p:attrNameLst>
                                      </p:cBhvr>
                                      <p:to>
                                        <p:strVal val="visible"/>
                                      </p:to>
                                    </p:set>
                                    <p:anim calcmode="lin" valueType="num">
                                      <p:cBhvr additive="base">
                                        <p:cTn id="25" dur="5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Ezekiel 22:29-30</a:t>
            </a:r>
          </a:p>
        </p:txBody>
      </p:sp>
      <p:sp>
        <p:nvSpPr>
          <p:cNvPr id="55300" name="Text Box 4"/>
          <p:cNvSpPr txBox="1">
            <a:spLocks noChangeArrowheads="1"/>
          </p:cNvSpPr>
          <p:nvPr/>
        </p:nvSpPr>
        <p:spPr bwMode="auto">
          <a:xfrm>
            <a:off x="914400" y="1752600"/>
            <a:ext cx="73914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29 (NIV) The people of the land practice extortion and commit robbery; they oppress the poor and needy and mistreat the alien, denying them justice. </a:t>
            </a:r>
          </a:p>
          <a:p>
            <a:r>
              <a:rPr lang="en-US" altLang="en-US" sz="2400"/>
              <a:t>30 I looked for a man among them who would build up the wall and stand before me in the gap on behalf of the land so I would not have to destroy it, but I found none. </a:t>
            </a:r>
          </a:p>
          <a:p>
            <a:r>
              <a:rPr lang="en-US" altLang="en-US" sz="2400"/>
              <a:t>31 So I will pour out my wrath on them and consume them with my fiery anger, bringing down on their own heads all they have done, declares the Sovereign LORD. </a:t>
            </a:r>
          </a:p>
        </p:txBody>
      </p:sp>
    </p:spTree>
    <p:custDataLst>
      <p:tags r:id="rId1"/>
    </p:custDataLst>
  </p:cSld>
  <p:clrMapOvr>
    <a:masterClrMapping/>
  </p:clrMapOvr>
  <p:transition advTm="805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animEffect transition="in" filter="checkerboard(across)">
                                      <p:cBhvr>
                                        <p:cTn id="7" dur="500"/>
                                        <p:tgtEl>
                                          <p:spTgt spid="55300">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5300">
                                            <p:txEl>
                                              <p:pRg st="1" end="1"/>
                                            </p:txEl>
                                          </p:spTgt>
                                        </p:tgtEl>
                                        <p:attrNameLst>
                                          <p:attrName>style.visibility</p:attrName>
                                        </p:attrNameLst>
                                      </p:cBhvr>
                                      <p:to>
                                        <p:strVal val="visible"/>
                                      </p:to>
                                    </p:set>
                                    <p:animEffect transition="in" filter="checkerboard(across)">
                                      <p:cBhvr>
                                        <p:cTn id="10" dur="500"/>
                                        <p:tgtEl>
                                          <p:spTgt spid="55300">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5300">
                                            <p:txEl>
                                              <p:pRg st="2" end="2"/>
                                            </p:txEl>
                                          </p:spTgt>
                                        </p:tgtEl>
                                        <p:attrNameLst>
                                          <p:attrName>style.visibility</p:attrName>
                                        </p:attrNameLst>
                                      </p:cBhvr>
                                      <p:to>
                                        <p:strVal val="visible"/>
                                      </p:to>
                                    </p:set>
                                    <p:animEffect transition="in" filter="checkerboard(across)">
                                      <p:cBhvr>
                                        <p:cTn id="13" dur="500"/>
                                        <p:tgtEl>
                                          <p:spTgt spid="5530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Amos 5:11-12</a:t>
            </a:r>
          </a:p>
        </p:txBody>
      </p:sp>
      <p:sp>
        <p:nvSpPr>
          <p:cNvPr id="57348" name="Text Box 4"/>
          <p:cNvSpPr txBox="1">
            <a:spLocks noChangeArrowheads="1"/>
          </p:cNvSpPr>
          <p:nvPr/>
        </p:nvSpPr>
        <p:spPr bwMode="auto">
          <a:xfrm>
            <a:off x="990600" y="1828800"/>
            <a:ext cx="7391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11 (NIV) You trample on the poor </a:t>
            </a:r>
          </a:p>
          <a:p>
            <a:r>
              <a:rPr lang="en-US" altLang="en-US" sz="2400"/>
              <a:t>and force him to give you grain. </a:t>
            </a:r>
          </a:p>
          <a:p>
            <a:r>
              <a:rPr lang="en-US" altLang="en-US" sz="2400"/>
              <a:t>Therefore, though you have built stone mansions, </a:t>
            </a:r>
          </a:p>
          <a:p>
            <a:r>
              <a:rPr lang="en-US" altLang="en-US" sz="2400"/>
              <a:t>you will not live in them; </a:t>
            </a:r>
          </a:p>
          <a:p>
            <a:r>
              <a:rPr lang="en-US" altLang="en-US" sz="2400"/>
              <a:t>though you have planted lush vineyards, </a:t>
            </a:r>
          </a:p>
          <a:p>
            <a:r>
              <a:rPr lang="en-US" altLang="en-US" sz="2400"/>
              <a:t>you will not drink their wine. </a:t>
            </a:r>
          </a:p>
          <a:p>
            <a:r>
              <a:rPr lang="en-US" altLang="en-US" sz="2400"/>
              <a:t>12 For I know how many are your offenses </a:t>
            </a:r>
          </a:p>
          <a:p>
            <a:r>
              <a:rPr lang="en-US" altLang="en-US" sz="2400"/>
              <a:t>and how great your sins. </a:t>
            </a:r>
          </a:p>
          <a:p>
            <a:r>
              <a:rPr lang="en-US" altLang="en-US" sz="2400"/>
              <a:t>You oppress the righteous and take bribes </a:t>
            </a:r>
          </a:p>
          <a:p>
            <a:r>
              <a:rPr lang="en-US" altLang="en-US" sz="2400"/>
              <a:t>and you deprive the poor of justice in the courts. </a:t>
            </a:r>
          </a:p>
        </p:txBody>
      </p:sp>
    </p:spTree>
    <p:custDataLst>
      <p:tags r:id="rId1"/>
    </p:custDataLst>
  </p:cSld>
  <p:clrMapOvr>
    <a:masterClrMapping/>
  </p:clrMapOvr>
  <p:transition advTm="398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Effect transition="in" filter="checkerboard(across)">
                                      <p:cBhvr>
                                        <p:cTn id="7" dur="500"/>
                                        <p:tgtEl>
                                          <p:spTgt spid="57348">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7348">
                                            <p:txEl>
                                              <p:pRg st="1" end="1"/>
                                            </p:txEl>
                                          </p:spTgt>
                                        </p:tgtEl>
                                        <p:attrNameLst>
                                          <p:attrName>style.visibility</p:attrName>
                                        </p:attrNameLst>
                                      </p:cBhvr>
                                      <p:to>
                                        <p:strVal val="visible"/>
                                      </p:to>
                                    </p:set>
                                    <p:animEffect transition="in" filter="checkerboard(across)">
                                      <p:cBhvr>
                                        <p:cTn id="10" dur="500"/>
                                        <p:tgtEl>
                                          <p:spTgt spid="57348">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7348">
                                            <p:txEl>
                                              <p:pRg st="2" end="2"/>
                                            </p:txEl>
                                          </p:spTgt>
                                        </p:tgtEl>
                                        <p:attrNameLst>
                                          <p:attrName>style.visibility</p:attrName>
                                        </p:attrNameLst>
                                      </p:cBhvr>
                                      <p:to>
                                        <p:strVal val="visible"/>
                                      </p:to>
                                    </p:set>
                                    <p:animEffect transition="in" filter="checkerboard(across)">
                                      <p:cBhvr>
                                        <p:cTn id="13" dur="500"/>
                                        <p:tgtEl>
                                          <p:spTgt spid="57348">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7348">
                                            <p:txEl>
                                              <p:pRg st="3" end="3"/>
                                            </p:txEl>
                                          </p:spTgt>
                                        </p:tgtEl>
                                        <p:attrNameLst>
                                          <p:attrName>style.visibility</p:attrName>
                                        </p:attrNameLst>
                                      </p:cBhvr>
                                      <p:to>
                                        <p:strVal val="visible"/>
                                      </p:to>
                                    </p:set>
                                    <p:animEffect transition="in" filter="checkerboard(across)">
                                      <p:cBhvr>
                                        <p:cTn id="16" dur="500"/>
                                        <p:tgtEl>
                                          <p:spTgt spid="57348">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57348">
                                            <p:txEl>
                                              <p:pRg st="4" end="4"/>
                                            </p:txEl>
                                          </p:spTgt>
                                        </p:tgtEl>
                                        <p:attrNameLst>
                                          <p:attrName>style.visibility</p:attrName>
                                        </p:attrNameLst>
                                      </p:cBhvr>
                                      <p:to>
                                        <p:strVal val="visible"/>
                                      </p:to>
                                    </p:set>
                                    <p:animEffect transition="in" filter="checkerboard(across)">
                                      <p:cBhvr>
                                        <p:cTn id="19" dur="500"/>
                                        <p:tgtEl>
                                          <p:spTgt spid="57348">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57348">
                                            <p:txEl>
                                              <p:pRg st="5" end="5"/>
                                            </p:txEl>
                                          </p:spTgt>
                                        </p:tgtEl>
                                        <p:attrNameLst>
                                          <p:attrName>style.visibility</p:attrName>
                                        </p:attrNameLst>
                                      </p:cBhvr>
                                      <p:to>
                                        <p:strVal val="visible"/>
                                      </p:to>
                                    </p:set>
                                    <p:animEffect transition="in" filter="checkerboard(across)">
                                      <p:cBhvr>
                                        <p:cTn id="22" dur="500"/>
                                        <p:tgtEl>
                                          <p:spTgt spid="57348">
                                            <p:txEl>
                                              <p:pRg st="5" end="5"/>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57348">
                                            <p:txEl>
                                              <p:pRg st="6" end="6"/>
                                            </p:txEl>
                                          </p:spTgt>
                                        </p:tgtEl>
                                        <p:attrNameLst>
                                          <p:attrName>style.visibility</p:attrName>
                                        </p:attrNameLst>
                                      </p:cBhvr>
                                      <p:to>
                                        <p:strVal val="visible"/>
                                      </p:to>
                                    </p:set>
                                    <p:animEffect transition="in" filter="checkerboard(across)">
                                      <p:cBhvr>
                                        <p:cTn id="25" dur="500"/>
                                        <p:tgtEl>
                                          <p:spTgt spid="57348">
                                            <p:txEl>
                                              <p:pRg st="6" end="6"/>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57348">
                                            <p:txEl>
                                              <p:pRg st="7" end="7"/>
                                            </p:txEl>
                                          </p:spTgt>
                                        </p:tgtEl>
                                        <p:attrNameLst>
                                          <p:attrName>style.visibility</p:attrName>
                                        </p:attrNameLst>
                                      </p:cBhvr>
                                      <p:to>
                                        <p:strVal val="visible"/>
                                      </p:to>
                                    </p:set>
                                    <p:animEffect transition="in" filter="checkerboard(across)">
                                      <p:cBhvr>
                                        <p:cTn id="28" dur="500"/>
                                        <p:tgtEl>
                                          <p:spTgt spid="57348">
                                            <p:txEl>
                                              <p:pRg st="7" end="7"/>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57348">
                                            <p:txEl>
                                              <p:pRg st="8" end="8"/>
                                            </p:txEl>
                                          </p:spTgt>
                                        </p:tgtEl>
                                        <p:attrNameLst>
                                          <p:attrName>style.visibility</p:attrName>
                                        </p:attrNameLst>
                                      </p:cBhvr>
                                      <p:to>
                                        <p:strVal val="visible"/>
                                      </p:to>
                                    </p:set>
                                    <p:animEffect transition="in" filter="checkerboard(across)">
                                      <p:cBhvr>
                                        <p:cTn id="31" dur="500"/>
                                        <p:tgtEl>
                                          <p:spTgt spid="57348">
                                            <p:txEl>
                                              <p:pRg st="8" end="8"/>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7348">
                                            <p:txEl>
                                              <p:pRg st="9" end="9"/>
                                            </p:txEl>
                                          </p:spTgt>
                                        </p:tgtEl>
                                        <p:attrNameLst>
                                          <p:attrName>style.visibility</p:attrName>
                                        </p:attrNameLst>
                                      </p:cBhvr>
                                      <p:to>
                                        <p:strVal val="visible"/>
                                      </p:to>
                                    </p:set>
                                    <p:animEffect transition="in" filter="checkerboard(across)">
                                      <p:cBhvr>
                                        <p:cTn id="34" dur="500"/>
                                        <p:tgtEl>
                                          <p:spTgt spid="5734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James 2:6-7</a:t>
            </a:r>
          </a:p>
        </p:txBody>
      </p:sp>
      <p:sp>
        <p:nvSpPr>
          <p:cNvPr id="59396" name="Text Box 4"/>
          <p:cNvSpPr txBox="1">
            <a:spLocks noChangeArrowheads="1"/>
          </p:cNvSpPr>
          <p:nvPr/>
        </p:nvSpPr>
        <p:spPr bwMode="auto">
          <a:xfrm>
            <a:off x="914400" y="2057400"/>
            <a:ext cx="7315200"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t>6 (NIV) But you have insulted the poor. Is it not the rich who are exploiting you? Are they not the ones who are dragging you into court? </a:t>
            </a:r>
          </a:p>
          <a:p>
            <a:r>
              <a:rPr lang="en-US" altLang="en-US" sz="2800"/>
              <a:t>7 Are they not the ones who are slandering the noble name of him to whom you belong? </a:t>
            </a:r>
          </a:p>
        </p:txBody>
      </p:sp>
    </p:spTree>
    <p:custDataLst>
      <p:tags r:id="rId1"/>
    </p:custDataLst>
  </p:cSld>
  <p:clrMapOvr>
    <a:masterClrMapping/>
  </p:clrMapOvr>
  <p:transition advTm="6965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9396">
                                            <p:txEl>
                                              <p:pRg st="0" end="0"/>
                                            </p:txEl>
                                          </p:spTgt>
                                        </p:tgtEl>
                                        <p:attrNameLst>
                                          <p:attrName>style.visibility</p:attrName>
                                        </p:attrNameLst>
                                      </p:cBhvr>
                                      <p:to>
                                        <p:strVal val="visible"/>
                                      </p:to>
                                    </p:set>
                                    <p:animEffect transition="in" filter="checkerboard(across)">
                                      <p:cBhvr>
                                        <p:cTn id="7" dur="500"/>
                                        <p:tgtEl>
                                          <p:spTgt spid="59396">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9396">
                                            <p:txEl>
                                              <p:pRg st="1" end="1"/>
                                            </p:txEl>
                                          </p:spTgt>
                                        </p:tgtEl>
                                        <p:attrNameLst>
                                          <p:attrName>style.visibility</p:attrName>
                                        </p:attrNameLst>
                                      </p:cBhvr>
                                      <p:to>
                                        <p:strVal val="visible"/>
                                      </p:to>
                                    </p:set>
                                    <p:animEffect transition="in" filter="checkerboard(across)">
                                      <p:cBhvr>
                                        <p:cTn id="10" dur="500"/>
                                        <p:tgtEl>
                                          <p:spTgt spid="593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Summary on Causes</a:t>
            </a:r>
          </a:p>
        </p:txBody>
      </p:sp>
      <p:sp>
        <p:nvSpPr>
          <p:cNvPr id="19459" name="Rectangle 3"/>
          <p:cNvSpPr>
            <a:spLocks noGrp="1" noChangeArrowheads="1"/>
          </p:cNvSpPr>
          <p:nvPr>
            <p:ph type="body" idx="1"/>
          </p:nvPr>
        </p:nvSpPr>
        <p:spPr/>
        <p:txBody>
          <a:bodyPr/>
          <a:lstStyle/>
          <a:p>
            <a:pPr>
              <a:lnSpc>
                <a:spcPct val="90000"/>
              </a:lnSpc>
            </a:pPr>
            <a:r>
              <a:rPr lang="en-US" altLang="en-US" sz="2800"/>
              <a:t>Poverty can be caused by:</a:t>
            </a:r>
          </a:p>
          <a:p>
            <a:pPr lvl="1">
              <a:lnSpc>
                <a:spcPct val="90000"/>
              </a:lnSpc>
            </a:pPr>
            <a:r>
              <a:rPr lang="en-US" altLang="en-US" sz="2400"/>
              <a:t>Laziness</a:t>
            </a:r>
          </a:p>
          <a:p>
            <a:pPr lvl="1">
              <a:lnSpc>
                <a:spcPct val="90000"/>
              </a:lnSpc>
            </a:pPr>
            <a:r>
              <a:rPr lang="en-US" altLang="en-US" sz="2400"/>
              <a:t>Extravagance</a:t>
            </a:r>
          </a:p>
          <a:p>
            <a:pPr lvl="1">
              <a:lnSpc>
                <a:spcPct val="90000"/>
              </a:lnSpc>
            </a:pPr>
            <a:r>
              <a:rPr lang="en-US" altLang="en-US" sz="2400"/>
              <a:t>Disobedience</a:t>
            </a:r>
          </a:p>
          <a:p>
            <a:pPr lvl="1">
              <a:lnSpc>
                <a:spcPct val="90000"/>
              </a:lnSpc>
            </a:pPr>
            <a:r>
              <a:rPr lang="en-US" altLang="en-US" sz="2400"/>
              <a:t>Disaster</a:t>
            </a:r>
          </a:p>
          <a:p>
            <a:pPr lvl="1">
              <a:lnSpc>
                <a:spcPct val="90000"/>
              </a:lnSpc>
            </a:pPr>
            <a:r>
              <a:rPr lang="en-US" altLang="en-US" sz="2400"/>
              <a:t>Persecution</a:t>
            </a:r>
          </a:p>
          <a:p>
            <a:pPr lvl="1">
              <a:lnSpc>
                <a:spcPct val="90000"/>
              </a:lnSpc>
            </a:pPr>
            <a:r>
              <a:rPr lang="en-US" altLang="en-US" sz="2400"/>
              <a:t>Oppression</a:t>
            </a:r>
          </a:p>
          <a:p>
            <a:pPr>
              <a:lnSpc>
                <a:spcPct val="90000"/>
              </a:lnSpc>
            </a:pPr>
            <a:r>
              <a:rPr lang="en-US" altLang="en-US" sz="2800"/>
              <a:t>So not all poverty is due to the sin of the poor, but clearly some is.</a:t>
            </a:r>
          </a:p>
          <a:p>
            <a:pPr>
              <a:lnSpc>
                <a:spcPct val="90000"/>
              </a:lnSpc>
            </a:pPr>
            <a:r>
              <a:rPr lang="en-US" altLang="en-US" sz="2800"/>
              <a:t>How are Christians to respond?</a:t>
            </a:r>
          </a:p>
        </p:txBody>
      </p:sp>
    </p:spTree>
    <p:custDataLst>
      <p:tags r:id="rId1"/>
    </p:custDataLst>
  </p:cSld>
  <p:clrMapOvr>
    <a:masterClrMapping/>
  </p:clrMapOvr>
  <p:transition advTm="379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additive="base">
                                        <p:cTn id="49" dur="5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9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459">
                                            <p:txEl>
                                              <p:pRg st="8" end="8"/>
                                            </p:txEl>
                                          </p:spTgt>
                                        </p:tgtEl>
                                        <p:attrNameLst>
                                          <p:attrName>style.visibility</p:attrName>
                                        </p:attrNameLst>
                                      </p:cBhvr>
                                      <p:to>
                                        <p:strVal val="visible"/>
                                      </p:to>
                                    </p:set>
                                    <p:anim calcmode="lin" valueType="num">
                                      <p:cBhvr additive="base">
                                        <p:cTn id="55" dur="5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945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6" name="Picture 6" descr="sheep&amp;goats"/>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14400" y="990600"/>
            <a:ext cx="73152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0484" name="Rectangle 4"/>
          <p:cNvSpPr>
            <a:spLocks noGrp="1" noChangeArrowheads="1"/>
          </p:cNvSpPr>
          <p:nvPr>
            <p:ph type="ctrTitle"/>
          </p:nvPr>
        </p:nvSpPr>
        <p:spPr/>
        <p:txBody>
          <a:bodyPr/>
          <a:lstStyle/>
          <a:p>
            <a:r>
              <a:rPr lang="en-US" altLang="en-US"/>
              <a:t>Responsibilities of Christians</a:t>
            </a:r>
          </a:p>
        </p:txBody>
      </p:sp>
      <p:sp>
        <p:nvSpPr>
          <p:cNvPr id="2048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6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fltVal val="0"/>
                                          </p:val>
                                        </p:tav>
                                        <p:tav tm="100000">
                                          <p:val>
                                            <p:strVal val="#ppt_w"/>
                                          </p:val>
                                        </p:tav>
                                      </p:tavLst>
                                    </p:anim>
                                    <p:anim calcmode="lin" valueType="num">
                                      <p:cBhvr>
                                        <p:cTn id="8" dur="500" fill="hold"/>
                                        <p:tgtEl>
                                          <p:spTgt spid="204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How Should We Respond?</a:t>
            </a:r>
          </a:p>
        </p:txBody>
      </p:sp>
      <p:sp>
        <p:nvSpPr>
          <p:cNvPr id="61443" name="Rectangle 3"/>
          <p:cNvSpPr>
            <a:spLocks noGrp="1" noChangeArrowheads="1"/>
          </p:cNvSpPr>
          <p:nvPr>
            <p:ph type="body" idx="1"/>
          </p:nvPr>
        </p:nvSpPr>
        <p:spPr>
          <a:xfrm>
            <a:off x="1447800" y="1676400"/>
            <a:ext cx="6248400" cy="3352800"/>
          </a:xfrm>
        </p:spPr>
        <p:txBody>
          <a:bodyPr/>
          <a:lstStyle/>
          <a:p>
            <a:r>
              <a:rPr lang="en-US" altLang="en-US"/>
              <a:t>Don’t do any of the things that make for poverty in yourself or others.</a:t>
            </a:r>
          </a:p>
          <a:p>
            <a:r>
              <a:rPr lang="en-US" altLang="en-US"/>
              <a:t>Be a redemptive force to work against poverty.</a:t>
            </a:r>
          </a:p>
        </p:txBody>
      </p:sp>
    </p:spTree>
    <p:custDataLst>
      <p:tags r:id="rId1"/>
    </p:custDataLst>
  </p:cSld>
  <p:clrMapOvr>
    <a:masterClrMapping/>
  </p:clrMapOvr>
  <p:transition advTm="191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sz="4000"/>
              <a:t>Don’t Do What Makes for Poverty.</a:t>
            </a:r>
          </a:p>
        </p:txBody>
      </p:sp>
      <p:sp>
        <p:nvSpPr>
          <p:cNvPr id="62467" name="Rectangle 3"/>
          <p:cNvSpPr>
            <a:spLocks noGrp="1" noChangeArrowheads="1"/>
          </p:cNvSpPr>
          <p:nvPr>
            <p:ph type="body" idx="1"/>
          </p:nvPr>
        </p:nvSpPr>
        <p:spPr/>
        <p:txBody>
          <a:bodyPr/>
          <a:lstStyle/>
          <a:p>
            <a:r>
              <a:rPr lang="en-US" altLang="en-US" sz="2800"/>
              <a:t>Encourage diligence.</a:t>
            </a:r>
          </a:p>
          <a:p>
            <a:pPr lvl="1"/>
            <a:r>
              <a:rPr lang="en-US" altLang="en-US" sz="2400"/>
              <a:t>Be diligent in your own work.</a:t>
            </a:r>
          </a:p>
          <a:p>
            <a:pPr lvl="1"/>
            <a:r>
              <a:rPr lang="en-US" altLang="en-US" sz="2400"/>
              <a:t>Encourage diligence in others by word &amp; example.</a:t>
            </a:r>
          </a:p>
          <a:p>
            <a:pPr lvl="1"/>
            <a:r>
              <a:rPr lang="en-US" altLang="en-US" sz="2400"/>
              <a:t>Don’t give to others in such a way as to discourage diligence.</a:t>
            </a:r>
          </a:p>
          <a:p>
            <a:r>
              <a:rPr lang="en-US" altLang="en-US" sz="2800"/>
              <a:t>Be thrifty.</a:t>
            </a:r>
          </a:p>
          <a:p>
            <a:pPr lvl="1"/>
            <a:r>
              <a:rPr lang="en-US" altLang="en-US" sz="2400"/>
              <a:t>Be thrifty with your wealth.</a:t>
            </a:r>
          </a:p>
          <a:p>
            <a:pPr lvl="1"/>
            <a:r>
              <a:rPr lang="en-US" altLang="en-US" sz="2400"/>
              <a:t>Fight waste &amp; extravagance in home, church, job, &amp; government.</a:t>
            </a:r>
          </a:p>
          <a:p>
            <a:pPr lvl="1"/>
            <a:r>
              <a:rPr lang="en-US" altLang="en-US" sz="2400"/>
              <a:t>Be thrifty even in your benevolence.</a:t>
            </a:r>
          </a:p>
        </p:txBody>
      </p:sp>
    </p:spTree>
    <p:custDataLst>
      <p:tags r:id="rId1"/>
    </p:custDataLst>
  </p:cSld>
  <p:clrMapOvr>
    <a:masterClrMapping/>
  </p:clrMapOvr>
  <p:transition advTm="6087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7">
                                            <p:txEl>
                                              <p:pRg st="5" end="5"/>
                                            </p:txEl>
                                          </p:spTgt>
                                        </p:tgtEl>
                                        <p:attrNameLst>
                                          <p:attrName>style.visibility</p:attrName>
                                        </p:attrNameLst>
                                      </p:cBhvr>
                                      <p:to>
                                        <p:strVal val="visible"/>
                                      </p:to>
                                    </p:set>
                                    <p:anim calcmode="lin" valueType="num">
                                      <p:cBhvr additive="base">
                                        <p:cTn id="37"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2467">
                                            <p:txEl>
                                              <p:pRg st="6" end="6"/>
                                            </p:txEl>
                                          </p:spTgt>
                                        </p:tgtEl>
                                        <p:attrNameLst>
                                          <p:attrName>style.visibility</p:attrName>
                                        </p:attrNameLst>
                                      </p:cBhvr>
                                      <p:to>
                                        <p:strVal val="visible"/>
                                      </p:to>
                                    </p:set>
                                    <p:anim calcmode="lin" valueType="num">
                                      <p:cBhvr additive="base">
                                        <p:cTn id="43" dur="500" fill="hold"/>
                                        <p:tgtEl>
                                          <p:spTgt spid="6246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24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2467">
                                            <p:txEl>
                                              <p:pRg st="7" end="7"/>
                                            </p:txEl>
                                          </p:spTgt>
                                        </p:tgtEl>
                                        <p:attrNameLst>
                                          <p:attrName>style.visibility</p:attrName>
                                        </p:attrNameLst>
                                      </p:cBhvr>
                                      <p:to>
                                        <p:strVal val="visible"/>
                                      </p:to>
                                    </p:set>
                                    <p:anim calcmode="lin" valueType="num">
                                      <p:cBhvr additive="base">
                                        <p:cTn id="49" dur="500" fill="hold"/>
                                        <p:tgtEl>
                                          <p:spTgt spid="6246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246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en-US"/>
              <a:t>2 Thessalonians 3:10</a:t>
            </a:r>
          </a:p>
        </p:txBody>
      </p:sp>
      <p:sp>
        <p:nvSpPr>
          <p:cNvPr id="63492" name="Text Box 4"/>
          <p:cNvSpPr txBox="1">
            <a:spLocks noChangeArrowheads="1"/>
          </p:cNvSpPr>
          <p:nvPr/>
        </p:nvSpPr>
        <p:spPr bwMode="auto">
          <a:xfrm>
            <a:off x="914400" y="2057400"/>
            <a:ext cx="7315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10 (NIV) For even when we were with you, we gave you this rule: "If a man will not work, he shall not eat." </a:t>
            </a:r>
          </a:p>
        </p:txBody>
      </p:sp>
    </p:spTree>
    <p:custDataLst>
      <p:tags r:id="rId1"/>
    </p:custDataLst>
  </p:cSld>
  <p:clrMapOvr>
    <a:masterClrMapping/>
  </p:clrMapOvr>
  <p:transition advTm="375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animEffect transition="in" filter="checkerboard(across)">
                                      <p:cBhvr>
                                        <p:cTn id="7" dur="500"/>
                                        <p:tgtEl>
                                          <p:spTgt spid="63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Luke 10:33-35</a:t>
            </a:r>
          </a:p>
        </p:txBody>
      </p:sp>
      <p:sp>
        <p:nvSpPr>
          <p:cNvPr id="65540" name="Text Box 4"/>
          <p:cNvSpPr txBox="1">
            <a:spLocks noChangeArrowheads="1"/>
          </p:cNvSpPr>
          <p:nvPr/>
        </p:nvSpPr>
        <p:spPr bwMode="auto">
          <a:xfrm>
            <a:off x="990600" y="1676400"/>
            <a:ext cx="731520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33 (NIV) But a Samaritan, as he traveled, came where the man was; and when he saw him, he took pity on him. </a:t>
            </a:r>
          </a:p>
          <a:p>
            <a:r>
              <a:rPr lang="en-US" altLang="en-US" sz="2400"/>
              <a:t>34 He went to him and bandaged his wounds, pouring on oil and wine. Then he put the man on his own donkey, took him to an inn and took care of him. </a:t>
            </a:r>
          </a:p>
          <a:p>
            <a:r>
              <a:rPr lang="en-US" altLang="en-US" sz="2400"/>
              <a:t>35 The next day he took out two silver coins {[35] Greek two denarii}and gave them to the innkeeper. `Look after him,' he said, `and when I return, I will reimburse you for any extra expense you may have.' </a:t>
            </a:r>
          </a:p>
        </p:txBody>
      </p:sp>
    </p:spTree>
    <p:custDataLst>
      <p:tags r:id="rId1"/>
    </p:custDataLst>
  </p:cSld>
  <p:clrMapOvr>
    <a:masterClrMapping/>
  </p:clrMapOvr>
  <p:transition advTm="1205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checkerboard(across)">
                                      <p:cBhvr>
                                        <p:cTn id="7" dur="5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sz="4000"/>
              <a:t>Don’t Do What Makes for Poverty.</a:t>
            </a:r>
          </a:p>
        </p:txBody>
      </p:sp>
      <p:sp>
        <p:nvSpPr>
          <p:cNvPr id="67587" name="Rectangle 3"/>
          <p:cNvSpPr>
            <a:spLocks noGrp="1" noChangeArrowheads="1"/>
          </p:cNvSpPr>
          <p:nvPr>
            <p:ph type="body" idx="1"/>
          </p:nvPr>
        </p:nvSpPr>
        <p:spPr/>
        <p:txBody>
          <a:bodyPr/>
          <a:lstStyle/>
          <a:p>
            <a:pPr>
              <a:lnSpc>
                <a:spcPct val="90000"/>
              </a:lnSpc>
            </a:pPr>
            <a:r>
              <a:rPr lang="en-US" altLang="en-US"/>
              <a:t>Be obedient.</a:t>
            </a:r>
          </a:p>
          <a:p>
            <a:pPr lvl="1">
              <a:lnSpc>
                <a:spcPct val="90000"/>
              </a:lnSpc>
            </a:pPr>
            <a:r>
              <a:rPr lang="en-US" altLang="en-US"/>
              <a:t>Be obedient to God’s Word.</a:t>
            </a:r>
          </a:p>
          <a:p>
            <a:pPr lvl="1">
              <a:lnSpc>
                <a:spcPct val="90000"/>
              </a:lnSpc>
            </a:pPr>
            <a:r>
              <a:rPr lang="en-US" altLang="en-US"/>
              <a:t>Encourage others to be obedient also.</a:t>
            </a:r>
          </a:p>
          <a:p>
            <a:pPr lvl="1">
              <a:lnSpc>
                <a:spcPct val="90000"/>
              </a:lnSpc>
            </a:pPr>
            <a:r>
              <a:rPr lang="en-US" altLang="en-US"/>
              <a:t>Work for government obedience to God’s Word.</a:t>
            </a:r>
          </a:p>
          <a:p>
            <a:pPr>
              <a:lnSpc>
                <a:spcPct val="90000"/>
              </a:lnSpc>
            </a:pPr>
            <a:r>
              <a:rPr lang="en-US" altLang="en-US"/>
              <a:t>Don’t oppress.</a:t>
            </a:r>
          </a:p>
          <a:p>
            <a:pPr lvl="1">
              <a:lnSpc>
                <a:spcPct val="90000"/>
              </a:lnSpc>
            </a:pPr>
            <a:r>
              <a:rPr lang="en-US" altLang="en-US"/>
              <a:t>Don’t oppress others.</a:t>
            </a:r>
          </a:p>
          <a:p>
            <a:pPr lvl="1">
              <a:lnSpc>
                <a:spcPct val="90000"/>
              </a:lnSpc>
            </a:pPr>
            <a:r>
              <a:rPr lang="en-US" altLang="en-US"/>
              <a:t>Oppose those who do so, whether privately or through business or government activities.</a:t>
            </a:r>
          </a:p>
        </p:txBody>
      </p:sp>
    </p:spTree>
    <p:custDataLst>
      <p:tags r:id="rId1"/>
    </p:custDataLst>
  </p:cSld>
  <p:clrMapOvr>
    <a:masterClrMapping/>
  </p:clrMapOvr>
  <p:transition advTm="913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5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7587">
                                            <p:txEl>
                                              <p:pRg st="4" end="4"/>
                                            </p:txEl>
                                          </p:spTgt>
                                        </p:tgtEl>
                                        <p:attrNameLst>
                                          <p:attrName>style.visibility</p:attrName>
                                        </p:attrNameLst>
                                      </p:cBhvr>
                                      <p:to>
                                        <p:strVal val="visible"/>
                                      </p:to>
                                    </p:set>
                                    <p:anim calcmode="lin" valueType="num">
                                      <p:cBhvr additive="base">
                                        <p:cTn id="31" dur="500" fill="hold"/>
                                        <p:tgtEl>
                                          <p:spTgt spid="675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75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7587">
                                            <p:txEl>
                                              <p:pRg st="5" end="5"/>
                                            </p:txEl>
                                          </p:spTgt>
                                        </p:tgtEl>
                                        <p:attrNameLst>
                                          <p:attrName>style.visibility</p:attrName>
                                        </p:attrNameLst>
                                      </p:cBhvr>
                                      <p:to>
                                        <p:strVal val="visible"/>
                                      </p:to>
                                    </p:set>
                                    <p:anim calcmode="lin" valueType="num">
                                      <p:cBhvr additive="base">
                                        <p:cTn id="37" dur="500" fill="hold"/>
                                        <p:tgtEl>
                                          <p:spTgt spid="675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75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7587">
                                            <p:txEl>
                                              <p:pRg st="6" end="6"/>
                                            </p:txEl>
                                          </p:spTgt>
                                        </p:tgtEl>
                                        <p:attrNameLst>
                                          <p:attrName>style.visibility</p:attrName>
                                        </p:attrNameLst>
                                      </p:cBhvr>
                                      <p:to>
                                        <p:strVal val="visible"/>
                                      </p:to>
                                    </p:set>
                                    <p:anim calcmode="lin" valueType="num">
                                      <p:cBhvr additive="base">
                                        <p:cTn id="43" dur="500" fill="hold"/>
                                        <p:tgtEl>
                                          <p:spTgt spid="675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75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overty_map"/>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14400" y="1096963"/>
            <a:ext cx="7315200" cy="4662487"/>
          </a:xfrm>
          <a:prstGeom prst="rect">
            <a:avLst/>
          </a:prstGeom>
          <a:noFill/>
          <a:extLst>
            <a:ext uri="{909E8E84-426E-40DD-AFC4-6F175D3DCCD1}">
              <a14:hiddenFill xmlns:a14="http://schemas.microsoft.com/office/drawing/2010/main">
                <a:solidFill>
                  <a:srgbClr val="FFFFFF"/>
                </a:solidFill>
              </a14:hiddenFill>
            </a:ext>
          </a:extLst>
        </p:spPr>
      </p:pic>
      <p:sp>
        <p:nvSpPr>
          <p:cNvPr id="5124" name="Rectangle 4"/>
          <p:cNvSpPr>
            <a:spLocks noGrp="1" noChangeArrowheads="1"/>
          </p:cNvSpPr>
          <p:nvPr>
            <p:ph type="ctrTitle"/>
          </p:nvPr>
        </p:nvSpPr>
        <p:spPr/>
        <p:txBody>
          <a:bodyPr/>
          <a:lstStyle/>
          <a:p>
            <a:r>
              <a:rPr lang="en-US" altLang="en-US"/>
              <a:t>Causes of </a:t>
            </a:r>
            <a:br>
              <a:rPr lang="en-US" altLang="en-US"/>
            </a:br>
            <a:r>
              <a:rPr lang="en-US" altLang="en-US"/>
              <a:t>Poverty &amp; Prosperity</a:t>
            </a:r>
          </a:p>
        </p:txBody>
      </p:sp>
      <p:sp>
        <p:nvSpPr>
          <p:cNvPr id="5125"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95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Be a Redemptive Force.</a:t>
            </a:r>
          </a:p>
        </p:txBody>
      </p:sp>
      <p:sp>
        <p:nvSpPr>
          <p:cNvPr id="68611" name="Rectangle 3"/>
          <p:cNvSpPr>
            <a:spLocks noGrp="1" noChangeArrowheads="1"/>
          </p:cNvSpPr>
          <p:nvPr>
            <p:ph type="body" idx="1"/>
          </p:nvPr>
        </p:nvSpPr>
        <p:spPr/>
        <p:txBody>
          <a:bodyPr/>
          <a:lstStyle/>
          <a:p>
            <a:pPr>
              <a:lnSpc>
                <a:spcPct val="90000"/>
              </a:lnSpc>
            </a:pPr>
            <a:r>
              <a:rPr lang="en-US" altLang="en-US"/>
              <a:t>Use your surplus to help others in emergencies. (See Eph 4:28, Acts 4:32-5:4, 2 Cor 8:1-15; Lk 10:30-37)</a:t>
            </a:r>
          </a:p>
          <a:p>
            <a:pPr>
              <a:lnSpc>
                <a:spcPct val="90000"/>
              </a:lnSpc>
            </a:pPr>
            <a:r>
              <a:rPr lang="en-US" altLang="en-US"/>
              <a:t>Try to do without in order to have more surplus to help others. (Mt 25:34-40, 6:19-21, Lk 3:11)</a:t>
            </a:r>
          </a:p>
          <a:p>
            <a:pPr>
              <a:lnSpc>
                <a:spcPct val="90000"/>
              </a:lnSpc>
            </a:pPr>
            <a:r>
              <a:rPr lang="en-US" altLang="en-US"/>
              <a:t>Encourage your church to devote a Scriptural level of attention to benevolence. (Acts 6, 2 Tim 5)</a:t>
            </a:r>
          </a:p>
        </p:txBody>
      </p:sp>
    </p:spTree>
    <p:custDataLst>
      <p:tags r:id="rId1"/>
    </p:custDataLst>
  </p:cSld>
  <p:clrMapOvr>
    <a:masterClrMapping/>
  </p:clrMapOvr>
  <p:transition advTm="1349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Be a Redemptive Force.</a:t>
            </a:r>
          </a:p>
        </p:txBody>
      </p:sp>
      <p:sp>
        <p:nvSpPr>
          <p:cNvPr id="69635" name="Rectangle 3"/>
          <p:cNvSpPr>
            <a:spLocks noGrp="1" noChangeArrowheads="1"/>
          </p:cNvSpPr>
          <p:nvPr>
            <p:ph type="body" idx="1"/>
          </p:nvPr>
        </p:nvSpPr>
        <p:spPr/>
        <p:txBody>
          <a:bodyPr/>
          <a:lstStyle/>
          <a:p>
            <a:r>
              <a:rPr lang="en-US" altLang="en-US"/>
              <a:t>Encourage those works which are helping the poor to get on their feet and reform their own lifestyle.</a:t>
            </a:r>
          </a:p>
          <a:p>
            <a:r>
              <a:rPr lang="en-US" altLang="en-US"/>
              <a:t>Work against societal practices which lead to poverty:</a:t>
            </a:r>
          </a:p>
          <a:p>
            <a:pPr lvl="1"/>
            <a:r>
              <a:rPr lang="en-US" altLang="en-US"/>
              <a:t>Advertising </a:t>
            </a:r>
            <a:r>
              <a:rPr lang="en-US" altLang="en-US">
                <a:sym typeface="Wingdings" pitchFamily="2" charset="2"/>
              </a:rPr>
              <a:t> covetousness &amp; consumption</a:t>
            </a:r>
          </a:p>
          <a:p>
            <a:pPr lvl="1"/>
            <a:r>
              <a:rPr lang="en-US" altLang="en-US">
                <a:sym typeface="Wingdings" pitchFamily="2" charset="2"/>
              </a:rPr>
              <a:t>Credit  indebtedness</a:t>
            </a:r>
          </a:p>
          <a:p>
            <a:pPr lvl="1"/>
            <a:r>
              <a:rPr lang="en-US" altLang="en-US">
                <a:sym typeface="Wingdings" pitchFamily="2" charset="2"/>
              </a:rPr>
              <a:t>Insurance  false security &amp; waste</a:t>
            </a:r>
            <a:endParaRPr lang="en-US" altLang="en-US"/>
          </a:p>
        </p:txBody>
      </p:sp>
    </p:spTree>
    <p:custDataLst>
      <p:tags r:id="rId1"/>
    </p:custDataLst>
  </p:cSld>
  <p:clrMapOvr>
    <a:masterClrMapping/>
  </p:clrMapOvr>
  <p:transition advTm="250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A Bibliography</a:t>
            </a:r>
          </a:p>
        </p:txBody>
      </p:sp>
      <p:sp>
        <p:nvSpPr>
          <p:cNvPr id="70659" name="Rectangle 3"/>
          <p:cNvSpPr>
            <a:spLocks noGrp="1" noChangeArrowheads="1"/>
          </p:cNvSpPr>
          <p:nvPr>
            <p:ph type="body" idx="1"/>
          </p:nvPr>
        </p:nvSpPr>
        <p:spPr>
          <a:xfrm>
            <a:off x="457200" y="1600200"/>
            <a:ext cx="8229600" cy="4191000"/>
          </a:xfrm>
        </p:spPr>
        <p:txBody>
          <a:bodyPr/>
          <a:lstStyle/>
          <a:p>
            <a:r>
              <a:rPr lang="en-US" altLang="en-US"/>
              <a:t>Ronald Sider, </a:t>
            </a:r>
            <a:r>
              <a:rPr lang="en-US" altLang="en-US" i="1"/>
              <a:t>Rich Christians in an Age of Hunger</a:t>
            </a:r>
            <a:r>
              <a:rPr lang="en-US" altLang="en-US"/>
              <a:t>.</a:t>
            </a:r>
          </a:p>
          <a:p>
            <a:r>
              <a:rPr lang="en-US" altLang="en-US"/>
              <a:t>David Chilton, </a:t>
            </a:r>
            <a:r>
              <a:rPr lang="en-US" altLang="en-US" i="1"/>
              <a:t>Productive Christians in an Age of Guilt Manipulators.</a:t>
            </a:r>
            <a:endParaRPr lang="en-US" altLang="en-US"/>
          </a:p>
          <a:p>
            <a:r>
              <a:rPr lang="en-US" altLang="en-US"/>
              <a:t>John Jefferson Davis, </a:t>
            </a:r>
            <a:r>
              <a:rPr lang="en-US" altLang="en-US" i="1"/>
              <a:t>Your Wealth in God’s World.</a:t>
            </a:r>
            <a:endParaRPr lang="en-US" altLang="en-US"/>
          </a:p>
          <a:p>
            <a:r>
              <a:rPr lang="en-US" altLang="en-US"/>
              <a:t>Carl Kreider, </a:t>
            </a:r>
            <a:r>
              <a:rPr lang="en-US" altLang="en-US" i="1"/>
              <a:t>The Christian Entrepreneur.</a:t>
            </a:r>
          </a:p>
        </p:txBody>
      </p:sp>
    </p:spTree>
    <p:custDataLst>
      <p:tags r:id="rId1"/>
    </p:custDataLst>
  </p:cSld>
  <p:clrMapOvr>
    <a:masterClrMapping/>
  </p:clrMapOvr>
  <p:transition advTm="5438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6" name="Picture 6" descr="MP900427741[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971675" y="177800"/>
            <a:ext cx="5200650" cy="6502400"/>
          </a:xfrm>
          <a:prstGeom prst="rect">
            <a:avLst/>
          </a:prstGeom>
          <a:noFill/>
          <a:extLst>
            <a:ext uri="{909E8E84-426E-40DD-AFC4-6F175D3DCCD1}">
              <a14:hiddenFill xmlns:a14="http://schemas.microsoft.com/office/drawing/2010/main">
                <a:solidFill>
                  <a:srgbClr val="FFFFFF"/>
                </a:solidFill>
              </a14:hiddenFill>
            </a:ext>
          </a:extLst>
        </p:spPr>
      </p:pic>
      <p:sp>
        <p:nvSpPr>
          <p:cNvPr id="71684" name="Rectangle 4"/>
          <p:cNvSpPr>
            <a:spLocks noGrp="1" noChangeArrowheads="1"/>
          </p:cNvSpPr>
          <p:nvPr>
            <p:ph type="ctrTitle"/>
          </p:nvPr>
        </p:nvSpPr>
        <p:spPr/>
        <p:txBody>
          <a:bodyPr/>
          <a:lstStyle/>
          <a:p>
            <a:r>
              <a:rPr lang="en-US" altLang="en-US"/>
              <a:t>The End</a:t>
            </a:r>
          </a:p>
        </p:txBody>
      </p:sp>
      <p:sp>
        <p:nvSpPr>
          <p:cNvPr id="71685" name="Rectangle 5"/>
          <p:cNvSpPr>
            <a:spLocks noGrp="1" noChangeArrowheads="1"/>
          </p:cNvSpPr>
          <p:nvPr>
            <p:ph type="subTitle" idx="1"/>
          </p:nvPr>
        </p:nvSpPr>
        <p:spPr/>
        <p:txBody>
          <a:bodyPr/>
          <a:lstStyle/>
          <a:p>
            <a:r>
              <a:rPr lang="en-US" altLang="en-US"/>
              <a:t>Don’t forget Matthew 25:40 &amp; 45</a:t>
            </a:r>
          </a:p>
        </p:txBody>
      </p:sp>
    </p:spTree>
    <p:custDataLst>
      <p:tags r:id="rId1"/>
    </p:custDataLst>
  </p:cSld>
  <p:clrMapOvr>
    <a:masterClrMapping/>
  </p:clrMapOvr>
  <p:transition advTm="497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 fill="hold"/>
                                        <p:tgtEl>
                                          <p:spTgt spid="71684"/>
                                        </p:tgtEl>
                                        <p:attrNameLst>
                                          <p:attrName>ppt_w</p:attrName>
                                        </p:attrNameLst>
                                      </p:cBhvr>
                                      <p:tavLst>
                                        <p:tav tm="0">
                                          <p:val>
                                            <p:fltVal val="0"/>
                                          </p:val>
                                        </p:tav>
                                        <p:tav tm="100000">
                                          <p:val>
                                            <p:strVal val="#ppt_w"/>
                                          </p:val>
                                        </p:tav>
                                      </p:tavLst>
                                    </p:anim>
                                    <p:anim calcmode="lin" valueType="num">
                                      <p:cBhvr>
                                        <p:cTn id="8" dur="500" fill="hold"/>
                                        <p:tgtEl>
                                          <p:spTgt spid="7168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1685">
                                            <p:txEl>
                                              <p:pRg st="0" end="0"/>
                                            </p:txEl>
                                          </p:spTgt>
                                        </p:tgtEl>
                                        <p:attrNameLst>
                                          <p:attrName>style.visibility</p:attrName>
                                        </p:attrNameLst>
                                      </p:cBhvr>
                                      <p:to>
                                        <p:strVal val="visible"/>
                                      </p:to>
                                    </p:set>
                                    <p:animEffect transition="in" filter="checkerboard(across)">
                                      <p:cBhvr>
                                        <p:cTn id="13" dur="500"/>
                                        <p:tgtEl>
                                          <p:spTgt spid="716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P spid="7168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MP900442756[1]"/>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914400" y="993775"/>
            <a:ext cx="7315200" cy="4868863"/>
          </a:xfrm>
          <a:prstGeom prst="rect">
            <a:avLst/>
          </a:prstGeom>
          <a:noFill/>
          <a:extLst>
            <a:ext uri="{909E8E84-426E-40DD-AFC4-6F175D3DCCD1}">
              <a14:hiddenFill xmlns:a14="http://schemas.microsoft.com/office/drawing/2010/main">
                <a:solidFill>
                  <a:srgbClr val="FFFFFF"/>
                </a:solidFill>
              </a14:hiddenFill>
            </a:ext>
          </a:extLst>
        </p:spPr>
      </p:pic>
      <p:sp>
        <p:nvSpPr>
          <p:cNvPr id="7172" name="Rectangle 4"/>
          <p:cNvSpPr>
            <a:spLocks noGrp="1" noChangeArrowheads="1"/>
          </p:cNvSpPr>
          <p:nvPr>
            <p:ph type="ctrTitle"/>
          </p:nvPr>
        </p:nvSpPr>
        <p:spPr/>
        <p:txBody>
          <a:bodyPr/>
          <a:lstStyle/>
          <a:p>
            <a:r>
              <a:rPr lang="en-US" altLang="en-US"/>
              <a:t>Laziness &amp; Diligence</a:t>
            </a:r>
          </a:p>
        </p:txBody>
      </p:sp>
      <p:sp>
        <p:nvSpPr>
          <p:cNvPr id="7173" name="Rectangle 5"/>
          <p:cNvSpPr>
            <a:spLocks noGrp="1" noChangeArrowheads="1"/>
          </p:cNvSpPr>
          <p:nvPr>
            <p:ph type="subTitle" idx="1"/>
          </p:nvPr>
        </p:nvSpPr>
        <p:spPr/>
        <p:txBody>
          <a:bodyPr/>
          <a:lstStyle/>
          <a:p>
            <a:endParaRPr lang="en-US" altLang="en-US"/>
          </a:p>
        </p:txBody>
      </p:sp>
    </p:spTree>
    <p:custDataLst>
      <p:tags r:id="rId1"/>
    </p:custDataLst>
  </p:cSld>
  <p:clrMapOvr>
    <a:masterClrMapping/>
  </p:clrMapOvr>
  <p:transition advTm="162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p:cTn id="7" dur="500" fill="hold"/>
                                        <p:tgtEl>
                                          <p:spTgt spid="7172"/>
                                        </p:tgtEl>
                                        <p:attrNameLst>
                                          <p:attrName>ppt_w</p:attrName>
                                        </p:attrNameLst>
                                      </p:cBhvr>
                                      <p:tavLst>
                                        <p:tav tm="0">
                                          <p:val>
                                            <p:fltVal val="0"/>
                                          </p:val>
                                        </p:tav>
                                        <p:tav tm="100000">
                                          <p:val>
                                            <p:strVal val="#ppt_w"/>
                                          </p:val>
                                        </p:tav>
                                      </p:tavLst>
                                    </p:anim>
                                    <p:anim calcmode="lin" valueType="num">
                                      <p:cBhvr>
                                        <p:cTn id="8" dur="500" fill="hold"/>
                                        <p:tgtEl>
                                          <p:spTgt spid="717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ltLang="en-US"/>
              <a:t>Proverbs 6:6-11</a:t>
            </a:r>
          </a:p>
        </p:txBody>
      </p:sp>
      <p:sp>
        <p:nvSpPr>
          <p:cNvPr id="22533" name="Text Box 5"/>
          <p:cNvSpPr txBox="1">
            <a:spLocks noChangeArrowheads="1"/>
          </p:cNvSpPr>
          <p:nvPr/>
        </p:nvSpPr>
        <p:spPr bwMode="auto">
          <a:xfrm>
            <a:off x="1600200" y="1524000"/>
            <a:ext cx="73152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 (NIV) Go to the ant, you sluggard; </a:t>
            </a:r>
          </a:p>
          <a:p>
            <a:r>
              <a:rPr lang="en-US" altLang="en-US" sz="2400"/>
              <a:t>consider its ways and be wise! </a:t>
            </a:r>
          </a:p>
          <a:p>
            <a:r>
              <a:rPr lang="en-US" altLang="en-US" sz="2400"/>
              <a:t>7 It has no commander, </a:t>
            </a:r>
          </a:p>
          <a:p>
            <a:r>
              <a:rPr lang="en-US" altLang="en-US" sz="2400"/>
              <a:t>no overseer or ruler, </a:t>
            </a:r>
          </a:p>
          <a:p>
            <a:r>
              <a:rPr lang="en-US" altLang="en-US" sz="2400"/>
              <a:t>8 yet it stores its provisions in summer </a:t>
            </a:r>
          </a:p>
          <a:p>
            <a:r>
              <a:rPr lang="en-US" altLang="en-US" sz="2400"/>
              <a:t>and gathers its food at harvest. </a:t>
            </a:r>
          </a:p>
          <a:p>
            <a:r>
              <a:rPr lang="en-US" altLang="en-US" sz="2400"/>
              <a:t>9 How long will you lie there, you sluggard? </a:t>
            </a:r>
          </a:p>
          <a:p>
            <a:r>
              <a:rPr lang="en-US" altLang="en-US" sz="2400"/>
              <a:t>When will you get up from your sleep? </a:t>
            </a:r>
          </a:p>
          <a:p>
            <a:r>
              <a:rPr lang="en-US" altLang="en-US" sz="2400"/>
              <a:t>10 A little sleep, a little slumber, </a:t>
            </a:r>
          </a:p>
          <a:p>
            <a:r>
              <a:rPr lang="en-US" altLang="en-US" sz="2400"/>
              <a:t>a little folding of the hands to rest </a:t>
            </a:r>
            <a:r>
              <a:rPr lang="en-US" altLang="en-US" sz="2400">
                <a:latin typeface="WP TypographicSymbols" pitchFamily="2" charset="0"/>
              </a:rPr>
              <a:t>n</a:t>
            </a:r>
            <a:r>
              <a:rPr lang="en-US" altLang="en-US" sz="2400"/>
              <a:t> </a:t>
            </a:r>
          </a:p>
          <a:p>
            <a:r>
              <a:rPr lang="en-US" altLang="en-US" sz="2400"/>
              <a:t>11 and poverty will come on you like a bandit </a:t>
            </a:r>
          </a:p>
          <a:p>
            <a:r>
              <a:rPr lang="en-US" altLang="en-US" sz="2400"/>
              <a:t>and scarcity like an armed man.</a:t>
            </a:r>
          </a:p>
        </p:txBody>
      </p:sp>
    </p:spTree>
    <p:custDataLst>
      <p:tags r:id="rId1"/>
    </p:custDataLst>
  </p:cSld>
  <p:clrMapOvr>
    <a:masterClrMapping/>
  </p:clrMapOvr>
  <p:transition advTm="665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checkerboard(across)">
                                      <p:cBhvr>
                                        <p:cTn id="7"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p:txBody>
          <a:bodyPr/>
          <a:lstStyle/>
          <a:p>
            <a:r>
              <a:rPr lang="en-US" altLang="en-US"/>
              <a:t>Proverbs 10:4-5</a:t>
            </a:r>
          </a:p>
        </p:txBody>
      </p:sp>
      <p:sp>
        <p:nvSpPr>
          <p:cNvPr id="24581" name="Text Box 5"/>
          <p:cNvSpPr txBox="1">
            <a:spLocks noChangeArrowheads="1"/>
          </p:cNvSpPr>
          <p:nvPr/>
        </p:nvSpPr>
        <p:spPr bwMode="auto">
          <a:xfrm>
            <a:off x="914400" y="2057400"/>
            <a:ext cx="73152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4 (NIV) Lazy hands make a man poor, </a:t>
            </a:r>
          </a:p>
          <a:p>
            <a:r>
              <a:rPr lang="en-US" altLang="en-US" sz="3200"/>
              <a:t>but diligent hands bring wealth. </a:t>
            </a:r>
          </a:p>
          <a:p>
            <a:r>
              <a:rPr lang="en-US" altLang="en-US" sz="3200"/>
              <a:t>5 He who gathers crops in summer is a wise son, </a:t>
            </a:r>
          </a:p>
          <a:p>
            <a:r>
              <a:rPr lang="en-US" altLang="en-US" sz="3200"/>
              <a:t>but he who sleeps during harvest is a disgraceful son. </a:t>
            </a:r>
          </a:p>
        </p:txBody>
      </p:sp>
    </p:spTree>
    <p:custDataLst>
      <p:tags r:id="rId1"/>
    </p:custDataLst>
  </p:cSld>
  <p:clrMapOvr>
    <a:masterClrMapping/>
  </p:clrMapOvr>
  <p:transition advTm="690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checkerboard(across)">
                                      <p:cBhvr>
                                        <p:cTn id="7"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Proverbs 14:23, 21:5</a:t>
            </a:r>
          </a:p>
        </p:txBody>
      </p:sp>
      <p:sp>
        <p:nvSpPr>
          <p:cNvPr id="26628" name="Text Box 4"/>
          <p:cNvSpPr txBox="1">
            <a:spLocks noChangeArrowheads="1"/>
          </p:cNvSpPr>
          <p:nvPr/>
        </p:nvSpPr>
        <p:spPr bwMode="auto">
          <a:xfrm>
            <a:off x="914400" y="2209800"/>
            <a:ext cx="7543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14:23 (NIV) All hard work brings a profit, </a:t>
            </a:r>
          </a:p>
          <a:p>
            <a:r>
              <a:rPr lang="en-US" altLang="en-US" sz="3200"/>
              <a:t>but mere talk leads only to poverty. </a:t>
            </a:r>
          </a:p>
        </p:txBody>
      </p:sp>
      <p:sp>
        <p:nvSpPr>
          <p:cNvPr id="26630" name="Text Box 6"/>
          <p:cNvSpPr txBox="1">
            <a:spLocks noChangeArrowheads="1"/>
          </p:cNvSpPr>
          <p:nvPr/>
        </p:nvSpPr>
        <p:spPr bwMode="auto">
          <a:xfrm>
            <a:off x="914400" y="3810000"/>
            <a:ext cx="7315200"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21:5 (NIV) The plans of the diligent lead to profit </a:t>
            </a:r>
          </a:p>
          <a:p>
            <a:r>
              <a:rPr lang="en-US" altLang="en-US" sz="3200"/>
              <a:t>as surely as haste leads to poverty. </a:t>
            </a:r>
          </a:p>
        </p:txBody>
      </p:sp>
    </p:spTree>
    <p:custDataLst>
      <p:tags r:id="rId1"/>
    </p:custDataLst>
  </p:cSld>
  <p:clrMapOvr>
    <a:masterClrMapping/>
  </p:clrMapOvr>
  <p:transition advTm="409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checkerboard(across)">
                                      <p:cBhvr>
                                        <p:cTn id="7" dur="5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6630">
                                            <p:txEl>
                                              <p:pRg st="0" end="0"/>
                                            </p:txEl>
                                          </p:spTgt>
                                        </p:tgtEl>
                                        <p:attrNameLst>
                                          <p:attrName>style.visibility</p:attrName>
                                        </p:attrNameLst>
                                      </p:cBhvr>
                                      <p:to>
                                        <p:strVal val="visible"/>
                                      </p:to>
                                    </p:set>
                                    <p:animEffect transition="in" filter="checkerboard(across)">
                                      <p:cBhvr>
                                        <p:cTn id="12" dur="500"/>
                                        <p:tgtEl>
                                          <p:spTgt spid="26630">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6630">
                                            <p:txEl>
                                              <p:pRg st="1" end="1"/>
                                            </p:txEl>
                                          </p:spTgt>
                                        </p:tgtEl>
                                        <p:attrNameLst>
                                          <p:attrName>style.visibility</p:attrName>
                                        </p:attrNameLst>
                                      </p:cBhvr>
                                      <p:to>
                                        <p:strVal val="visible"/>
                                      </p:to>
                                    </p:set>
                                    <p:animEffect transition="in" filter="checkerboard(across)">
                                      <p:cBhvr>
                                        <p:cTn id="15" dur="500"/>
                                        <p:tgtEl>
                                          <p:spTgt spid="266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Ecclesiastes 4:5, 9:10</a:t>
            </a:r>
          </a:p>
        </p:txBody>
      </p:sp>
      <p:sp>
        <p:nvSpPr>
          <p:cNvPr id="28676" name="Text Box 4"/>
          <p:cNvSpPr txBox="1">
            <a:spLocks noChangeArrowheads="1"/>
          </p:cNvSpPr>
          <p:nvPr/>
        </p:nvSpPr>
        <p:spPr bwMode="auto">
          <a:xfrm>
            <a:off x="914400" y="2057400"/>
            <a:ext cx="7315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4:5 (NIV) The fool folds his hands </a:t>
            </a:r>
          </a:p>
          <a:p>
            <a:r>
              <a:rPr lang="en-US" altLang="en-US" sz="3200"/>
              <a:t>and ruins himself. </a:t>
            </a:r>
          </a:p>
        </p:txBody>
      </p:sp>
      <p:sp>
        <p:nvSpPr>
          <p:cNvPr id="28677" name="Text Box 5"/>
          <p:cNvSpPr txBox="1">
            <a:spLocks noChangeArrowheads="1"/>
          </p:cNvSpPr>
          <p:nvPr/>
        </p:nvSpPr>
        <p:spPr bwMode="auto">
          <a:xfrm>
            <a:off x="914400" y="3429000"/>
            <a:ext cx="73152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9:10 (NIV) Whatever your hand finds to do, do it with all your might, for in the grave, where you are going, there is neither working nor planning nor knowledge nor wisdom. </a:t>
            </a:r>
          </a:p>
        </p:txBody>
      </p:sp>
    </p:spTree>
    <p:custDataLst>
      <p:tags r:id="rId1"/>
    </p:custDataLst>
  </p:cSld>
  <p:clrMapOvr>
    <a:masterClrMapping/>
  </p:clrMapOvr>
  <p:transition advTm="9602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677"/>
                                        </p:tgtEl>
                                        <p:attrNameLst>
                                          <p:attrName>style.visibility</p:attrName>
                                        </p:attrNameLst>
                                      </p:cBhvr>
                                      <p:to>
                                        <p:strVal val="visible"/>
                                      </p:to>
                                    </p:set>
                                    <p:animEffect transition="in" filter="checkerboard(across)">
                                      <p:cBhvr>
                                        <p:cTn id="12"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P spid="2867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7"/>
</p:tagLst>
</file>

<file path=ppt/tags/tag10.xml><?xml version="1.0" encoding="utf-8"?>
<p:tagLst xmlns:a="http://schemas.openxmlformats.org/drawingml/2006/main" xmlns:r="http://schemas.openxmlformats.org/officeDocument/2006/relationships" xmlns:p="http://schemas.openxmlformats.org/presentationml/2006/main">
  <p:tag name="TIMING" val="|2"/>
</p:tagLst>
</file>

<file path=ppt/tags/tag11.xml><?xml version="1.0" encoding="utf-8"?>
<p:tagLst xmlns:a="http://schemas.openxmlformats.org/drawingml/2006/main" xmlns:r="http://schemas.openxmlformats.org/officeDocument/2006/relationships" xmlns:p="http://schemas.openxmlformats.org/presentationml/2006/main">
  <p:tag name="TIMING" val="|3.4|71.2"/>
</p:tagLst>
</file>

<file path=ppt/tags/tag12.xml><?xml version="1.0" encoding="utf-8"?>
<p:tagLst xmlns:a="http://schemas.openxmlformats.org/drawingml/2006/main" xmlns:r="http://schemas.openxmlformats.org/officeDocument/2006/relationships" xmlns:p="http://schemas.openxmlformats.org/presentationml/2006/main">
  <p:tag name="TIMING" val="|4.6|34"/>
</p:tagLst>
</file>

<file path=ppt/tags/tag13.xml><?xml version="1.0" encoding="utf-8"?>
<p:tagLst xmlns:a="http://schemas.openxmlformats.org/drawingml/2006/main" xmlns:r="http://schemas.openxmlformats.org/officeDocument/2006/relationships" xmlns:p="http://schemas.openxmlformats.org/presentationml/2006/main">
  <p:tag name="TIMING" val="|1.6"/>
</p:tagLst>
</file>

<file path=ppt/tags/tag14.xml><?xml version="1.0" encoding="utf-8"?>
<p:tagLst xmlns:a="http://schemas.openxmlformats.org/drawingml/2006/main" xmlns:r="http://schemas.openxmlformats.org/officeDocument/2006/relationships" xmlns:p="http://schemas.openxmlformats.org/presentationml/2006/main">
  <p:tag name="TIMING" val="|13.3|4.6|2.5|4.2|4.2|2.5|4.3|19.1"/>
</p:tagLst>
</file>

<file path=ppt/tags/tag15.xml><?xml version="1.0" encoding="utf-8"?>
<p:tagLst xmlns:a="http://schemas.openxmlformats.org/drawingml/2006/main" xmlns:r="http://schemas.openxmlformats.org/officeDocument/2006/relationships" xmlns:p="http://schemas.openxmlformats.org/presentationml/2006/main">
  <p:tag name="TIMING" val="|2.4"/>
</p:tagLst>
</file>

<file path=ppt/tags/tag16.xml><?xml version="1.0" encoding="utf-8"?>
<p:tagLst xmlns:a="http://schemas.openxmlformats.org/drawingml/2006/main" xmlns:r="http://schemas.openxmlformats.org/officeDocument/2006/relationships" xmlns:p="http://schemas.openxmlformats.org/presentationml/2006/main">
  <p:tag name="TIMING" val="|6.6|37.5"/>
</p:tagLst>
</file>

<file path=ppt/tags/tag17.xml><?xml version="1.0" encoding="utf-8"?>
<p:tagLst xmlns:a="http://schemas.openxmlformats.org/drawingml/2006/main" xmlns:r="http://schemas.openxmlformats.org/officeDocument/2006/relationships" xmlns:p="http://schemas.openxmlformats.org/presentationml/2006/main">
  <p:tag name="TIMING" val="|2.6|31.5"/>
</p:tagLst>
</file>

<file path=ppt/tags/tag18.xml><?xml version="1.0" encoding="utf-8"?>
<p:tagLst xmlns:a="http://schemas.openxmlformats.org/drawingml/2006/main" xmlns:r="http://schemas.openxmlformats.org/officeDocument/2006/relationships" xmlns:p="http://schemas.openxmlformats.org/presentationml/2006/main">
  <p:tag name="TIMING" val="|3.6|16.2"/>
</p:tagLst>
</file>

<file path=ppt/tags/tag19.xml><?xml version="1.0" encoding="utf-8"?>
<p:tagLst xmlns:a="http://schemas.openxmlformats.org/drawingml/2006/main" xmlns:r="http://schemas.openxmlformats.org/officeDocument/2006/relationships" xmlns:p="http://schemas.openxmlformats.org/presentationml/2006/main">
  <p:tag name="TIMING" val="|1.6"/>
</p:tagLst>
</file>

<file path=ppt/tags/tag2.xml><?xml version="1.0" encoding="utf-8"?>
<p:tagLst xmlns:a="http://schemas.openxmlformats.org/drawingml/2006/main" xmlns:r="http://schemas.openxmlformats.org/officeDocument/2006/relationships" xmlns:p="http://schemas.openxmlformats.org/presentationml/2006/main">
  <p:tag name="TIMING" val="|0.4|14.7|6"/>
</p:tagLst>
</file>

<file path=ppt/tags/tag20.xml><?xml version="1.0" encoding="utf-8"?>
<p:tagLst xmlns:a="http://schemas.openxmlformats.org/drawingml/2006/main" xmlns:r="http://schemas.openxmlformats.org/officeDocument/2006/relationships" xmlns:p="http://schemas.openxmlformats.org/presentationml/2006/main">
  <p:tag name="TIMING" val="|4.1|18.9|13.7"/>
</p:tagLst>
</file>

<file path=ppt/tags/tag21.xml><?xml version="1.0" encoding="utf-8"?>
<p:tagLst xmlns:a="http://schemas.openxmlformats.org/drawingml/2006/main" xmlns:r="http://schemas.openxmlformats.org/officeDocument/2006/relationships" xmlns:p="http://schemas.openxmlformats.org/presentationml/2006/main">
  <p:tag name="TIMING" val="|5.9"/>
</p:tagLst>
</file>

<file path=ppt/tags/tag22.xml><?xml version="1.0" encoding="utf-8"?>
<p:tagLst xmlns:a="http://schemas.openxmlformats.org/drawingml/2006/main" xmlns:r="http://schemas.openxmlformats.org/officeDocument/2006/relationships" xmlns:p="http://schemas.openxmlformats.org/presentationml/2006/main">
  <p:tag name="TIMING" val="|0.6|4.9|1.2|33.1|8.6"/>
</p:tagLst>
</file>

<file path=ppt/tags/tag23.xml><?xml version="1.0" encoding="utf-8"?>
<p:tagLst xmlns:a="http://schemas.openxmlformats.org/drawingml/2006/main" xmlns:r="http://schemas.openxmlformats.org/officeDocument/2006/relationships" xmlns:p="http://schemas.openxmlformats.org/presentationml/2006/main">
  <p:tag name="TIMING" val="|1.6"/>
</p:tagLst>
</file>

<file path=ppt/tags/tag24.xml><?xml version="1.0" encoding="utf-8"?>
<p:tagLst xmlns:a="http://schemas.openxmlformats.org/drawingml/2006/main" xmlns:r="http://schemas.openxmlformats.org/officeDocument/2006/relationships" xmlns:p="http://schemas.openxmlformats.org/presentationml/2006/main">
  <p:tag name="TIMING" val="|1.9"/>
</p:tagLst>
</file>

<file path=ppt/tags/tag25.xml><?xml version="1.0" encoding="utf-8"?>
<p:tagLst xmlns:a="http://schemas.openxmlformats.org/drawingml/2006/main" xmlns:r="http://schemas.openxmlformats.org/officeDocument/2006/relationships" xmlns:p="http://schemas.openxmlformats.org/presentationml/2006/main">
  <p:tag name="TIMING" val="|14"/>
</p:tagLst>
</file>

<file path=ppt/tags/tag26.xml><?xml version="1.0" encoding="utf-8"?>
<p:tagLst xmlns:a="http://schemas.openxmlformats.org/drawingml/2006/main" xmlns:r="http://schemas.openxmlformats.org/officeDocument/2006/relationships" xmlns:p="http://schemas.openxmlformats.org/presentationml/2006/main">
  <p:tag name="TIMING" val="|0.8"/>
</p:tagLst>
</file>

<file path=ppt/tags/tag27.xml><?xml version="1.0" encoding="utf-8"?>
<p:tagLst xmlns:a="http://schemas.openxmlformats.org/drawingml/2006/main" xmlns:r="http://schemas.openxmlformats.org/officeDocument/2006/relationships" xmlns:p="http://schemas.openxmlformats.org/presentationml/2006/main">
  <p:tag name="TIMING" val="|0.5|2.3|10.9"/>
</p:tagLst>
</file>

<file path=ppt/tags/tag28.xml><?xml version="1.0" encoding="utf-8"?>
<p:tagLst xmlns:a="http://schemas.openxmlformats.org/drawingml/2006/main" xmlns:r="http://schemas.openxmlformats.org/officeDocument/2006/relationships" xmlns:p="http://schemas.openxmlformats.org/presentationml/2006/main">
  <p:tag name="TIMING" val="|2.1"/>
</p:tagLst>
</file>

<file path=ppt/tags/tag29.xml><?xml version="1.0" encoding="utf-8"?>
<p:tagLst xmlns:a="http://schemas.openxmlformats.org/drawingml/2006/main" xmlns:r="http://schemas.openxmlformats.org/officeDocument/2006/relationships" xmlns:p="http://schemas.openxmlformats.org/presentationml/2006/main">
  <p:tag name="TIMING" val="|6.4"/>
</p:tagLst>
</file>

<file path=ppt/tags/tag3.xml><?xml version="1.0" encoding="utf-8"?>
<p:tagLst xmlns:a="http://schemas.openxmlformats.org/drawingml/2006/main" xmlns:r="http://schemas.openxmlformats.org/officeDocument/2006/relationships" xmlns:p="http://schemas.openxmlformats.org/presentationml/2006/main">
  <p:tag name="TIMING" val="|0.7|1.9|4.8|3.1"/>
</p:tagLst>
</file>

<file path=ppt/tags/tag30.xml><?xml version="1.0" encoding="utf-8"?>
<p:tagLst xmlns:a="http://schemas.openxmlformats.org/drawingml/2006/main" xmlns:r="http://schemas.openxmlformats.org/officeDocument/2006/relationships" xmlns:p="http://schemas.openxmlformats.org/presentationml/2006/main">
  <p:tag name="TIMING" val="|7.4"/>
</p:tagLst>
</file>

<file path=ppt/tags/tag31.xml><?xml version="1.0" encoding="utf-8"?>
<p:tagLst xmlns:a="http://schemas.openxmlformats.org/drawingml/2006/main" xmlns:r="http://schemas.openxmlformats.org/officeDocument/2006/relationships" xmlns:p="http://schemas.openxmlformats.org/presentationml/2006/main">
  <p:tag name="TIMING" val="|7.2"/>
</p:tagLst>
</file>

<file path=ppt/tags/tag32.xml><?xml version="1.0" encoding="utf-8"?>
<p:tagLst xmlns:a="http://schemas.openxmlformats.org/drawingml/2006/main" xmlns:r="http://schemas.openxmlformats.org/officeDocument/2006/relationships" xmlns:p="http://schemas.openxmlformats.org/presentationml/2006/main">
  <p:tag name="TIMING" val="|29.1"/>
</p:tagLst>
</file>

<file path=ppt/tags/tag33.xml><?xml version="1.0" encoding="utf-8"?>
<p:tagLst xmlns:a="http://schemas.openxmlformats.org/drawingml/2006/main" xmlns:r="http://schemas.openxmlformats.org/officeDocument/2006/relationships" xmlns:p="http://schemas.openxmlformats.org/presentationml/2006/main">
  <p:tag name="TIMING" val="|2.4|1.6|2.7|2.1|3.3|2.9|2.7|5|9.3"/>
</p:tagLst>
</file>

<file path=ppt/tags/tag34.xml><?xml version="1.0" encoding="utf-8"?>
<p:tagLst xmlns:a="http://schemas.openxmlformats.org/drawingml/2006/main" xmlns:r="http://schemas.openxmlformats.org/officeDocument/2006/relationships" xmlns:p="http://schemas.openxmlformats.org/presentationml/2006/main">
  <p:tag name="TIMING" val="|1"/>
</p:tagLst>
</file>

<file path=ppt/tags/tag35.xml><?xml version="1.0" encoding="utf-8"?>
<p:tagLst xmlns:a="http://schemas.openxmlformats.org/drawingml/2006/main" xmlns:r="http://schemas.openxmlformats.org/officeDocument/2006/relationships" xmlns:p="http://schemas.openxmlformats.org/presentationml/2006/main">
  <p:tag name="TIMING" val="|4.2|7.1"/>
</p:tagLst>
</file>

<file path=ppt/tags/tag36.xml><?xml version="1.0" encoding="utf-8"?>
<p:tagLst xmlns:a="http://schemas.openxmlformats.org/drawingml/2006/main" xmlns:r="http://schemas.openxmlformats.org/officeDocument/2006/relationships" xmlns:p="http://schemas.openxmlformats.org/presentationml/2006/main">
  <p:tag name="TIMING" val="|14.1|2.9|3|4.2|10.9|2.2|3.9|8.7"/>
</p:tagLst>
</file>

<file path=ppt/tags/tag37.xml><?xml version="1.0" encoding="utf-8"?>
<p:tagLst xmlns:a="http://schemas.openxmlformats.org/drawingml/2006/main" xmlns:r="http://schemas.openxmlformats.org/officeDocument/2006/relationships" xmlns:p="http://schemas.openxmlformats.org/presentationml/2006/main">
  <p:tag name="TIMING" val="|3.8"/>
</p:tagLst>
</file>

<file path=ppt/tags/tag38.xml><?xml version="1.0" encoding="utf-8"?>
<p:tagLst xmlns:a="http://schemas.openxmlformats.org/drawingml/2006/main" xmlns:r="http://schemas.openxmlformats.org/officeDocument/2006/relationships" xmlns:p="http://schemas.openxmlformats.org/presentationml/2006/main">
  <p:tag name="TIMING" val="|4.7"/>
</p:tagLst>
</file>

<file path=ppt/tags/tag39.xml><?xml version="1.0" encoding="utf-8"?>
<p:tagLst xmlns:a="http://schemas.openxmlformats.org/drawingml/2006/main" xmlns:r="http://schemas.openxmlformats.org/officeDocument/2006/relationships" xmlns:p="http://schemas.openxmlformats.org/presentationml/2006/main">
  <p:tag name="TIMING" val="|1.7|3.8|2.8|4.7|47.1|2.4|2.7"/>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ags/tag40.xml><?xml version="1.0" encoding="utf-8"?>
<p:tagLst xmlns:a="http://schemas.openxmlformats.org/drawingml/2006/main" xmlns:r="http://schemas.openxmlformats.org/officeDocument/2006/relationships" xmlns:p="http://schemas.openxmlformats.org/presentationml/2006/main">
  <p:tag name="TIMING" val="|8|33.6|50.2"/>
</p:tagLst>
</file>

<file path=ppt/tags/tag41.xml><?xml version="1.0" encoding="utf-8"?>
<p:tagLst xmlns:a="http://schemas.openxmlformats.org/drawingml/2006/main" xmlns:r="http://schemas.openxmlformats.org/officeDocument/2006/relationships" xmlns:p="http://schemas.openxmlformats.org/presentationml/2006/main">
  <p:tag name="TIMING" val="|0.9|28.8|21.1|57.6|57"/>
</p:tagLst>
</file>

<file path=ppt/tags/tag42.xml><?xml version="1.0" encoding="utf-8"?>
<p:tagLst xmlns:a="http://schemas.openxmlformats.org/drawingml/2006/main" xmlns:r="http://schemas.openxmlformats.org/officeDocument/2006/relationships" xmlns:p="http://schemas.openxmlformats.org/presentationml/2006/main">
  <p:tag name="TIMING" val="|2.7|13.5|21.8|5.1"/>
</p:tagLst>
</file>

<file path=ppt/tags/tag43.xml><?xml version="1.0" encoding="utf-8"?>
<p:tagLst xmlns:a="http://schemas.openxmlformats.org/drawingml/2006/main" xmlns:r="http://schemas.openxmlformats.org/officeDocument/2006/relationships" xmlns:p="http://schemas.openxmlformats.org/presentationml/2006/main">
  <p:tag name="TIMING" val="|1.1|7.3"/>
</p:tagLst>
</file>

<file path=ppt/tags/tag5.xml><?xml version="1.0" encoding="utf-8"?>
<p:tagLst xmlns:a="http://schemas.openxmlformats.org/drawingml/2006/main" xmlns:r="http://schemas.openxmlformats.org/officeDocument/2006/relationships" xmlns:p="http://schemas.openxmlformats.org/presentationml/2006/main">
  <p:tag name="TIMING" val="|1.5"/>
</p:tagLst>
</file>

<file path=ppt/tags/tag6.xml><?xml version="1.0" encoding="utf-8"?>
<p:tagLst xmlns:a="http://schemas.openxmlformats.org/drawingml/2006/main" xmlns:r="http://schemas.openxmlformats.org/officeDocument/2006/relationships" xmlns:p="http://schemas.openxmlformats.org/presentationml/2006/main">
  <p:tag name="TIMING" val="|1.8"/>
</p:tagLst>
</file>

<file path=ppt/tags/tag7.xml><?xml version="1.0" encoding="utf-8"?>
<p:tagLst xmlns:a="http://schemas.openxmlformats.org/drawingml/2006/main" xmlns:r="http://schemas.openxmlformats.org/officeDocument/2006/relationships" xmlns:p="http://schemas.openxmlformats.org/presentationml/2006/main">
  <p:tag name="TIMING" val="|2.3"/>
</p:tagLst>
</file>

<file path=ppt/tags/tag8.xml><?xml version="1.0" encoding="utf-8"?>
<p:tagLst xmlns:a="http://schemas.openxmlformats.org/drawingml/2006/main" xmlns:r="http://schemas.openxmlformats.org/officeDocument/2006/relationships" xmlns:p="http://schemas.openxmlformats.org/presentationml/2006/main">
  <p:tag name="TIMING" val="|3.7|13.3"/>
</p:tagLst>
</file>

<file path=ppt/tags/tag9.xml><?xml version="1.0" encoding="utf-8"?>
<p:tagLst xmlns:a="http://schemas.openxmlformats.org/drawingml/2006/main" xmlns:r="http://schemas.openxmlformats.org/officeDocument/2006/relationships" xmlns:p="http://schemas.openxmlformats.org/presentationml/2006/main">
  <p:tag name="TIMING" val="|25|1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TotalTime>
  <Words>2266</Words>
  <Application>Microsoft Office PowerPoint</Application>
  <PresentationFormat>On-screen Show (4:3)</PresentationFormat>
  <Paragraphs>186</Paragraphs>
  <Slides>43</Slides>
  <Notes>0</Notes>
  <HiddenSlides>0</HiddenSlides>
  <MMClips>1</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The Church &amp; the Poor</vt:lpstr>
      <vt:lpstr>The Problem</vt:lpstr>
      <vt:lpstr>The Problem</vt:lpstr>
      <vt:lpstr>Causes of  Poverty &amp; Prosperity</vt:lpstr>
      <vt:lpstr>Laziness &amp; Diligence</vt:lpstr>
      <vt:lpstr>Proverbs 6:6-11</vt:lpstr>
      <vt:lpstr>Proverbs 10:4-5</vt:lpstr>
      <vt:lpstr>Proverbs 14:23, 21:5</vt:lpstr>
      <vt:lpstr>Ecclesiastes 4:5, 9:10</vt:lpstr>
      <vt:lpstr>Extravagance &amp; Thrift</vt:lpstr>
      <vt:lpstr>Proverbs 12:27, 21:17</vt:lpstr>
      <vt:lpstr>Proverbs 21:20, 23:20-21</vt:lpstr>
      <vt:lpstr>Disobedience &amp; Obedience</vt:lpstr>
      <vt:lpstr>Disobedience &amp; Obedience</vt:lpstr>
      <vt:lpstr>Leviticus 26:3-5</vt:lpstr>
      <vt:lpstr>Leviticus 26:19-20, 26</vt:lpstr>
      <vt:lpstr>Deuteronomy 28:4-5, 8</vt:lpstr>
      <vt:lpstr>Deuteronomy 28:17-18, 20</vt:lpstr>
      <vt:lpstr>Disaster &amp; Blessing</vt:lpstr>
      <vt:lpstr>Disaster &amp; Blessing</vt:lpstr>
      <vt:lpstr>Persecuted &amp; Persecuting</vt:lpstr>
      <vt:lpstr>Persecuted, etc.</vt:lpstr>
      <vt:lpstr>Job 1:9-11</vt:lpstr>
      <vt:lpstr>Romans 8:35</vt:lpstr>
      <vt:lpstr>1 Corinthians 4:9-13</vt:lpstr>
      <vt:lpstr>Oppressed &amp; Oppressing</vt:lpstr>
      <vt:lpstr>Oppressed &amp; Oppressing</vt:lpstr>
      <vt:lpstr>Proverbs 28:3-6</vt:lpstr>
      <vt:lpstr>Ecclesiastes 5:8-9</vt:lpstr>
      <vt:lpstr>Ezekiel 22:29-30</vt:lpstr>
      <vt:lpstr>Amos 5:11-12</vt:lpstr>
      <vt:lpstr>James 2:6-7</vt:lpstr>
      <vt:lpstr>Summary on Causes</vt:lpstr>
      <vt:lpstr>Responsibilities of Christians</vt:lpstr>
      <vt:lpstr>How Should We Respond?</vt:lpstr>
      <vt:lpstr>Don’t Do What Makes for Poverty.</vt:lpstr>
      <vt:lpstr>2 Thessalonians 3:10</vt:lpstr>
      <vt:lpstr>Luke 10:33-35</vt:lpstr>
      <vt:lpstr>Don’t Do What Makes for Poverty.</vt:lpstr>
      <vt:lpstr>Be a Redemptive Force.</vt:lpstr>
      <vt:lpstr>Be a Redemptive Force.</vt:lpstr>
      <vt:lpstr>A Bibliography</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Church &amp; the Poor</dc:title>
  <dc:creator>rnewman</dc:creator>
  <cp:lastModifiedBy>Newman</cp:lastModifiedBy>
  <cp:revision>103</cp:revision>
  <dcterms:created xsi:type="dcterms:W3CDTF">2010-09-28T20:02:21Z</dcterms:created>
  <dcterms:modified xsi:type="dcterms:W3CDTF">2015-07-09T14:43:31Z</dcterms:modified>
</cp:coreProperties>
</file>