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635" name="Group 35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37636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7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8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9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0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1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2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3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4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5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6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7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8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49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0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1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2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3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4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5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6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57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7658" name="Group 58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537659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60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61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37664" name="Rectangle 6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65" name="Rectangle 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66" name="Rectangle 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DF07FB-E445-486C-9B00-A95C36777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E5F7-00ED-492F-932E-D042BE0B8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02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13160-69E7-4DDD-B17F-792583EF6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80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5DC73F-5F35-47FC-86DF-90C0413D8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9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A045D-4240-4855-B9BA-DAC91D7BA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A68D4-98E3-465A-B16A-1477E81E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CE9E6-2E16-47CA-9D7E-378277B66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0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4A6F-1C9D-44B8-94D0-CDAFD184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4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EEAD-CDE7-475E-93D6-DB38FFCA9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12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4DEF-8847-4235-8624-8F78F8349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0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2FDFB-3C72-45B0-903F-A2C93836F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19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81677-927D-4816-B54A-B6EFC499F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7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636" name="Group 60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536610" name="Freeform 34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1" name="Freeform 35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2" name="Freeform 36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3" name="Freeform 37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4" name="Freeform 38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5" name="Freeform 39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6" name="Freeform 40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7" name="Freeform 41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8" name="Freeform 42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19" name="Freeform 43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0" name="Freeform 44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1" name="Freeform 45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2" name="Freeform 46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3" name="Freeform 47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4" name="Freeform 48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5" name="Freeform 49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6" name="Freeform 50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7" name="Freeform 51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8" name="Freeform 52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29" name="Freeform 53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0" name="Freeform 54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1" name="Freeform 55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6637" name="Group 61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536633" name="Freeform 57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4" name="Freeform 58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635" name="Freeform 59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663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6639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6640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36641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36642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277DDC-3438-488D-96F7-E8AE940BF8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Some Problems for</a:t>
            </a:r>
            <a:br>
              <a:rPr lang="en-US" altLang="en-US"/>
            </a:br>
            <a:r>
              <a:rPr lang="en-US" altLang="en-US"/>
              <a:t>Theistic Evolution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ThEvo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334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4226" grpId="0" autoUpdateAnimBg="0"/>
      <p:bldP spid="56422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Areas of Agreement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 sz="2400"/>
              <a:t>An evolutionary view of the history of life provides a positive, productive context for understanding God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s relationship to creation, and our role as His image bearers.  It also provides a fruitful context for considering the meaning and implications of Christology and the cross.</a:t>
            </a:r>
          </a:p>
          <a:p>
            <a:r>
              <a:rPr lang="en-US" altLang="en-US" sz="2400"/>
              <a:t>Christians should rejoice and praise God for each new revelation of the history and character of the creation, for each new discovery that fills previous gaps in our scientific understanding.</a:t>
            </a:r>
          </a:p>
        </p:txBody>
      </p:sp>
    </p:spTree>
    <p:custDataLst>
      <p:tags r:id="rId1"/>
    </p:custDataLst>
  </p:cSld>
  <p:clrMapOvr>
    <a:masterClrMapping/>
  </p:clrMapOvr>
  <p:transition advTm="292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Areas of Diversity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How does God direct the creation to His desired ends?  Various models for God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s action have been proposed, of which some follow.  These are not mutually exclusive, so individuals may hold more than one.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God is actively directing ALL natural processes ALL the time so that all physical events are specifically willed by Him.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God gave, and continues to give, being to a creation gifted with all the capabilities to bring forth all the forms, processes, and events willed by Him.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Creation responds to God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s will as our bodies respond to ours.  However, God</a:t>
            </a:r>
            <a:r>
              <a:rPr lang="en-US" altLang="en-US" sz="2000">
                <a:cs typeface="Tahoma" pitchFamily="34" charset="0"/>
              </a:rPr>
              <a:t>'</a:t>
            </a:r>
            <a:r>
              <a:rPr lang="en-US" altLang="en-US" sz="2000"/>
              <a:t>s being is not embodied in creation but is transcendent over it.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God acts to determine the inherent indeterminacies of physical events, at the micro level of quantum phenomena and at the macro level of chaotic systems…</a:t>
            </a:r>
          </a:p>
        </p:txBody>
      </p:sp>
    </p:spTree>
    <p:custDataLst>
      <p:tags r:id="rId1"/>
    </p:custDataLst>
  </p:cSld>
  <p:clrMapOvr>
    <a:masterClrMapping/>
  </p:clrMapOvr>
  <p:transition advTm="67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Areas of Diversity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To what extent has God granted freedom to His creatures?  Various suggestions have been proposed: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God has chosen to limit His direct control over some aspects of creation to give His creatures genuine freedom.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God allows for a certain level of genuine indeterminacy in creation such that specific outcomes are not predetermined.  At the same time, He remains sovereign and the fulfillment of His will is assured.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All physical events are predetermined and preknown by God.</a:t>
            </a:r>
          </a:p>
        </p:txBody>
      </p:sp>
    </p:spTree>
    <p:custDataLst>
      <p:tags r:id="rId1"/>
    </p:custDataLst>
  </p:cSld>
  <p:clrMapOvr>
    <a:masterClrMapping/>
  </p:clrMapOvr>
  <p:transition advTm="42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Scientific Statements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An ancient and dynamically changing Earth and universe is supported by overwhelming evidence from geology, physics, astronomy, and cosmology.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The common descent of all living things is well-supported by diverse lines of evidence in geology, paleontology, biology, and genetics.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Biological evolution has great explanatory power and has proven effective in generating new and testable hypotheses in a wide range of scientific disciplines including historical geology, paleontology, ecology, biogeography, developmental biology, biochemistry, and genetics.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New discoveries and new models are progressively closing many previous gaps in our knowledge and understanding of evolutionary history and mechanisms…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ransition advTm="43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Comments on </a:t>
            </a:r>
            <a:br>
              <a:rPr lang="en-US" altLang="en-US"/>
            </a:br>
            <a:r>
              <a:rPr lang="en-US" altLang="en-US"/>
              <a:t>Theological Statements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Special creationists agree on the first and fourth of these.</a:t>
            </a:r>
          </a:p>
          <a:p>
            <a:r>
              <a:rPr lang="en-US" altLang="en-US" sz="2800"/>
              <a:t>Some agree on the first half of the second also.</a:t>
            </a:r>
          </a:p>
          <a:p>
            <a:r>
              <a:rPr lang="en-US" altLang="en-US" sz="2800"/>
              <a:t>Where TE’s diverge among themselves:</a:t>
            </a:r>
          </a:p>
          <a:p>
            <a:pPr lvl="1"/>
            <a:r>
              <a:rPr lang="en-US" altLang="en-US" sz="2400"/>
              <a:t>Only the fully-gifted model is likely to be testable.</a:t>
            </a:r>
          </a:p>
          <a:p>
            <a:pPr lvl="1"/>
            <a:r>
              <a:rPr lang="en-US" altLang="en-US" sz="2400"/>
              <a:t>On freedom, these are basically the Arminian, Openness, and Calvinistic views.</a:t>
            </a:r>
          </a:p>
        </p:txBody>
      </p:sp>
    </p:spTree>
    <p:custDataLst>
      <p:tags r:id="rId1"/>
    </p:custDataLst>
  </p:cSld>
  <p:clrMapOvr>
    <a:masterClrMapping/>
  </p:clrMapOvr>
  <p:transition advTm="45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Comments on </a:t>
            </a:r>
            <a:br>
              <a:rPr lang="en-US" altLang="en-US"/>
            </a:br>
            <a:r>
              <a:rPr lang="en-US" altLang="en-US"/>
              <a:t>Scientific Statements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is acceptable to OEC’s.</a:t>
            </a:r>
          </a:p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opts for common descent.</a:t>
            </a:r>
          </a:p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is neither necessary nor sufficient to make the TE view true.</a:t>
            </a:r>
          </a:p>
          <a:p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deals with filling gaps (on which more later).</a:t>
            </a:r>
          </a:p>
        </p:txBody>
      </p:sp>
    </p:spTree>
    <p:custDataLst>
      <p:tags r:id="rId1"/>
    </p:custDataLst>
  </p:cSld>
  <p:clrMapOvr>
    <a:masterClrMapping/>
  </p:clrMapOvr>
  <p:transition advTm="43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Two Alternative Definitions </a:t>
            </a:r>
            <a:br>
              <a:rPr lang="en-US" altLang="en-US"/>
            </a:br>
            <a:r>
              <a:rPr lang="en-US" altLang="en-US"/>
              <a:t>of Theistic Evolution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362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Proposal 1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Theistic evolution is a view of origins in which God used providential means such as mutation &amp; natural selection as </a:t>
            </a:r>
            <a:r>
              <a:rPr lang="en-US" altLang="en-US" sz="2800" b="1"/>
              <a:t>the prime or only</a:t>
            </a:r>
            <a:r>
              <a:rPr lang="en-US" altLang="en-US" sz="2800"/>
              <a:t> means for producing the diversity of living things on earth.</a:t>
            </a:r>
          </a:p>
          <a:p>
            <a:r>
              <a:rPr lang="en-US" altLang="en-US" sz="2800"/>
              <a:t>Special creation is a view of origins in which God used miraculous intervention as </a:t>
            </a:r>
            <a:r>
              <a:rPr lang="en-US" altLang="en-US" sz="2800" b="1"/>
              <a:t>the prime or only</a:t>
            </a:r>
            <a:r>
              <a:rPr lang="en-US" altLang="en-US" sz="2800"/>
              <a:t> means for producing the diversity of living things on earth.</a:t>
            </a:r>
          </a:p>
        </p:txBody>
      </p:sp>
    </p:spTree>
  </p:cSld>
  <p:clrMapOvr>
    <a:masterClrMapping/>
  </p:clrMapOvr>
  <p:transition advTm="3156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9" name="Picture 3" descr="thevde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42950"/>
            <a:ext cx="11088688" cy="83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altLang="en-US"/>
              <a:t>Proposal 1</a:t>
            </a:r>
          </a:p>
        </p:txBody>
      </p:sp>
    </p:spTree>
  </p:cSld>
  <p:clrMapOvr>
    <a:masterClrMapping/>
  </p:clrMapOvr>
  <p:transition advTm="2694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Proposal 2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Theistic evolution is a view of origins in which God used providential means such as mutation &amp; natural selection as </a:t>
            </a:r>
            <a:r>
              <a:rPr lang="en-US" altLang="en-US" sz="2800" b="1"/>
              <a:t>a</a:t>
            </a:r>
            <a:r>
              <a:rPr lang="en-US" altLang="en-US" sz="2800"/>
              <a:t> means for producing the diversity of living things on earth.</a:t>
            </a:r>
          </a:p>
          <a:p>
            <a:r>
              <a:rPr lang="en-US" altLang="en-US" sz="2800"/>
              <a:t>Special creation is a view of origins in which God used miraculous intervention as </a:t>
            </a:r>
            <a:r>
              <a:rPr lang="en-US" altLang="en-US" sz="2800" b="1"/>
              <a:t>a</a:t>
            </a:r>
            <a:r>
              <a:rPr lang="en-US" altLang="en-US" sz="2800"/>
              <a:t> means for producing the diversity of living things on earth.</a:t>
            </a:r>
          </a:p>
        </p:txBody>
      </p:sp>
    </p:spTree>
  </p:cSld>
  <p:clrMapOvr>
    <a:masterClrMapping/>
  </p:clrMapOvr>
  <p:transition advTm="224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Problems for </a:t>
            </a:r>
            <a:br>
              <a:rPr lang="en-US" altLang="en-US"/>
            </a:br>
            <a:r>
              <a:rPr lang="en-US" altLang="en-US"/>
              <a:t>Theistic Evolution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altLang="en-US"/>
              <a:t>What is Theistic Evolution?</a:t>
            </a:r>
          </a:p>
          <a:p>
            <a:r>
              <a:rPr lang="en-US" altLang="en-US"/>
              <a:t>Some Scientific Problems</a:t>
            </a:r>
          </a:p>
          <a:p>
            <a:r>
              <a:rPr lang="en-US" altLang="en-US"/>
              <a:t>Some Theological Problems</a:t>
            </a:r>
          </a:p>
        </p:txBody>
      </p:sp>
    </p:spTree>
    <p:custDataLst>
      <p:tags r:id="rId1"/>
    </p:custDataLst>
  </p:cSld>
  <p:clrMapOvr>
    <a:masterClrMapping/>
  </p:clrMapOvr>
  <p:transition advTm="15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3" name="Picture 3" descr="thevde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674688"/>
            <a:ext cx="11088688" cy="82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/>
              <a:t>Proposal 2</a:t>
            </a:r>
          </a:p>
        </p:txBody>
      </p:sp>
    </p:spTree>
  </p:cSld>
  <p:clrMapOvr>
    <a:masterClrMapping/>
  </p:clrMapOvr>
  <p:transition advTm="5196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Scientific Problems for </a:t>
            </a:r>
            <a:br>
              <a:rPr lang="en-US" altLang="en-US"/>
            </a:br>
            <a:r>
              <a:rPr lang="en-US" altLang="en-US"/>
              <a:t>Theistic Evolution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altLang="en-US"/>
              <a:t>Transitional Fossils</a:t>
            </a:r>
          </a:p>
          <a:p>
            <a:r>
              <a:rPr lang="en-US" altLang="en-US"/>
              <a:t>Irreducible Complexity</a:t>
            </a:r>
          </a:p>
          <a:p>
            <a:r>
              <a:rPr lang="en-US" altLang="en-US"/>
              <a:t>Shape of the Fossil Record</a:t>
            </a:r>
          </a:p>
          <a:p>
            <a:r>
              <a:rPr lang="en-US" altLang="en-US"/>
              <a:t>Natural Law &amp; Mediation</a:t>
            </a:r>
          </a:p>
        </p:txBody>
      </p:sp>
    </p:spTree>
    <p:custDataLst>
      <p:tags r:id="rId1"/>
    </p:custDataLst>
  </p:cSld>
  <p:clrMapOvr>
    <a:masterClrMapping/>
  </p:clrMapOvr>
  <p:transition advTm="14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Transitional Fossils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number of fossils that can reasonably be considered transitional is small.</a:t>
            </a:r>
          </a:p>
          <a:p>
            <a:r>
              <a:rPr lang="en-US" altLang="en-US"/>
              <a:t>This is quite surprising if the steps taken in evolving from one form to another (rather different) form are small steps.</a:t>
            </a:r>
          </a:p>
        </p:txBody>
      </p:sp>
    </p:spTree>
    <p:custDataLst>
      <p:tags r:id="rId1"/>
    </p:custDataLst>
  </p:cSld>
  <p:clrMapOvr>
    <a:masterClrMapping/>
  </p:clrMapOvr>
  <p:transition advTm="30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Biological </a:t>
            </a:r>
            <a:br>
              <a:rPr lang="en-US" altLang="en-US"/>
            </a:br>
            <a:r>
              <a:rPr lang="en-US" altLang="en-US"/>
              <a:t>Classification System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Kingdom: Animals</a:t>
            </a:r>
          </a:p>
          <a:p>
            <a:r>
              <a:rPr lang="en-US" altLang="en-US" sz="2800"/>
              <a:t>Phylum: Chordates</a:t>
            </a:r>
          </a:p>
          <a:p>
            <a:r>
              <a:rPr lang="en-US" altLang="en-US" sz="2800"/>
              <a:t>Subphylum: Vertebrates</a:t>
            </a:r>
          </a:p>
          <a:p>
            <a:r>
              <a:rPr lang="en-US" altLang="en-US" sz="2800"/>
              <a:t>Class: Mammals</a:t>
            </a:r>
          </a:p>
          <a:p>
            <a:r>
              <a:rPr lang="en-US" altLang="en-US" sz="2800"/>
              <a:t>Order: Carnivores</a:t>
            </a:r>
          </a:p>
          <a:p>
            <a:r>
              <a:rPr lang="en-US" altLang="en-US" sz="2800"/>
              <a:t>Family: Canidae</a:t>
            </a:r>
          </a:p>
          <a:p>
            <a:r>
              <a:rPr lang="en-US" altLang="en-US" sz="2800"/>
              <a:t>Genus: Canus</a:t>
            </a:r>
          </a:p>
          <a:p>
            <a:r>
              <a:rPr lang="en-US" altLang="en-US" sz="2800"/>
              <a:t>Species: familiaris</a:t>
            </a:r>
          </a:p>
        </p:txBody>
      </p:sp>
      <p:pic>
        <p:nvPicPr>
          <p:cNvPr id="587780" name="Picture 4" descr="AN0235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2975"/>
            <a:ext cx="381000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7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Transitional Fossils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Darwin was aware of the problem.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suggested that the fossil record is very fragmentary.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There is some sense in which this is true, but there are some ¼ billion fossils in museum collections.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detailed a picture could one make with ¼ billion pixels?</a:t>
            </a:r>
          </a:p>
        </p:txBody>
      </p:sp>
    </p:spTree>
    <p:custDataLst>
      <p:tags r:id="rId1"/>
    </p:custDataLst>
  </p:cSld>
  <p:clrMapOvr>
    <a:masterClrMapping/>
  </p:clrMapOvr>
  <p:transition advTm="21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Pictures &amp; Pixels</a:t>
            </a:r>
          </a:p>
        </p:txBody>
      </p:sp>
      <p:pic>
        <p:nvPicPr>
          <p:cNvPr id="589827" name="Picture 3" descr="treebl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44805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9828" name="Picture 4" descr="treebl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419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6700 pixels</a:t>
            </a: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6400800" y="3124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190,460 pixels</a:t>
            </a:r>
          </a:p>
        </p:txBody>
      </p:sp>
    </p:spTree>
    <p:custDataLst>
      <p:tags r:id="rId1"/>
    </p:custDataLst>
  </p:cSld>
  <p:clrMapOvr>
    <a:masterClrMapping/>
  </p:clrMapOvr>
  <p:transition advTm="58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9" grpId="0" autoUpdateAnimBg="0"/>
      <p:bldP spid="58983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Fossil Record &amp; </a:t>
            </a:r>
            <a:br>
              <a:rPr lang="en-US" altLang="en-US"/>
            </a:br>
            <a:r>
              <a:rPr lang="en-US" altLang="en-US"/>
              <a:t>Small Populations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rarity of transitions in the fossil record was apparently one of the reasons driving a move to the Neo-Darwinian view.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Instead of all living things evolving significantly,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Have major changes take place in small, isolated groups.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These will leave few transitional fossils.</a:t>
            </a:r>
          </a:p>
        </p:txBody>
      </p:sp>
    </p:spTree>
    <p:custDataLst>
      <p:tags r:id="rId1"/>
    </p:custDataLst>
  </p:cSld>
  <p:clrMapOvr>
    <a:masterClrMapping/>
  </p:clrMapOvr>
  <p:transition advTm="45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Small Populations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/>
              <a:t>The argument is that fluke changes can come to dominate a small group more easily than a large one.</a:t>
            </a:r>
          </a:p>
          <a:p>
            <a:r>
              <a:rPr lang="en-US" altLang="en-US"/>
              <a:t>This is true.  Consider the relative chances of throwing 60% heads in 10 tosses of a coin versus 100.</a:t>
            </a:r>
          </a:p>
        </p:txBody>
      </p:sp>
    </p:spTree>
    <p:custDataLst>
      <p:tags r:id="rId1"/>
    </p:custDataLst>
  </p:cSld>
  <p:clrMapOvr>
    <a:masterClrMapping/>
  </p:clrMapOvr>
  <p:transition advTm="32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Small Populations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This works fine for single mutations, but fails when multiple mutations are needed.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For multiple mutations, the chance of finding them in a large population is much greater than in a small one.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Alternatively, the small population must grow large before the next mutation is likely.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 either case, there will be a large population to leave transitional fossils.</a:t>
            </a:r>
          </a:p>
        </p:txBody>
      </p:sp>
    </p:spTree>
    <p:custDataLst>
      <p:tags r:id="rId1"/>
    </p:custDataLst>
  </p:cSld>
  <p:clrMapOvr>
    <a:masterClrMapping/>
  </p:clrMapOvr>
  <p:transition advTm="27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Walk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If transitions not guided, many more steps are needed to cross a given gap.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distance traveled is equal to the average step times the square root of the number of steps taken.</a:t>
            </a:r>
          </a:p>
        </p:txBody>
      </p:sp>
      <p:pic>
        <p:nvPicPr>
          <p:cNvPr id="593925" name="Picture 5" descr="drunkardco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0" y="1981200"/>
            <a:ext cx="35179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0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Theistic Evolution?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altLang="en-US"/>
              <a:t>Keith Stewart Thomson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Definitions of Evolution</a:t>
            </a:r>
          </a:p>
          <a:p>
            <a:r>
              <a:rPr lang="en-US" altLang="en-US"/>
              <a:t>Theistic Evolution in the ASA Creation Statement</a:t>
            </a:r>
          </a:p>
          <a:p>
            <a:r>
              <a:rPr lang="en-US" altLang="en-US"/>
              <a:t>Two Alternative Proposals for a Definition</a:t>
            </a:r>
          </a:p>
        </p:txBody>
      </p:sp>
    </p:spTree>
    <p:custDataLst>
      <p:tags r:id="rId1"/>
    </p:custDataLst>
  </p:cSld>
  <p:clrMapOvr>
    <a:masterClrMapping/>
  </p:clrMapOvr>
  <p:transition advTm="54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Irreducible Complexity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Complexity – lots of parts</a:t>
            </a:r>
          </a:p>
          <a:p>
            <a:r>
              <a:rPr lang="en-US" altLang="en-US" sz="2400"/>
              <a:t>Irreducible complexity – each part is needed for mechanism to have any function.</a:t>
            </a:r>
          </a:p>
          <a:p>
            <a:r>
              <a:rPr lang="en-US" altLang="en-US" sz="2400"/>
              <a:t>Example: mouse trap</a:t>
            </a:r>
          </a:p>
          <a:p>
            <a:pPr lvl="1"/>
            <a:r>
              <a:rPr lang="en-US" altLang="en-US" sz="2000"/>
              <a:t>Bait is optional</a:t>
            </a:r>
          </a:p>
          <a:p>
            <a:pPr lvl="1"/>
            <a:r>
              <a:rPr lang="en-US" altLang="en-US" sz="2000"/>
              <a:t>Other parts necessary</a:t>
            </a:r>
          </a:p>
        </p:txBody>
      </p:sp>
      <p:pic>
        <p:nvPicPr>
          <p:cNvPr id="595973" name="Picture 5" descr="mousetra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75" y="1981200"/>
            <a:ext cx="380206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4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Irreducible Complexity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Rotary motor of flagellum of bacteria</a:t>
            </a:r>
          </a:p>
          <a:p>
            <a:r>
              <a:rPr lang="en-US" altLang="en-US" sz="2800"/>
              <a:t>Complex chemical processes:</a:t>
            </a:r>
          </a:p>
          <a:p>
            <a:pPr lvl="1"/>
            <a:r>
              <a:rPr lang="en-US" altLang="en-US" sz="2400"/>
              <a:t>Vision</a:t>
            </a:r>
          </a:p>
          <a:p>
            <a:pPr lvl="1"/>
            <a:r>
              <a:rPr lang="en-US" altLang="en-US" sz="2400"/>
              <a:t>Blood clotting</a:t>
            </a:r>
          </a:p>
          <a:p>
            <a:r>
              <a:rPr lang="en-US" altLang="en-US" sz="2800"/>
              <a:t>Transport inside cell</a:t>
            </a:r>
          </a:p>
          <a:p>
            <a:endParaRPr lang="en-US" altLang="en-US" sz="2800"/>
          </a:p>
        </p:txBody>
      </p:sp>
      <p:pic>
        <p:nvPicPr>
          <p:cNvPr id="598022" name="Picture 6" descr="e-coliflagellu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985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2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Shape of the Fossil Record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Darwinian evolution builds diversity progressively, so that species should form early and phyla form late.</a:t>
            </a:r>
          </a:p>
          <a:p>
            <a:r>
              <a:rPr lang="en-US" altLang="en-US" sz="2800"/>
              <a:t>This is not what we see in the fossil record.</a:t>
            </a:r>
          </a:p>
        </p:txBody>
      </p:sp>
      <p:pic>
        <p:nvPicPr>
          <p:cNvPr id="599045" name="Picture 5" descr="untitle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43238"/>
            <a:ext cx="381000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95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Natural Law &amp; Mediation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altLang="en-US"/>
              <a:t>What is Natural Law?</a:t>
            </a:r>
          </a:p>
          <a:p>
            <a:r>
              <a:rPr lang="en-US" altLang="en-US"/>
              <a:t>Providence &amp; Miracle</a:t>
            </a:r>
          </a:p>
          <a:p>
            <a:r>
              <a:rPr lang="en-US" altLang="en-US"/>
              <a:t>Distinguishing Providence &amp; Miracle</a:t>
            </a:r>
          </a:p>
        </p:txBody>
      </p:sp>
    </p:spTree>
    <p:custDataLst>
      <p:tags r:id="rId1"/>
    </p:custDataLst>
  </p:cSld>
  <p:clrMapOvr>
    <a:masterClrMapping/>
  </p:clrMapOvr>
  <p:transition advTm="11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Natural Law?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 an atheistic worldview: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Some sort of structure that allows an organized universe.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Its origin is finally inexplicable.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a theistic worldview, 2 alternatives: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way God normally works, no real separate existence.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created structure to which God has given certain capabilities.</a:t>
            </a:r>
          </a:p>
        </p:txBody>
      </p:sp>
    </p:spTree>
    <p:custDataLst>
      <p:tags r:id="rId1"/>
    </p:custDataLst>
  </p:cSld>
  <p:clrMapOvr>
    <a:masterClrMapping/>
  </p:clrMapOvr>
  <p:transition advTm="52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Providence &amp; Miracle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Providence –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normal action in the universe, whether mediated by natural law or not.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Miracle –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unusual action in the universe, usually considered divine intervention.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does one distinguish providence from miracle from inside the universe?</a:t>
            </a:r>
          </a:p>
        </p:txBody>
      </p:sp>
    </p:spTree>
    <p:custDataLst>
      <p:tags r:id="rId1"/>
    </p:custDataLst>
  </p:cSld>
  <p:clrMapOvr>
    <a:masterClrMapping/>
  </p:clrMapOvr>
  <p:transition advTm="44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Distinguishing </a:t>
            </a:r>
            <a:br>
              <a:rPr lang="en-US" altLang="en-US"/>
            </a:br>
            <a:r>
              <a:rPr lang="en-US" altLang="en-US"/>
              <a:t>Providence and Miracle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One rather distinct feature is discontinuity: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Not all miracles are discontinuous, but a rather good number are.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E.g., turning water into wine.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Science seeks to discover natural laws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These are continuous on some scale.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 scientists tend to fill gaps with smooth interpolation.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Actual observations are discontinuous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How do we tell when we correctly fill a gap?</a:t>
            </a:r>
          </a:p>
        </p:txBody>
      </p:sp>
    </p:spTree>
    <p:custDataLst>
      <p:tags r:id="rId1"/>
    </p:custDataLst>
  </p:cSld>
  <p:clrMapOvr>
    <a:masterClrMapping/>
  </p:clrMapOvr>
  <p:transition advTm="114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Distinguishing </a:t>
            </a:r>
            <a:br>
              <a:rPr lang="en-US" altLang="en-US"/>
            </a:br>
            <a:r>
              <a:rPr lang="en-US" altLang="en-US"/>
              <a:t>Providence and Miracle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Every person is constantly filling gaps.</a:t>
            </a:r>
          </a:p>
          <a:p>
            <a:pPr lvl="1"/>
            <a:r>
              <a:rPr lang="en-US" altLang="en-US" sz="2400"/>
              <a:t>With natural explanations</a:t>
            </a:r>
          </a:p>
          <a:p>
            <a:pPr lvl="1"/>
            <a:r>
              <a:rPr lang="en-US" altLang="en-US" sz="2400"/>
              <a:t>With miracles</a:t>
            </a:r>
          </a:p>
          <a:p>
            <a:r>
              <a:rPr lang="en-US" altLang="en-US" sz="2800"/>
              <a:t>What is the right methodology?</a:t>
            </a:r>
          </a:p>
          <a:p>
            <a:pPr lvl="1"/>
            <a:r>
              <a:rPr lang="en-US" altLang="en-US" sz="2400"/>
              <a:t>Miracles are rarer.</a:t>
            </a:r>
          </a:p>
          <a:p>
            <a:pPr lvl="1"/>
            <a:r>
              <a:rPr lang="en-US" altLang="en-US" sz="2400"/>
              <a:t>Should we just opt for natural?</a:t>
            </a:r>
          </a:p>
          <a:p>
            <a:pPr lvl="1"/>
            <a:r>
              <a:rPr lang="en-US" altLang="en-US" sz="2400"/>
              <a:t>Spin a pointer?</a:t>
            </a:r>
          </a:p>
          <a:p>
            <a:pPr lvl="1"/>
            <a:r>
              <a:rPr lang="en-US" altLang="en-US" sz="2400"/>
              <a:t>Treat natural as default in absence of markers for the miraculous?</a:t>
            </a:r>
          </a:p>
        </p:txBody>
      </p:sp>
    </p:spTree>
    <p:custDataLst>
      <p:tags r:id="rId1"/>
    </p:custDataLst>
  </p:cSld>
  <p:clrMapOvr>
    <a:masterClrMapping/>
  </p:clrMapOvr>
  <p:transition advTm="87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5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5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Markers for the Miraculous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Events are miracles if they are sufficiently:</a:t>
            </a:r>
          </a:p>
          <a:p>
            <a:pPr lvl="1"/>
            <a:r>
              <a:rPr lang="en-US" altLang="en-US" sz="2400"/>
              <a:t>Powerful</a:t>
            </a:r>
          </a:p>
          <a:p>
            <a:pPr lvl="1"/>
            <a:r>
              <a:rPr lang="en-US" altLang="en-US" sz="2400"/>
              <a:t>Amazing</a:t>
            </a:r>
          </a:p>
          <a:p>
            <a:pPr lvl="1"/>
            <a:r>
              <a:rPr lang="en-US" altLang="en-US" sz="2400"/>
              <a:t>Significant</a:t>
            </a:r>
          </a:p>
          <a:p>
            <a:pPr lvl="1"/>
            <a:r>
              <a:rPr lang="en-US" altLang="en-US" sz="2400"/>
              <a:t>Wondrous</a:t>
            </a:r>
          </a:p>
          <a:p>
            <a:r>
              <a:rPr lang="en-US" altLang="en-US" sz="2800"/>
              <a:t>What is 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sufficiently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?</a:t>
            </a:r>
          </a:p>
          <a:p>
            <a:pPr lvl="1"/>
            <a:r>
              <a:rPr lang="en-US" altLang="en-US" sz="2400"/>
              <a:t>See Dembski, Behe</a:t>
            </a:r>
          </a:p>
          <a:p>
            <a:pPr lvl="1"/>
            <a:r>
              <a:rPr lang="en-US" altLang="en-US" sz="2400"/>
              <a:t>If miracle looks like better explanation</a:t>
            </a:r>
          </a:p>
          <a:p>
            <a:pPr lvl="1"/>
            <a:r>
              <a:rPr lang="en-US" altLang="en-US" sz="2400"/>
              <a:t>Inference to the best explanation</a:t>
            </a:r>
          </a:p>
        </p:txBody>
      </p:sp>
    </p:spTree>
    <p:custDataLst>
      <p:tags r:id="rId1"/>
    </p:custDataLst>
  </p:cSld>
  <p:clrMapOvr>
    <a:masterClrMapping/>
  </p:clrMapOvr>
  <p:transition advTm="65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6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6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6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6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6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Problems for Theistic Evolution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r>
              <a:rPr lang="en-US" altLang="en-US"/>
              <a:t>Exegesis of Genesis 1-3</a:t>
            </a:r>
          </a:p>
          <a:p>
            <a:r>
              <a:rPr lang="en-US" altLang="en-US"/>
              <a:t>Theology of Genesis 2-3</a:t>
            </a:r>
          </a:p>
          <a:p>
            <a:r>
              <a:rPr lang="en-US" altLang="en-US"/>
              <a:t>Hermeneutics of Genesis 2-3</a:t>
            </a:r>
          </a:p>
          <a:p>
            <a:r>
              <a:rPr lang="en-US" altLang="en-US"/>
              <a:t>Fully-Gifted Creation</a:t>
            </a:r>
          </a:p>
          <a:p>
            <a:r>
              <a:rPr lang="en-US" altLang="en-US"/>
              <a:t>Mind-Body Problem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1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Pattern: Change over Time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A general sense of change over time</a:t>
            </a:r>
            <a:r>
              <a:rPr lang="en-US" altLang="en-US" sz="2800">
                <a:cs typeface="Tahoma" pitchFamily="34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Change admitted by all but a few Greek philosophers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Coupled with 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a parallel set of data for changes in the earth itself</a:t>
            </a:r>
            <a:r>
              <a:rPr lang="en-US" altLang="en-US" sz="2800">
                <a:cs typeface="Tahoma" pitchFamily="34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Parts company with young-earth creation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But not with old-earth creation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Thomson sees this as: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“The most solidly based fact of evolution</a:t>
            </a:r>
            <a:r>
              <a:rPr lang="en-US" altLang="en-US" sz="2400">
                <a:cs typeface="Tahoma" pitchFamily="34" charset="0"/>
              </a:rPr>
              <a:t>"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But  no 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statement/inference about process</a:t>
            </a:r>
            <a:r>
              <a:rPr lang="en-US" altLang="en-US" sz="2400">
                <a:cs typeface="Tahoma" pitchFamily="34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110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Genesis One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No problem for TE if Genesis 1 is understood as allowing for an old earth.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After their kind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 does not really rule out development.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Often taken as fixity of species.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Term not used for propagation.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After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 is Old English for Hebrew </a:t>
            </a:r>
            <a:r>
              <a:rPr lang="en-US" altLang="en-US" sz="2400" i="1"/>
              <a:t>le</a:t>
            </a:r>
            <a:r>
              <a:rPr lang="en-US" altLang="en-US" sz="2400"/>
              <a:t>  (</a:t>
            </a:r>
            <a:r>
              <a:rPr lang="he-IL" altLang="en-US" sz="2400">
                <a:cs typeface="Tahoma" pitchFamily="34" charset="0"/>
              </a:rPr>
              <a:t>ל</a:t>
            </a:r>
            <a:r>
              <a:rPr lang="en-US" altLang="en-US" sz="2400"/>
              <a:t>) – according to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God made the various kinds of animals; doesn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t say how.</a:t>
            </a:r>
          </a:p>
        </p:txBody>
      </p:sp>
    </p:spTree>
    <p:custDataLst>
      <p:tags r:id="rId1"/>
    </p:custDataLst>
  </p:cSld>
  <p:clrMapOvr>
    <a:masterClrMapping/>
  </p:clrMapOvr>
  <p:transition advTm="131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Genesis Two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different situation here.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Adam apparently formed by a miraculous process.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Body molded from dust of earth.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God breathes into him, and he becomes a living creature.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Passage does not suggest God put a soul in an ape-man.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Eve also formed by a miraculous process.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After Adam, from Adam</a:t>
            </a:r>
          </a:p>
        </p:txBody>
      </p:sp>
    </p:spTree>
    <p:custDataLst>
      <p:tags r:id="rId1"/>
    </p:custDataLst>
  </p:cSld>
  <p:clrMapOvr>
    <a:masterClrMapping/>
  </p:clrMapOvr>
  <p:transition advTm="30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Genesis Three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fall of mankind is problematic for at least some kinds of TE.</a:t>
            </a:r>
          </a:p>
          <a:p>
            <a:r>
              <a:rPr lang="en-US" altLang="en-US"/>
              <a:t>Narrated as a real historical event.</a:t>
            </a:r>
          </a:p>
          <a:p>
            <a:pPr lvl="1"/>
            <a:r>
              <a:rPr lang="en-US" altLang="en-US"/>
              <a:t>Two individuals (plus serpent)</a:t>
            </a:r>
          </a:p>
          <a:p>
            <a:pPr lvl="1"/>
            <a:r>
              <a:rPr lang="en-US" altLang="en-US"/>
              <a:t>Specific choice</a:t>
            </a:r>
          </a:p>
          <a:p>
            <a:pPr lvl="1"/>
            <a:r>
              <a:rPr lang="en-US" altLang="en-US"/>
              <a:t>Real consequences</a:t>
            </a:r>
          </a:p>
        </p:txBody>
      </p:sp>
    </p:spTree>
    <p:custDataLst>
      <p:tags r:id="rId1"/>
    </p:custDataLst>
  </p:cSld>
  <p:clrMapOvr>
    <a:masterClrMapping/>
  </p:clrMapOvr>
  <p:transition advTm="2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Theology of Genesis 2-3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 problem for versions of TE in which Adam &amp; Eve are special creations (not descended from previous life).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Adam from apes, but still a special creation, only problem is Gen 2:7, where Adam becomes a living being.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These views may be called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Adam-type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Theistic Evolution.</a:t>
            </a:r>
          </a:p>
        </p:txBody>
      </p:sp>
    </p:spTree>
    <p:custDataLst>
      <p:tags r:id="rId1"/>
    </p:custDataLst>
  </p:cSld>
  <p:clrMapOvr>
    <a:masterClrMapping/>
  </p:clrMapOvr>
  <p:transition advTm="74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Theology of Genesis 2-3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But serious problem for 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No-Adam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 TE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Never a single pair of 1</a:t>
            </a:r>
            <a:r>
              <a:rPr lang="en-US" altLang="en-US" sz="2400" baseline="30000"/>
              <a:t>st</a:t>
            </a:r>
            <a:r>
              <a:rPr lang="en-US" altLang="en-US" sz="2400"/>
              <a:t> humans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Whole population of apes gradually become human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Thus Genesis 2-3 cannot be historical.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Rather mythological/parabolic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Simple way of telling story which must be recast in light of modern science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Considerable reshaping of fall, perhaps of redemption and atonement</a:t>
            </a:r>
          </a:p>
        </p:txBody>
      </p:sp>
    </p:spTree>
    <p:custDataLst>
      <p:tags r:id="rId1"/>
    </p:custDataLst>
  </p:cSld>
  <p:clrMapOvr>
    <a:masterClrMapping/>
  </p:clrMapOvr>
  <p:transition advTm="36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Hermeneutics of Genesis 2-3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genre of Gen 2-3?</a:t>
            </a:r>
          </a:p>
          <a:p>
            <a:r>
              <a:rPr lang="en-US" altLang="en-US"/>
              <a:t>Special Creation (YEC or OEC)</a:t>
            </a:r>
          </a:p>
          <a:p>
            <a:pPr lvl="1"/>
            <a:r>
              <a:rPr lang="en-US" altLang="en-US"/>
              <a:t>Fairly straightforward historical narrative</a:t>
            </a:r>
          </a:p>
          <a:p>
            <a:r>
              <a:rPr lang="en-US" altLang="en-US"/>
              <a:t>Adam-Type TE</a:t>
            </a:r>
          </a:p>
          <a:p>
            <a:pPr lvl="1"/>
            <a:r>
              <a:rPr lang="en-US" altLang="en-US"/>
              <a:t>Similar</a:t>
            </a:r>
          </a:p>
          <a:p>
            <a:r>
              <a:rPr lang="en-US" altLang="en-US"/>
              <a:t>No-Adam TE</a:t>
            </a:r>
          </a:p>
          <a:p>
            <a:pPr lvl="1"/>
            <a:r>
              <a:rPr lang="en-US" altLang="en-US"/>
              <a:t>Myth, parable or allegory?</a:t>
            </a:r>
          </a:p>
        </p:txBody>
      </p:sp>
    </p:spTree>
    <p:custDataLst>
      <p:tags r:id="rId1"/>
    </p:custDataLst>
  </p:cSld>
  <p:clrMapOvr>
    <a:masterClrMapping/>
  </p:clrMapOvr>
  <p:transition advTm="60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Parallel to Ezekiel 16?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Ezekiel 16 is a parable/allegory for the relation of God and Jerusalem</a:t>
            </a:r>
          </a:p>
          <a:p>
            <a:pPr lvl="1"/>
            <a:r>
              <a:rPr lang="en-US" altLang="en-US"/>
              <a:t>Jerusalem – a girl abandoned at birth</a:t>
            </a:r>
          </a:p>
          <a:p>
            <a:pPr lvl="1"/>
            <a:r>
              <a:rPr lang="en-US" altLang="en-US"/>
              <a:t>God – a man who adopts &amp; later marries her</a:t>
            </a:r>
          </a:p>
          <a:p>
            <a:pPr lvl="1"/>
            <a:r>
              <a:rPr lang="en-US" altLang="en-US"/>
              <a:t>Some parts of the allegorical narrative correspond to those of actual relationship, some don’t.</a:t>
            </a:r>
          </a:p>
        </p:txBody>
      </p:sp>
    </p:spTree>
    <p:custDataLst>
      <p:tags r:id="rId1"/>
    </p:custDataLst>
  </p:cSld>
  <p:clrMapOvr>
    <a:masterClrMapping/>
  </p:clrMapOvr>
  <p:transition advTm="31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Ezekiel 16 Narrative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Parents mentioned.</a:t>
            </a:r>
          </a:p>
          <a:p>
            <a:r>
              <a:rPr lang="en-US" altLang="en-US"/>
              <a:t>Baby abandoned.</a:t>
            </a:r>
          </a:p>
          <a:p>
            <a:r>
              <a:rPr lang="en-US" altLang="en-US"/>
              <a:t>God rescues her.</a:t>
            </a:r>
          </a:p>
          <a:p>
            <a:r>
              <a:rPr lang="en-US" altLang="en-US"/>
              <a:t>She is adopted, cleaned, married.</a:t>
            </a:r>
          </a:p>
          <a:p>
            <a:r>
              <a:rPr lang="en-US" altLang="en-US"/>
              <a:t>God gives her gifts.</a:t>
            </a:r>
          </a:p>
          <a:p>
            <a:r>
              <a:rPr lang="en-US" altLang="en-US"/>
              <a:t>Her fame spreads far &amp; wide</a:t>
            </a:r>
          </a:p>
        </p:txBody>
      </p:sp>
      <p:sp>
        <p:nvSpPr>
          <p:cNvPr id="6154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She turns away, becomes unfaithful, kills her children.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is going to bring disaster.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She is like her mother &amp; sisters.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day, God will restore her.</a:t>
            </a:r>
          </a:p>
        </p:txBody>
      </p:sp>
    </p:spTree>
    <p:custDataLst>
      <p:tags r:id="rId1"/>
    </p:custDataLst>
  </p:cSld>
  <p:clrMapOvr>
    <a:masterClrMapping/>
  </p:clrMapOvr>
  <p:transition advTm="41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 autoUpdateAnimBg="0"/>
      <p:bldP spid="61542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Gen 2-3 &amp; Ezek 16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From No-Adam TE perspective</a:t>
            </a:r>
          </a:p>
          <a:p>
            <a:r>
              <a:rPr lang="en-US" altLang="en-US"/>
              <a:t>Each narrative resembles &amp; differs from the reality it is intended to picture.</a:t>
            </a:r>
          </a:p>
          <a:p>
            <a:r>
              <a:rPr lang="en-US" altLang="en-US"/>
              <a:t>Individuals are used to represent groups.</a:t>
            </a:r>
          </a:p>
          <a:p>
            <a:r>
              <a:rPr lang="en-US" altLang="en-US"/>
              <a:t>Rather striking figures in the story represent something different in reality.</a:t>
            </a:r>
          </a:p>
        </p:txBody>
      </p:sp>
    </p:spTree>
    <p:custDataLst>
      <p:tags r:id="rId1"/>
    </p:custDataLst>
  </p:cSld>
  <p:clrMapOvr>
    <a:masterClrMapping/>
  </p:clrMapOvr>
  <p:transition advTm="39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Ezek 16 gives indicators that it is allegorical, but Gen 2-3 does not.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What about allegorical names in Genesis?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Adam = man?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Eve = life?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Possible, but would not expect distinctive names for the 1</a:t>
            </a:r>
            <a:r>
              <a:rPr lang="en-US" altLang="en-US" sz="2400" baseline="30000"/>
              <a:t>st</a:t>
            </a:r>
            <a:r>
              <a:rPr lang="en-US" altLang="en-US" sz="2400"/>
              <a:t> man and woman.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Ezek 16 shifts back and forth between literal and figurative, which reader can handle, knowing real story.  How does reader of Gen 2-3 know real story?</a:t>
            </a:r>
          </a:p>
        </p:txBody>
      </p:sp>
    </p:spTree>
    <p:custDataLst>
      <p:tags r:id="rId1"/>
    </p:custDataLst>
  </p:cSld>
  <p:clrMapOvr>
    <a:masterClrMapping/>
  </p:clrMapOvr>
  <p:transition advTm="93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Process: Descent through Common Ancestry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Organisms are related by descent thru common ancestry.</a:t>
            </a:r>
            <a:r>
              <a:rPr lang="en-US" altLang="en-US" sz="2800">
                <a:cs typeface="Tahoma" pitchFamily="34" charset="0"/>
              </a:rPr>
              <a:t>"</a:t>
            </a:r>
          </a:p>
          <a:p>
            <a:pPr lvl="1"/>
            <a:r>
              <a:rPr lang="en-US" altLang="en-US" sz="2400"/>
              <a:t>All agree this is true for </a:t>
            </a:r>
            <a:r>
              <a:rPr lang="en-US" altLang="en-US" sz="2400" b="1"/>
              <a:t>some</a:t>
            </a:r>
            <a:r>
              <a:rPr lang="en-US" altLang="en-US" sz="2400"/>
              <a:t> organisms.</a:t>
            </a:r>
          </a:p>
          <a:p>
            <a:pPr lvl="1"/>
            <a:r>
              <a:rPr lang="en-US" altLang="en-US" sz="2400"/>
              <a:t>Not even all atheistic evolutionists think this true for </a:t>
            </a:r>
            <a:r>
              <a:rPr lang="en-US" altLang="en-US" sz="2400" b="1"/>
              <a:t>all</a:t>
            </a:r>
            <a:r>
              <a:rPr lang="en-US" altLang="en-US" sz="2400"/>
              <a:t> organisms.</a:t>
            </a:r>
          </a:p>
          <a:p>
            <a:r>
              <a:rPr lang="en-US" altLang="en-US" sz="2800"/>
              <a:t>So no need for this to be required for theistic evolution.</a:t>
            </a:r>
          </a:p>
          <a:p>
            <a:r>
              <a:rPr lang="en-US" altLang="en-US" sz="2800"/>
              <a:t>Most OECs hold to multiple origins, but need not do so.</a:t>
            </a:r>
          </a:p>
        </p:txBody>
      </p:sp>
    </p:spTree>
    <p:custDataLst>
      <p:tags r:id="rId1"/>
    </p:custDataLst>
  </p:cSld>
  <p:clrMapOvr>
    <a:masterClrMapping/>
  </p:clrMapOvr>
  <p:transition advTm="82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on </a:t>
            </a:r>
            <a:br>
              <a:rPr lang="en-US" altLang="en-US"/>
            </a:br>
            <a:r>
              <a:rPr lang="en-US" altLang="en-US"/>
              <a:t>Gen 2-3 &amp; Ezek 16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Ezek 16 does provide a possible parallel to what no-Adam TE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s claim for Gen 2-3.</a:t>
            </a:r>
          </a:p>
          <a:p>
            <a:r>
              <a:rPr lang="en-US" altLang="en-US" sz="2800"/>
              <a:t>The warrant for reading Gen 2-3 this way would have to come entirely from general revelation in nature.</a:t>
            </a:r>
          </a:p>
          <a:p>
            <a:r>
              <a:rPr lang="en-US" altLang="en-US" sz="2800"/>
              <a:t>Evidence for gapless evolution is not strong enough to warrant this paradigm shift.</a:t>
            </a:r>
          </a:p>
        </p:txBody>
      </p:sp>
    </p:spTree>
    <p:custDataLst>
      <p:tags r:id="rId1"/>
    </p:custDataLst>
  </p:cSld>
  <p:clrMapOvr>
    <a:masterClrMapping/>
  </p:clrMapOvr>
  <p:transition advTm="3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Fully-Gifted Creation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altLang="en-US"/>
              <a:t>A variety of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pure TE</a:t>
            </a:r>
            <a:r>
              <a:rPr lang="en-US" altLang="en-US">
                <a:cs typeface="Tahoma" pitchFamily="34" charset="0"/>
              </a:rPr>
              <a:t>"</a:t>
            </a:r>
          </a:p>
          <a:p>
            <a:r>
              <a:rPr lang="en-US" altLang="en-US"/>
              <a:t>Name emphasizes that God built into the original creation everything needed to produce life, diversity, humanity.</a:t>
            </a:r>
          </a:p>
          <a:p>
            <a:r>
              <a:rPr lang="en-US" altLang="en-US"/>
              <a:t>None of this is imposed by supernatural intervention along the way.</a:t>
            </a:r>
          </a:p>
        </p:txBody>
      </p:sp>
    </p:spTree>
    <p:custDataLst>
      <p:tags r:id="rId1"/>
    </p:custDataLst>
  </p:cSld>
  <p:clrMapOvr>
    <a:masterClrMapping/>
  </p:clrMapOvr>
  <p:transition advTm="21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Response to F-G Creation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Should be testable.</a:t>
            </a:r>
          </a:p>
          <a:p>
            <a:r>
              <a:rPr lang="en-US" altLang="en-US" sz="2800"/>
              <a:t>Is there any evidence that nature contains the information necessary to make complex life:</a:t>
            </a:r>
          </a:p>
          <a:p>
            <a:pPr lvl="1"/>
            <a:r>
              <a:rPr lang="en-US" altLang="en-US" sz="2400"/>
              <a:t>In the DNA?</a:t>
            </a:r>
          </a:p>
          <a:p>
            <a:pPr lvl="1"/>
            <a:r>
              <a:rPr lang="en-US" altLang="en-US" sz="2400"/>
              <a:t>In the invisible law structures?</a:t>
            </a:r>
          </a:p>
          <a:p>
            <a:pPr lvl="1"/>
            <a:r>
              <a:rPr lang="en-US" altLang="en-US" sz="2400"/>
              <a:t>In the supposed ability of chaos </a:t>
            </a:r>
            <a:r>
              <a:rPr lang="en-US" altLang="en-US" sz="2400">
                <a:sym typeface="Wingdings" pitchFamily="2" charset="2"/>
              </a:rPr>
              <a:t> order?</a:t>
            </a:r>
          </a:p>
          <a:p>
            <a:pPr lvl="1"/>
            <a:r>
              <a:rPr lang="en-US" altLang="en-US" sz="2400">
                <a:sym typeface="Wingdings" pitchFamily="2" charset="2"/>
              </a:rPr>
              <a:t>In the power of mutation &amp; natural selection?</a:t>
            </a:r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ransition advTm="123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Response to F-G Creation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My studies suggest these won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t do the job.</a:t>
            </a:r>
          </a:p>
          <a:p>
            <a:r>
              <a:rPr lang="en-US" altLang="en-US" sz="2800"/>
              <a:t>Is it </a:t>
            </a:r>
            <a:r>
              <a:rPr lang="en-US" altLang="en-US" sz="2800" i="1"/>
              <a:t>gauche</a:t>
            </a:r>
            <a:r>
              <a:rPr lang="en-US" altLang="en-US" sz="2800"/>
              <a:t> to have a universe in which God intervenes?</a:t>
            </a:r>
          </a:p>
          <a:p>
            <a:pPr lvl="1"/>
            <a:r>
              <a:rPr lang="en-US" altLang="en-US" sz="2400"/>
              <a:t>Watchmaker vs. guitarist/violinist?</a:t>
            </a:r>
          </a:p>
          <a:p>
            <a:r>
              <a:rPr lang="en-US" altLang="en-US" sz="2800"/>
              <a:t>If God intervenes in salvation history, when did salvation history begin?</a:t>
            </a:r>
          </a:p>
          <a:p>
            <a:r>
              <a:rPr lang="en-US" altLang="en-US" sz="2800"/>
              <a:t>Maybe miracles in creation are for the benefit of angels then or scientists now.</a:t>
            </a:r>
          </a:p>
        </p:txBody>
      </p:sp>
    </p:spTree>
    <p:custDataLst>
      <p:tags r:id="rId1"/>
    </p:custDataLst>
  </p:cSld>
  <p:clrMapOvr>
    <a:masterClrMapping/>
  </p:clrMapOvr>
  <p:transition advTm="145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build="p" bldLvl="2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Mind-Body Problem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 of No-Adam sort tends to favor a monist view of human nature</a:t>
            </a:r>
          </a:p>
          <a:p>
            <a:pPr lvl="1"/>
            <a:r>
              <a:rPr lang="en-US" altLang="en-US"/>
              <a:t>The mind is inseparable from the body.</a:t>
            </a:r>
          </a:p>
          <a:p>
            <a:pPr lvl="1"/>
            <a:r>
              <a:rPr lang="en-US" altLang="en-US"/>
              <a:t>The mind is a development, as the brain grows more complex.</a:t>
            </a:r>
          </a:p>
          <a:p>
            <a:r>
              <a:rPr lang="en-US" altLang="en-US"/>
              <a:t>This view faces some serious problems from the biblical teaching on the intermediate state.</a:t>
            </a:r>
          </a:p>
        </p:txBody>
      </p:sp>
    </p:spTree>
    <p:custDataLst>
      <p:tags r:id="rId1"/>
    </p:custDataLst>
  </p:cSld>
  <p:clrMapOvr>
    <a:masterClrMapping/>
  </p:clrMapOvr>
  <p:transition advTm="48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Mind-Body Problem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mind-body interaction is a paradigm for intelligent design.</a:t>
            </a:r>
          </a:p>
          <a:p>
            <a:pPr lvl="1"/>
            <a:r>
              <a:rPr lang="en-US" altLang="en-US"/>
              <a:t>ID is not reducible to natural law nor to chance phenomena.</a:t>
            </a:r>
          </a:p>
          <a:p>
            <a:r>
              <a:rPr lang="en-US" altLang="en-US"/>
              <a:t>The mind-body interaction is a model for the interaction of God with nature.</a:t>
            </a:r>
          </a:p>
          <a:p>
            <a:pPr lvl="1"/>
            <a:r>
              <a:rPr lang="en-US" altLang="en-US"/>
              <a:t>Unseen producing visible results.</a:t>
            </a:r>
          </a:p>
          <a:p>
            <a:pPr lvl="1"/>
            <a:r>
              <a:rPr lang="en-US" altLang="en-US"/>
              <a:t>Unseen transcendent over the seen.</a:t>
            </a:r>
          </a:p>
        </p:txBody>
      </p:sp>
    </p:spTree>
    <p:custDataLst>
      <p:tags r:id="rId1"/>
    </p:custDataLst>
  </p:cSld>
  <p:clrMapOvr>
    <a:masterClrMapping/>
  </p:clrMapOvr>
  <p:transition advTm="48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Scientific Problems:</a:t>
            </a:r>
          </a:p>
          <a:p>
            <a:pPr lvl="1"/>
            <a:r>
              <a:rPr lang="en-US" altLang="en-US" sz="2400"/>
              <a:t>Transitional fossils</a:t>
            </a:r>
          </a:p>
          <a:p>
            <a:pPr lvl="1"/>
            <a:r>
              <a:rPr lang="en-US" altLang="en-US" sz="2400"/>
              <a:t>Irreducible complexity</a:t>
            </a:r>
          </a:p>
          <a:p>
            <a:pPr lvl="1"/>
            <a:r>
              <a:rPr lang="en-US" altLang="en-US" sz="2400"/>
              <a:t>Filling gaps with natural law</a:t>
            </a:r>
          </a:p>
          <a:p>
            <a:r>
              <a:rPr lang="en-US" altLang="en-US" sz="2800"/>
              <a:t>Theological Problems:</a:t>
            </a:r>
          </a:p>
          <a:p>
            <a:pPr lvl="1"/>
            <a:r>
              <a:rPr lang="en-US" altLang="en-US" sz="2400"/>
              <a:t>Human origins in Gen 2</a:t>
            </a:r>
          </a:p>
          <a:p>
            <a:pPr lvl="1"/>
            <a:r>
              <a:rPr lang="en-US" altLang="en-US" sz="2400"/>
              <a:t>Human sin in Gen 3</a:t>
            </a:r>
          </a:p>
          <a:p>
            <a:pPr lvl="1"/>
            <a:r>
              <a:rPr lang="en-US" altLang="en-US" sz="2400"/>
              <a:t>Warrant for reading Gen 2-3 as allegory</a:t>
            </a:r>
          </a:p>
          <a:p>
            <a:pPr lvl="1"/>
            <a:r>
              <a:rPr lang="en-US" altLang="en-US" sz="2400"/>
              <a:t>Monistic view of human nature</a:t>
            </a:r>
          </a:p>
        </p:txBody>
      </p:sp>
    </p:spTree>
    <p:custDataLst>
      <p:tags r:id="rId1"/>
    </p:custDataLst>
  </p:cSld>
  <p:clrMapOvr>
    <a:masterClrMapping/>
  </p:clrMapOvr>
  <p:transition advTm="38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5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5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Further Reading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/>
              <a:t>Michael Behe, </a:t>
            </a:r>
            <a:r>
              <a:rPr lang="en-US" altLang="en-US" i="1"/>
              <a:t>Darwin</a:t>
            </a:r>
            <a:r>
              <a:rPr lang="en-US" altLang="en-US" i="1">
                <a:cs typeface="Tahoma" pitchFamily="34" charset="0"/>
              </a:rPr>
              <a:t>'</a:t>
            </a:r>
            <a:r>
              <a:rPr lang="en-US" altLang="en-US" i="1"/>
              <a:t>s Black Box</a:t>
            </a:r>
            <a:endParaRPr lang="en-US" altLang="en-US"/>
          </a:p>
          <a:p>
            <a:r>
              <a:rPr lang="en-US" altLang="en-US"/>
              <a:t>William Dembski, </a:t>
            </a:r>
            <a:r>
              <a:rPr lang="en-US" altLang="en-US" i="1"/>
              <a:t>Intelligent Design</a:t>
            </a:r>
            <a:endParaRPr lang="en-US" altLang="en-US"/>
          </a:p>
          <a:p>
            <a:r>
              <a:rPr lang="en-US" altLang="en-US"/>
              <a:t>John Eccles, </a:t>
            </a:r>
            <a:r>
              <a:rPr lang="en-US" altLang="en-US" i="1"/>
              <a:t>How the Self Controls Its Brain</a:t>
            </a:r>
            <a:endParaRPr lang="en-US" altLang="en-US"/>
          </a:p>
          <a:p>
            <a:r>
              <a:rPr lang="en-US" altLang="en-US"/>
              <a:t>John Cooper, </a:t>
            </a:r>
            <a:r>
              <a:rPr lang="en-US" altLang="en-US" i="1"/>
              <a:t>Body, Soul, and Life Everlasting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9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May God guide us as we study His word and world!</a:t>
            </a:r>
          </a:p>
        </p:txBody>
      </p:sp>
    </p:spTree>
    <p:custDataLst>
      <p:tags r:id="rId1"/>
    </p:custDataLst>
  </p:cSld>
  <p:clrMapOvr>
    <a:masterClrMapping/>
  </p:clrMapOvr>
  <p:transition advTm="23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Mechanism:  Natural Selection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 model involving 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random variation &amp; differential survival</a:t>
            </a:r>
            <a:r>
              <a:rPr lang="en-US" altLang="en-US" sz="2800">
                <a:cs typeface="Tahoma" pitchFamily="34" charset="0"/>
              </a:rPr>
              <a:t>"</a:t>
            </a:r>
          </a:p>
          <a:p>
            <a:r>
              <a:rPr lang="en-US" altLang="en-US" sz="2800"/>
              <a:t>Here TE and OEC part company.</a:t>
            </a:r>
          </a:p>
          <a:p>
            <a:r>
              <a:rPr lang="en-US" altLang="en-US" sz="2800"/>
              <a:t>But not so simple:</a:t>
            </a:r>
          </a:p>
          <a:p>
            <a:pPr lvl="1"/>
            <a:r>
              <a:rPr lang="en-US" altLang="en-US" sz="2400"/>
              <a:t>Nearly all theistic models have </a:t>
            </a:r>
            <a:r>
              <a:rPr lang="en-US" altLang="en-US" sz="2400" b="1"/>
              <a:t>some</a:t>
            </a:r>
            <a:r>
              <a:rPr lang="en-US" altLang="en-US" sz="2400"/>
              <a:t> natural selection.</a:t>
            </a:r>
          </a:p>
          <a:p>
            <a:pPr lvl="1"/>
            <a:r>
              <a:rPr lang="en-US" altLang="en-US" sz="2400"/>
              <a:t>Real divide is whether this is </a:t>
            </a:r>
            <a:r>
              <a:rPr lang="en-US" altLang="en-US" sz="2400" b="1"/>
              <a:t>sole</a:t>
            </a:r>
            <a:r>
              <a:rPr lang="en-US" altLang="en-US" sz="2400"/>
              <a:t> mechanism to explain diversity.</a:t>
            </a:r>
          </a:p>
          <a:p>
            <a:pPr lvl="1"/>
            <a:r>
              <a:rPr lang="en-US" altLang="en-US" sz="2400"/>
              <a:t>And what do we mean by 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random</a:t>
            </a:r>
            <a:r>
              <a:rPr lang="en-US" altLang="en-US" sz="2400">
                <a:cs typeface="Tahoma" pitchFamily="34" charset="0"/>
              </a:rPr>
              <a:t>"</a:t>
            </a:r>
            <a:r>
              <a:rPr lang="en-US" altLang="en-US" sz="2400"/>
              <a:t>?</a:t>
            </a:r>
          </a:p>
          <a:p>
            <a:pPr lvl="1"/>
            <a:endParaRPr lang="en-US" altLang="en-US" sz="2400"/>
          </a:p>
        </p:txBody>
      </p:sp>
    </p:spTree>
    <p:custDataLst>
      <p:tags r:id="rId1"/>
    </p:custDataLst>
  </p:cSld>
  <p:clrMapOvr>
    <a:masterClrMapping/>
  </p:clrMapOvr>
  <p:transition advTm="54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ASA Creation Statement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General statement on which all agree.</a:t>
            </a:r>
          </a:p>
          <a:p>
            <a:r>
              <a:rPr lang="en-US" altLang="en-US"/>
              <a:t>Special statements characterizing various views.</a:t>
            </a:r>
          </a:p>
          <a:p>
            <a:pPr lvl="1"/>
            <a:r>
              <a:rPr lang="en-US" altLang="en-US"/>
              <a:t>Young-earth creation (YEC)</a:t>
            </a:r>
          </a:p>
          <a:p>
            <a:pPr lvl="1"/>
            <a:r>
              <a:rPr lang="en-US" altLang="en-US"/>
              <a:t>Old-earth creation (OEC)</a:t>
            </a:r>
          </a:p>
          <a:p>
            <a:pPr lvl="1"/>
            <a:r>
              <a:rPr lang="en-US" altLang="en-US"/>
              <a:t>Theistic evolution (TE)</a:t>
            </a:r>
          </a:p>
          <a:p>
            <a:r>
              <a:rPr lang="en-US" altLang="en-US"/>
              <a:t>Here we look at the statement on TE.</a:t>
            </a:r>
          </a:p>
        </p:txBody>
      </p:sp>
    </p:spTree>
    <p:custDataLst>
      <p:tags r:id="rId1"/>
    </p:custDataLst>
  </p:cSld>
  <p:clrMapOvr>
    <a:masterClrMapping/>
  </p:clrMapOvr>
  <p:transition advTm="42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ASA Statement on TE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altLang="en-US"/>
              <a:t>Theological Statements</a:t>
            </a:r>
          </a:p>
          <a:p>
            <a:pPr lvl="1"/>
            <a:r>
              <a:rPr lang="en-US" altLang="en-US"/>
              <a:t>Areas of agreement</a:t>
            </a:r>
          </a:p>
          <a:p>
            <a:pPr lvl="1"/>
            <a:r>
              <a:rPr lang="en-US" altLang="en-US"/>
              <a:t>Areas of diversity</a:t>
            </a:r>
          </a:p>
          <a:p>
            <a:r>
              <a:rPr lang="en-US" altLang="en-US"/>
              <a:t>Scientific Statements</a:t>
            </a:r>
          </a:p>
        </p:txBody>
      </p:sp>
    </p:spTree>
    <p:custDataLst>
      <p:tags r:id="rId1"/>
    </p:custDataLst>
  </p:cSld>
  <p:clrMapOvr>
    <a:masterClrMapping/>
  </p:clrMapOvr>
  <p:transition advTm="13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Theological Areas of Agreement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God is free to act in creation in any way consistent with His character.  The nature of the physical universe and of God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s interaction is a consequence of God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s free choice.</a:t>
            </a:r>
          </a:p>
          <a:p>
            <a:r>
              <a:rPr lang="en-US" altLang="en-US" sz="2800"/>
              <a:t>Evolutionary processes are not antithetical to God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s creative action.  Furthermore, nothing in scripture provides a theological basis for rejecting the descent of all living beings from a common ancestor, including humans.</a:t>
            </a:r>
          </a:p>
        </p:txBody>
      </p:sp>
    </p:spTree>
    <p:custDataLst>
      <p:tags r:id="rId1"/>
    </p:custDataLst>
  </p:cSld>
  <p:clrMapOvr>
    <a:masterClrMapping/>
  </p:clrMapOvr>
  <p:transition advTm="53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0.7|8.3|10.1|1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5|6.5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7|6.5|1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2|1.3|2|1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4.5|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8|1.6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|0.8|1.4|1.5|1.3|1.1|1.8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3|4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.1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9|2.7|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9.3|2.5|1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1|6.6|7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9|9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1|2|4.4|50.7|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2|2.9|6|17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3.2|4.8|3.1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5.6|6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4.4|13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7|35|33.9|4|14.5|4.8|4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8|3.3|14.7|3.8|10.2|28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|1.4|1.2|1|12.4|13.8|9.1|8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|3.2|4.8|4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1.3|17.4|2.1|3|19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2.9|3.5|3.9|6|4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8|3.4|3.2|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2.5|34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2|3.2|4.5|3.3|4.4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4|19.9|8.6|19|12.3|6.7|14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1|6.8|13.1|1.6|8.6|3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5|3.7|3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|1.7|1.5|3.2|1.9|3.3|8.9|3.2|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4|7.9|14.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8.5|2.8|22.7|6.7|27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9|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4|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8.3|6.6|15.4|50.2|13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8|46.4|28.3|44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1|3.1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9|8|23.2|11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4.7|8.1|6.5|4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|1.9|3|3.9|1.1|2.4|2.4|3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|2.3|3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.8|7.8|1.7|4.4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4.6|3.1|1.2|1.3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|2.7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7.5"/>
</p:tagLst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311</TotalTime>
  <Words>2665</Words>
  <Application>Microsoft Office PowerPoint</Application>
  <PresentationFormat>On-screen Show (4:3)</PresentationFormat>
  <Paragraphs>309</Paragraphs>
  <Slides>58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Sumi Painting</vt:lpstr>
      <vt:lpstr>Some Problems for Theistic Evolution</vt:lpstr>
      <vt:lpstr>Some Problems for  Theistic Evolution</vt:lpstr>
      <vt:lpstr>What is Theistic Evolution?</vt:lpstr>
      <vt:lpstr>Pattern: Change over Time</vt:lpstr>
      <vt:lpstr>Process: Descent through Common Ancestry</vt:lpstr>
      <vt:lpstr>Mechanism:  Natural Selection</vt:lpstr>
      <vt:lpstr>ASA Creation Statement</vt:lpstr>
      <vt:lpstr>ASA Statement on TE</vt:lpstr>
      <vt:lpstr>Theological Areas of Agreement</vt:lpstr>
      <vt:lpstr>Theological Areas of Agreement</vt:lpstr>
      <vt:lpstr>Theological Areas of Diversity</vt:lpstr>
      <vt:lpstr>Theological Areas of Diversity</vt:lpstr>
      <vt:lpstr>Scientific Statements</vt:lpstr>
      <vt:lpstr>Comments on  Theological Statements</vt:lpstr>
      <vt:lpstr>Comments on  Scientific Statements</vt:lpstr>
      <vt:lpstr>Two Alternative Definitions  of Theistic Evolution</vt:lpstr>
      <vt:lpstr>Proposal 1</vt:lpstr>
      <vt:lpstr>Proposal 1</vt:lpstr>
      <vt:lpstr>Proposal 2</vt:lpstr>
      <vt:lpstr>Proposal 2</vt:lpstr>
      <vt:lpstr>Scientific Problems for  Theistic Evolution</vt:lpstr>
      <vt:lpstr>Transitional Fossils</vt:lpstr>
      <vt:lpstr>Biological  Classification System</vt:lpstr>
      <vt:lpstr>Transitional Fossils</vt:lpstr>
      <vt:lpstr>Pictures &amp; Pixels</vt:lpstr>
      <vt:lpstr>Fossil Record &amp;  Small Populations</vt:lpstr>
      <vt:lpstr>Small Populations</vt:lpstr>
      <vt:lpstr>Small Populations</vt:lpstr>
      <vt:lpstr>Random Walk</vt:lpstr>
      <vt:lpstr>Irreducible Complexity</vt:lpstr>
      <vt:lpstr>Irreducible Complexity</vt:lpstr>
      <vt:lpstr>Shape of the Fossil Record</vt:lpstr>
      <vt:lpstr>Natural Law &amp; Mediation</vt:lpstr>
      <vt:lpstr>What is Natural Law?</vt:lpstr>
      <vt:lpstr>Providence &amp; Miracle</vt:lpstr>
      <vt:lpstr>Distinguishing  Providence and Miracle</vt:lpstr>
      <vt:lpstr>Distinguishing  Providence and Miracle</vt:lpstr>
      <vt:lpstr>Markers for the Miraculous</vt:lpstr>
      <vt:lpstr>Theological Problems for Theistic Evolution</vt:lpstr>
      <vt:lpstr>Genesis One</vt:lpstr>
      <vt:lpstr>Genesis Two</vt:lpstr>
      <vt:lpstr>Genesis Three</vt:lpstr>
      <vt:lpstr>Theology of Genesis 2-3</vt:lpstr>
      <vt:lpstr>Theology of Genesis 2-3</vt:lpstr>
      <vt:lpstr>Hermeneutics of Genesis 2-3</vt:lpstr>
      <vt:lpstr>A Parallel to Ezekiel 16?</vt:lpstr>
      <vt:lpstr>The Ezekiel 16 Narrative</vt:lpstr>
      <vt:lpstr>Comparing Gen 2-3 &amp; Ezek 16</vt:lpstr>
      <vt:lpstr>Problems</vt:lpstr>
      <vt:lpstr>Conclusions on  Gen 2-3 &amp; Ezek 16</vt:lpstr>
      <vt:lpstr>Fully-Gifted Creation</vt:lpstr>
      <vt:lpstr>Response to F-G Creation</vt:lpstr>
      <vt:lpstr>Response to F-G Creation</vt:lpstr>
      <vt:lpstr>The Mind-Body Problem</vt:lpstr>
      <vt:lpstr>The Mind-Body Problem</vt:lpstr>
      <vt:lpstr>Summary</vt:lpstr>
      <vt:lpstr>For Further Reading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Problems for Theistic Evolution</dc:title>
  <dc:creator>RC Newman</dc:creator>
  <cp:lastModifiedBy>Newman</cp:lastModifiedBy>
  <cp:revision>129</cp:revision>
  <cp:lastPrinted>1601-01-01T00:00:00Z</cp:lastPrinted>
  <dcterms:created xsi:type="dcterms:W3CDTF">2003-09-23T13:00:43Z</dcterms:created>
  <dcterms:modified xsi:type="dcterms:W3CDTF">2015-07-09T15:14:23Z</dcterms:modified>
</cp:coreProperties>
</file>