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2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4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4F956-7902-41F7-BCCF-2ADDBAB39E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1958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3C692-2AFE-43ED-AD01-CBB45CD0A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17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F0D0F6-A67E-4269-8556-5887F61C0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9219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E482577-22FE-4DEC-985A-D85BD4D98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8760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C9ED27-4DE3-43FE-922A-8F340EF18C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43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660B8-AEC0-4541-A028-DD296C5F86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727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11E3C-6576-4210-8E41-FA3186D998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47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5CDD0-9FD2-4AFB-A6DE-FB1889C09A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16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9E3F6-8EF7-4FBF-B6D1-96075736E4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15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818FD-65D0-4CCC-8CD3-4519510947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99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387F3-6236-46BE-BC80-C8581AF5AB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281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0561F-1DE5-4892-A8D6-2CEBAAD5A2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61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B568346-325A-4846-9A84-1E4E2F37D3E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CG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33400"/>
            <a:ext cx="5257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Stars &amp; Galaxies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/>
          <a:p>
            <a:r>
              <a:rPr lang="en-US" altLang="en-US"/>
              <a:t>Robert C. Newman</a:t>
            </a:r>
          </a:p>
        </p:txBody>
      </p:sp>
      <p:pic>
        <p:nvPicPr>
          <p:cNvPr id="2" name="StarsGalax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400" y="5791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71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0" grpId="0"/>
      <p:bldP spid="205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oogle-sky-constell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57188"/>
            <a:ext cx="7381875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304800" y="914400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IAU Boundaries</a:t>
            </a:r>
          </a:p>
        </p:txBody>
      </p:sp>
    </p:spTree>
  </p:cSld>
  <p:clrMapOvr>
    <a:masterClrMapping/>
  </p:clrMapOvr>
  <p:transition advTm="556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Use of the Constellations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The constellations are used today in astronomy to help observers find their way around in the night sky.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They have been used by travellers for direction and by farmers for when to plant crops.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constellations have been &amp; are still being used by astrologers for fortune-telling.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Some Christians believe they portray a 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Gospel in the Stars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 that goes back to God or to the patriarchs.</a:t>
            </a:r>
          </a:p>
        </p:txBody>
      </p:sp>
    </p:spTree>
    <p:custDataLst>
      <p:tags r:id="rId1"/>
    </p:custDataLst>
  </p:cSld>
  <p:clrMapOvr>
    <a:masterClrMapping/>
  </p:clrMapOvr>
  <p:transition advTm="45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M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4138"/>
            <a:ext cx="7239000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Rectangle 3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Back to Stars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4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 Kinds of Stars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Even a brief glance at the stars shows us that they differ in brightness.</a:t>
            </a:r>
          </a:p>
          <a:p>
            <a:r>
              <a:rPr lang="en-US" altLang="en-US"/>
              <a:t>As one looks at the stars more carefully, it becomes apparent that they are not all the same color.</a:t>
            </a:r>
          </a:p>
          <a:p>
            <a:r>
              <a:rPr lang="en-US" altLang="en-US"/>
              <a:t>Look at the constellation of Orion shown in the next panel.</a:t>
            </a:r>
          </a:p>
        </p:txBody>
      </p:sp>
    </p:spTree>
    <p:custDataLst>
      <p:tags r:id="rId1"/>
    </p:custDataLst>
  </p:cSld>
  <p:clrMapOvr>
    <a:masterClrMapping/>
  </p:clrMapOvr>
  <p:transition advTm="171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08-orion_constellation-detai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85800" y="762000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Orion</a:t>
            </a:r>
          </a:p>
        </p:txBody>
      </p:sp>
    </p:spTree>
  </p:cSld>
  <p:clrMapOvr>
    <a:masterClrMapping/>
  </p:clrMapOvr>
  <p:transition advTm="57763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 Kinds of Stars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Astronomers classify the apparent brightness of stars by magnitude.</a:t>
            </a:r>
          </a:p>
          <a:p>
            <a:pPr lvl="1"/>
            <a:r>
              <a:rPr lang="en-US" altLang="en-US"/>
              <a:t>The lower the number, the brighter the star</a:t>
            </a:r>
          </a:p>
          <a:p>
            <a:r>
              <a:rPr lang="en-US" altLang="en-US"/>
              <a:t>They use a similar system for the actual brightness of the star, called absolute magnitude.</a:t>
            </a:r>
          </a:p>
          <a:p>
            <a:r>
              <a:rPr lang="en-US" altLang="en-US"/>
              <a:t>They use a letter system to designate the star color: O, B, A, F, G, K, and M.</a:t>
            </a:r>
          </a:p>
        </p:txBody>
      </p:sp>
    </p:spTree>
    <p:custDataLst>
      <p:tags r:id="rId1"/>
    </p:custDataLst>
  </p:cSld>
  <p:clrMapOvr>
    <a:masterClrMapping/>
  </p:clrMapOvr>
  <p:transition advTm="776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Brightness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The ancients called the brightest stars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first magnitude,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the next brightest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second magnitude,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and so on thru 6</a:t>
            </a:r>
            <a:r>
              <a:rPr lang="en-US" altLang="en-US" baseline="30000"/>
              <a:t>th</a:t>
            </a:r>
            <a:r>
              <a:rPr lang="en-US" altLang="en-US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/>
              <a:t>Modern astronomy has regularized this, using zero and negative numbers for the very brightest objects, and higher numbers for objects invisible w/o optical help.</a:t>
            </a:r>
          </a:p>
          <a:p>
            <a:pPr>
              <a:lnSpc>
                <a:spcPct val="90000"/>
              </a:lnSpc>
            </a:pPr>
            <a:r>
              <a:rPr lang="en-US" altLang="en-US"/>
              <a:t>For instance, see some examples in the next panel:</a:t>
            </a:r>
          </a:p>
        </p:txBody>
      </p:sp>
    </p:spTree>
    <p:custDataLst>
      <p:tags r:id="rId1"/>
    </p:custDataLst>
  </p:cSld>
  <p:clrMapOvr>
    <a:masterClrMapping/>
  </p:clrMapOvr>
  <p:transition advTm="350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Apparent Magnitude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Sun</a:t>
            </a:r>
          </a:p>
          <a:p>
            <a:r>
              <a:rPr lang="en-US" altLang="en-US"/>
              <a:t>Venus</a:t>
            </a:r>
          </a:p>
          <a:p>
            <a:r>
              <a:rPr lang="en-US" altLang="en-US"/>
              <a:t>Sirius</a:t>
            </a:r>
          </a:p>
          <a:p>
            <a:r>
              <a:rPr lang="en-US" altLang="en-US"/>
              <a:t>Vega</a:t>
            </a:r>
          </a:p>
          <a:p>
            <a:r>
              <a:rPr lang="en-US" altLang="en-US"/>
              <a:t>Betelguese</a:t>
            </a:r>
          </a:p>
          <a:p>
            <a:r>
              <a:rPr lang="en-US" altLang="en-US"/>
              <a:t>Limit w/ naked eye</a:t>
            </a:r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altLang="en-US"/>
              <a:t>-26.7</a:t>
            </a:r>
          </a:p>
          <a:p>
            <a:r>
              <a:rPr lang="en-US" altLang="en-US"/>
              <a:t>-4.4</a:t>
            </a:r>
          </a:p>
          <a:p>
            <a:r>
              <a:rPr lang="en-US" altLang="en-US"/>
              <a:t>-1.4</a:t>
            </a:r>
          </a:p>
          <a:p>
            <a:r>
              <a:rPr lang="en-US" altLang="en-US"/>
              <a:t>0.0</a:t>
            </a:r>
          </a:p>
          <a:p>
            <a:r>
              <a:rPr lang="en-US" altLang="en-US"/>
              <a:t>0.4</a:t>
            </a:r>
          </a:p>
          <a:p>
            <a:r>
              <a:rPr lang="en-US" altLang="en-US"/>
              <a:t>5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33400" y="5105400"/>
            <a:ext cx="77724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/>
              <a:t>Absolute magnitude is what the apparent magnitude of a star would be if it were 10 parsecs (32.6 light years) away.</a:t>
            </a:r>
          </a:p>
        </p:txBody>
      </p:sp>
    </p:spTree>
    <p:custDataLst>
      <p:tags r:id="rId1"/>
    </p:custDataLst>
  </p:cSld>
  <p:clrMapOvr>
    <a:masterClrMapping/>
  </p:clrMapOvr>
  <p:transition advTm="42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uiExpand="1" build="p"/>
      <p:bldP spid="21509" grpId="0" uiExpand="1" build="p"/>
      <p:bldP spid="215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Star Color (Temperature)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1371600" cy="4525963"/>
          </a:xfrm>
        </p:spPr>
        <p:txBody>
          <a:bodyPr/>
          <a:lstStyle/>
          <a:p>
            <a:r>
              <a:rPr lang="en-US" altLang="en-US"/>
              <a:t>O</a:t>
            </a:r>
          </a:p>
          <a:p>
            <a:r>
              <a:rPr lang="en-US" altLang="en-US"/>
              <a:t>B</a:t>
            </a:r>
          </a:p>
          <a:p>
            <a:r>
              <a:rPr lang="en-US" altLang="en-US"/>
              <a:t>A</a:t>
            </a:r>
          </a:p>
          <a:p>
            <a:r>
              <a:rPr lang="en-US" altLang="en-US"/>
              <a:t>F</a:t>
            </a:r>
          </a:p>
          <a:p>
            <a:r>
              <a:rPr lang="en-US" altLang="en-US"/>
              <a:t>G</a:t>
            </a:r>
          </a:p>
          <a:p>
            <a:r>
              <a:rPr lang="en-US" altLang="en-US"/>
              <a:t>K</a:t>
            </a:r>
          </a:p>
          <a:p>
            <a:r>
              <a:rPr lang="en-US" altLang="en-US"/>
              <a:t>M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905000" y="1600200"/>
            <a:ext cx="4038600" cy="4525963"/>
          </a:xfrm>
        </p:spPr>
        <p:txBody>
          <a:bodyPr/>
          <a:lstStyle/>
          <a:p>
            <a:r>
              <a:rPr lang="en-US" altLang="en-US"/>
              <a:t>~ 35,000 K</a:t>
            </a:r>
          </a:p>
          <a:p>
            <a:r>
              <a:rPr lang="en-US" altLang="en-US"/>
              <a:t>~20,000 K</a:t>
            </a:r>
          </a:p>
          <a:p>
            <a:r>
              <a:rPr lang="en-US" altLang="en-US"/>
              <a:t>~10,000 K</a:t>
            </a:r>
          </a:p>
          <a:p>
            <a:r>
              <a:rPr lang="en-US" altLang="en-US"/>
              <a:t>~7000 K</a:t>
            </a:r>
          </a:p>
          <a:p>
            <a:r>
              <a:rPr lang="en-US" altLang="en-US"/>
              <a:t>~6000 K</a:t>
            </a:r>
          </a:p>
          <a:p>
            <a:r>
              <a:rPr lang="en-US" altLang="en-US"/>
              <a:t>~4700 K</a:t>
            </a:r>
          </a:p>
          <a:p>
            <a:r>
              <a:rPr lang="en-US" altLang="en-US"/>
              <a:t>~3500 K</a:t>
            </a:r>
          </a:p>
        </p:txBody>
      </p:sp>
    </p:spTree>
    <p:custDataLst>
      <p:tags r:id="rId1"/>
    </p:custDataLst>
  </p:cSld>
  <p:clrMapOvr>
    <a:masterClrMapping/>
  </p:clrMapOvr>
  <p:transition advTm="33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5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5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5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5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5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5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uiExpand="1" build="p"/>
      <p:bldP spid="23557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Magnit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463"/>
            <a:ext cx="7315200" cy="656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5769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Stars &amp; Galaxies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Here we want to start with stars, looked at from two different perspectives:</a:t>
            </a:r>
          </a:p>
          <a:p>
            <a:pPr lvl="1"/>
            <a:r>
              <a:rPr lang="en-US" altLang="en-US"/>
              <a:t>What they look like from earth</a:t>
            </a:r>
          </a:p>
          <a:p>
            <a:pPr lvl="1"/>
            <a:r>
              <a:rPr lang="en-US" altLang="en-US"/>
              <a:t>What we know about them from astronomy and astrophysics</a:t>
            </a:r>
          </a:p>
          <a:p>
            <a:r>
              <a:rPr lang="en-US" altLang="en-US"/>
              <a:t>We will then look at clusters of stars</a:t>
            </a:r>
          </a:p>
          <a:p>
            <a:r>
              <a:rPr lang="en-US" altLang="en-US"/>
              <a:t>And finally at the particular types of star clusters we call galaxies.</a:t>
            </a:r>
          </a:p>
        </p:txBody>
      </p:sp>
    </p:spTree>
    <p:custDataLst>
      <p:tags r:id="rId1"/>
    </p:custDataLst>
  </p:cSld>
  <p:clrMapOvr>
    <a:masterClrMapping/>
  </p:clrMapOvr>
  <p:transition advTm="180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r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-85725"/>
            <a:ext cx="64389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5486400" y="3429000"/>
            <a:ext cx="304800" cy="3810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68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ompare_star_siz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09600"/>
            <a:ext cx="549433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609600" y="16764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Star Sizes</a:t>
            </a:r>
          </a:p>
        </p:txBody>
      </p:sp>
    </p:spTree>
  </p:cSld>
  <p:clrMapOvr>
    <a:masterClrMapping/>
  </p:clrMapOvr>
  <p:transition advTm="3730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The Hertzsprung-Russell Diagram</a:t>
            </a: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800"/>
              <a:t>The curve thru the center is the Main Sequence, stars burning hydrogen in their cores.</a:t>
            </a:r>
          </a:p>
          <a:p>
            <a:r>
              <a:rPr lang="en-US" altLang="en-US" sz="2800"/>
              <a:t>The stars at upper right are red giants.</a:t>
            </a:r>
          </a:p>
          <a:p>
            <a:r>
              <a:rPr lang="en-US" altLang="en-US" sz="2800"/>
              <a:t>The stars at lower left are white dwarfs.</a:t>
            </a:r>
          </a:p>
        </p:txBody>
      </p:sp>
      <p:pic>
        <p:nvPicPr>
          <p:cNvPr id="27655" name="Picture 7" descr="hrdiagr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58938"/>
            <a:ext cx="4038600" cy="4408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advTm="76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Lifespan of a G Star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This spiral shows (schematically) the life of a G-type star (like our sun).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It begins in the upper right as a gas cloud collapsing into a proto-star.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It spends most of its active life on the Main Sequence.</a:t>
            </a:r>
          </a:p>
        </p:txBody>
      </p:sp>
      <p:pic>
        <p:nvPicPr>
          <p:cNvPr id="29702" name="Picture 6" descr="G_star_evolu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5350" y="1600200"/>
            <a:ext cx="39243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3" name="AutoShape 7"/>
          <p:cNvSpPr>
            <a:spLocks noChangeArrowheads="1"/>
          </p:cNvSpPr>
          <p:nvPr/>
        </p:nvSpPr>
        <p:spPr bwMode="auto">
          <a:xfrm rot="1636606">
            <a:off x="4267200" y="2819400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 rot="1636606">
            <a:off x="5715000" y="1676400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334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 uiExpand="1" build="p"/>
      <p:bldP spid="29703" grpId="0" animBg="1"/>
      <p:bldP spid="29703" grpId="1" animBg="1"/>
      <p:bldP spid="29704" grpId="0" animBg="1"/>
      <p:bldP spid="2970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Lifespan of a G Star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/>
              <a:t>When it uses up the H in its core, it expands to form a red giant, burning H in an outer shell &amp; He in the core.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When the He is gone, the star collapses to form a white dwarf.</a:t>
            </a:r>
          </a:p>
          <a:p>
            <a:pPr>
              <a:lnSpc>
                <a:spcPct val="90000"/>
              </a:lnSpc>
            </a:pPr>
            <a:r>
              <a:rPr lang="en-US" altLang="en-US" sz="2800"/>
              <a:t>The dwarf gradually cools till it ceases to shine, becoming a black dwarf.</a:t>
            </a:r>
          </a:p>
        </p:txBody>
      </p:sp>
      <p:pic>
        <p:nvPicPr>
          <p:cNvPr id="31748" name="Picture 4" descr="G_star_evolu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5350" y="1600200"/>
            <a:ext cx="3924300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9" name="AutoShape 5"/>
          <p:cNvSpPr>
            <a:spLocks noChangeArrowheads="1"/>
          </p:cNvSpPr>
          <p:nvPr/>
        </p:nvSpPr>
        <p:spPr bwMode="auto">
          <a:xfrm rot="1636606">
            <a:off x="5486400" y="3429000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AutoShape 6"/>
          <p:cNvSpPr>
            <a:spLocks noChangeArrowheads="1"/>
          </p:cNvSpPr>
          <p:nvPr/>
        </p:nvSpPr>
        <p:spPr bwMode="auto">
          <a:xfrm rot="-2852244">
            <a:off x="5943600" y="5257800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AutoShape 7"/>
          <p:cNvSpPr>
            <a:spLocks noChangeArrowheads="1"/>
          </p:cNvSpPr>
          <p:nvPr/>
        </p:nvSpPr>
        <p:spPr bwMode="auto">
          <a:xfrm rot="-2852244">
            <a:off x="6934200" y="5867400"/>
            <a:ext cx="762000" cy="4572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268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uiExpand="1" build="p"/>
      <p:bldP spid="31749" grpId="0" animBg="1"/>
      <p:bldP spid="31749" grpId="1" animBg="1"/>
      <p:bldP spid="31750" grpId="0" animBg="1"/>
      <p:bldP spid="31750" grpId="1" animBg="1"/>
      <p:bldP spid="31751" grpId="0" animBg="1"/>
      <p:bldP spid="3175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How Larger Stars End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Stars that are large enough explode rather than becoming white dwarfs.</a:t>
            </a:r>
          </a:p>
          <a:p>
            <a:r>
              <a:rPr lang="en-US" altLang="en-US"/>
              <a:t>We call these exploding stars supernovas.</a:t>
            </a:r>
          </a:p>
          <a:p>
            <a:r>
              <a:rPr lang="en-US" altLang="en-US"/>
              <a:t>The smaller exploding stars collapse to become neutron stars afterward.</a:t>
            </a:r>
          </a:p>
          <a:p>
            <a:r>
              <a:rPr lang="en-US" altLang="en-US"/>
              <a:t>The larger exploding stars collapse to become black holes.</a:t>
            </a:r>
          </a:p>
        </p:txBody>
      </p:sp>
    </p:spTree>
    <p:custDataLst>
      <p:tags r:id="rId1"/>
    </p:custDataLst>
  </p:cSld>
  <p:clrMapOvr>
    <a:masterClrMapping/>
  </p:clrMapOvr>
  <p:transition advTm="364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upernov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75" y="504825"/>
            <a:ext cx="583565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914400" y="1219200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Supernova</a:t>
            </a:r>
          </a:p>
        </p:txBody>
      </p:sp>
    </p:spTree>
  </p:cSld>
  <p:clrMapOvr>
    <a:masterClrMapping/>
  </p:clrMapOvr>
  <p:transition advTm="2052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750px-Neutron_star_cross_se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685800"/>
            <a:ext cx="6858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3049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BlackHole_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68363"/>
            <a:ext cx="7239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09600" y="609600"/>
            <a:ext cx="304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Black Hole</a:t>
            </a:r>
          </a:p>
        </p:txBody>
      </p:sp>
    </p:spTree>
  </p:cSld>
  <p:clrMapOvr>
    <a:masterClrMapping/>
  </p:clrMapOvr>
  <p:transition advTm="62409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M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8275"/>
            <a:ext cx="7315200" cy="66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Star Clusters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5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M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4138"/>
            <a:ext cx="7239000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Stars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4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Star Clusters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Star clusters are groups of stars that are really associated, rather than just being in the same direction from us, as many constellations are.</a:t>
            </a:r>
          </a:p>
          <a:p>
            <a:r>
              <a:rPr lang="en-US" altLang="en-US"/>
              <a:t>Star clusters are of two kinds:</a:t>
            </a:r>
          </a:p>
          <a:p>
            <a:pPr lvl="1"/>
            <a:r>
              <a:rPr lang="en-US" altLang="en-US"/>
              <a:t>Galactic, or open, clusters</a:t>
            </a:r>
          </a:p>
          <a:p>
            <a:pPr lvl="1"/>
            <a:r>
              <a:rPr lang="en-US" altLang="en-US"/>
              <a:t>Globular clusters.</a:t>
            </a:r>
          </a:p>
        </p:txBody>
      </p:sp>
    </p:spTree>
    <p:custDataLst>
      <p:tags r:id="rId1"/>
    </p:custDataLst>
  </p:cSld>
  <p:clrMapOvr>
    <a:masterClrMapping/>
  </p:clrMapOvr>
  <p:transition advTm="178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Galactic Clusters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These are called galactic because they lie near the plane of our galaxy.</a:t>
            </a:r>
          </a:p>
          <a:p>
            <a:r>
              <a:rPr lang="en-US" altLang="en-US"/>
              <a:t>They are called open because they are not as tightly packed as globular clusters.</a:t>
            </a:r>
          </a:p>
          <a:p>
            <a:r>
              <a:rPr lang="en-US" altLang="en-US"/>
              <a:t>There are about 500 of these in our part of the galaxy.</a:t>
            </a:r>
          </a:p>
          <a:p>
            <a:r>
              <a:rPr lang="en-US" altLang="en-US"/>
              <a:t>They have typically 20-300 stars.</a:t>
            </a:r>
          </a:p>
        </p:txBody>
      </p:sp>
    </p:spTree>
    <p:custDataLst>
      <p:tags r:id="rId1"/>
    </p:custDataLst>
  </p:cSld>
  <p:clrMapOvr>
    <a:masterClrMapping/>
  </p:clrMapOvr>
  <p:transition advTm="341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M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4138"/>
            <a:ext cx="7315200" cy="668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685800" y="838200"/>
            <a:ext cx="28194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Pleiades Cluster in Taurus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Globular Clusters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Globular clusters are so named because they tend to have a rather spherical shape.</a:t>
            </a:r>
          </a:p>
          <a:p>
            <a:r>
              <a:rPr lang="en-US" altLang="en-US"/>
              <a:t>They are much larger and more tightly packed than galactic clusters,typically having tens of thousands of stars.</a:t>
            </a:r>
          </a:p>
          <a:p>
            <a:r>
              <a:rPr lang="en-US" altLang="en-US"/>
              <a:t>They move in a halo around the galaxy rather than in the galactic plane.</a:t>
            </a:r>
          </a:p>
        </p:txBody>
      </p:sp>
    </p:spTree>
    <p:custDataLst>
      <p:tags r:id="rId1"/>
    </p:custDataLst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M80globu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228600"/>
            <a:ext cx="603567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457200" y="1143000"/>
            <a:ext cx="381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M80 – Globular Cluster in Scorpio</a:t>
            </a:r>
          </a:p>
        </p:txBody>
      </p:sp>
    </p:spTree>
  </p:cSld>
  <p:clrMapOvr>
    <a:masterClrMapping/>
  </p:clrMapOvr>
  <p:transition advTm="7371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6" name="Picture 6" descr="JLM_HST-Galax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0013"/>
            <a:ext cx="7315200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Galaxies</a:t>
            </a:r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4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Galaxies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Galaxies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are what we call the huge star clusters that inhabit our universe.</a:t>
            </a:r>
          </a:p>
          <a:p>
            <a:r>
              <a:rPr lang="en-US" altLang="en-US"/>
              <a:t>These clusters range in size from ten million stars to about a trillion.</a:t>
            </a:r>
          </a:p>
          <a:p>
            <a:r>
              <a:rPr lang="en-US" altLang="en-US"/>
              <a:t>The galaxy in which we live is popularly called the 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Milky Way,</a:t>
            </a:r>
            <a:r>
              <a:rPr lang="en-US" altLang="en-US">
                <a:cs typeface="Arial" charset="0"/>
              </a:rPr>
              <a:t>'</a:t>
            </a:r>
            <a:r>
              <a:rPr lang="en-US" altLang="en-US"/>
              <a:t> because that is what it looked like to the ancients.</a:t>
            </a:r>
          </a:p>
        </p:txBody>
      </p:sp>
    </p:spTree>
    <p:custDataLst>
      <p:tags r:id="rId1"/>
    </p:custDataLst>
  </p:cSld>
  <p:clrMapOvr>
    <a:masterClrMapping/>
  </p:clrMapOvr>
  <p:transition advTm="511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MilkyWayRoad_landolf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14943" b="5670"/>
          <a:stretch>
            <a:fillRect/>
          </a:stretch>
        </p:blipFill>
        <p:spPr bwMode="auto">
          <a:xfrm>
            <a:off x="1981200" y="228600"/>
            <a:ext cx="522287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914400" y="1143000"/>
            <a:ext cx="2133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The Milky Way</a:t>
            </a:r>
          </a:p>
        </p:txBody>
      </p:sp>
    </p:spTree>
  </p:cSld>
  <p:clrMapOvr>
    <a:masterClrMapping/>
  </p:clrMapOvr>
  <p:transition advTm="22112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milky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324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304800" y="838200"/>
            <a:ext cx="24384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Milky Way as imagined from outside</a:t>
            </a:r>
          </a:p>
        </p:txBody>
      </p:sp>
    </p:spTree>
  </p:cSld>
  <p:clrMapOvr>
    <a:masterClrMapping/>
  </p:clrMapOvr>
  <p:transition advTm="85042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Galaxy Types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Galaxies are usually categorized by shape into three types: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Elliptical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Spiral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Irregular</a:t>
            </a:r>
          </a:p>
          <a:p>
            <a:pPr>
              <a:lnSpc>
                <a:spcPct val="90000"/>
              </a:lnSpc>
            </a:pPr>
            <a:r>
              <a:rPr lang="en-US" altLang="en-US"/>
              <a:t>They are usually categorized by size into: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Dwarf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Regular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Giant</a:t>
            </a:r>
          </a:p>
        </p:txBody>
      </p:sp>
    </p:spTree>
    <p:custDataLst>
      <p:tags r:id="rId1"/>
    </p:custDataLst>
  </p:cSld>
  <p:clrMapOvr>
    <a:masterClrMapping/>
  </p:clrMapOvr>
  <p:transition advTm="19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are Stars?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From earth, without telescopes, stars are just points of light in the sky.</a:t>
            </a:r>
          </a:p>
          <a:p>
            <a:r>
              <a:rPr lang="en-US" altLang="en-US"/>
              <a:t>The ancients called any bright light in the sky a star, distinguishing various types:</a:t>
            </a:r>
          </a:p>
          <a:p>
            <a:pPr lvl="1"/>
            <a:r>
              <a:rPr lang="en-US" altLang="en-US"/>
              <a:t>Fixed stars</a:t>
            </a:r>
          </a:p>
          <a:p>
            <a:pPr lvl="1"/>
            <a:r>
              <a:rPr lang="en-US" altLang="en-US"/>
              <a:t>Wandering stars (planets, sun, moon)</a:t>
            </a:r>
          </a:p>
          <a:p>
            <a:pPr lvl="1"/>
            <a:r>
              <a:rPr lang="en-US" altLang="en-US"/>
              <a:t>Hairy stars (comets)</a:t>
            </a:r>
          </a:p>
          <a:p>
            <a:pPr lvl="1"/>
            <a:r>
              <a:rPr lang="en-US" altLang="en-US"/>
              <a:t>Shooting stars (meteors)</a:t>
            </a:r>
          </a:p>
        </p:txBody>
      </p:sp>
    </p:spTree>
    <p:custDataLst>
      <p:tags r:id="rId1"/>
    </p:custDataLst>
  </p:cSld>
  <p:clrMapOvr>
    <a:masterClrMapping/>
  </p:clrMapOvr>
  <p:transition advTm="30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Galaxy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889000"/>
            <a:ext cx="80264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304800" y="762000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Galaxy Classes</a:t>
            </a:r>
          </a:p>
        </p:txBody>
      </p:sp>
    </p:spTree>
  </p:cSld>
  <p:clrMapOvr>
    <a:masterClrMapping/>
  </p:clrMapOvr>
  <p:transition advTm="84582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Our Milky Way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Our galaxy is now known to be a barred spiral, something like SBa.</a:t>
            </a:r>
          </a:p>
          <a:p>
            <a:pPr>
              <a:lnSpc>
                <a:spcPct val="90000"/>
              </a:lnSpc>
            </a:pPr>
            <a:r>
              <a:rPr lang="en-US" altLang="en-US"/>
              <a:t>Our galaxy contains about 200-400 billion stars, so is a rather large spiral.</a:t>
            </a:r>
          </a:p>
          <a:p>
            <a:pPr>
              <a:lnSpc>
                <a:spcPct val="90000"/>
              </a:lnSpc>
            </a:pPr>
            <a:r>
              <a:rPr lang="en-US" altLang="en-US"/>
              <a:t>Its mass has recently been estimated to be about 3 trillion solar masses, but most of this is dark matter.</a:t>
            </a:r>
          </a:p>
          <a:p>
            <a:pPr>
              <a:lnSpc>
                <a:spcPct val="90000"/>
              </a:lnSpc>
            </a:pPr>
            <a:r>
              <a:rPr lang="en-US" altLang="en-US"/>
              <a:t>Its size is about 100 thousand light years across and about 10 thousand ly thick.</a:t>
            </a:r>
          </a:p>
        </p:txBody>
      </p:sp>
    </p:spTree>
    <p:custDataLst>
      <p:tags r:id="rId1"/>
    </p:custDataLst>
  </p:cSld>
  <p:clrMapOvr>
    <a:masterClrMapping/>
  </p:clrMapOvr>
  <p:transition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AndromedaM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6502400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The End</a:t>
            </a:r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1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are Stars?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r>
              <a:rPr lang="en-US" altLang="en-US" sz="2800"/>
              <a:t>With the 20</a:t>
            </a:r>
            <a:r>
              <a:rPr lang="en-US" altLang="en-US" sz="2800" baseline="30000"/>
              <a:t>th</a:t>
            </a:r>
            <a:r>
              <a:rPr lang="en-US" altLang="en-US" sz="2800"/>
              <a:t> century, we have come to realize that stars are: </a:t>
            </a:r>
          </a:p>
          <a:p>
            <a:pPr lvl="1"/>
            <a:r>
              <a:rPr lang="en-US" altLang="en-US" sz="2400"/>
              <a:t>large balls of gas </a:t>
            </a:r>
          </a:p>
          <a:p>
            <a:pPr lvl="1"/>
            <a:r>
              <a:rPr lang="en-US" altLang="en-US" sz="2400"/>
              <a:t>held together by their own gravity </a:t>
            </a:r>
          </a:p>
          <a:p>
            <a:pPr lvl="1"/>
            <a:r>
              <a:rPr lang="en-US" altLang="en-US" sz="2400"/>
              <a:t>illuminated by heat produced within, usually by internal nuclear reactions.</a:t>
            </a:r>
          </a:p>
          <a:p>
            <a:r>
              <a:rPr lang="en-US" altLang="en-US" sz="2800"/>
              <a:t>Our sun is the nearest star.</a:t>
            </a:r>
          </a:p>
          <a:p>
            <a:r>
              <a:rPr lang="en-US" altLang="en-US" sz="2800"/>
              <a:t>Stars are distinguished from:</a:t>
            </a:r>
          </a:p>
          <a:p>
            <a:pPr lvl="1"/>
            <a:r>
              <a:rPr lang="en-US" altLang="en-US" sz="2400"/>
              <a:t>Planets – no nuclear reaction</a:t>
            </a:r>
          </a:p>
          <a:p>
            <a:pPr lvl="1"/>
            <a:r>
              <a:rPr lang="en-US" altLang="en-US" sz="2400"/>
              <a:t>Brown dwarfs – only deuterium or lithium fusion</a:t>
            </a:r>
          </a:p>
        </p:txBody>
      </p:sp>
    </p:spTree>
    <p:custDataLst>
      <p:tags r:id="rId1"/>
    </p:custDataLst>
  </p:cSld>
  <p:clrMapOvr>
    <a:masterClrMapping/>
  </p:clrMapOvr>
  <p:transition advTm="427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 descr="08-orion_constellation-detai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Constellations</a:t>
            </a: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advTm="4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Constellations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Constellation</a:t>
            </a:r>
            <a:r>
              <a:rPr lang="en-US" altLang="en-US" sz="2800">
                <a:cs typeface="Arial" charset="0"/>
              </a:rPr>
              <a:t>'</a:t>
            </a:r>
            <a:r>
              <a:rPr lang="en-US" altLang="en-US" sz="2800"/>
              <a:t> is the term we use for apparent star groups in the sky.  Most of these are not actually gravitationally-bound groups.</a:t>
            </a:r>
          </a:p>
          <a:p>
            <a:r>
              <a:rPr lang="en-US" altLang="en-US" sz="2800"/>
              <a:t>There is a standard set of 88 of these used in the West, 48/50 of which come down to us from the Greeks &amp; even the Babylonians centuries before the time of Christ.</a:t>
            </a:r>
          </a:p>
          <a:p>
            <a:r>
              <a:rPr lang="en-US" altLang="en-US" sz="2800"/>
              <a:t>12 of these mark off the Zodiac, thru which the sun, moon, and planets pass.</a:t>
            </a:r>
          </a:p>
        </p:txBody>
      </p:sp>
    </p:spTree>
    <p:custDataLst>
      <p:tags r:id="rId1"/>
    </p:custDataLst>
  </p:cSld>
  <p:clrMapOvr>
    <a:masterClrMapping/>
  </p:clrMapOvr>
  <p:transition advTm="47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zodi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6934200" y="11430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Zodiac</a:t>
            </a:r>
          </a:p>
        </p:txBody>
      </p:sp>
    </p:spTree>
  </p:cSld>
  <p:clrMapOvr>
    <a:masterClrMapping/>
  </p:clrMapOvr>
  <p:transition advTm="4369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NorthConstell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67056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1000" y="1447800"/>
            <a:ext cx="3276600" cy="179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/>
              <a:t>Some Northern Constellations </a:t>
            </a:r>
            <a:r>
              <a:rPr lang="en-US" altLang="en-US" sz="2400"/>
              <a:t>with the Big Dipper as pointer</a:t>
            </a:r>
            <a:endParaRPr lang="en-US" altLang="en-US" sz="3200"/>
          </a:p>
        </p:txBody>
      </p:sp>
    </p:spTree>
  </p:cSld>
  <p:clrMapOvr>
    <a:masterClrMapping/>
  </p:clrMapOvr>
  <p:transition advTm="109207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9.9|18.7|16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8|24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|4.7|1.8|2.1|0.6|2.5|0.6|2|0.8|2.7|0.8|5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1|5.5|0.5|2.5|0.6|1.2|0.7|1.5|1.2|1.6|0.5|2.7|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8.8|2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5|1.8|7|0.6|0.8|1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5.9|0.8|1.3|4.4|0.8|1.3|8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1.2|4.6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|2.6|4.5|3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5|3.3|2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9|5.5|20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6.9|9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6.5|9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1|1.3|1.2|3.3|1.7|1|1.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1.4|10.7|9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2|5.2|1.9|6.5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4|1.3|3.9|7.6|4|1.8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3.6|2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7.7|15.5|6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1134</Words>
  <Application>Microsoft Office PowerPoint</Application>
  <PresentationFormat>On-screen Show (4:3)</PresentationFormat>
  <Paragraphs>142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Default Design</vt:lpstr>
      <vt:lpstr>Stars &amp; Galaxies</vt:lpstr>
      <vt:lpstr>Stars &amp; Galaxies</vt:lpstr>
      <vt:lpstr>Stars</vt:lpstr>
      <vt:lpstr>What are Stars?</vt:lpstr>
      <vt:lpstr>What are Stars?</vt:lpstr>
      <vt:lpstr>Constellations</vt:lpstr>
      <vt:lpstr>Constellations</vt:lpstr>
      <vt:lpstr>PowerPoint Presentation</vt:lpstr>
      <vt:lpstr>PowerPoint Presentation</vt:lpstr>
      <vt:lpstr>PowerPoint Presentation</vt:lpstr>
      <vt:lpstr>Use of the Constellations</vt:lpstr>
      <vt:lpstr>Back to Stars</vt:lpstr>
      <vt:lpstr>Different Kinds of Stars</vt:lpstr>
      <vt:lpstr>PowerPoint Presentation</vt:lpstr>
      <vt:lpstr>Different Kinds of Stars</vt:lpstr>
      <vt:lpstr>Brightness</vt:lpstr>
      <vt:lpstr>Apparent Magnitude</vt:lpstr>
      <vt:lpstr>Star Color (Temperature)</vt:lpstr>
      <vt:lpstr>PowerPoint Presentation</vt:lpstr>
      <vt:lpstr>PowerPoint Presentation</vt:lpstr>
      <vt:lpstr>PowerPoint Presentation</vt:lpstr>
      <vt:lpstr>The Hertzsprung-Russell Diagram</vt:lpstr>
      <vt:lpstr>Lifespan of a G Star</vt:lpstr>
      <vt:lpstr>Lifespan of a G Star</vt:lpstr>
      <vt:lpstr>How Larger Stars End</vt:lpstr>
      <vt:lpstr>PowerPoint Presentation</vt:lpstr>
      <vt:lpstr>PowerPoint Presentation</vt:lpstr>
      <vt:lpstr>PowerPoint Presentation</vt:lpstr>
      <vt:lpstr>Star Clusters</vt:lpstr>
      <vt:lpstr>Star Clusters</vt:lpstr>
      <vt:lpstr>Galactic Clusters</vt:lpstr>
      <vt:lpstr>PowerPoint Presentation</vt:lpstr>
      <vt:lpstr>Globular Clusters</vt:lpstr>
      <vt:lpstr>PowerPoint Presentation</vt:lpstr>
      <vt:lpstr>Galaxies</vt:lpstr>
      <vt:lpstr>Galaxies</vt:lpstr>
      <vt:lpstr>PowerPoint Presentation</vt:lpstr>
      <vt:lpstr>PowerPoint Presentation</vt:lpstr>
      <vt:lpstr>Galaxy Types</vt:lpstr>
      <vt:lpstr>PowerPoint Presentation</vt:lpstr>
      <vt:lpstr>Our Milky Way</vt:lpstr>
      <vt:lpstr>The End</vt:lpstr>
    </vt:vector>
  </TitlesOfParts>
  <Company>Biblical Theological Seminary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Stars &amp; Galaxies</dc:title>
  <dc:creator>rnewman</dc:creator>
  <cp:lastModifiedBy>Newman</cp:lastModifiedBy>
  <cp:revision>105</cp:revision>
  <dcterms:created xsi:type="dcterms:W3CDTF">2009-04-02T18:42:47Z</dcterms:created>
  <dcterms:modified xsi:type="dcterms:W3CDTF">2015-07-09T14:29:24Z</dcterms:modified>
</cp:coreProperties>
</file>