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9" r:id="rId5"/>
    <p:sldId id="259" r:id="rId6"/>
    <p:sldId id="260" r:id="rId7"/>
    <p:sldId id="261" r:id="rId8"/>
    <p:sldId id="262" r:id="rId9"/>
    <p:sldId id="263" r:id="rId10"/>
    <p:sldId id="264" r:id="rId11"/>
    <p:sldId id="265" r:id="rId12"/>
    <p:sldId id="266" r:id="rId13"/>
    <p:sldId id="267"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1F9BAB-D6F4-4F40-BC61-E7D734680562}"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FC821-B684-4333-9B93-0A08C9EE85FE}" type="slidenum">
              <a:rPr lang="en-US" smtClean="0"/>
              <a:t>‹#›</a:t>
            </a:fld>
            <a:endParaRPr lang="en-US"/>
          </a:p>
        </p:txBody>
      </p:sp>
    </p:spTree>
    <p:extLst>
      <p:ext uri="{BB962C8B-B14F-4D97-AF65-F5344CB8AC3E}">
        <p14:creationId xmlns:p14="http://schemas.microsoft.com/office/powerpoint/2010/main" val="3769217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1F9BAB-D6F4-4F40-BC61-E7D734680562}"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FC821-B684-4333-9B93-0A08C9EE85FE}" type="slidenum">
              <a:rPr lang="en-US" smtClean="0"/>
              <a:t>‹#›</a:t>
            </a:fld>
            <a:endParaRPr lang="en-US"/>
          </a:p>
        </p:txBody>
      </p:sp>
    </p:spTree>
    <p:extLst>
      <p:ext uri="{BB962C8B-B14F-4D97-AF65-F5344CB8AC3E}">
        <p14:creationId xmlns:p14="http://schemas.microsoft.com/office/powerpoint/2010/main" val="2873861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1F9BAB-D6F4-4F40-BC61-E7D734680562}"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FC821-B684-4333-9B93-0A08C9EE85FE}" type="slidenum">
              <a:rPr lang="en-US" smtClean="0"/>
              <a:t>‹#›</a:t>
            </a:fld>
            <a:endParaRPr lang="en-US"/>
          </a:p>
        </p:txBody>
      </p:sp>
    </p:spTree>
    <p:extLst>
      <p:ext uri="{BB962C8B-B14F-4D97-AF65-F5344CB8AC3E}">
        <p14:creationId xmlns:p14="http://schemas.microsoft.com/office/powerpoint/2010/main" val="2805152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1F9BAB-D6F4-4F40-BC61-E7D734680562}"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FC821-B684-4333-9B93-0A08C9EE85FE}" type="slidenum">
              <a:rPr lang="en-US" smtClean="0"/>
              <a:t>‹#›</a:t>
            </a:fld>
            <a:endParaRPr lang="en-US"/>
          </a:p>
        </p:txBody>
      </p:sp>
    </p:spTree>
    <p:extLst>
      <p:ext uri="{BB962C8B-B14F-4D97-AF65-F5344CB8AC3E}">
        <p14:creationId xmlns:p14="http://schemas.microsoft.com/office/powerpoint/2010/main" val="3245703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1F9BAB-D6F4-4F40-BC61-E7D734680562}"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7FC821-B684-4333-9B93-0A08C9EE85FE}" type="slidenum">
              <a:rPr lang="en-US" smtClean="0"/>
              <a:t>‹#›</a:t>
            </a:fld>
            <a:endParaRPr lang="en-US"/>
          </a:p>
        </p:txBody>
      </p:sp>
    </p:spTree>
    <p:extLst>
      <p:ext uri="{BB962C8B-B14F-4D97-AF65-F5344CB8AC3E}">
        <p14:creationId xmlns:p14="http://schemas.microsoft.com/office/powerpoint/2010/main" val="568493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1F9BAB-D6F4-4F40-BC61-E7D734680562}"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7FC821-B684-4333-9B93-0A08C9EE85FE}" type="slidenum">
              <a:rPr lang="en-US" smtClean="0"/>
              <a:t>‹#›</a:t>
            </a:fld>
            <a:endParaRPr lang="en-US"/>
          </a:p>
        </p:txBody>
      </p:sp>
    </p:spTree>
    <p:extLst>
      <p:ext uri="{BB962C8B-B14F-4D97-AF65-F5344CB8AC3E}">
        <p14:creationId xmlns:p14="http://schemas.microsoft.com/office/powerpoint/2010/main" val="72547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1F9BAB-D6F4-4F40-BC61-E7D734680562}" type="datetimeFigureOut">
              <a:rPr lang="en-US" smtClean="0"/>
              <a:t>7/9/2015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7FC821-B684-4333-9B93-0A08C9EE85FE}" type="slidenum">
              <a:rPr lang="en-US" smtClean="0"/>
              <a:t>‹#›</a:t>
            </a:fld>
            <a:endParaRPr lang="en-US"/>
          </a:p>
        </p:txBody>
      </p:sp>
    </p:spTree>
    <p:extLst>
      <p:ext uri="{BB962C8B-B14F-4D97-AF65-F5344CB8AC3E}">
        <p14:creationId xmlns:p14="http://schemas.microsoft.com/office/powerpoint/2010/main" val="1630588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1F9BAB-D6F4-4F40-BC61-E7D734680562}" type="datetimeFigureOut">
              <a:rPr lang="en-US" smtClean="0"/>
              <a:t>7/9/2015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7FC821-B684-4333-9B93-0A08C9EE85FE}" type="slidenum">
              <a:rPr lang="en-US" smtClean="0"/>
              <a:t>‹#›</a:t>
            </a:fld>
            <a:endParaRPr lang="en-US"/>
          </a:p>
        </p:txBody>
      </p:sp>
    </p:spTree>
    <p:extLst>
      <p:ext uri="{BB962C8B-B14F-4D97-AF65-F5344CB8AC3E}">
        <p14:creationId xmlns:p14="http://schemas.microsoft.com/office/powerpoint/2010/main" val="313030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1F9BAB-D6F4-4F40-BC61-E7D734680562}" type="datetimeFigureOut">
              <a:rPr lang="en-US" smtClean="0"/>
              <a:t>7/9/2015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7FC821-B684-4333-9B93-0A08C9EE85FE}" type="slidenum">
              <a:rPr lang="en-US" smtClean="0"/>
              <a:t>‹#›</a:t>
            </a:fld>
            <a:endParaRPr lang="en-US"/>
          </a:p>
        </p:txBody>
      </p:sp>
    </p:spTree>
    <p:extLst>
      <p:ext uri="{BB962C8B-B14F-4D97-AF65-F5344CB8AC3E}">
        <p14:creationId xmlns:p14="http://schemas.microsoft.com/office/powerpoint/2010/main" val="192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1F9BAB-D6F4-4F40-BC61-E7D734680562}"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7FC821-B684-4333-9B93-0A08C9EE85FE}" type="slidenum">
              <a:rPr lang="en-US" smtClean="0"/>
              <a:t>‹#›</a:t>
            </a:fld>
            <a:endParaRPr lang="en-US"/>
          </a:p>
        </p:txBody>
      </p:sp>
    </p:spTree>
    <p:extLst>
      <p:ext uri="{BB962C8B-B14F-4D97-AF65-F5344CB8AC3E}">
        <p14:creationId xmlns:p14="http://schemas.microsoft.com/office/powerpoint/2010/main" val="330338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1F9BAB-D6F4-4F40-BC61-E7D734680562}"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7FC821-B684-4333-9B93-0A08C9EE85FE}" type="slidenum">
              <a:rPr lang="en-US" smtClean="0"/>
              <a:t>‹#›</a:t>
            </a:fld>
            <a:endParaRPr lang="en-US"/>
          </a:p>
        </p:txBody>
      </p:sp>
    </p:spTree>
    <p:extLst>
      <p:ext uri="{BB962C8B-B14F-4D97-AF65-F5344CB8AC3E}">
        <p14:creationId xmlns:p14="http://schemas.microsoft.com/office/powerpoint/2010/main" val="3571602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1F9BAB-D6F4-4F40-BC61-E7D734680562}" type="datetimeFigureOut">
              <a:rPr lang="en-US" smtClean="0"/>
              <a:t>7/9/2015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FC821-B684-4333-9B93-0A08C9EE85FE}" type="slidenum">
              <a:rPr lang="en-US" smtClean="0"/>
              <a:t>‹#›</a:t>
            </a:fld>
            <a:endParaRPr lang="en-US"/>
          </a:p>
        </p:txBody>
      </p:sp>
    </p:spTree>
    <p:extLst>
      <p:ext uri="{BB962C8B-B14F-4D97-AF65-F5344CB8AC3E}">
        <p14:creationId xmlns:p14="http://schemas.microsoft.com/office/powerpoint/2010/main" val="518120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1" y="805816"/>
            <a:ext cx="7837310" cy="5290184"/>
          </a:xfrm>
          <a:prstGeom prst="rect">
            <a:avLst/>
          </a:prstGeom>
        </p:spPr>
      </p:pic>
      <p:sp>
        <p:nvSpPr>
          <p:cNvPr id="2" name="Title 1"/>
          <p:cNvSpPr>
            <a:spLocks noGrp="1"/>
          </p:cNvSpPr>
          <p:nvPr>
            <p:ph type="ctrTitle"/>
          </p:nvPr>
        </p:nvSpPr>
        <p:spPr/>
        <p:txBody>
          <a:bodyPr/>
          <a:lstStyle/>
          <a:p>
            <a:r>
              <a:rPr lang="en-US" dirty="0" smtClean="0">
                <a:solidFill>
                  <a:schemeClr val="bg1"/>
                </a:solidFill>
              </a:rPr>
              <a:t>Stars in the Bible</a:t>
            </a:r>
            <a:endParaRPr lang="en-US" dirty="0">
              <a:solidFill>
                <a:schemeClr val="bg1"/>
              </a:solidFill>
            </a:endParaRPr>
          </a:p>
        </p:txBody>
      </p:sp>
      <p:sp>
        <p:nvSpPr>
          <p:cNvPr id="3" name="Subtitle 2"/>
          <p:cNvSpPr>
            <a:spLocks noGrp="1"/>
          </p:cNvSpPr>
          <p:nvPr>
            <p:ph type="subTitle" idx="1"/>
          </p:nvPr>
        </p:nvSpPr>
        <p:spPr/>
        <p:txBody>
          <a:bodyPr/>
          <a:lstStyle/>
          <a:p>
            <a:r>
              <a:rPr lang="en-US" dirty="0" smtClean="0"/>
              <a:t>Robert C. Newman</a:t>
            </a:r>
            <a:endParaRPr lang="en-US" dirty="0"/>
          </a:p>
        </p:txBody>
      </p:sp>
      <p:pic>
        <p:nvPicPr>
          <p:cNvPr id="6" name="StarsBible.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90600" y="5181600"/>
            <a:ext cx="609600" cy="609600"/>
          </a:xfrm>
          <a:prstGeom prst="rect">
            <a:avLst/>
          </a:prstGeom>
        </p:spPr>
      </p:pic>
    </p:spTree>
    <p:custDataLst>
      <p:tags r:id="rId1"/>
    </p:custDataLst>
    <p:extLst>
      <p:ext uri="{BB962C8B-B14F-4D97-AF65-F5344CB8AC3E}">
        <p14:creationId xmlns:p14="http://schemas.microsoft.com/office/powerpoint/2010/main" val="1263583610"/>
      </p:ext>
    </p:extLst>
  </p:cSld>
  <p:clrMapOvr>
    <a:masterClrMapping/>
  </p:clrMapOvr>
  <mc:AlternateContent xmlns:mc="http://schemas.openxmlformats.org/markup-compatibility/2006" xmlns:p14="http://schemas.microsoft.com/office/powerpoint/2010/main">
    <mc:Choice Requires="p14">
      <p:transition spd="slow" p14:dur="2000" advTm="54055"/>
    </mc:Choice>
    <mc:Fallback xmlns="">
      <p:transition spd="slow" advTm="54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0"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extLst mod="1">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Stars as Timekeepers</a:t>
            </a:r>
            <a:endParaRPr lang="en-US" dirty="0"/>
          </a:p>
        </p:txBody>
      </p:sp>
      <p:sp>
        <p:nvSpPr>
          <p:cNvPr id="3" name="Content Placeholder 2"/>
          <p:cNvSpPr>
            <a:spLocks noGrp="1"/>
          </p:cNvSpPr>
          <p:nvPr>
            <p:ph idx="1"/>
          </p:nvPr>
        </p:nvSpPr>
        <p:spPr/>
        <p:txBody>
          <a:bodyPr/>
          <a:lstStyle/>
          <a:p>
            <a:r>
              <a:rPr lang="en-US" dirty="0" smtClean="0"/>
              <a:t>In Mesopotamia a similar system was devel­oped during the Old Babylonian period (c1800-1500 BC).  </a:t>
            </a:r>
          </a:p>
          <a:p>
            <a:r>
              <a:rPr lang="en-US" dirty="0" smtClean="0"/>
              <a:t>The positions of such stars could also be used to tell time at night (when sundials are useless), as tables had been constructed to calibrate the hours of the night with the current day and month.</a:t>
            </a:r>
            <a:endParaRPr lang="en-US" dirty="0"/>
          </a:p>
        </p:txBody>
      </p:sp>
    </p:spTree>
    <p:custDataLst>
      <p:tags r:id="rId1"/>
    </p:custDataLst>
    <p:extLst>
      <p:ext uri="{BB962C8B-B14F-4D97-AF65-F5344CB8AC3E}">
        <p14:creationId xmlns:p14="http://schemas.microsoft.com/office/powerpoint/2010/main" val="3933800142"/>
      </p:ext>
    </p:extLst>
  </p:cSld>
  <p:clrMapOvr>
    <a:masterClrMapping/>
  </p:clrMapOvr>
  <mc:AlternateContent xmlns:mc="http://schemas.openxmlformats.org/markup-compatibility/2006" xmlns:p14="http://schemas.microsoft.com/office/powerpoint/2010/main">
    <mc:Choice Requires="p14">
      <p:transition spd="slow" p14:dur="2000" advTm="32624"/>
    </mc:Choice>
    <mc:Fallback xmlns="">
      <p:transition spd="slow" advTm="326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Babylonian Constellations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These have </a:t>
            </a:r>
            <a:r>
              <a:rPr lang="en-US" dirty="0"/>
              <a:t>been identified using </a:t>
            </a:r>
            <a:r>
              <a:rPr lang="en-US" dirty="0" smtClean="0"/>
              <a:t>an </a:t>
            </a:r>
            <a:r>
              <a:rPr lang="en-US" dirty="0"/>
              <a:t>astronomical text </a:t>
            </a:r>
            <a:r>
              <a:rPr lang="en-US" baseline="30000" dirty="0" err="1" smtClean="0"/>
              <a:t>mul</a:t>
            </a:r>
            <a:r>
              <a:rPr lang="en-US" dirty="0" err="1" smtClean="0"/>
              <a:t>APIN</a:t>
            </a:r>
            <a:r>
              <a:rPr lang="en-US" dirty="0" smtClean="0"/>
              <a:t>, from c700 BC. </a:t>
            </a:r>
          </a:p>
          <a:p>
            <a:r>
              <a:rPr lang="en-US" dirty="0" smtClean="0"/>
              <a:t>Sufficient </a:t>
            </a:r>
            <a:r>
              <a:rPr lang="en-US" dirty="0"/>
              <a:t>detail is given that nearly all the major Babylonian constella­tions have been identified with reasonable certainty.  </a:t>
            </a:r>
            <a:endParaRPr lang="en-US" dirty="0" smtClean="0"/>
          </a:p>
          <a:p>
            <a:r>
              <a:rPr lang="en-US" dirty="0" smtClean="0"/>
              <a:t>Many </a:t>
            </a:r>
            <a:r>
              <a:rPr lang="en-US" dirty="0"/>
              <a:t>of these are the same as the ancient </a:t>
            </a:r>
            <a:r>
              <a:rPr lang="en-US" dirty="0" smtClean="0"/>
              <a:t>Greek </a:t>
            </a:r>
            <a:r>
              <a:rPr lang="en-US" dirty="0"/>
              <a:t>constella­tions we use today:  </a:t>
            </a:r>
            <a:endParaRPr lang="en-US" dirty="0" smtClean="0"/>
          </a:p>
          <a:p>
            <a:pPr lvl="1"/>
            <a:r>
              <a:rPr lang="en-US" dirty="0" smtClean="0"/>
              <a:t>Our </a:t>
            </a:r>
            <a:r>
              <a:rPr lang="en-US" dirty="0"/>
              <a:t>Gemini was also for the Babylonians a pair of twins; </a:t>
            </a:r>
            <a:endParaRPr lang="en-US" dirty="0" smtClean="0"/>
          </a:p>
          <a:p>
            <a:pPr lvl="1"/>
            <a:r>
              <a:rPr lang="en-US" dirty="0" smtClean="0"/>
              <a:t>Leo </a:t>
            </a:r>
            <a:r>
              <a:rPr lang="en-US" dirty="0"/>
              <a:t>was a lion (possibly a dog); </a:t>
            </a:r>
            <a:endParaRPr lang="en-US" dirty="0" smtClean="0"/>
          </a:p>
          <a:p>
            <a:pPr lvl="1"/>
            <a:r>
              <a:rPr lang="en-US" dirty="0" err="1" smtClean="0"/>
              <a:t>Corvus</a:t>
            </a:r>
            <a:r>
              <a:rPr lang="en-US" dirty="0"/>
              <a:t>, a raven; </a:t>
            </a:r>
            <a:endParaRPr lang="en-US" dirty="0" smtClean="0"/>
          </a:p>
          <a:p>
            <a:pPr lvl="1"/>
            <a:r>
              <a:rPr lang="en-US" dirty="0" smtClean="0"/>
              <a:t>Libra</a:t>
            </a:r>
            <a:r>
              <a:rPr lang="en-US" dirty="0"/>
              <a:t>, a pair of scales; </a:t>
            </a:r>
            <a:endParaRPr lang="en-US" dirty="0" smtClean="0"/>
          </a:p>
          <a:p>
            <a:pPr lvl="1"/>
            <a:r>
              <a:rPr lang="en-US" dirty="0" smtClean="0"/>
              <a:t>Taurus</a:t>
            </a:r>
            <a:r>
              <a:rPr lang="en-US" dirty="0"/>
              <a:t>, a bull; </a:t>
            </a:r>
            <a:endParaRPr lang="en-US" dirty="0" smtClean="0"/>
          </a:p>
          <a:p>
            <a:pPr lvl="1"/>
            <a:r>
              <a:rPr lang="en-US" dirty="0" smtClean="0"/>
              <a:t>Scorpio</a:t>
            </a:r>
            <a:r>
              <a:rPr lang="en-US" dirty="0"/>
              <a:t>, a scorpion</a:t>
            </a:r>
            <a:r>
              <a:rPr lang="en-US" dirty="0" smtClean="0"/>
              <a:t>;</a:t>
            </a:r>
          </a:p>
          <a:p>
            <a:pPr lvl="1"/>
            <a:r>
              <a:rPr lang="en-US" dirty="0" smtClean="0"/>
              <a:t>Capricorn</a:t>
            </a:r>
            <a:r>
              <a:rPr lang="en-US" dirty="0"/>
              <a:t>, a goat-fish; and </a:t>
            </a:r>
            <a:endParaRPr lang="en-US" dirty="0" smtClean="0"/>
          </a:p>
          <a:p>
            <a:pPr lvl="1"/>
            <a:r>
              <a:rPr lang="en-US" dirty="0" smtClean="0"/>
              <a:t>Orion</a:t>
            </a:r>
            <a:r>
              <a:rPr lang="en-US" dirty="0"/>
              <a:t>, the "true shepherd of the sky</a:t>
            </a:r>
            <a:r>
              <a:rPr lang="en-US" dirty="0" smtClean="0"/>
              <a:t>."</a:t>
            </a:r>
            <a:endParaRPr lang="en-US" dirty="0"/>
          </a:p>
        </p:txBody>
      </p:sp>
    </p:spTree>
    <p:custDataLst>
      <p:tags r:id="rId1"/>
    </p:custDataLst>
    <p:extLst>
      <p:ext uri="{BB962C8B-B14F-4D97-AF65-F5344CB8AC3E}">
        <p14:creationId xmlns:p14="http://schemas.microsoft.com/office/powerpoint/2010/main" val="3008504736"/>
      </p:ext>
    </p:extLst>
  </p:cSld>
  <p:clrMapOvr>
    <a:masterClrMapping/>
  </p:clrMapOvr>
  <mc:AlternateContent xmlns:mc="http://schemas.openxmlformats.org/markup-compatibility/2006" xmlns:p14="http://schemas.microsoft.com/office/powerpoint/2010/main">
    <mc:Choice Requires="p14">
      <p:transition spd="slow" p14:dur="2000" advTm="86582"/>
    </mc:Choice>
    <mc:Fallback xmlns="">
      <p:transition spd="slow" advTm="865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Babylonian Constellations</a:t>
            </a:r>
            <a:endParaRPr lang="en-US" dirty="0"/>
          </a:p>
        </p:txBody>
      </p:sp>
      <p:sp>
        <p:nvSpPr>
          <p:cNvPr id="3" name="Content Placeholder 2"/>
          <p:cNvSpPr>
            <a:spLocks noGrp="1"/>
          </p:cNvSpPr>
          <p:nvPr>
            <p:ph idx="1"/>
          </p:nvPr>
        </p:nvSpPr>
        <p:spPr/>
        <p:txBody>
          <a:bodyPr>
            <a:normAutofit/>
          </a:bodyPr>
          <a:lstStyle/>
          <a:p>
            <a:pPr marL="342900" lvl="1" indent="-342900">
              <a:buFont typeface="Arial" panose="020B0604020202020204" pitchFamily="34" charset="0"/>
              <a:buChar char="•"/>
            </a:pPr>
            <a:r>
              <a:rPr lang="en-US" dirty="0" smtClean="0"/>
              <a:t>On the other hand, others are different:  </a:t>
            </a:r>
          </a:p>
          <a:p>
            <a:pPr marL="742950" lvl="2" indent="-342900"/>
            <a:r>
              <a:rPr lang="en-US" dirty="0" err="1" smtClean="0"/>
              <a:t>Ursa</a:t>
            </a:r>
            <a:r>
              <a:rPr lang="en-US" dirty="0" smtClean="0"/>
              <a:t> Major was a wagon (but cp. Eng. Charles' </a:t>
            </a:r>
            <a:r>
              <a:rPr lang="en-US" dirty="0" err="1" smtClean="0"/>
              <a:t>Wain</a:t>
            </a:r>
            <a:r>
              <a:rPr lang="en-US" dirty="0" smtClean="0"/>
              <a:t>); </a:t>
            </a:r>
          </a:p>
          <a:p>
            <a:pPr marL="742950" lvl="2" indent="-342900"/>
            <a:r>
              <a:rPr lang="en-US" dirty="0" smtClean="0"/>
              <a:t>Cygnus and part of </a:t>
            </a:r>
            <a:r>
              <a:rPr lang="en-US" dirty="0" err="1" smtClean="0"/>
              <a:t>Cepheus</a:t>
            </a:r>
            <a:r>
              <a:rPr lang="en-US" dirty="0" smtClean="0"/>
              <a:t>, a panther; </a:t>
            </a:r>
          </a:p>
          <a:p>
            <a:pPr marL="742950" lvl="2" indent="-342900"/>
            <a:r>
              <a:rPr lang="en-US" dirty="0" smtClean="0"/>
              <a:t>Pisces and parts of Pegasus and Androme­da, a large swallow; </a:t>
            </a:r>
          </a:p>
          <a:p>
            <a:pPr marL="742950" lvl="2" indent="-342900"/>
            <a:r>
              <a:rPr lang="en-US" dirty="0" err="1" smtClean="0"/>
              <a:t>Canis</a:t>
            </a:r>
            <a:r>
              <a:rPr lang="en-US" dirty="0" smtClean="0"/>
              <a:t> Major, a bow and arrow; </a:t>
            </a:r>
          </a:p>
          <a:p>
            <a:pPr marL="742950" lvl="2" indent="-342900"/>
            <a:r>
              <a:rPr lang="en-US" dirty="0" err="1" smtClean="0"/>
              <a:t>Lyra</a:t>
            </a:r>
            <a:r>
              <a:rPr lang="en-US" dirty="0" smtClean="0"/>
              <a:t>, a goat; </a:t>
            </a:r>
          </a:p>
          <a:p>
            <a:pPr marL="742950" lvl="2" indent="-342900"/>
            <a:r>
              <a:rPr lang="en-US" dirty="0" smtClean="0"/>
              <a:t>Hercules, a dog; and </a:t>
            </a:r>
          </a:p>
          <a:p>
            <a:pPr marL="742950" lvl="2" indent="-342900"/>
            <a:r>
              <a:rPr lang="en-US" dirty="0" smtClean="0"/>
              <a:t>Aries, a hired laborer. </a:t>
            </a:r>
            <a:endParaRPr lang="en-US" dirty="0"/>
          </a:p>
        </p:txBody>
      </p:sp>
    </p:spTree>
    <p:custDataLst>
      <p:tags r:id="rId1"/>
    </p:custDataLst>
    <p:extLst>
      <p:ext uri="{BB962C8B-B14F-4D97-AF65-F5344CB8AC3E}">
        <p14:creationId xmlns:p14="http://schemas.microsoft.com/office/powerpoint/2010/main" val="1064122838"/>
      </p:ext>
    </p:extLst>
  </p:cSld>
  <p:clrMapOvr>
    <a:masterClrMapping/>
  </p:clrMapOvr>
  <mc:AlternateContent xmlns:mc="http://schemas.openxmlformats.org/markup-compatibility/2006" xmlns:p14="http://schemas.microsoft.com/office/powerpoint/2010/main">
    <mc:Choice Requires="p14">
      <p:transition spd="slow" p14:dur="2000" advTm="60478"/>
    </mc:Choice>
    <mc:Fallback xmlns="">
      <p:transition spd="slow" advTm="604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Babylonian Constellations</a:t>
            </a:r>
            <a:endParaRPr lang="en-US" dirty="0"/>
          </a:p>
        </p:txBody>
      </p:sp>
      <p:sp>
        <p:nvSpPr>
          <p:cNvPr id="3" name="Content Placeholder 2"/>
          <p:cNvSpPr>
            <a:spLocks noGrp="1"/>
          </p:cNvSpPr>
          <p:nvPr>
            <p:ph idx="1"/>
          </p:nvPr>
        </p:nvSpPr>
        <p:spPr/>
        <p:txBody>
          <a:bodyPr>
            <a:normAutofit lnSpcReduction="10000"/>
          </a:bodyPr>
          <a:lstStyle/>
          <a:p>
            <a:pPr marL="342900" lvl="1" indent="-342900"/>
            <a:r>
              <a:rPr lang="en-US" sz="3600" dirty="0" smtClean="0"/>
              <a:t>These differences undermine the attractive theory that a "gospel in the stars" comes down to us from patriarchal times, </a:t>
            </a:r>
          </a:p>
          <a:p>
            <a:pPr marL="742950" lvl="2" indent="-342900"/>
            <a:r>
              <a:rPr lang="en-US" sz="2800" dirty="0" smtClean="0"/>
              <a:t>as proposed by Frances Rolleston, </a:t>
            </a:r>
            <a:r>
              <a:rPr lang="en-US" sz="2800" i="1" dirty="0" err="1" smtClean="0"/>
              <a:t>Mazzaroth</a:t>
            </a:r>
            <a:r>
              <a:rPr lang="en-US" sz="2800" i="1" dirty="0" smtClean="0"/>
              <a:t> </a:t>
            </a:r>
            <a:r>
              <a:rPr lang="en-US" sz="2800" dirty="0" smtClean="0"/>
              <a:t>(1863), </a:t>
            </a:r>
          </a:p>
          <a:p>
            <a:pPr marL="742950" lvl="2" indent="-342900"/>
            <a:r>
              <a:rPr lang="en-US" sz="2800" dirty="0" smtClean="0"/>
              <a:t>and popular­ized by J. A. </a:t>
            </a:r>
            <a:r>
              <a:rPr lang="en-US" sz="2800" dirty="0" err="1" smtClean="0"/>
              <a:t>Seiss</a:t>
            </a:r>
            <a:r>
              <a:rPr lang="en-US" sz="2800" dirty="0" smtClean="0"/>
              <a:t>, </a:t>
            </a:r>
            <a:r>
              <a:rPr lang="en-US" sz="2800" i="1" dirty="0" smtClean="0"/>
              <a:t>The Gospel in the Stars</a:t>
            </a:r>
            <a:r>
              <a:rPr lang="en-US" sz="2800" dirty="0" smtClean="0"/>
              <a:t> (1882) and E. W. </a:t>
            </a:r>
            <a:r>
              <a:rPr lang="en-US" sz="2800" dirty="0" err="1" smtClean="0"/>
              <a:t>Bullinger</a:t>
            </a:r>
            <a:r>
              <a:rPr lang="en-US" sz="2800" dirty="0" smtClean="0"/>
              <a:t>, </a:t>
            </a:r>
            <a:r>
              <a:rPr lang="en-US" sz="2800" i="1" dirty="0" smtClean="0"/>
              <a:t>The Witness of the Stars</a:t>
            </a:r>
            <a:r>
              <a:rPr lang="en-US" sz="2800" dirty="0" smtClean="0"/>
              <a:t> (1893).</a:t>
            </a:r>
          </a:p>
        </p:txBody>
      </p:sp>
    </p:spTree>
    <p:custDataLst>
      <p:tags r:id="rId1"/>
    </p:custDataLst>
    <p:extLst>
      <p:ext uri="{BB962C8B-B14F-4D97-AF65-F5344CB8AC3E}">
        <p14:creationId xmlns:p14="http://schemas.microsoft.com/office/powerpoint/2010/main" val="1136550010"/>
      </p:ext>
    </p:extLst>
  </p:cSld>
  <p:clrMapOvr>
    <a:masterClrMapping/>
  </p:clrMapOvr>
  <mc:AlternateContent xmlns:mc="http://schemas.openxmlformats.org/markup-compatibility/2006" xmlns:p14="http://schemas.microsoft.com/office/powerpoint/2010/main">
    <mc:Choice Requires="p14">
      <p:transition spd="slow" p14:dur="2000" advTm="41664"/>
    </mc:Choice>
    <mc:Fallback xmlns="">
      <p:transition spd="slow" advTm="416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56846"/>
            <a:ext cx="7399020" cy="5691554"/>
          </a:xfrm>
          <a:prstGeom prst="rect">
            <a:avLst/>
          </a:prstGeom>
        </p:spPr>
      </p:pic>
      <p:sp>
        <p:nvSpPr>
          <p:cNvPr id="2" name="Title 1"/>
          <p:cNvSpPr>
            <a:spLocks noGrp="1"/>
          </p:cNvSpPr>
          <p:nvPr>
            <p:ph type="ctrTitle"/>
          </p:nvPr>
        </p:nvSpPr>
        <p:spPr>
          <a:xfrm>
            <a:off x="651510" y="1295400"/>
            <a:ext cx="7772400" cy="1470025"/>
          </a:xfrm>
        </p:spPr>
        <p:txBody>
          <a:bodyPr/>
          <a:lstStyle/>
          <a:p>
            <a:r>
              <a:rPr lang="en-US" dirty="0" smtClean="0">
                <a:solidFill>
                  <a:schemeClr val="bg1"/>
                </a:solidFill>
              </a:rPr>
              <a:t>Stars in the Old Testament</a:t>
            </a:r>
            <a:endParaRPr lang="en-US" dirty="0">
              <a:solidFill>
                <a:schemeClr val="bg1"/>
              </a:solidFill>
            </a:endParaRPr>
          </a:p>
        </p:txBody>
      </p:sp>
      <p:sp>
        <p:nvSpPr>
          <p:cNvPr id="3" name="Subtitle 2"/>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623049041"/>
      </p:ext>
    </p:extLst>
  </p:cSld>
  <p:clrMapOvr>
    <a:masterClrMapping/>
  </p:clrMapOvr>
  <mc:AlternateContent xmlns:mc="http://schemas.openxmlformats.org/markup-compatibility/2006" xmlns:p14="http://schemas.microsoft.com/office/powerpoint/2010/main">
    <mc:Choice Requires="p14">
      <p:transition spd="slow" p14:dur="2000" advTm="5629"/>
    </mc:Choice>
    <mc:Fallback xmlns="">
      <p:transition spd="slow" advTm="56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Range of </a:t>
            </a:r>
            <a:r>
              <a:rPr lang="en-US" i="1" dirty="0" err="1" smtClean="0"/>
              <a:t>Kokav</a:t>
            </a:r>
            <a:endParaRPr lang="en-US" i="1" dirty="0"/>
          </a:p>
        </p:txBody>
      </p:sp>
      <p:sp>
        <p:nvSpPr>
          <p:cNvPr id="3" name="Content Placeholder 2"/>
          <p:cNvSpPr>
            <a:spLocks noGrp="1"/>
          </p:cNvSpPr>
          <p:nvPr>
            <p:ph idx="1"/>
          </p:nvPr>
        </p:nvSpPr>
        <p:spPr/>
        <p:txBody>
          <a:bodyPr>
            <a:normAutofit fontScale="92500" lnSpcReduction="20000"/>
          </a:bodyPr>
          <a:lstStyle/>
          <a:p>
            <a:pPr marL="342900" lvl="1" indent="-342900"/>
            <a:r>
              <a:rPr lang="en-US" i="1" dirty="0" err="1" smtClean="0"/>
              <a:t>kokav</a:t>
            </a:r>
            <a:r>
              <a:rPr lang="en-US" dirty="0" smtClean="0"/>
              <a:t> </a:t>
            </a:r>
            <a:r>
              <a:rPr lang="en-US" dirty="0"/>
              <a:t>is used 37x with two areas of meaning: </a:t>
            </a:r>
            <a:endParaRPr lang="en-US" dirty="0" smtClean="0"/>
          </a:p>
          <a:p>
            <a:pPr marL="742950" lvl="2" indent="-342900"/>
            <a:r>
              <a:rPr lang="en-US" dirty="0" smtClean="0"/>
              <a:t>(</a:t>
            </a:r>
            <a:r>
              <a:rPr lang="en-US" dirty="0"/>
              <a:t>1) commonly as our word "star" (e.g., Gen 1:16; </a:t>
            </a:r>
            <a:r>
              <a:rPr lang="en-US" dirty="0" err="1"/>
              <a:t>Exod</a:t>
            </a:r>
            <a:r>
              <a:rPr lang="en-US" dirty="0"/>
              <a:t> 32:13) and </a:t>
            </a:r>
            <a:endParaRPr lang="en-US" dirty="0" smtClean="0"/>
          </a:p>
          <a:p>
            <a:pPr marL="742950" lvl="2" indent="-342900"/>
            <a:r>
              <a:rPr lang="en-US" dirty="0" smtClean="0"/>
              <a:t>(</a:t>
            </a:r>
            <a:r>
              <a:rPr lang="en-US" dirty="0"/>
              <a:t>2) rarely (1-3x) as an alternative term for "angel" (Job 38:7; Isa 14:12-13?).  </a:t>
            </a:r>
            <a:endParaRPr lang="en-US" dirty="0" smtClean="0"/>
          </a:p>
          <a:p>
            <a:pPr marL="342900" lvl="1" indent="-342900"/>
            <a:r>
              <a:rPr lang="en-US" dirty="0" smtClean="0"/>
              <a:t>Both </a:t>
            </a:r>
            <a:r>
              <a:rPr lang="en-US" dirty="0"/>
              <a:t>stars and angels are called the "hosts of heaven" (e.g., </a:t>
            </a:r>
            <a:r>
              <a:rPr lang="en-US" dirty="0" err="1"/>
              <a:t>Deut</a:t>
            </a:r>
            <a:r>
              <a:rPr lang="en-US" dirty="0"/>
              <a:t> 4:19 vs. 1 </a:t>
            </a:r>
            <a:r>
              <a:rPr lang="en-US" dirty="0" err="1"/>
              <a:t>Kgs</a:t>
            </a:r>
            <a:r>
              <a:rPr lang="en-US" dirty="0"/>
              <a:t> 22:19).  </a:t>
            </a:r>
            <a:endParaRPr lang="en-US" dirty="0" smtClean="0"/>
          </a:p>
          <a:p>
            <a:pPr marL="342900" lvl="1" indent="-342900"/>
            <a:r>
              <a:rPr lang="en-US" dirty="0" smtClean="0"/>
              <a:t>Some </a:t>
            </a:r>
            <a:r>
              <a:rPr lang="en-US" dirty="0"/>
              <a:t>see this as an indication that the stars were thought to be angels, though the connection may be no more than that angels, too, are bright objects in the sky.  </a:t>
            </a:r>
            <a:endParaRPr lang="en-US" dirty="0" smtClean="0"/>
          </a:p>
          <a:p>
            <a:pPr marL="342900" lvl="1" indent="-342900"/>
            <a:r>
              <a:rPr lang="en-US" dirty="0" smtClean="0"/>
              <a:t>Others</a:t>
            </a:r>
            <a:r>
              <a:rPr lang="en-US" dirty="0"/>
              <a:t>, with later rabbin­ic theol­ogy, ex­plain this usage by seeing angels in charge of each star, just as angels are over various nations (Dan 10:20).</a:t>
            </a:r>
          </a:p>
          <a:p>
            <a:pPr marL="742950" lvl="2" indent="-342900"/>
            <a:endParaRPr lang="en-US" dirty="0" smtClean="0"/>
          </a:p>
        </p:txBody>
      </p:sp>
    </p:spTree>
    <p:custDataLst>
      <p:tags r:id="rId1"/>
    </p:custDataLst>
    <p:extLst>
      <p:ext uri="{BB962C8B-B14F-4D97-AF65-F5344CB8AC3E}">
        <p14:creationId xmlns:p14="http://schemas.microsoft.com/office/powerpoint/2010/main" val="1824712594"/>
      </p:ext>
    </p:extLst>
  </p:cSld>
  <p:clrMapOvr>
    <a:masterClrMapping/>
  </p:clrMapOvr>
  <mc:AlternateContent xmlns:mc="http://schemas.openxmlformats.org/markup-compatibility/2006" xmlns:p14="http://schemas.microsoft.com/office/powerpoint/2010/main">
    <mc:Choice Requires="p14">
      <p:transition spd="slow" p14:dur="2000" advTm="81991"/>
    </mc:Choice>
    <mc:Fallback xmlns="">
      <p:transition spd="slow" advTm="819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Created by God</a:t>
            </a:r>
            <a:endParaRPr lang="en-US" dirty="0"/>
          </a:p>
        </p:txBody>
      </p:sp>
      <p:sp>
        <p:nvSpPr>
          <p:cNvPr id="3" name="Content Placeholder 2"/>
          <p:cNvSpPr>
            <a:spLocks noGrp="1"/>
          </p:cNvSpPr>
          <p:nvPr>
            <p:ph idx="1"/>
          </p:nvPr>
        </p:nvSpPr>
        <p:spPr>
          <a:xfrm>
            <a:off x="457200" y="1600200"/>
            <a:ext cx="8229600" cy="4800600"/>
          </a:xfrm>
        </p:spPr>
        <p:txBody>
          <a:bodyPr>
            <a:normAutofit fontScale="77500" lnSpcReduction="20000"/>
          </a:bodyPr>
          <a:lstStyle/>
          <a:p>
            <a:r>
              <a:rPr lang="en-US" dirty="0"/>
              <a:t>The stars are created by God (Gen 1:16; Ps 8:3) and under his providential control (Isa 40:26; </a:t>
            </a:r>
            <a:r>
              <a:rPr lang="en-US" dirty="0" err="1"/>
              <a:t>Jer</a:t>
            </a:r>
            <a:r>
              <a:rPr lang="en-US" dirty="0"/>
              <a:t> 31:35).  </a:t>
            </a:r>
            <a:endParaRPr lang="en-US" dirty="0" smtClean="0"/>
          </a:p>
          <a:p>
            <a:r>
              <a:rPr lang="en-US" dirty="0" smtClean="0"/>
              <a:t>They </a:t>
            </a:r>
            <a:r>
              <a:rPr lang="en-US" dirty="0"/>
              <a:t>were "to separate the day from the night" and "serve as signs to mark seasons and days and years" (Gen 1:14).  </a:t>
            </a:r>
            <a:endParaRPr lang="en-US" dirty="0" smtClean="0"/>
          </a:p>
          <a:p>
            <a:pPr lvl="1"/>
            <a:r>
              <a:rPr lang="en-US" dirty="0" smtClean="0"/>
              <a:t>The </a:t>
            </a:r>
            <a:r>
              <a:rPr lang="en-US" dirty="0"/>
              <a:t>sun, of course, marks off the days, </a:t>
            </a:r>
            <a:endParaRPr lang="en-US" dirty="0" smtClean="0"/>
          </a:p>
          <a:p>
            <a:pPr lvl="1"/>
            <a:r>
              <a:rPr lang="en-US" dirty="0" smtClean="0"/>
              <a:t>the </a:t>
            </a:r>
            <a:r>
              <a:rPr lang="en-US" dirty="0"/>
              <a:t>moon indicates the months, and </a:t>
            </a:r>
            <a:endParaRPr lang="en-US" dirty="0" smtClean="0"/>
          </a:p>
          <a:p>
            <a:pPr lvl="1"/>
            <a:r>
              <a:rPr lang="en-US" dirty="0" smtClean="0"/>
              <a:t>the </a:t>
            </a:r>
            <a:r>
              <a:rPr lang="en-US" dirty="0"/>
              <a:t>stars (by their positions relative to the sun) the seasons and the years.  </a:t>
            </a:r>
            <a:endParaRPr lang="en-US" dirty="0" smtClean="0"/>
          </a:p>
          <a:p>
            <a:r>
              <a:rPr lang="en-US" dirty="0" smtClean="0"/>
              <a:t>They </a:t>
            </a:r>
            <a:r>
              <a:rPr lang="en-US" dirty="0"/>
              <a:t>were also created to praise God (Ps 148:3-6), perhaps by their </a:t>
            </a:r>
            <a:endParaRPr lang="en-US" dirty="0" smtClean="0"/>
          </a:p>
          <a:p>
            <a:pPr lvl="1"/>
            <a:r>
              <a:rPr lang="en-US" dirty="0" smtClean="0"/>
              <a:t>brightness </a:t>
            </a:r>
            <a:r>
              <a:rPr lang="en-US" dirty="0"/>
              <a:t>(Dan 12:3; Ps 136:9), </a:t>
            </a:r>
            <a:endParaRPr lang="en-US" dirty="0" smtClean="0"/>
          </a:p>
          <a:p>
            <a:pPr lvl="1"/>
            <a:r>
              <a:rPr lang="en-US" dirty="0" smtClean="0"/>
              <a:t>purity </a:t>
            </a:r>
            <a:r>
              <a:rPr lang="en-US" dirty="0"/>
              <a:t>(Job 25:5), </a:t>
            </a:r>
            <a:endParaRPr lang="en-US" dirty="0" smtClean="0"/>
          </a:p>
          <a:p>
            <a:pPr lvl="1"/>
            <a:r>
              <a:rPr lang="en-US" dirty="0" smtClean="0"/>
              <a:t>height </a:t>
            </a:r>
            <a:r>
              <a:rPr lang="en-US" dirty="0"/>
              <a:t>(Job 22:12) and </a:t>
            </a:r>
            <a:endParaRPr lang="en-US" dirty="0" smtClean="0"/>
          </a:p>
          <a:p>
            <a:pPr lvl="1"/>
            <a:r>
              <a:rPr lang="en-US" dirty="0" smtClean="0"/>
              <a:t>number </a:t>
            </a:r>
            <a:r>
              <a:rPr lang="en-US" dirty="0"/>
              <a:t>(e.g., Gen 15:5).  </a:t>
            </a:r>
          </a:p>
          <a:p>
            <a:endParaRPr lang="en-US" dirty="0"/>
          </a:p>
        </p:txBody>
      </p:sp>
    </p:spTree>
    <p:custDataLst>
      <p:tags r:id="rId1"/>
    </p:custDataLst>
    <p:extLst>
      <p:ext uri="{BB962C8B-B14F-4D97-AF65-F5344CB8AC3E}">
        <p14:creationId xmlns:p14="http://schemas.microsoft.com/office/powerpoint/2010/main" val="3153153814"/>
      </p:ext>
    </p:extLst>
  </p:cSld>
  <p:clrMapOvr>
    <a:masterClrMapping/>
  </p:clrMapOvr>
  <mc:AlternateContent xmlns:mc="http://schemas.openxmlformats.org/markup-compatibility/2006" xmlns:p14="http://schemas.microsoft.com/office/powerpoint/2010/main">
    <mc:Choice Requires="p14">
      <p:transition spd="slow" p14:dur="2000" advTm="121551"/>
    </mc:Choice>
    <mc:Fallback xmlns="">
      <p:transition spd="slow" advTm="1215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Created by God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They form a significant element in what the psalmist meant by saying, "The heavens declare the glory of God, the skies proclaim the work of his hands" (Ps 19:1).  </a:t>
            </a:r>
          </a:p>
          <a:p>
            <a:r>
              <a:rPr lang="en-US" dirty="0" smtClean="0"/>
              <a:t>Thus stars are a part of God's self-revelation in nature, his handiwork pointing beyond them­selves to God's bright­ness, purity, greatness and power.  </a:t>
            </a:r>
          </a:p>
          <a:p>
            <a:r>
              <a:rPr lang="en-US" dirty="0" smtClean="0"/>
              <a:t>The stars being merely created, God's people are not to worship them (</a:t>
            </a:r>
            <a:r>
              <a:rPr lang="en-US" dirty="0" err="1" smtClean="0"/>
              <a:t>Deut</a:t>
            </a:r>
            <a:r>
              <a:rPr lang="en-US" dirty="0" smtClean="0"/>
              <a:t> 4:19) as the pagans do.  They are not gods, nor are they eternal, but rather (with the heavens) they are wearing out like clothing and will one day be discarded (Ps 102:25-26).</a:t>
            </a:r>
            <a:endParaRPr lang="en-US" dirty="0"/>
          </a:p>
        </p:txBody>
      </p:sp>
    </p:spTree>
    <p:custDataLst>
      <p:tags r:id="rId1"/>
    </p:custDataLst>
    <p:extLst>
      <p:ext uri="{BB962C8B-B14F-4D97-AF65-F5344CB8AC3E}">
        <p14:creationId xmlns:p14="http://schemas.microsoft.com/office/powerpoint/2010/main" val="72458104"/>
      </p:ext>
    </p:extLst>
  </p:cSld>
  <p:clrMapOvr>
    <a:masterClrMapping/>
  </p:clrMapOvr>
  <mc:AlternateContent xmlns:mc="http://schemas.openxmlformats.org/markup-compatibility/2006" xmlns:p14="http://schemas.microsoft.com/office/powerpoint/2010/main">
    <mc:Choice Requires="p14">
      <p:transition spd="slow" p14:dur="2000" advTm="46534"/>
    </mc:Choice>
    <mc:Fallback xmlns="">
      <p:transition spd="slow" advTm="465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Stars</a:t>
            </a:r>
            <a:endParaRPr lang="en-US" dirty="0"/>
          </a:p>
        </p:txBody>
      </p:sp>
      <p:sp>
        <p:nvSpPr>
          <p:cNvPr id="3" name="Content Placeholder 2"/>
          <p:cNvSpPr>
            <a:spLocks noGrp="1"/>
          </p:cNvSpPr>
          <p:nvPr>
            <p:ph idx="1"/>
          </p:nvPr>
        </p:nvSpPr>
        <p:spPr>
          <a:xfrm>
            <a:off x="457200" y="1600200"/>
            <a:ext cx="8229600" cy="4800600"/>
          </a:xfrm>
        </p:spPr>
        <p:txBody>
          <a:bodyPr>
            <a:normAutofit fontScale="77500" lnSpcReduction="20000"/>
          </a:bodyPr>
          <a:lstStyle/>
          <a:p>
            <a:r>
              <a:rPr lang="en-US" dirty="0"/>
              <a:t>The number of stars is </a:t>
            </a:r>
            <a:r>
              <a:rPr lang="en-US" dirty="0" err="1"/>
              <a:t>uncountably</a:t>
            </a:r>
            <a:r>
              <a:rPr lang="en-US" dirty="0"/>
              <a:t> vast (e.g., Gen 15:5), yet apparently finite (Ps 147:4).  </a:t>
            </a:r>
            <a:endParaRPr lang="en-US" dirty="0" smtClean="0"/>
          </a:p>
          <a:p>
            <a:r>
              <a:rPr lang="en-US" dirty="0" smtClean="0"/>
              <a:t>They </a:t>
            </a:r>
            <a:r>
              <a:rPr lang="en-US" dirty="0"/>
              <a:t>are often used (occasionally with the sand of the sea­shore) to illus­trate the promise to Abraham of a multitude of descen­dants (Gen 15:5; 22:17</a:t>
            </a:r>
            <a:r>
              <a:rPr lang="en-US"/>
              <a:t>; </a:t>
            </a:r>
            <a:r>
              <a:rPr lang="en-US" smtClean="0"/>
              <a:t>26:4</a:t>
            </a:r>
            <a:r>
              <a:rPr lang="en-US" dirty="0"/>
              <a:t>; </a:t>
            </a:r>
            <a:r>
              <a:rPr lang="en-US" dirty="0" err="1"/>
              <a:t>Exod</a:t>
            </a:r>
            <a:r>
              <a:rPr lang="en-US" dirty="0"/>
              <a:t> 32:13; </a:t>
            </a:r>
            <a:r>
              <a:rPr lang="en-US" dirty="0" err="1"/>
              <a:t>Deut</a:t>
            </a:r>
            <a:r>
              <a:rPr lang="en-US" dirty="0"/>
              <a:t> 1:10; 10:22; 28:62).  </a:t>
            </a:r>
            <a:endParaRPr lang="en-US" dirty="0" smtClean="0"/>
          </a:p>
          <a:p>
            <a:r>
              <a:rPr lang="en-US" dirty="0" smtClean="0"/>
              <a:t>Provisional </a:t>
            </a:r>
            <a:r>
              <a:rPr lang="en-US" dirty="0"/>
              <a:t>fulfillment of this promise had already occurred when Israel entered Canaan (</a:t>
            </a:r>
            <a:r>
              <a:rPr lang="en-US" dirty="0" err="1"/>
              <a:t>Deut</a:t>
            </a:r>
            <a:r>
              <a:rPr lang="en-US" dirty="0"/>
              <a:t> 1:10; 10:22) but might be lost again by disobedience if Israel brought itself under the covenant curses (</a:t>
            </a:r>
            <a:r>
              <a:rPr lang="en-US" dirty="0" err="1"/>
              <a:t>Deut</a:t>
            </a:r>
            <a:r>
              <a:rPr lang="en-US" dirty="0"/>
              <a:t> 28:62).  </a:t>
            </a:r>
            <a:endParaRPr lang="en-US" dirty="0" smtClean="0"/>
          </a:p>
          <a:p>
            <a:r>
              <a:rPr lang="en-US" dirty="0" smtClean="0"/>
              <a:t>In </a:t>
            </a:r>
            <a:r>
              <a:rPr lang="en-US" dirty="0"/>
              <a:t>his military census, David feared to count all of Israel (1 </a:t>
            </a:r>
            <a:r>
              <a:rPr lang="en-US" dirty="0" err="1"/>
              <a:t>Chr</a:t>
            </a:r>
            <a:r>
              <a:rPr lang="en-US" dirty="0"/>
              <a:t> 27:23), perhaps thinking such a count would be tempting God who had promised an uncountable multi­tude.</a:t>
            </a:r>
          </a:p>
          <a:p>
            <a:endParaRPr lang="en-US" dirty="0"/>
          </a:p>
        </p:txBody>
      </p:sp>
    </p:spTree>
    <p:custDataLst>
      <p:tags r:id="rId1"/>
    </p:custDataLst>
    <p:extLst>
      <p:ext uri="{BB962C8B-B14F-4D97-AF65-F5344CB8AC3E}">
        <p14:creationId xmlns:p14="http://schemas.microsoft.com/office/powerpoint/2010/main" val="257764019"/>
      </p:ext>
    </p:extLst>
  </p:cSld>
  <p:clrMapOvr>
    <a:masterClrMapping/>
  </p:clrMapOvr>
  <mc:AlternateContent xmlns:mc="http://schemas.openxmlformats.org/markup-compatibility/2006" xmlns:p14="http://schemas.microsoft.com/office/powerpoint/2010/main">
    <mc:Choice Requires="p14">
      <p:transition spd="slow" p14:dur="2000" advTm="81693"/>
    </mc:Choice>
    <mc:Fallback xmlns="">
      <p:transition spd="slow" advTm="816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Stars in Prophetic Contexts</a:t>
            </a:r>
            <a:endParaRPr lang="en-US" dirty="0"/>
          </a:p>
        </p:txBody>
      </p:sp>
      <p:sp>
        <p:nvSpPr>
          <p:cNvPr id="3" name="Content Placeholder 2"/>
          <p:cNvSpPr>
            <a:spLocks noGrp="1"/>
          </p:cNvSpPr>
          <p:nvPr>
            <p:ph idx="1"/>
          </p:nvPr>
        </p:nvSpPr>
        <p:spPr/>
        <p:txBody>
          <a:bodyPr>
            <a:normAutofit fontScale="85000" lnSpcReduction="10000"/>
          </a:bodyPr>
          <a:lstStyle/>
          <a:p>
            <a:r>
              <a:rPr lang="en-US" dirty="0"/>
              <a:t>In prophetic contexts, stars are used symbolically to represent prominent individuals </a:t>
            </a:r>
            <a:r>
              <a:rPr lang="en-US" dirty="0" smtClean="0"/>
              <a:t> </a:t>
            </a:r>
          </a:p>
          <a:p>
            <a:pPr lvl="1"/>
            <a:r>
              <a:rPr lang="en-US" dirty="0" smtClean="0"/>
              <a:t>Joseph's </a:t>
            </a:r>
            <a:r>
              <a:rPr lang="en-US" dirty="0"/>
              <a:t>brothers in one of his dreams (Gen 37:9-10), </a:t>
            </a:r>
            <a:endParaRPr lang="en-US" dirty="0" smtClean="0"/>
          </a:p>
          <a:p>
            <a:pPr lvl="1"/>
            <a:r>
              <a:rPr lang="en-US" dirty="0" smtClean="0"/>
              <a:t>the </a:t>
            </a:r>
            <a:r>
              <a:rPr lang="en-US" dirty="0"/>
              <a:t>coming ruler in Balaam's vision (</a:t>
            </a:r>
            <a:r>
              <a:rPr lang="en-US" dirty="0" err="1"/>
              <a:t>Num</a:t>
            </a:r>
            <a:r>
              <a:rPr lang="en-US" dirty="0"/>
              <a:t> 24:17), </a:t>
            </a:r>
            <a:endParaRPr lang="en-US" dirty="0" smtClean="0"/>
          </a:p>
          <a:p>
            <a:pPr lvl="1"/>
            <a:r>
              <a:rPr lang="en-US" dirty="0" smtClean="0"/>
              <a:t>the </a:t>
            </a:r>
            <a:r>
              <a:rPr lang="en-US" dirty="0"/>
              <a:t>king of Babylon in Isaiah's taunt (Isa 14:12-13).  </a:t>
            </a:r>
            <a:endParaRPr lang="en-US" dirty="0" smtClean="0"/>
          </a:p>
          <a:p>
            <a:r>
              <a:rPr lang="en-US" dirty="0" smtClean="0"/>
              <a:t>In </a:t>
            </a:r>
            <a:r>
              <a:rPr lang="en-US" dirty="0"/>
              <a:t>the last of these, the symbol seems to represent the king's exaltation, and his subse­quent abasement is pictured by being cast down to the earth.  </a:t>
            </a:r>
            <a:endParaRPr lang="en-US" dirty="0" smtClean="0"/>
          </a:p>
          <a:p>
            <a:r>
              <a:rPr lang="en-US" dirty="0" smtClean="0"/>
              <a:t>In </a:t>
            </a:r>
            <a:r>
              <a:rPr lang="en-US" dirty="0"/>
              <a:t>Daniel's eschato­logical promise to the wise (Dan 12:3), they are to "shine like the brightness of the heavens . . . like the stars for ever and ever."</a:t>
            </a:r>
          </a:p>
          <a:p>
            <a:endParaRPr lang="en-US" dirty="0"/>
          </a:p>
        </p:txBody>
      </p:sp>
    </p:spTree>
    <p:custDataLst>
      <p:tags r:id="rId1"/>
    </p:custDataLst>
    <p:extLst>
      <p:ext uri="{BB962C8B-B14F-4D97-AF65-F5344CB8AC3E}">
        <p14:creationId xmlns:p14="http://schemas.microsoft.com/office/powerpoint/2010/main" val="1801784370"/>
      </p:ext>
    </p:extLst>
  </p:cSld>
  <p:clrMapOvr>
    <a:masterClrMapping/>
  </p:clrMapOvr>
  <mc:AlternateContent xmlns:mc="http://schemas.openxmlformats.org/markup-compatibility/2006" xmlns:p14="http://schemas.microsoft.com/office/powerpoint/2010/main">
    <mc:Choice Requires="p14">
      <p:transition spd="slow" p14:dur="2000" advTm="60453"/>
    </mc:Choice>
    <mc:Fallback xmlns="">
      <p:transition spd="slow" advTm="604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‘Star’ in Hebrew &amp; Related Languages</a:t>
            </a:r>
            <a:endParaRPr lang="en-US" dirty="0"/>
          </a:p>
        </p:txBody>
      </p:sp>
      <p:sp>
        <p:nvSpPr>
          <p:cNvPr id="3" name="Content Placeholder 2"/>
          <p:cNvSpPr>
            <a:spLocks noGrp="1"/>
          </p:cNvSpPr>
          <p:nvPr>
            <p:ph idx="1"/>
          </p:nvPr>
        </p:nvSpPr>
        <p:spPr/>
        <p:txBody>
          <a:bodyPr/>
          <a:lstStyle/>
          <a:p>
            <a:r>
              <a:rPr lang="en-US" dirty="0" smtClean="0"/>
              <a:t>The Hebrew word for star is </a:t>
            </a:r>
            <a:r>
              <a:rPr lang="en-US" i="1" dirty="0" err="1" smtClean="0"/>
              <a:t>kokav</a:t>
            </a:r>
            <a:r>
              <a:rPr lang="en-US" dirty="0" smtClean="0"/>
              <a:t>.</a:t>
            </a:r>
          </a:p>
          <a:p>
            <a:r>
              <a:rPr lang="en-US" dirty="0" smtClean="0"/>
              <a:t>Similar words are the standard words for star in other Semitic languages:</a:t>
            </a:r>
          </a:p>
          <a:p>
            <a:pPr lvl="1"/>
            <a:r>
              <a:rPr lang="en-US" dirty="0" smtClean="0"/>
              <a:t>Ugaritic</a:t>
            </a:r>
          </a:p>
          <a:p>
            <a:pPr lvl="1"/>
            <a:r>
              <a:rPr lang="en-US" dirty="0" smtClean="0"/>
              <a:t>Akkadian</a:t>
            </a:r>
          </a:p>
          <a:p>
            <a:pPr lvl="1"/>
            <a:r>
              <a:rPr lang="en-US" dirty="0" smtClean="0"/>
              <a:t>Aramaic</a:t>
            </a:r>
          </a:p>
          <a:p>
            <a:pPr lvl="1"/>
            <a:r>
              <a:rPr lang="en-US" dirty="0" err="1" smtClean="0"/>
              <a:t>Syriac</a:t>
            </a:r>
            <a:endParaRPr lang="en-US" dirty="0" smtClean="0"/>
          </a:p>
          <a:p>
            <a:pPr lvl="1"/>
            <a:r>
              <a:rPr lang="en-US" dirty="0" smtClean="0"/>
              <a:t>Arabic</a:t>
            </a:r>
            <a:endParaRPr lang="en-US" dirty="0"/>
          </a:p>
        </p:txBody>
      </p:sp>
    </p:spTree>
    <p:custDataLst>
      <p:tags r:id="rId1"/>
    </p:custDataLst>
    <p:extLst>
      <p:ext uri="{BB962C8B-B14F-4D97-AF65-F5344CB8AC3E}">
        <p14:creationId xmlns:p14="http://schemas.microsoft.com/office/powerpoint/2010/main" val="2682175918"/>
      </p:ext>
    </p:extLst>
  </p:cSld>
  <p:clrMapOvr>
    <a:masterClrMapping/>
  </p:clrMapOvr>
  <mc:AlternateContent xmlns:mc="http://schemas.openxmlformats.org/markup-compatibility/2006" xmlns:p14="http://schemas.microsoft.com/office/powerpoint/2010/main">
    <mc:Choice Requires="p14">
      <p:transition spd="slow" p14:dur="2000" advTm="24524"/>
    </mc:Choice>
    <mc:Fallback xmlns="">
      <p:transition spd="slow" advTm="245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Stars in Curse Contexts</a:t>
            </a:r>
            <a:endParaRPr lang="en-US" dirty="0"/>
          </a:p>
        </p:txBody>
      </p:sp>
      <p:sp>
        <p:nvSpPr>
          <p:cNvPr id="3" name="Content Placeholder 2"/>
          <p:cNvSpPr>
            <a:spLocks noGrp="1"/>
          </p:cNvSpPr>
          <p:nvPr>
            <p:ph idx="1"/>
          </p:nvPr>
        </p:nvSpPr>
        <p:spPr/>
        <p:txBody>
          <a:bodyPr>
            <a:normAutofit fontScale="92500" lnSpcReduction="10000"/>
          </a:bodyPr>
          <a:lstStyle/>
          <a:p>
            <a:r>
              <a:rPr lang="en-US" dirty="0"/>
              <a:t>The darkening of the stars, sun, and moon is a motif in curse contexts, including </a:t>
            </a:r>
            <a:endParaRPr lang="en-US" dirty="0" smtClean="0"/>
          </a:p>
          <a:p>
            <a:pPr lvl="1"/>
            <a:r>
              <a:rPr lang="en-US" dirty="0" smtClean="0"/>
              <a:t>Job's </a:t>
            </a:r>
            <a:r>
              <a:rPr lang="en-US" dirty="0"/>
              <a:t>lament regarding the day of his birth (Job 3:9), </a:t>
            </a:r>
            <a:endParaRPr lang="en-US" dirty="0" smtClean="0"/>
          </a:p>
          <a:p>
            <a:pPr lvl="1"/>
            <a:r>
              <a:rPr lang="en-US" dirty="0" smtClean="0"/>
              <a:t>his </a:t>
            </a:r>
            <a:r>
              <a:rPr lang="en-US" dirty="0"/>
              <a:t>character­ization of God's power in judgment (Job 9:7), </a:t>
            </a:r>
            <a:endParaRPr lang="en-US" dirty="0" smtClean="0"/>
          </a:p>
          <a:p>
            <a:pPr lvl="1"/>
            <a:r>
              <a:rPr lang="en-US" dirty="0" err="1" smtClean="0"/>
              <a:t>Qoheleth's</a:t>
            </a:r>
            <a:r>
              <a:rPr lang="en-US" dirty="0" smtClean="0"/>
              <a:t> </a:t>
            </a:r>
            <a:r>
              <a:rPr lang="en-US" dirty="0"/>
              <a:t>picture of old age (Eccl 12:2), </a:t>
            </a:r>
            <a:endParaRPr lang="en-US" dirty="0" smtClean="0"/>
          </a:p>
          <a:p>
            <a:pPr lvl="1"/>
            <a:r>
              <a:rPr lang="en-US" dirty="0" smtClean="0"/>
              <a:t>Isaiah's </a:t>
            </a:r>
            <a:r>
              <a:rPr lang="en-US" dirty="0"/>
              <a:t>oracle against Babylon (Isa 13:10), </a:t>
            </a:r>
            <a:endParaRPr lang="en-US" dirty="0" smtClean="0"/>
          </a:p>
          <a:p>
            <a:pPr lvl="1"/>
            <a:r>
              <a:rPr lang="en-US" dirty="0" smtClean="0"/>
              <a:t>the </a:t>
            </a:r>
            <a:r>
              <a:rPr lang="en-US" dirty="0"/>
              <a:t>locust plague of Joel (2:10), and </a:t>
            </a:r>
            <a:endParaRPr lang="en-US" dirty="0" smtClean="0"/>
          </a:p>
          <a:p>
            <a:pPr lvl="1"/>
            <a:r>
              <a:rPr lang="en-US" dirty="0" smtClean="0"/>
              <a:t>the </a:t>
            </a:r>
            <a:r>
              <a:rPr lang="en-US" dirty="0"/>
              <a:t>eschato­logical darkness which it foreshadows (Joel 3:15).</a:t>
            </a:r>
          </a:p>
          <a:p>
            <a:endParaRPr lang="en-US" dirty="0"/>
          </a:p>
        </p:txBody>
      </p:sp>
    </p:spTree>
    <p:custDataLst>
      <p:tags r:id="rId1"/>
    </p:custDataLst>
    <p:extLst>
      <p:ext uri="{BB962C8B-B14F-4D97-AF65-F5344CB8AC3E}">
        <p14:creationId xmlns:p14="http://schemas.microsoft.com/office/powerpoint/2010/main" val="3655302641"/>
      </p:ext>
    </p:extLst>
  </p:cSld>
  <p:clrMapOvr>
    <a:masterClrMapping/>
  </p:clrMapOvr>
  <mc:AlternateContent xmlns:mc="http://schemas.openxmlformats.org/markup-compatibility/2006" xmlns:p14="http://schemas.microsoft.com/office/powerpoint/2010/main">
    <mc:Choice Requires="p14">
      <p:transition spd="slow" p14:dur="2000" advTm="46427"/>
    </mc:Choice>
    <mc:Fallback xmlns="">
      <p:transition spd="slow" advTm="464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Particular Stars</a:t>
            </a:r>
            <a:endParaRPr lang="en-US" dirty="0"/>
          </a:p>
        </p:txBody>
      </p:sp>
      <p:sp>
        <p:nvSpPr>
          <p:cNvPr id="3" name="Content Placeholder 2"/>
          <p:cNvSpPr>
            <a:spLocks noGrp="1"/>
          </p:cNvSpPr>
          <p:nvPr>
            <p:ph idx="1"/>
          </p:nvPr>
        </p:nvSpPr>
        <p:spPr/>
        <p:txBody>
          <a:bodyPr>
            <a:normAutofit fontScale="92500" lnSpcReduction="10000"/>
          </a:bodyPr>
          <a:lstStyle/>
          <a:p>
            <a:r>
              <a:rPr lang="en-US" dirty="0"/>
              <a:t>The meaning of terms apparently used for particular stars, planets, and star-groups are rather uncertain due to </a:t>
            </a:r>
            <a:endParaRPr lang="en-US" dirty="0" smtClean="0"/>
          </a:p>
          <a:p>
            <a:pPr lvl="1"/>
            <a:r>
              <a:rPr lang="en-US" dirty="0" smtClean="0"/>
              <a:t>the </a:t>
            </a:r>
            <a:r>
              <a:rPr lang="en-US" dirty="0"/>
              <a:t>infrequency of their occurrence in the OT, </a:t>
            </a:r>
            <a:endParaRPr lang="en-US" dirty="0" smtClean="0"/>
          </a:p>
          <a:p>
            <a:pPr lvl="1"/>
            <a:r>
              <a:rPr lang="en-US" dirty="0" smtClean="0"/>
              <a:t>the </a:t>
            </a:r>
            <a:r>
              <a:rPr lang="en-US" dirty="0"/>
              <a:t>lack of specifying detail in such contexts, </a:t>
            </a:r>
            <a:endParaRPr lang="en-US" dirty="0" smtClean="0"/>
          </a:p>
          <a:p>
            <a:pPr lvl="1"/>
            <a:r>
              <a:rPr lang="en-US" dirty="0" smtClean="0"/>
              <a:t>the </a:t>
            </a:r>
            <a:r>
              <a:rPr lang="en-US" dirty="0"/>
              <a:t>rarity of identifiable cognate expres­sions in the Sem. languages, and </a:t>
            </a:r>
            <a:endParaRPr lang="en-US" dirty="0" smtClean="0"/>
          </a:p>
          <a:p>
            <a:pPr lvl="1"/>
            <a:r>
              <a:rPr lang="en-US" dirty="0" smtClean="0"/>
              <a:t>the </a:t>
            </a:r>
            <a:r>
              <a:rPr lang="en-US" dirty="0"/>
              <a:t>diversity of renderings in the ancient versions</a:t>
            </a:r>
            <a:r>
              <a:rPr lang="en-US" dirty="0" smtClean="0"/>
              <a:t>.</a:t>
            </a:r>
          </a:p>
          <a:p>
            <a:r>
              <a:rPr lang="en-US" dirty="0" smtClean="0"/>
              <a:t>These are discussed in some detail in the article mentioned at the end of this talk.</a:t>
            </a:r>
            <a:endParaRPr lang="en-US" dirty="0"/>
          </a:p>
        </p:txBody>
      </p:sp>
    </p:spTree>
    <p:custDataLst>
      <p:tags r:id="rId1"/>
    </p:custDataLst>
    <p:extLst>
      <p:ext uri="{BB962C8B-B14F-4D97-AF65-F5344CB8AC3E}">
        <p14:creationId xmlns:p14="http://schemas.microsoft.com/office/powerpoint/2010/main" val="889043323"/>
      </p:ext>
    </p:extLst>
  </p:cSld>
  <p:clrMapOvr>
    <a:masterClrMapping/>
  </p:clrMapOvr>
  <mc:AlternateContent xmlns:mc="http://schemas.openxmlformats.org/markup-compatibility/2006" xmlns:p14="http://schemas.microsoft.com/office/powerpoint/2010/main">
    <mc:Choice Requires="p14">
      <p:transition spd="slow" p14:dur="2000" advTm="93587"/>
    </mc:Choice>
    <mc:Fallback xmlns="">
      <p:transition spd="slow" advTm="935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438150"/>
            <a:ext cx="5143500" cy="5981700"/>
          </a:xfrm>
          <a:prstGeom prst="rect">
            <a:avLst/>
          </a:prstGeom>
        </p:spPr>
      </p:pic>
      <p:sp>
        <p:nvSpPr>
          <p:cNvPr id="2" name="Title 1"/>
          <p:cNvSpPr>
            <a:spLocks noGrp="1"/>
          </p:cNvSpPr>
          <p:nvPr>
            <p:ph type="ctrTitle"/>
          </p:nvPr>
        </p:nvSpPr>
        <p:spPr>
          <a:xfrm>
            <a:off x="685800" y="914400"/>
            <a:ext cx="7772400" cy="1470025"/>
          </a:xfrm>
        </p:spPr>
        <p:txBody>
          <a:bodyPr/>
          <a:lstStyle/>
          <a:p>
            <a:r>
              <a:rPr lang="en-US" dirty="0" smtClean="0"/>
              <a:t>Stars in the </a:t>
            </a:r>
            <a:br>
              <a:rPr lang="en-US" dirty="0" smtClean="0"/>
            </a:br>
            <a:r>
              <a:rPr lang="en-US" dirty="0" err="1" smtClean="0"/>
              <a:t>Intertestament</a:t>
            </a:r>
            <a:r>
              <a:rPr lang="en-US" dirty="0" smtClean="0"/>
              <a:t> Period</a:t>
            </a:r>
            <a:endParaRPr lang="en-US" dirty="0"/>
          </a:p>
        </p:txBody>
      </p:sp>
      <p:sp>
        <p:nvSpPr>
          <p:cNvPr id="3" name="Subtitle 2"/>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1866286653"/>
      </p:ext>
    </p:extLst>
  </p:cSld>
  <p:clrMapOvr>
    <a:masterClrMapping/>
  </p:clrMapOvr>
  <mc:AlternateContent xmlns:mc="http://schemas.openxmlformats.org/markup-compatibility/2006" xmlns:p14="http://schemas.microsoft.com/office/powerpoint/2010/main">
    <mc:Choice Requires="p14">
      <p:transition spd="slow" p14:dur="2000" advTm="6088"/>
    </mc:Choice>
    <mc:Fallback xmlns="">
      <p:transition spd="slow" advTm="60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Astronomy &amp; Astrology</a:t>
            </a:r>
            <a:endParaRPr lang="en-US" dirty="0"/>
          </a:p>
        </p:txBody>
      </p:sp>
      <p:sp>
        <p:nvSpPr>
          <p:cNvPr id="3" name="Content Placeholder 2"/>
          <p:cNvSpPr>
            <a:spLocks noGrp="1"/>
          </p:cNvSpPr>
          <p:nvPr>
            <p:ph idx="1"/>
          </p:nvPr>
        </p:nvSpPr>
        <p:spPr/>
        <p:txBody>
          <a:bodyPr>
            <a:normAutofit fontScale="92500" lnSpcReduction="10000"/>
          </a:bodyPr>
          <a:lstStyle/>
          <a:p>
            <a:r>
              <a:rPr lang="en-US" dirty="0"/>
              <a:t>Babylonian astronomy and astrology continued to develop, spreading into the </a:t>
            </a:r>
            <a:r>
              <a:rPr lang="en-US" dirty="0" smtClean="0"/>
              <a:t>Greek </a:t>
            </a:r>
            <a:r>
              <a:rPr lang="en-US" dirty="0"/>
              <a:t>world where the more sophisticated </a:t>
            </a:r>
            <a:r>
              <a:rPr lang="en-US" dirty="0" smtClean="0"/>
              <a:t>Greek </a:t>
            </a:r>
            <a:r>
              <a:rPr lang="en-US" dirty="0"/>
              <a:t>geometry was applied to these studies.  </a:t>
            </a:r>
            <a:endParaRPr lang="en-US" dirty="0" smtClean="0"/>
          </a:p>
          <a:p>
            <a:r>
              <a:rPr lang="en-US" dirty="0" smtClean="0"/>
              <a:t>An </a:t>
            </a:r>
            <a:r>
              <a:rPr lang="en-US" dirty="0"/>
              <a:t>emphasis on individual astrology develops, based on the heavens at the time of one's birth, reaching its zenith in the Hellenistic city of Alexan­dria.  </a:t>
            </a:r>
            <a:endParaRPr lang="en-US" dirty="0" smtClean="0"/>
          </a:p>
          <a:p>
            <a:r>
              <a:rPr lang="en-US" dirty="0" smtClean="0"/>
              <a:t>Numer­ous </a:t>
            </a:r>
            <a:r>
              <a:rPr lang="en-US" dirty="0"/>
              <a:t>astrolog­ical papyri survive from this period in Egypt.</a:t>
            </a:r>
          </a:p>
          <a:p>
            <a:endParaRPr lang="en-US" dirty="0"/>
          </a:p>
        </p:txBody>
      </p:sp>
    </p:spTree>
    <p:custDataLst>
      <p:tags r:id="rId1"/>
    </p:custDataLst>
    <p:extLst>
      <p:ext uri="{BB962C8B-B14F-4D97-AF65-F5344CB8AC3E}">
        <p14:creationId xmlns:p14="http://schemas.microsoft.com/office/powerpoint/2010/main" val="2305358769"/>
      </p:ext>
    </p:extLst>
  </p:cSld>
  <p:clrMapOvr>
    <a:masterClrMapping/>
  </p:clrMapOvr>
  <mc:AlternateContent xmlns:mc="http://schemas.openxmlformats.org/markup-compatibility/2006" xmlns:p14="http://schemas.microsoft.com/office/powerpoint/2010/main">
    <mc:Choice Requires="p14">
      <p:transition spd="slow" p14:dur="2000" advTm="73261"/>
    </mc:Choice>
    <mc:Fallback xmlns="">
      <p:transition spd="slow" advTm="732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Greek Old Testament</a:t>
            </a:r>
            <a:endParaRPr lang="en-US" dirty="0"/>
          </a:p>
        </p:txBody>
      </p:sp>
      <p:sp>
        <p:nvSpPr>
          <p:cNvPr id="3" name="Content Placeholder 2"/>
          <p:cNvSpPr>
            <a:spLocks noGrp="1"/>
          </p:cNvSpPr>
          <p:nvPr>
            <p:ph idx="1"/>
          </p:nvPr>
        </p:nvSpPr>
        <p:spPr/>
        <p:txBody>
          <a:bodyPr/>
          <a:lstStyle/>
          <a:p>
            <a:r>
              <a:rPr lang="en-US" dirty="0" smtClean="0"/>
              <a:t>The Hebrew </a:t>
            </a:r>
            <a:r>
              <a:rPr lang="en-US" i="1" dirty="0" err="1" smtClean="0"/>
              <a:t>kokav</a:t>
            </a:r>
            <a:r>
              <a:rPr lang="en-US" dirty="0" smtClean="0"/>
              <a:t> </a:t>
            </a:r>
            <a:r>
              <a:rPr lang="en-US" dirty="0"/>
              <a:t>is rendered about equally often </a:t>
            </a:r>
            <a:r>
              <a:rPr lang="en-US" dirty="0" smtClean="0"/>
              <a:t>by the Greek words </a:t>
            </a:r>
            <a:r>
              <a:rPr lang="en-US" i="1" dirty="0" err="1" smtClean="0"/>
              <a:t>astēr</a:t>
            </a:r>
            <a:r>
              <a:rPr lang="en-US" dirty="0" smtClean="0"/>
              <a:t> </a:t>
            </a:r>
            <a:r>
              <a:rPr lang="en-US" dirty="0"/>
              <a:t>and </a:t>
            </a:r>
            <a:r>
              <a:rPr lang="en-US" i="1" dirty="0" err="1"/>
              <a:t>astron</a:t>
            </a:r>
            <a:r>
              <a:rPr lang="en-US" dirty="0"/>
              <a:t>, the latter usually in the </a:t>
            </a:r>
            <a:r>
              <a:rPr lang="en-US" dirty="0" smtClean="0"/>
              <a:t>plural.  </a:t>
            </a:r>
          </a:p>
          <a:p>
            <a:r>
              <a:rPr lang="en-US" dirty="0" smtClean="0"/>
              <a:t>There </a:t>
            </a:r>
            <a:r>
              <a:rPr lang="en-US" dirty="0"/>
              <a:t>appears to be no strong distinction between these terms.</a:t>
            </a:r>
          </a:p>
          <a:p>
            <a:endParaRPr lang="en-US" dirty="0"/>
          </a:p>
        </p:txBody>
      </p:sp>
    </p:spTree>
    <p:custDataLst>
      <p:tags r:id="rId1"/>
    </p:custDataLst>
    <p:extLst>
      <p:ext uri="{BB962C8B-B14F-4D97-AF65-F5344CB8AC3E}">
        <p14:creationId xmlns:p14="http://schemas.microsoft.com/office/powerpoint/2010/main" val="244969705"/>
      </p:ext>
    </p:extLst>
  </p:cSld>
  <p:clrMapOvr>
    <a:masterClrMapping/>
  </p:clrMapOvr>
  <mc:AlternateContent xmlns:mc="http://schemas.openxmlformats.org/markup-compatibility/2006" xmlns:p14="http://schemas.microsoft.com/office/powerpoint/2010/main">
    <mc:Choice Requires="p14">
      <p:transition spd="slow" p14:dur="2000" advTm="21362"/>
    </mc:Choice>
    <mc:Fallback xmlns="">
      <p:transition spd="slow" advTm="213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a:t>
            </a:r>
            <a:r>
              <a:rPr lang="en-US" dirty="0" err="1" smtClean="0"/>
              <a:t>Pseudepigrapha</a:t>
            </a:r>
            <a:endParaRPr lang="en-US" dirty="0"/>
          </a:p>
        </p:txBody>
      </p:sp>
      <p:sp>
        <p:nvSpPr>
          <p:cNvPr id="3" name="Content Placeholder 2"/>
          <p:cNvSpPr>
            <a:spLocks noGrp="1"/>
          </p:cNvSpPr>
          <p:nvPr>
            <p:ph idx="1"/>
          </p:nvPr>
        </p:nvSpPr>
        <p:spPr>
          <a:xfrm>
            <a:off x="457200" y="1600200"/>
            <a:ext cx="8229600" cy="4800600"/>
          </a:xfrm>
        </p:spPr>
        <p:txBody>
          <a:bodyPr>
            <a:normAutofit fontScale="85000" lnSpcReduction="20000"/>
          </a:bodyPr>
          <a:lstStyle/>
          <a:p>
            <a:r>
              <a:rPr lang="en-US" dirty="0"/>
              <a:t>1 Enoch and Jubilees indicate that astrology was taught to humans by the angels who sinned in Gen 6:1-4 (1 Enoch 8:1-4; </a:t>
            </a:r>
            <a:r>
              <a:rPr lang="en-US" dirty="0" err="1"/>
              <a:t>Jub</a:t>
            </a:r>
            <a:r>
              <a:rPr lang="en-US" dirty="0"/>
              <a:t> 8:3).  </a:t>
            </a:r>
            <a:endParaRPr lang="en-US" dirty="0" smtClean="0"/>
          </a:p>
          <a:p>
            <a:r>
              <a:rPr lang="en-US" dirty="0" err="1" smtClean="0"/>
              <a:t>Serug</a:t>
            </a:r>
            <a:r>
              <a:rPr lang="en-US" dirty="0" smtClean="0"/>
              <a:t> </a:t>
            </a:r>
            <a:r>
              <a:rPr lang="en-US" dirty="0"/>
              <a:t>and </a:t>
            </a:r>
            <a:r>
              <a:rPr lang="en-US" dirty="0" err="1"/>
              <a:t>Nahor</a:t>
            </a:r>
            <a:r>
              <a:rPr lang="en-US" dirty="0"/>
              <a:t> practiced astrology, but Abraham was turned away from it by "a word which comes to his heart" one night while watching the stars to make predictions (</a:t>
            </a:r>
            <a:r>
              <a:rPr lang="en-US" dirty="0" err="1"/>
              <a:t>Jub</a:t>
            </a:r>
            <a:r>
              <a:rPr lang="en-US" dirty="0"/>
              <a:t> 12:16-21).  </a:t>
            </a:r>
            <a:endParaRPr lang="en-US" dirty="0" smtClean="0"/>
          </a:p>
          <a:p>
            <a:r>
              <a:rPr lang="en-US" dirty="0" smtClean="0"/>
              <a:t>Stars </a:t>
            </a:r>
            <a:r>
              <a:rPr lang="en-US" dirty="0"/>
              <a:t>are moun­tains of fire (1 Enoch 18:13-15), driven through the heavens by winds (1 En 18:4).  </a:t>
            </a:r>
            <a:endParaRPr lang="en-US" dirty="0" smtClean="0"/>
          </a:p>
          <a:p>
            <a:r>
              <a:rPr lang="en-US" dirty="0" smtClean="0"/>
              <a:t>A </a:t>
            </a:r>
            <a:r>
              <a:rPr lang="en-US" dirty="0"/>
              <a:t>large section of 1 Enoch (</a:t>
            </a:r>
            <a:r>
              <a:rPr lang="en-US" dirty="0" err="1"/>
              <a:t>chs</a:t>
            </a:r>
            <a:r>
              <a:rPr lang="en-US" dirty="0"/>
              <a:t> 72-82) is devoted to a description of the detailed movements and nature of sun, moon and stars allegedly given to Enoch by the angel Uriel.</a:t>
            </a:r>
          </a:p>
        </p:txBody>
      </p:sp>
    </p:spTree>
    <p:custDataLst>
      <p:tags r:id="rId1"/>
    </p:custDataLst>
    <p:extLst>
      <p:ext uri="{BB962C8B-B14F-4D97-AF65-F5344CB8AC3E}">
        <p14:creationId xmlns:p14="http://schemas.microsoft.com/office/powerpoint/2010/main" val="1486511048"/>
      </p:ext>
    </p:extLst>
  </p:cSld>
  <p:clrMapOvr>
    <a:masterClrMapping/>
  </p:clrMapOvr>
  <mc:AlternateContent xmlns:mc="http://schemas.openxmlformats.org/markup-compatibility/2006" xmlns:p14="http://schemas.microsoft.com/office/powerpoint/2010/main">
    <mc:Choice Requires="p14">
      <p:transition spd="slow" p14:dur="2000" advTm="95781"/>
    </mc:Choice>
    <mc:Fallback xmlns="">
      <p:transition spd="slow" advTm="957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956" y="609600"/>
            <a:ext cx="7426357" cy="5562599"/>
          </a:xfrm>
          <a:prstGeom prst="rect">
            <a:avLst/>
          </a:prstGeom>
        </p:spPr>
      </p:pic>
      <p:sp>
        <p:nvSpPr>
          <p:cNvPr id="2" name="Title 1"/>
          <p:cNvSpPr>
            <a:spLocks noGrp="1"/>
          </p:cNvSpPr>
          <p:nvPr>
            <p:ph type="ctrTitle"/>
          </p:nvPr>
        </p:nvSpPr>
        <p:spPr/>
        <p:txBody>
          <a:bodyPr/>
          <a:lstStyle/>
          <a:p>
            <a:r>
              <a:rPr lang="en-US" dirty="0" smtClean="0">
                <a:solidFill>
                  <a:schemeClr val="bg1"/>
                </a:solidFill>
              </a:rPr>
              <a:t>Stars in the New Testament</a:t>
            </a:r>
            <a:endParaRPr lang="en-US" dirty="0">
              <a:solidFill>
                <a:schemeClr val="bg1"/>
              </a:solidFill>
            </a:endParaRPr>
          </a:p>
        </p:txBody>
      </p:sp>
      <p:sp>
        <p:nvSpPr>
          <p:cNvPr id="3" name="Subtitle 2"/>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2704232334"/>
      </p:ext>
    </p:extLst>
  </p:cSld>
  <p:clrMapOvr>
    <a:masterClrMapping/>
  </p:clrMapOvr>
  <mc:AlternateContent xmlns:mc="http://schemas.openxmlformats.org/markup-compatibility/2006" xmlns:p14="http://schemas.microsoft.com/office/powerpoint/2010/main">
    <mc:Choice Requires="p14">
      <p:transition spd="slow" p14:dur="2000" advTm="4731"/>
    </mc:Choice>
    <mc:Fallback xmlns="">
      <p:transition spd="slow" advTm="47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Star of Bethlehem</a:t>
            </a:r>
            <a:endParaRPr lang="en-US" dirty="0"/>
          </a:p>
        </p:txBody>
      </p:sp>
      <p:sp>
        <p:nvSpPr>
          <p:cNvPr id="3" name="Content Placeholder 2"/>
          <p:cNvSpPr>
            <a:spLocks noGrp="1"/>
          </p:cNvSpPr>
          <p:nvPr>
            <p:ph idx="1"/>
          </p:nvPr>
        </p:nvSpPr>
        <p:spPr>
          <a:xfrm>
            <a:off x="457200" y="1600200"/>
            <a:ext cx="8229600" cy="4800600"/>
          </a:xfrm>
        </p:spPr>
        <p:txBody>
          <a:bodyPr>
            <a:normAutofit fontScale="77500" lnSpcReduction="20000"/>
          </a:bodyPr>
          <a:lstStyle/>
          <a:p>
            <a:r>
              <a:rPr lang="en-US" dirty="0"/>
              <a:t>The most famous star in the NT is the star of Bethlehem, which brought the Magi from the east to worship Jesus (Matt 2:1-12).  </a:t>
            </a:r>
            <a:endParaRPr lang="en-US" dirty="0" smtClean="0"/>
          </a:p>
          <a:p>
            <a:r>
              <a:rPr lang="en-US" dirty="0" smtClean="0"/>
              <a:t>The </a:t>
            </a:r>
            <a:r>
              <a:rPr lang="en-US" dirty="0"/>
              <a:t>star has been variously identified as </a:t>
            </a:r>
            <a:r>
              <a:rPr lang="en-US"/>
              <a:t>a </a:t>
            </a:r>
            <a:r>
              <a:rPr lang="en-US" smtClean="0"/>
              <a:t>supernova</a:t>
            </a:r>
            <a:r>
              <a:rPr lang="en-US" dirty="0"/>
              <a:t>, a comet, a conjunction of planets, an object like the pillar of fire which guided Israel, an angel, or as purely fictional.  </a:t>
            </a:r>
            <a:endParaRPr lang="en-US" dirty="0" smtClean="0"/>
          </a:p>
          <a:p>
            <a:r>
              <a:rPr lang="en-US" dirty="0" smtClean="0"/>
              <a:t>The </a:t>
            </a:r>
            <a:r>
              <a:rPr lang="en-US" dirty="0"/>
              <a:t>behavior of the star after the Magi had consulted Herod (it "went ahead of them until it stopped over the place where the child was") best fits some </a:t>
            </a:r>
            <a:r>
              <a:rPr lang="en-US" i="1" dirty="0"/>
              <a:t>localized</a:t>
            </a:r>
            <a:r>
              <a:rPr lang="en-US" dirty="0"/>
              <a:t> supernatural phenomenon, though some have suggested ways of interpreting this as an object at astronomical distances.  </a:t>
            </a:r>
            <a:endParaRPr lang="en-US" dirty="0" smtClean="0"/>
          </a:p>
          <a:p>
            <a:r>
              <a:rPr lang="en-US" dirty="0" smtClean="0"/>
              <a:t>Probably </a:t>
            </a:r>
            <a:r>
              <a:rPr lang="en-US" dirty="0"/>
              <a:t>the star is to be under­stood as a fulfillment of Balaam's prophecy (</a:t>
            </a:r>
            <a:r>
              <a:rPr lang="en-US" dirty="0" err="1"/>
              <a:t>Num</a:t>
            </a:r>
            <a:r>
              <a:rPr lang="en-US" dirty="0"/>
              <a:t> 24:17) and as symbolic of </a:t>
            </a:r>
            <a:r>
              <a:rPr lang="en-US" dirty="0" smtClean="0"/>
              <a:t>Jesus.</a:t>
            </a:r>
            <a:endParaRPr lang="en-US" dirty="0"/>
          </a:p>
        </p:txBody>
      </p:sp>
    </p:spTree>
    <p:custDataLst>
      <p:tags r:id="rId1"/>
    </p:custDataLst>
    <p:extLst>
      <p:ext uri="{BB962C8B-B14F-4D97-AF65-F5344CB8AC3E}">
        <p14:creationId xmlns:p14="http://schemas.microsoft.com/office/powerpoint/2010/main" val="795849114"/>
      </p:ext>
    </p:extLst>
  </p:cSld>
  <p:clrMapOvr>
    <a:masterClrMapping/>
  </p:clrMapOvr>
  <mc:AlternateContent xmlns:mc="http://schemas.openxmlformats.org/markup-compatibility/2006" xmlns:p14="http://schemas.microsoft.com/office/powerpoint/2010/main">
    <mc:Choice Requires="p14">
      <p:transition spd="slow" p14:dur="2000" advTm="82287"/>
    </mc:Choice>
    <mc:Fallback xmlns="">
      <p:transition spd="slow" advTm="822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NT Use of OT Symbolism</a:t>
            </a:r>
            <a:endParaRPr lang="en-US" dirty="0"/>
          </a:p>
        </p:txBody>
      </p:sp>
      <p:sp>
        <p:nvSpPr>
          <p:cNvPr id="3" name="Content Placeholder 2"/>
          <p:cNvSpPr>
            <a:spLocks noGrp="1"/>
          </p:cNvSpPr>
          <p:nvPr>
            <p:ph idx="1"/>
          </p:nvPr>
        </p:nvSpPr>
        <p:spPr>
          <a:xfrm>
            <a:off x="457200" y="1600200"/>
            <a:ext cx="8229600" cy="4800600"/>
          </a:xfrm>
        </p:spPr>
        <p:txBody>
          <a:bodyPr>
            <a:normAutofit fontScale="85000" lnSpcReduction="10000"/>
          </a:bodyPr>
          <a:lstStyle/>
          <a:p>
            <a:r>
              <a:rPr lang="en-US" dirty="0"/>
              <a:t>The NT follows the OT in </a:t>
            </a:r>
            <a:endParaRPr lang="en-US" dirty="0" smtClean="0"/>
          </a:p>
          <a:p>
            <a:pPr lvl="1"/>
            <a:r>
              <a:rPr lang="en-US" dirty="0" smtClean="0"/>
              <a:t>connecting </a:t>
            </a:r>
            <a:r>
              <a:rPr lang="en-US" dirty="0"/>
              <a:t>the vast number of stars with the promise to Abraham of uncountable descendants (</a:t>
            </a:r>
            <a:r>
              <a:rPr lang="en-US" dirty="0" err="1"/>
              <a:t>Heb</a:t>
            </a:r>
            <a:r>
              <a:rPr lang="en-US" dirty="0"/>
              <a:t> 11:12); </a:t>
            </a:r>
            <a:endParaRPr lang="en-US" dirty="0" smtClean="0"/>
          </a:p>
          <a:p>
            <a:pPr lvl="1"/>
            <a:r>
              <a:rPr lang="en-US" dirty="0" smtClean="0"/>
              <a:t>in </a:t>
            </a:r>
            <a:r>
              <a:rPr lang="en-US" dirty="0"/>
              <a:t>associating stars with angels (Rev 1:20; 9:1; 12:4?); </a:t>
            </a:r>
            <a:endParaRPr lang="en-US" dirty="0" smtClean="0"/>
          </a:p>
          <a:p>
            <a:pPr lvl="1"/>
            <a:r>
              <a:rPr lang="en-US" dirty="0" smtClean="0"/>
              <a:t>and </a:t>
            </a:r>
            <a:r>
              <a:rPr lang="en-US" dirty="0"/>
              <a:t>in seeing eschatological signs in the sun, moon and stars (e.g., Luke 21:25), though here the emphasis is on the stars falling (Matt 24:29; Mark 13:25; Rev 6:13) more than upon their being darkened (Rev 16:10).  </a:t>
            </a:r>
            <a:endParaRPr lang="en-US" dirty="0" smtClean="0"/>
          </a:p>
          <a:p>
            <a:r>
              <a:rPr lang="en-US" dirty="0" smtClean="0"/>
              <a:t>One </a:t>
            </a:r>
            <a:r>
              <a:rPr lang="en-US" dirty="0"/>
              <a:t>of the trumpet plagues of Rev (8:10-11) consists of a star falling on the rivers and poisoning their waters, an effect paralleled in the disastrous meteor fall that ended the Creta­ceous </a:t>
            </a:r>
            <a:r>
              <a:rPr lang="en-US" dirty="0" smtClean="0"/>
              <a:t>period.</a:t>
            </a:r>
            <a:endParaRPr lang="en-US" dirty="0"/>
          </a:p>
          <a:p>
            <a:endParaRPr lang="en-US" dirty="0"/>
          </a:p>
        </p:txBody>
      </p:sp>
    </p:spTree>
    <p:custDataLst>
      <p:tags r:id="rId1"/>
    </p:custDataLst>
    <p:extLst>
      <p:ext uri="{BB962C8B-B14F-4D97-AF65-F5344CB8AC3E}">
        <p14:creationId xmlns:p14="http://schemas.microsoft.com/office/powerpoint/2010/main" val="3753232960"/>
      </p:ext>
    </p:extLst>
  </p:cSld>
  <p:clrMapOvr>
    <a:masterClrMapping/>
  </p:clrMapOvr>
  <mc:AlternateContent xmlns:mc="http://schemas.openxmlformats.org/markup-compatibility/2006" xmlns:p14="http://schemas.microsoft.com/office/powerpoint/2010/main">
    <mc:Choice Requires="p14">
      <p:transition spd="slow" p14:dur="2000" advTm="77487"/>
    </mc:Choice>
    <mc:Fallback xmlns="">
      <p:transition spd="slow" advTm="774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Symbolism</a:t>
            </a:r>
            <a:endParaRPr lang="en-US" dirty="0"/>
          </a:p>
        </p:txBody>
      </p:sp>
      <p:sp>
        <p:nvSpPr>
          <p:cNvPr id="3" name="Content Placeholder 2"/>
          <p:cNvSpPr>
            <a:spLocks noGrp="1"/>
          </p:cNvSpPr>
          <p:nvPr>
            <p:ph idx="1"/>
          </p:nvPr>
        </p:nvSpPr>
        <p:spPr>
          <a:xfrm>
            <a:off x="457200" y="1371600"/>
            <a:ext cx="8229600" cy="5029200"/>
          </a:xfrm>
        </p:spPr>
        <p:txBody>
          <a:bodyPr>
            <a:normAutofit fontScale="70000" lnSpcReduction="20000"/>
          </a:bodyPr>
          <a:lstStyle/>
          <a:p>
            <a:r>
              <a:rPr lang="en-US" dirty="0" smtClean="0"/>
              <a:t>“Wandering </a:t>
            </a:r>
            <a:r>
              <a:rPr lang="en-US" dirty="0"/>
              <a:t>stars" are used as a vivid picture of the heretics denounced in Jude 13, probably in the sense of comets moving away from the sun into the darkness beyond, rather than as planets which ─ though erratic in their move­ments ─ always keep coming back.  </a:t>
            </a:r>
            <a:endParaRPr lang="en-US" dirty="0" smtClean="0"/>
          </a:p>
          <a:p>
            <a:r>
              <a:rPr lang="en-US" dirty="0" smtClean="0"/>
              <a:t>The </a:t>
            </a:r>
            <a:r>
              <a:rPr lang="en-US" dirty="0"/>
              <a:t>"morning star" is explicitly a symbol for Jesus in Rev 22:16 and probably also in Rev 2:28 and 2 Pet 1:19.  </a:t>
            </a:r>
            <a:endParaRPr lang="en-US" dirty="0" smtClean="0"/>
          </a:p>
          <a:p>
            <a:pPr lvl="1"/>
            <a:r>
              <a:rPr lang="en-US" dirty="0" smtClean="0"/>
              <a:t>In </a:t>
            </a:r>
            <a:r>
              <a:rPr lang="en-US" dirty="0"/>
              <a:t>the first two of these, the reference is apparently to the planet Venus as the morning star, a symbol perhaps of Jesus' first advent as the bright light shining in the darkness before the coming of day.  </a:t>
            </a:r>
            <a:endParaRPr lang="en-US" dirty="0" smtClean="0"/>
          </a:p>
          <a:p>
            <a:pPr lvl="1"/>
            <a:r>
              <a:rPr lang="en-US" dirty="0" smtClean="0"/>
              <a:t>In </a:t>
            </a:r>
            <a:r>
              <a:rPr lang="en-US" dirty="0"/>
              <a:t>2 Pet 1:19, by contrast, the reference seems to be to the sun as "morning star," with Jesus' second advent in view, when darkness will be entirely banished.  </a:t>
            </a:r>
            <a:endParaRPr lang="en-US" dirty="0" smtClean="0"/>
          </a:p>
          <a:p>
            <a:r>
              <a:rPr lang="en-US" dirty="0" smtClean="0"/>
              <a:t>The </a:t>
            </a:r>
            <a:r>
              <a:rPr lang="en-US" dirty="0"/>
              <a:t>sun, moon and stars of Joseph's dream (Gen 37) appear again in the heavenly sign of the pregnant woman in Rev 12:1, variously identified as Mary, Israel, or the people of God.  Perhaps she and the dragon in this passage are also to be associated with the constellations Virgo and Draco.</a:t>
            </a:r>
          </a:p>
          <a:p>
            <a:endParaRPr lang="en-US" dirty="0"/>
          </a:p>
        </p:txBody>
      </p:sp>
    </p:spTree>
    <p:custDataLst>
      <p:tags r:id="rId1"/>
    </p:custDataLst>
    <p:extLst>
      <p:ext uri="{BB962C8B-B14F-4D97-AF65-F5344CB8AC3E}">
        <p14:creationId xmlns:p14="http://schemas.microsoft.com/office/powerpoint/2010/main" val="3266903590"/>
      </p:ext>
    </p:extLst>
  </p:cSld>
  <p:clrMapOvr>
    <a:masterClrMapping/>
  </p:clrMapOvr>
  <mc:AlternateContent xmlns:mc="http://schemas.openxmlformats.org/markup-compatibility/2006" xmlns:p14="http://schemas.microsoft.com/office/powerpoint/2010/main">
    <mc:Choice Requires="p14">
      <p:transition spd="slow" p14:dur="2000" advTm="106189"/>
    </mc:Choice>
    <mc:Fallback xmlns="">
      <p:transition spd="slow" advTm="106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Derivation</a:t>
            </a:r>
            <a:endParaRPr lang="en-US" dirty="0"/>
          </a:p>
        </p:txBody>
      </p:sp>
      <p:sp>
        <p:nvSpPr>
          <p:cNvPr id="3" name="Content Placeholder 2"/>
          <p:cNvSpPr>
            <a:spLocks noGrp="1"/>
          </p:cNvSpPr>
          <p:nvPr>
            <p:ph idx="1"/>
          </p:nvPr>
        </p:nvSpPr>
        <p:spPr/>
        <p:txBody>
          <a:bodyPr/>
          <a:lstStyle/>
          <a:p>
            <a:r>
              <a:rPr lang="en-US" dirty="0" smtClean="0"/>
              <a:t>These words</a:t>
            </a:r>
            <a:r>
              <a:rPr lang="en-US" i="1" dirty="0" smtClean="0"/>
              <a:t> </a:t>
            </a:r>
            <a:r>
              <a:rPr lang="en-US" dirty="0" smtClean="0"/>
              <a:t>may have been derived </a:t>
            </a:r>
            <a:r>
              <a:rPr lang="en-US" dirty="0"/>
              <a:t>from </a:t>
            </a:r>
            <a:r>
              <a:rPr lang="en-US" i="1" dirty="0" err="1"/>
              <a:t>kbb</a:t>
            </a:r>
            <a:r>
              <a:rPr lang="en-US" dirty="0"/>
              <a:t>, </a:t>
            </a:r>
            <a:r>
              <a:rPr lang="en-US" dirty="0" smtClean="0"/>
              <a:t>‘burn’ </a:t>
            </a:r>
            <a:r>
              <a:rPr lang="en-US" dirty="0"/>
              <a:t>(</a:t>
            </a:r>
            <a:r>
              <a:rPr lang="en-US" dirty="0" err="1"/>
              <a:t>Akk</a:t>
            </a:r>
            <a:r>
              <a:rPr lang="en-US" dirty="0"/>
              <a:t>., Aram. and Arab.) </a:t>
            </a:r>
            <a:r>
              <a:rPr lang="en-US" dirty="0" smtClean="0"/>
              <a:t>or </a:t>
            </a:r>
            <a:r>
              <a:rPr lang="en-US" dirty="0"/>
              <a:t>from </a:t>
            </a:r>
            <a:r>
              <a:rPr lang="en-US" i="1" dirty="0" err="1"/>
              <a:t>kabba</a:t>
            </a:r>
            <a:r>
              <a:rPr lang="en-US" dirty="0"/>
              <a:t>, </a:t>
            </a:r>
            <a:r>
              <a:rPr lang="en-US" dirty="0" smtClean="0"/>
              <a:t>‘roll</a:t>
            </a:r>
            <a:r>
              <a:rPr lang="en-US" dirty="0"/>
              <a:t>, </a:t>
            </a:r>
            <a:r>
              <a:rPr lang="en-US" dirty="0" smtClean="0"/>
              <a:t>revolve’ </a:t>
            </a:r>
            <a:r>
              <a:rPr lang="en-US" dirty="0"/>
              <a:t>(Arab</a:t>
            </a:r>
            <a:r>
              <a:rPr lang="en-US" dirty="0" smtClean="0"/>
              <a:t>.).</a:t>
            </a:r>
          </a:p>
          <a:p>
            <a:r>
              <a:rPr lang="en-US" dirty="0"/>
              <a:t>Unlike modern </a:t>
            </a:r>
            <a:r>
              <a:rPr lang="en-US" dirty="0" smtClean="0"/>
              <a:t>English </a:t>
            </a:r>
            <a:r>
              <a:rPr lang="en-US" dirty="0"/>
              <a:t>usage but parallel to ancient </a:t>
            </a:r>
            <a:r>
              <a:rPr lang="en-US" dirty="0" smtClean="0"/>
              <a:t>Greek, </a:t>
            </a:r>
            <a:r>
              <a:rPr lang="en-US" dirty="0"/>
              <a:t>the </a:t>
            </a:r>
            <a:r>
              <a:rPr lang="en-US" dirty="0" smtClean="0"/>
              <a:t>Semitic </a:t>
            </a:r>
            <a:r>
              <a:rPr lang="en-US" dirty="0"/>
              <a:t>word </a:t>
            </a:r>
            <a:r>
              <a:rPr lang="en-US" dirty="0" smtClean="0"/>
              <a:t>for star probably </a:t>
            </a:r>
            <a:r>
              <a:rPr lang="en-US" dirty="0"/>
              <a:t>includes planets, comets, meteors, or any bright object in the night sky.</a:t>
            </a:r>
          </a:p>
        </p:txBody>
      </p:sp>
    </p:spTree>
    <p:custDataLst>
      <p:tags r:id="rId1"/>
    </p:custDataLst>
    <p:extLst>
      <p:ext uri="{BB962C8B-B14F-4D97-AF65-F5344CB8AC3E}">
        <p14:creationId xmlns:p14="http://schemas.microsoft.com/office/powerpoint/2010/main" val="2949099953"/>
      </p:ext>
    </p:extLst>
  </p:cSld>
  <p:clrMapOvr>
    <a:masterClrMapping/>
  </p:clrMapOvr>
  <mc:AlternateContent xmlns:mc="http://schemas.openxmlformats.org/markup-compatibility/2006" xmlns:p14="http://schemas.microsoft.com/office/powerpoint/2010/main">
    <mc:Choice Requires="p14">
      <p:transition spd="slow" p14:dur="2000" advTm="33561"/>
    </mc:Choice>
    <mc:Fallback xmlns="">
      <p:transition spd="slow" advTm="335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Further Reading</a:t>
            </a:r>
            <a:endParaRPr lang="en-US" dirty="0"/>
          </a:p>
        </p:txBody>
      </p:sp>
      <p:sp>
        <p:nvSpPr>
          <p:cNvPr id="3" name="Content Placeholder 2"/>
          <p:cNvSpPr>
            <a:spLocks noGrp="1"/>
          </p:cNvSpPr>
          <p:nvPr>
            <p:ph idx="1"/>
          </p:nvPr>
        </p:nvSpPr>
        <p:spPr/>
        <p:txBody>
          <a:bodyPr/>
          <a:lstStyle/>
          <a:p>
            <a:r>
              <a:rPr lang="en-US" dirty="0" smtClean="0"/>
              <a:t>See the article “</a:t>
            </a:r>
            <a:r>
              <a:rPr lang="en-US" i="1" dirty="0" err="1" smtClean="0"/>
              <a:t>kokav</a:t>
            </a:r>
            <a:r>
              <a:rPr lang="en-US" dirty="0" smtClean="0"/>
              <a:t>” from which this is condensed in the </a:t>
            </a:r>
            <a:r>
              <a:rPr lang="en-US" i="1" dirty="0" smtClean="0"/>
              <a:t>New International Dictionary of Old Testament Theology &amp; Exegesis.</a:t>
            </a:r>
            <a:endParaRPr lang="en-US" dirty="0" smtClean="0"/>
          </a:p>
          <a:p>
            <a:r>
              <a:rPr lang="en-US" dirty="0" smtClean="0"/>
              <a:t>That article gives more detail and references to other literature.</a:t>
            </a:r>
            <a:endParaRPr lang="en-US" dirty="0"/>
          </a:p>
        </p:txBody>
      </p:sp>
    </p:spTree>
    <p:custDataLst>
      <p:tags r:id="rId1"/>
    </p:custDataLst>
    <p:extLst>
      <p:ext uri="{BB962C8B-B14F-4D97-AF65-F5344CB8AC3E}">
        <p14:creationId xmlns:p14="http://schemas.microsoft.com/office/powerpoint/2010/main" val="1729610494"/>
      </p:ext>
    </p:extLst>
  </p:cSld>
  <p:clrMapOvr>
    <a:masterClrMapping/>
  </p:clrMapOvr>
  <mc:AlternateContent xmlns:mc="http://schemas.openxmlformats.org/markup-compatibility/2006" xmlns:p14="http://schemas.microsoft.com/office/powerpoint/2010/main">
    <mc:Choice Requires="p14">
      <p:transition spd="slow" p14:dur="2000" advTm="28389"/>
    </mc:Choice>
    <mc:Fallback xmlns="">
      <p:transition spd="slow" advTm="283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90787"/>
            <a:ext cx="8237095" cy="5481413"/>
          </a:xfrm>
          <a:prstGeom prst="rect">
            <a:avLst/>
          </a:prstGeom>
        </p:spPr>
      </p:pic>
      <p:sp>
        <p:nvSpPr>
          <p:cNvPr id="2" name="Title 1"/>
          <p:cNvSpPr>
            <a:spLocks noGrp="1"/>
          </p:cNvSpPr>
          <p:nvPr>
            <p:ph type="ctrTitle"/>
          </p:nvPr>
        </p:nvSpPr>
        <p:spPr/>
        <p:txBody>
          <a:bodyPr/>
          <a:lstStyle/>
          <a:p>
            <a:r>
              <a:rPr lang="en-US" dirty="0" smtClean="0">
                <a:solidFill>
                  <a:schemeClr val="bg1"/>
                </a:solidFill>
              </a:rPr>
              <a:t>The End</a:t>
            </a:r>
            <a:endParaRPr lang="en-US" dirty="0">
              <a:solidFill>
                <a:schemeClr val="bg1"/>
              </a:solidFill>
            </a:endParaRPr>
          </a:p>
        </p:txBody>
      </p:sp>
      <p:sp>
        <p:nvSpPr>
          <p:cNvPr id="3" name="Subtitle 2"/>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960895278"/>
      </p:ext>
    </p:extLst>
  </p:cSld>
  <p:clrMapOvr>
    <a:masterClrMapping/>
  </p:clrMapOvr>
  <mc:AlternateContent xmlns:mc="http://schemas.openxmlformats.org/markup-compatibility/2006" xmlns:p14="http://schemas.microsoft.com/office/powerpoint/2010/main">
    <mc:Choice Requires="p14">
      <p:transition spd="slow" p14:dur="2000" advTm="10619"/>
    </mc:Choice>
    <mc:Fallback xmlns="">
      <p:transition spd="slow" advTm="106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52400"/>
            <a:ext cx="6477000" cy="6477000"/>
          </a:xfrm>
          <a:prstGeom prst="rect">
            <a:avLst/>
          </a:prstGeom>
        </p:spPr>
      </p:pic>
      <p:sp>
        <p:nvSpPr>
          <p:cNvPr id="2" name="Title 1"/>
          <p:cNvSpPr>
            <a:spLocks noGrp="1"/>
          </p:cNvSpPr>
          <p:nvPr>
            <p:ph type="ctrTitle"/>
          </p:nvPr>
        </p:nvSpPr>
        <p:spPr>
          <a:xfrm>
            <a:off x="647700" y="1752600"/>
            <a:ext cx="7772400" cy="1470025"/>
          </a:xfrm>
        </p:spPr>
        <p:txBody>
          <a:bodyPr/>
          <a:lstStyle/>
          <a:p>
            <a:r>
              <a:rPr lang="en-US" dirty="0" smtClean="0">
                <a:solidFill>
                  <a:schemeClr val="bg1"/>
                </a:solidFill>
              </a:rPr>
              <a:t>Stars in the </a:t>
            </a:r>
            <a:br>
              <a:rPr lang="en-US" dirty="0" smtClean="0">
                <a:solidFill>
                  <a:schemeClr val="bg1"/>
                </a:solidFill>
              </a:rPr>
            </a:br>
            <a:r>
              <a:rPr lang="en-US" dirty="0" smtClean="0">
                <a:solidFill>
                  <a:schemeClr val="bg1"/>
                </a:solidFill>
              </a:rPr>
              <a:t>Ancient Near East</a:t>
            </a:r>
            <a:endParaRPr lang="en-US" dirty="0">
              <a:solidFill>
                <a:schemeClr val="bg1"/>
              </a:solidFill>
            </a:endParaRPr>
          </a:p>
        </p:txBody>
      </p:sp>
      <p:sp>
        <p:nvSpPr>
          <p:cNvPr id="3" name="Subtitle 2"/>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2293421245"/>
      </p:ext>
    </p:extLst>
  </p:cSld>
  <p:clrMapOvr>
    <a:masterClrMapping/>
  </p:clrMapOvr>
  <mc:AlternateContent xmlns:mc="http://schemas.openxmlformats.org/markup-compatibility/2006" xmlns:p14="http://schemas.microsoft.com/office/powerpoint/2010/main">
    <mc:Choice Requires="p14">
      <p:transition spd="slow" p14:dur="2000" advTm="4570"/>
    </mc:Choice>
    <mc:Fallback xmlns="">
      <p:transition spd="slow" advTm="45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Stars in the Ancient Near East</a:t>
            </a:r>
            <a:endParaRPr lang="en-US" dirty="0"/>
          </a:p>
        </p:txBody>
      </p:sp>
      <p:sp>
        <p:nvSpPr>
          <p:cNvPr id="3" name="Content Placeholder 2"/>
          <p:cNvSpPr>
            <a:spLocks noGrp="1"/>
          </p:cNvSpPr>
          <p:nvPr>
            <p:ph idx="1"/>
          </p:nvPr>
        </p:nvSpPr>
        <p:spPr/>
        <p:txBody>
          <a:bodyPr/>
          <a:lstStyle/>
          <a:p>
            <a:r>
              <a:rPr lang="en-US" dirty="0"/>
              <a:t>Three features of stars were especially important in the ANE and relevant to OT background:  </a:t>
            </a:r>
            <a:endParaRPr lang="en-US" dirty="0" smtClean="0"/>
          </a:p>
          <a:p>
            <a:pPr lvl="1"/>
            <a:r>
              <a:rPr lang="en-US" dirty="0" smtClean="0"/>
              <a:t>(</a:t>
            </a:r>
            <a:r>
              <a:rPr lang="en-US" dirty="0"/>
              <a:t>1) the worship of stars as gods; </a:t>
            </a:r>
            <a:endParaRPr lang="en-US" dirty="0" smtClean="0"/>
          </a:p>
          <a:p>
            <a:pPr lvl="1"/>
            <a:r>
              <a:rPr lang="en-US" dirty="0" smtClean="0"/>
              <a:t>(</a:t>
            </a:r>
            <a:r>
              <a:rPr lang="en-US" dirty="0"/>
              <a:t>2) divination by stars, or astrology; and </a:t>
            </a:r>
            <a:endParaRPr lang="en-US" dirty="0" smtClean="0"/>
          </a:p>
          <a:p>
            <a:pPr lvl="1"/>
            <a:r>
              <a:rPr lang="en-US" dirty="0" smtClean="0"/>
              <a:t>(</a:t>
            </a:r>
            <a:r>
              <a:rPr lang="en-US" dirty="0"/>
              <a:t>3) stars as timekeepers.</a:t>
            </a:r>
          </a:p>
          <a:p>
            <a:endParaRPr lang="en-US" dirty="0"/>
          </a:p>
        </p:txBody>
      </p:sp>
    </p:spTree>
    <p:custDataLst>
      <p:tags r:id="rId1"/>
    </p:custDataLst>
    <p:extLst>
      <p:ext uri="{BB962C8B-B14F-4D97-AF65-F5344CB8AC3E}">
        <p14:creationId xmlns:p14="http://schemas.microsoft.com/office/powerpoint/2010/main" val="3159916013"/>
      </p:ext>
    </p:extLst>
  </p:cSld>
  <p:clrMapOvr>
    <a:masterClrMapping/>
  </p:clrMapOvr>
  <mc:AlternateContent xmlns:mc="http://schemas.openxmlformats.org/markup-compatibility/2006" xmlns:p14="http://schemas.microsoft.com/office/powerpoint/2010/main">
    <mc:Choice Requires="p14">
      <p:transition spd="slow" p14:dur="2000" advTm="19831"/>
    </mc:Choice>
    <mc:Fallback xmlns="">
      <p:transition spd="slow" advTm="198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Worship of Stars</a:t>
            </a:r>
            <a:endParaRPr lang="en-US" dirty="0"/>
          </a:p>
        </p:txBody>
      </p:sp>
      <p:sp>
        <p:nvSpPr>
          <p:cNvPr id="3" name="Content Placeholder 2"/>
          <p:cNvSpPr>
            <a:spLocks noGrp="1"/>
          </p:cNvSpPr>
          <p:nvPr>
            <p:ph idx="1"/>
          </p:nvPr>
        </p:nvSpPr>
        <p:spPr/>
        <p:txBody>
          <a:bodyPr>
            <a:normAutofit fontScale="92500" lnSpcReduction="10000"/>
          </a:bodyPr>
          <a:lstStyle/>
          <a:p>
            <a:r>
              <a:rPr lang="en-US" dirty="0"/>
              <a:t>The worship of astronomical objects as gods is quite old and widespread.  </a:t>
            </a:r>
            <a:endParaRPr lang="en-US" dirty="0" smtClean="0"/>
          </a:p>
          <a:p>
            <a:r>
              <a:rPr lang="en-US" dirty="0" smtClean="0"/>
              <a:t>Babylonian </a:t>
            </a:r>
            <a:r>
              <a:rPr lang="en-US" dirty="0"/>
              <a:t>worship of the sun god </a:t>
            </a:r>
            <a:r>
              <a:rPr lang="en-US" dirty="0" smtClean="0"/>
              <a:t>Shamash, </a:t>
            </a:r>
            <a:r>
              <a:rPr lang="en-US" dirty="0"/>
              <a:t>the moon god Sin, </a:t>
            </a:r>
            <a:r>
              <a:rPr lang="en-US" dirty="0" smtClean="0"/>
              <a:t>Ishtar </a:t>
            </a:r>
            <a:r>
              <a:rPr lang="en-US" dirty="0"/>
              <a:t>as the planet Venus, and </a:t>
            </a:r>
            <a:r>
              <a:rPr lang="en-US" dirty="0" err="1"/>
              <a:t>Marduk</a:t>
            </a:r>
            <a:r>
              <a:rPr lang="en-US" dirty="0"/>
              <a:t> as the planet Jupiter was influential throughout the ANE.  </a:t>
            </a:r>
            <a:endParaRPr lang="en-US" dirty="0" smtClean="0"/>
          </a:p>
          <a:p>
            <a:r>
              <a:rPr lang="en-US" dirty="0" smtClean="0"/>
              <a:t>This </a:t>
            </a:r>
            <a:r>
              <a:rPr lang="en-US" dirty="0"/>
              <a:t>system was later borrowed by the Greeks (and from them by the Romans), so that our modern planet names are those of Roman deities.</a:t>
            </a:r>
          </a:p>
          <a:p>
            <a:endParaRPr lang="en-US" dirty="0"/>
          </a:p>
        </p:txBody>
      </p:sp>
    </p:spTree>
    <p:custDataLst>
      <p:tags r:id="rId1"/>
    </p:custDataLst>
    <p:extLst>
      <p:ext uri="{BB962C8B-B14F-4D97-AF65-F5344CB8AC3E}">
        <p14:creationId xmlns:p14="http://schemas.microsoft.com/office/powerpoint/2010/main" val="860835321"/>
      </p:ext>
    </p:extLst>
  </p:cSld>
  <p:clrMapOvr>
    <a:masterClrMapping/>
  </p:clrMapOvr>
  <mc:AlternateContent xmlns:mc="http://schemas.openxmlformats.org/markup-compatibility/2006" xmlns:p14="http://schemas.microsoft.com/office/powerpoint/2010/main">
    <mc:Choice Requires="p14">
      <p:transition spd="slow" p14:dur="2000" advTm="56287"/>
    </mc:Choice>
    <mc:Fallback xmlns="">
      <p:transition spd="slow" advTm="562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Divination by Stars (Astrology)</a:t>
            </a:r>
            <a:endParaRPr lang="en-US" dirty="0"/>
          </a:p>
        </p:txBody>
      </p:sp>
      <p:sp>
        <p:nvSpPr>
          <p:cNvPr id="3" name="Content Placeholder 2"/>
          <p:cNvSpPr>
            <a:spLocks noGrp="1"/>
          </p:cNvSpPr>
          <p:nvPr>
            <p:ph idx="1"/>
          </p:nvPr>
        </p:nvSpPr>
        <p:spPr>
          <a:xfrm>
            <a:off x="457200" y="1600200"/>
            <a:ext cx="8229600" cy="4869611"/>
          </a:xfrm>
        </p:spPr>
        <p:txBody>
          <a:bodyPr>
            <a:normAutofit fontScale="77500" lnSpcReduction="20000"/>
          </a:bodyPr>
          <a:lstStyle/>
          <a:p>
            <a:r>
              <a:rPr lang="en-US" dirty="0"/>
              <a:t>The belief that the heavenly bodies are divine would encourage the thought that stellar phenomena might be messages for earth, particularly in a society already disposed to divination. </a:t>
            </a:r>
            <a:endParaRPr lang="en-US" dirty="0" smtClean="0"/>
          </a:p>
          <a:p>
            <a:r>
              <a:rPr lang="en-US" dirty="0" smtClean="0"/>
              <a:t>Old </a:t>
            </a:r>
            <a:r>
              <a:rPr lang="en-US" dirty="0"/>
              <a:t>Babylonian texts (c1800 BC) list omens to be inferred from lunar eclipses and other heavenly phenomena.  </a:t>
            </a:r>
            <a:endParaRPr lang="en-US" dirty="0" smtClean="0"/>
          </a:p>
          <a:p>
            <a:r>
              <a:rPr lang="en-US" dirty="0" smtClean="0"/>
              <a:t>These </a:t>
            </a:r>
            <a:r>
              <a:rPr lang="en-US" dirty="0"/>
              <a:t>were later compiled (by 1000 BC) into the 70-tablet reference work </a:t>
            </a:r>
            <a:r>
              <a:rPr lang="en-US" i="1" dirty="0" err="1"/>
              <a:t>Enūma</a:t>
            </a:r>
            <a:r>
              <a:rPr lang="en-US" i="1" dirty="0"/>
              <a:t> </a:t>
            </a:r>
            <a:r>
              <a:rPr lang="en-US" i="1" dirty="0" err="1"/>
              <a:t>Anu</a:t>
            </a:r>
            <a:r>
              <a:rPr lang="en-US" i="1" dirty="0"/>
              <a:t> </a:t>
            </a:r>
            <a:r>
              <a:rPr lang="en-US" i="1" dirty="0" err="1"/>
              <a:t>Enlil</a:t>
            </a:r>
            <a:r>
              <a:rPr lang="en-US" dirty="0"/>
              <a:t>, influential through­out the ANE to Hellenistic times, connecting specific phenomena of sun, moon, planets, stars and weather with events on earth.  </a:t>
            </a:r>
            <a:endParaRPr lang="en-US" dirty="0" smtClean="0"/>
          </a:p>
          <a:p>
            <a:r>
              <a:rPr lang="en-US" dirty="0" smtClean="0"/>
              <a:t>Unlike </a:t>
            </a:r>
            <a:r>
              <a:rPr lang="en-US" dirty="0"/>
              <a:t>Hellenistic (and modern) </a:t>
            </a:r>
            <a:r>
              <a:rPr lang="en-US" dirty="0" smtClean="0"/>
              <a:t>astrology</a:t>
            </a:r>
            <a:r>
              <a:rPr lang="en-US" dirty="0"/>
              <a:t>, such predictions involved public events, kings, and nations rather than private individu­als.</a:t>
            </a:r>
          </a:p>
        </p:txBody>
      </p:sp>
    </p:spTree>
    <p:custDataLst>
      <p:tags r:id="rId1"/>
    </p:custDataLst>
    <p:extLst>
      <p:ext uri="{BB962C8B-B14F-4D97-AF65-F5344CB8AC3E}">
        <p14:creationId xmlns:p14="http://schemas.microsoft.com/office/powerpoint/2010/main" val="3382984885"/>
      </p:ext>
    </p:extLst>
  </p:cSld>
  <p:clrMapOvr>
    <a:masterClrMapping/>
  </p:clrMapOvr>
  <mc:AlternateContent xmlns:mc="http://schemas.openxmlformats.org/markup-compatibility/2006" xmlns:p14="http://schemas.microsoft.com/office/powerpoint/2010/main">
    <mc:Choice Requires="p14">
      <p:transition spd="slow" p14:dur="2000" advTm="61461"/>
    </mc:Choice>
    <mc:Fallback xmlns="">
      <p:transition spd="slow" advTm="614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Stars as Timekeepers</a:t>
            </a:r>
            <a:endParaRPr lang="en-US" dirty="0"/>
          </a:p>
        </p:txBody>
      </p:sp>
      <p:sp>
        <p:nvSpPr>
          <p:cNvPr id="3" name="Content Placeholder 2"/>
          <p:cNvSpPr>
            <a:spLocks noGrp="1"/>
          </p:cNvSpPr>
          <p:nvPr>
            <p:ph idx="1"/>
          </p:nvPr>
        </p:nvSpPr>
        <p:spPr/>
        <p:txBody>
          <a:bodyPr>
            <a:normAutofit lnSpcReduction="10000"/>
          </a:bodyPr>
          <a:lstStyle/>
          <a:p>
            <a:r>
              <a:rPr lang="en-US" dirty="0"/>
              <a:t>The worship of stars and the belief they predict earthly events may have arisen from the fact that the stars certainly predict the seasons and sunrise, function­ing as calendars and clocks.  </a:t>
            </a:r>
            <a:endParaRPr lang="en-US" dirty="0" smtClean="0"/>
          </a:p>
          <a:p>
            <a:r>
              <a:rPr lang="en-US" dirty="0" smtClean="0"/>
              <a:t>As </a:t>
            </a:r>
            <a:r>
              <a:rPr lang="en-US" dirty="0"/>
              <a:t>the earth makes its yearly orbit around the sun, the stars move westward, rising four minutes earlier each night, thus providing a conve­nient set of markers for the seasons.  </a:t>
            </a:r>
          </a:p>
          <a:p>
            <a:endParaRPr lang="en-US" dirty="0"/>
          </a:p>
        </p:txBody>
      </p:sp>
    </p:spTree>
    <p:custDataLst>
      <p:tags r:id="rId1"/>
    </p:custDataLst>
    <p:extLst>
      <p:ext uri="{BB962C8B-B14F-4D97-AF65-F5344CB8AC3E}">
        <p14:creationId xmlns:p14="http://schemas.microsoft.com/office/powerpoint/2010/main" val="88773366"/>
      </p:ext>
    </p:extLst>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Stars as Timekeepers</a:t>
            </a:r>
            <a:endParaRPr lang="en-US" dirty="0"/>
          </a:p>
        </p:txBody>
      </p:sp>
      <p:sp>
        <p:nvSpPr>
          <p:cNvPr id="3" name="Content Placeholder 2"/>
          <p:cNvSpPr>
            <a:spLocks noGrp="1"/>
          </p:cNvSpPr>
          <p:nvPr>
            <p:ph idx="1"/>
          </p:nvPr>
        </p:nvSpPr>
        <p:spPr/>
        <p:txBody>
          <a:bodyPr>
            <a:normAutofit lnSpcReduction="10000"/>
          </a:bodyPr>
          <a:lstStyle/>
          <a:p>
            <a:r>
              <a:rPr lang="en-US" dirty="0" smtClean="0"/>
              <a:t>Already by 3000 BC, the Egyptians had noticed that each year the star </a:t>
            </a:r>
            <a:r>
              <a:rPr lang="en-US" dirty="0" err="1" smtClean="0"/>
              <a:t>Sothis</a:t>
            </a:r>
            <a:r>
              <a:rPr lang="en-US" dirty="0" smtClean="0"/>
              <a:t> (Sirius) rose just before sunrise at the time of the annual Nile flooding.  </a:t>
            </a:r>
          </a:p>
          <a:p>
            <a:r>
              <a:rPr lang="en-US" dirty="0" smtClean="0"/>
              <a:t>By the Middle Kingdom (c2100-1800 BC) the Egyptians had devel­oped a list of 36 "</a:t>
            </a:r>
            <a:r>
              <a:rPr lang="en-US" dirty="0" err="1" smtClean="0"/>
              <a:t>decans</a:t>
            </a:r>
            <a:r>
              <a:rPr lang="en-US" dirty="0" smtClean="0"/>
              <a:t>" (single stars or constellations) spanning the whole year, with each successively rising with the sun at 10-day intervals.  </a:t>
            </a:r>
            <a:endParaRPr lang="en-US" dirty="0"/>
          </a:p>
        </p:txBody>
      </p:sp>
    </p:spTree>
    <p:custDataLst>
      <p:tags r:id="rId1"/>
    </p:custDataLst>
    <p:extLst>
      <p:ext uri="{BB962C8B-B14F-4D97-AF65-F5344CB8AC3E}">
        <p14:creationId xmlns:p14="http://schemas.microsoft.com/office/powerpoint/2010/main" val="822691235"/>
      </p:ext>
    </p:extLst>
  </p:cSld>
  <p:clrMapOvr>
    <a:masterClrMapping/>
  </p:clrMapOvr>
  <mc:AlternateContent xmlns:mc="http://schemas.openxmlformats.org/markup-compatibility/2006" xmlns:p14="http://schemas.microsoft.com/office/powerpoint/2010/main">
    <mc:Choice Requires="p14">
      <p:transition spd="slow" p14:dur="2000" advTm="41897"/>
    </mc:Choice>
    <mc:Fallback xmlns="">
      <p:transition spd="slow" advTm="418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8|2.6"/>
</p:tagLst>
</file>

<file path=ppt/tags/tag10.xml><?xml version="1.0" encoding="utf-8"?>
<p:tagLst xmlns:a="http://schemas.openxmlformats.org/drawingml/2006/main" xmlns:r="http://schemas.openxmlformats.org/officeDocument/2006/relationships" xmlns:p="http://schemas.openxmlformats.org/presentationml/2006/main">
  <p:tag name="TIMING" val="|0.6|7.7"/>
</p:tagLst>
</file>

<file path=ppt/tags/tag11.xml><?xml version="1.0" encoding="utf-8"?>
<p:tagLst xmlns:a="http://schemas.openxmlformats.org/drawingml/2006/main" xmlns:r="http://schemas.openxmlformats.org/officeDocument/2006/relationships" xmlns:p="http://schemas.openxmlformats.org/presentationml/2006/main">
  <p:tag name="TIMING" val="|3.5|7.3|9.2|8.4|7.9|7.4|5.3|8.2|3.7|4.6|14.8"/>
</p:tagLst>
</file>

<file path=ppt/tags/tag12.xml><?xml version="1.0" encoding="utf-8"?>
<p:tagLst xmlns:a="http://schemas.openxmlformats.org/drawingml/2006/main" xmlns:r="http://schemas.openxmlformats.org/officeDocument/2006/relationships" xmlns:p="http://schemas.openxmlformats.org/presentationml/2006/main">
  <p:tag name="TIMING" val="|0.5|6.5|16.5|5.3|6.1|5.7|10.1|3"/>
</p:tagLst>
</file>

<file path=ppt/tags/tag13.xml><?xml version="1.0" encoding="utf-8"?>
<p:tagLst xmlns:a="http://schemas.openxmlformats.org/drawingml/2006/main" xmlns:r="http://schemas.openxmlformats.org/officeDocument/2006/relationships" xmlns:p="http://schemas.openxmlformats.org/presentationml/2006/main">
  <p:tag name="TIMING" val="|1|9.9|12.5"/>
</p:tagLst>
</file>

<file path=ppt/tags/tag14.xml><?xml version="1.0" encoding="utf-8"?>
<p:tagLst xmlns:a="http://schemas.openxmlformats.org/drawingml/2006/main" xmlns:r="http://schemas.openxmlformats.org/officeDocument/2006/relationships" xmlns:p="http://schemas.openxmlformats.org/presentationml/2006/main">
  <p:tag name="TIMING" val="|0.5"/>
</p:tagLst>
</file>

<file path=ppt/tags/tag15.xml><?xml version="1.0" encoding="utf-8"?>
<p:tagLst xmlns:a="http://schemas.openxmlformats.org/drawingml/2006/main" xmlns:r="http://schemas.openxmlformats.org/officeDocument/2006/relationships" xmlns:p="http://schemas.openxmlformats.org/presentationml/2006/main">
  <p:tag name="TIMING" val="|1.2|6.6|8.4|14.9|13.8|10.9"/>
</p:tagLst>
</file>

<file path=ppt/tags/tag16.xml><?xml version="1.0" encoding="utf-8"?>
<p:tagLst xmlns:a="http://schemas.openxmlformats.org/drawingml/2006/main" xmlns:r="http://schemas.openxmlformats.org/officeDocument/2006/relationships" xmlns:p="http://schemas.openxmlformats.org/presentationml/2006/main">
  <p:tag name="TIMING" val="|2.4|11.8|11.2|7|23.7|29.9|8|5.6|5.2|2.9"/>
</p:tagLst>
</file>

<file path=ppt/tags/tag17.xml><?xml version="1.0" encoding="utf-8"?>
<p:tagLst xmlns:a="http://schemas.openxmlformats.org/drawingml/2006/main" xmlns:r="http://schemas.openxmlformats.org/officeDocument/2006/relationships" xmlns:p="http://schemas.openxmlformats.org/presentationml/2006/main">
  <p:tag name="TIMING" val="|0.4|11.4|11.7"/>
</p:tagLst>
</file>

<file path=ppt/tags/tag18.xml><?xml version="1.0" encoding="utf-8"?>
<p:tagLst xmlns:a="http://schemas.openxmlformats.org/drawingml/2006/main" xmlns:r="http://schemas.openxmlformats.org/officeDocument/2006/relationships" xmlns:p="http://schemas.openxmlformats.org/presentationml/2006/main">
  <p:tag name="TIMING" val="|3.5|20.9|25.9|15.3"/>
</p:tagLst>
</file>

<file path=ppt/tags/tag19.xml><?xml version="1.0" encoding="utf-8"?>
<p:tagLst xmlns:a="http://schemas.openxmlformats.org/drawingml/2006/main" xmlns:r="http://schemas.openxmlformats.org/officeDocument/2006/relationships" xmlns:p="http://schemas.openxmlformats.org/presentationml/2006/main">
  <p:tag name="TIMING" val="|5.3|5.6|7.8|5.8|8.2|14.1"/>
</p:tagLst>
</file>

<file path=ppt/tags/tag2.xml><?xml version="1.0" encoding="utf-8"?>
<p:tagLst xmlns:a="http://schemas.openxmlformats.org/drawingml/2006/main" xmlns:r="http://schemas.openxmlformats.org/officeDocument/2006/relationships" xmlns:p="http://schemas.openxmlformats.org/presentationml/2006/main">
  <p:tag name="TIMING" val="|4.9|4.5|5.3|1|1|1.3|1.5"/>
</p:tagLst>
</file>

<file path=ppt/tags/tag20.xml><?xml version="1.0" encoding="utf-8"?>
<p:tagLst xmlns:a="http://schemas.openxmlformats.org/drawingml/2006/main" xmlns:r="http://schemas.openxmlformats.org/officeDocument/2006/relationships" xmlns:p="http://schemas.openxmlformats.org/presentationml/2006/main">
  <p:tag name="TIMING" val="|2|6|4.3|7.8|8|5.6|3.3"/>
</p:tagLst>
</file>

<file path=ppt/tags/tag21.xml><?xml version="1.0" encoding="utf-8"?>
<p:tagLst xmlns:a="http://schemas.openxmlformats.org/drawingml/2006/main" xmlns:r="http://schemas.openxmlformats.org/officeDocument/2006/relationships" xmlns:p="http://schemas.openxmlformats.org/presentationml/2006/main">
  <p:tag name="TIMING" val="|11.3|6.1|7|10.9|14.1|32.9"/>
</p:tagLst>
</file>

<file path=ppt/tags/tag22.xml><?xml version="1.0" encoding="utf-8"?>
<p:tagLst xmlns:a="http://schemas.openxmlformats.org/drawingml/2006/main" xmlns:r="http://schemas.openxmlformats.org/officeDocument/2006/relationships" xmlns:p="http://schemas.openxmlformats.org/presentationml/2006/main">
  <p:tag name="TIMING" val="|0.6"/>
</p:tagLst>
</file>

<file path=ppt/tags/tag23.xml><?xml version="1.0" encoding="utf-8"?>
<p:tagLst xmlns:a="http://schemas.openxmlformats.org/drawingml/2006/main" xmlns:r="http://schemas.openxmlformats.org/officeDocument/2006/relationships" xmlns:p="http://schemas.openxmlformats.org/presentationml/2006/main">
  <p:tag name="TIMING" val="|0.6|10.1|21.8"/>
</p:tagLst>
</file>

<file path=ppt/tags/tag24.xml><?xml version="1.0" encoding="utf-8"?>
<p:tagLst xmlns:a="http://schemas.openxmlformats.org/drawingml/2006/main" xmlns:r="http://schemas.openxmlformats.org/officeDocument/2006/relationships" xmlns:p="http://schemas.openxmlformats.org/presentationml/2006/main">
  <p:tag name="TIMING" val="|1.4|11.4"/>
</p:tagLst>
</file>

<file path=ppt/tags/tag25.xml><?xml version="1.0" encoding="utf-8"?>
<p:tagLst xmlns:a="http://schemas.openxmlformats.org/drawingml/2006/main" xmlns:r="http://schemas.openxmlformats.org/officeDocument/2006/relationships" xmlns:p="http://schemas.openxmlformats.org/presentationml/2006/main">
  <p:tag name="TIMING" val="|26.8|22.2|19.7|9.6"/>
</p:tagLst>
</file>

<file path=ppt/tags/tag26.xml><?xml version="1.0" encoding="utf-8"?>
<p:tagLst xmlns:a="http://schemas.openxmlformats.org/drawingml/2006/main" xmlns:r="http://schemas.openxmlformats.org/officeDocument/2006/relationships" xmlns:p="http://schemas.openxmlformats.org/presentationml/2006/main">
  <p:tag name="TIMING" val="|0.7"/>
</p:tagLst>
</file>

<file path=ppt/tags/tag27.xml><?xml version="1.0" encoding="utf-8"?>
<p:tagLst xmlns:a="http://schemas.openxmlformats.org/drawingml/2006/main" xmlns:r="http://schemas.openxmlformats.org/officeDocument/2006/relationships" xmlns:p="http://schemas.openxmlformats.org/presentationml/2006/main">
  <p:tag name="TIMING" val="|0.8|7.6|12.7|48.9"/>
</p:tagLst>
</file>

<file path=ppt/tags/tag28.xml><?xml version="1.0" encoding="utf-8"?>
<p:tagLst xmlns:a="http://schemas.openxmlformats.org/drawingml/2006/main" xmlns:r="http://schemas.openxmlformats.org/officeDocument/2006/relationships" xmlns:p="http://schemas.openxmlformats.org/presentationml/2006/main">
  <p:tag name="TIMING" val="|3.9|2.3|6.9|8.5|24"/>
</p:tagLst>
</file>

<file path=ppt/tags/tag29.xml><?xml version="1.0" encoding="utf-8"?>
<p:tagLst xmlns:a="http://schemas.openxmlformats.org/drawingml/2006/main" xmlns:r="http://schemas.openxmlformats.org/officeDocument/2006/relationships" xmlns:p="http://schemas.openxmlformats.org/presentationml/2006/main">
  <p:tag name="TIMING" val="|3.2|29.6|12|16.3|13.9"/>
</p:tagLst>
</file>

<file path=ppt/tags/tag3.xml><?xml version="1.0" encoding="utf-8"?>
<p:tagLst xmlns:a="http://schemas.openxmlformats.org/drawingml/2006/main" xmlns:r="http://schemas.openxmlformats.org/officeDocument/2006/relationships" xmlns:p="http://schemas.openxmlformats.org/presentationml/2006/main">
  <p:tag name="TIMING" val="|3.8|12"/>
</p:tagLst>
</file>

<file path=ppt/tags/tag30.xml><?xml version="1.0" encoding="utf-8"?>
<p:tagLst xmlns:a="http://schemas.openxmlformats.org/drawingml/2006/main" xmlns:r="http://schemas.openxmlformats.org/officeDocument/2006/relationships" xmlns:p="http://schemas.openxmlformats.org/presentationml/2006/main">
  <p:tag name="TIMING" val="|1.8|12"/>
</p:tagLst>
</file>

<file path=ppt/tags/tag31.xml><?xml version="1.0" encoding="utf-8"?>
<p:tagLst xmlns:a="http://schemas.openxmlformats.org/drawingml/2006/main" xmlns:r="http://schemas.openxmlformats.org/officeDocument/2006/relationships" xmlns:p="http://schemas.openxmlformats.org/presentationml/2006/main">
  <p:tag name="TIMING" val="|0.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8|5.5|3.8|4"/>
</p:tagLst>
</file>

<file path=ppt/tags/tag6.xml><?xml version="1.0" encoding="utf-8"?>
<p:tagLst xmlns:a="http://schemas.openxmlformats.org/drawingml/2006/main" xmlns:r="http://schemas.openxmlformats.org/officeDocument/2006/relationships" xmlns:p="http://schemas.openxmlformats.org/presentationml/2006/main">
  <p:tag name="TIMING" val="|2.7|6.6|18.2"/>
</p:tagLst>
</file>

<file path=ppt/tags/tag7.xml><?xml version="1.0" encoding="utf-8"?>
<p:tagLst xmlns:a="http://schemas.openxmlformats.org/drawingml/2006/main" xmlns:r="http://schemas.openxmlformats.org/officeDocument/2006/relationships" xmlns:p="http://schemas.openxmlformats.org/presentationml/2006/main">
  <p:tag name="TIMING" val="|2.6|15.4|9.8|23"/>
</p:tagLst>
</file>

<file path=ppt/tags/tag8.xml><?xml version="1.0" encoding="utf-8"?>
<p:tagLst xmlns:a="http://schemas.openxmlformats.org/drawingml/2006/main" xmlns:r="http://schemas.openxmlformats.org/officeDocument/2006/relationships" xmlns:p="http://schemas.openxmlformats.org/presentationml/2006/main">
  <p:tag name="TIMING" val="|2.4|11.7"/>
</p:tagLst>
</file>

<file path=ppt/tags/tag9.xml><?xml version="1.0" encoding="utf-8"?>
<p:tagLst xmlns:a="http://schemas.openxmlformats.org/drawingml/2006/main" xmlns:r="http://schemas.openxmlformats.org/officeDocument/2006/relationships" xmlns:p="http://schemas.openxmlformats.org/presentationml/2006/main">
  <p:tag name="TIMING" val="|0.4|1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TotalTime>
  <Words>2368</Words>
  <Application>Microsoft Office PowerPoint</Application>
  <PresentationFormat>On-screen Show (4:3)</PresentationFormat>
  <Paragraphs>147</Paragraphs>
  <Slides>31</Slides>
  <Notes>0</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Stars in the Bible</vt:lpstr>
      <vt:lpstr>‘Star’ in Hebrew &amp; Related Languages</vt:lpstr>
      <vt:lpstr>Derivation</vt:lpstr>
      <vt:lpstr>Stars in the  Ancient Near East</vt:lpstr>
      <vt:lpstr>Stars in the Ancient Near East</vt:lpstr>
      <vt:lpstr>Worship of Stars</vt:lpstr>
      <vt:lpstr>Divination by Stars (Astrology)</vt:lpstr>
      <vt:lpstr>Stars as Timekeepers</vt:lpstr>
      <vt:lpstr>Stars as Timekeepers</vt:lpstr>
      <vt:lpstr>Stars as Timekeepers</vt:lpstr>
      <vt:lpstr>Babylonian Constellations</vt:lpstr>
      <vt:lpstr>Babylonian Constellations</vt:lpstr>
      <vt:lpstr>Babylonian Constellations</vt:lpstr>
      <vt:lpstr>Stars in the Old Testament</vt:lpstr>
      <vt:lpstr>Range of Kokav</vt:lpstr>
      <vt:lpstr>Created by God</vt:lpstr>
      <vt:lpstr>Created by God</vt:lpstr>
      <vt:lpstr>Number of Stars</vt:lpstr>
      <vt:lpstr>Stars in Prophetic Contexts</vt:lpstr>
      <vt:lpstr>Stars in Curse Contexts</vt:lpstr>
      <vt:lpstr>Particular Stars</vt:lpstr>
      <vt:lpstr>Stars in the  Intertestament Period</vt:lpstr>
      <vt:lpstr>Astronomy &amp; Astrology</vt:lpstr>
      <vt:lpstr>In the Greek Old Testament</vt:lpstr>
      <vt:lpstr>In the Pseudepigrapha</vt:lpstr>
      <vt:lpstr>Stars in the New Testament</vt:lpstr>
      <vt:lpstr>The Star of Bethlehem</vt:lpstr>
      <vt:lpstr>NT Use of OT Symbolism</vt:lpstr>
      <vt:lpstr>Other Symbolism</vt:lpstr>
      <vt:lpstr>For Further Reading</vt:lpstr>
      <vt:lpstr>The End</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Stars in the Bible</dc:title>
  <dc:creator>Newman</dc:creator>
  <cp:lastModifiedBy>Newman</cp:lastModifiedBy>
  <cp:revision>96</cp:revision>
  <dcterms:created xsi:type="dcterms:W3CDTF">2013-11-19T20:27:52Z</dcterms:created>
  <dcterms:modified xsi:type="dcterms:W3CDTF">2015-07-09T14:23:31Z</dcterms:modified>
</cp:coreProperties>
</file>