
<file path=[Content_Types].xml><?xml version="1.0" encoding="utf-8"?>
<Types xmlns="http://schemas.openxmlformats.org/package/2006/content-types">
  <Default Extension="png" ContentType="image/png"/>
  <Default Extension="mp3" ContentType="audio/unknown"/>
  <Default Extension="jpeg" ContentType="image/jpeg"/>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50"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 id="287" r:id="rId33"/>
    <p:sldId id="288" r:id="rId34"/>
    <p:sldId id="289" r:id="rId35"/>
    <p:sldId id="290" r:id="rId36"/>
    <p:sldId id="291" r:id="rId37"/>
    <p:sldId id="293" r:id="rId38"/>
    <p:sldId id="292" r:id="rId39"/>
  </p:sldIdLst>
  <p:sldSz cx="9144000" cy="6858000" type="screen4x3"/>
  <p:notesSz cx="6858000" cy="9144000"/>
  <p:embeddedFontLst>
    <p:embeddedFont>
      <p:font typeface="Arial Narrow" panose="020B0606020202030204" pitchFamily="34" charset="0"/>
      <p:regular r:id="rId40"/>
      <p:bold r:id="rId41"/>
      <p:italic r:id="rId42"/>
      <p:boldItalic r:id="rId43"/>
    </p:embeddedFont>
    <p:embeddedFont>
      <p:font typeface="Impact" panose="020B0806030902050204" pitchFamily="34" charset="0"/>
      <p:regular r:id="rId44"/>
    </p:embeddedFont>
  </p:embeddedFontLst>
  <p:defaultTextStyle>
    <a:defPPr>
      <a:defRPr lang="en-US"/>
    </a:defPPr>
    <a:lvl1pPr algn="l" rtl="0" fontAlgn="base">
      <a:spcBef>
        <a:spcPct val="0"/>
      </a:spcBef>
      <a:spcAft>
        <a:spcPct val="0"/>
      </a:spcAft>
      <a:defRPr sz="2400" kern="1200">
        <a:solidFill>
          <a:schemeClr val="tx1"/>
        </a:solidFill>
        <a:latin typeface="Times New Roman" pitchFamily="18" charset="0"/>
        <a:ea typeface="+mn-ea"/>
        <a:cs typeface="+mn-cs"/>
      </a:defRPr>
    </a:lvl1pPr>
    <a:lvl2pPr marL="457200" algn="l" rtl="0" fontAlgn="base">
      <a:spcBef>
        <a:spcPct val="0"/>
      </a:spcBef>
      <a:spcAft>
        <a:spcPct val="0"/>
      </a:spcAft>
      <a:defRPr sz="2400" kern="1200">
        <a:solidFill>
          <a:schemeClr val="tx1"/>
        </a:solidFill>
        <a:latin typeface="Times New Roman" pitchFamily="18" charset="0"/>
        <a:ea typeface="+mn-ea"/>
        <a:cs typeface="+mn-cs"/>
      </a:defRPr>
    </a:lvl2pPr>
    <a:lvl3pPr marL="914400" algn="l" rtl="0" fontAlgn="base">
      <a:spcBef>
        <a:spcPct val="0"/>
      </a:spcBef>
      <a:spcAft>
        <a:spcPct val="0"/>
      </a:spcAft>
      <a:defRPr sz="2400" kern="1200">
        <a:solidFill>
          <a:schemeClr val="tx1"/>
        </a:solidFill>
        <a:latin typeface="Times New Roman" pitchFamily="18" charset="0"/>
        <a:ea typeface="+mn-ea"/>
        <a:cs typeface="+mn-cs"/>
      </a:defRPr>
    </a:lvl3pPr>
    <a:lvl4pPr marL="1371600" algn="l" rtl="0" fontAlgn="base">
      <a:spcBef>
        <a:spcPct val="0"/>
      </a:spcBef>
      <a:spcAft>
        <a:spcPct val="0"/>
      </a:spcAft>
      <a:defRPr sz="2400" kern="1200">
        <a:solidFill>
          <a:schemeClr val="tx1"/>
        </a:solidFill>
        <a:latin typeface="Times New Roman" pitchFamily="18" charset="0"/>
        <a:ea typeface="+mn-ea"/>
        <a:cs typeface="+mn-cs"/>
      </a:defRPr>
    </a:lvl4pPr>
    <a:lvl5pPr marL="1828800" algn="l" rtl="0" fontAlgn="base">
      <a:spcBef>
        <a:spcPct val="0"/>
      </a:spcBef>
      <a:spcAft>
        <a:spcPct val="0"/>
      </a:spcAft>
      <a:defRPr sz="2400" kern="1200">
        <a:solidFill>
          <a:schemeClr val="tx1"/>
        </a:solidFill>
        <a:latin typeface="Times New Roman" pitchFamily="18" charset="0"/>
        <a:ea typeface="+mn-ea"/>
        <a:cs typeface="+mn-cs"/>
      </a:defRPr>
    </a:lvl5pPr>
    <a:lvl6pPr marL="2286000" algn="l" defTabSz="914400" rtl="0" eaLnBrk="1" latinLnBrk="0" hangingPunct="1">
      <a:defRPr sz="2400" kern="1200">
        <a:solidFill>
          <a:schemeClr val="tx1"/>
        </a:solidFill>
        <a:latin typeface="Times New Roman" pitchFamily="18" charset="0"/>
        <a:ea typeface="+mn-ea"/>
        <a:cs typeface="+mn-cs"/>
      </a:defRPr>
    </a:lvl6pPr>
    <a:lvl7pPr marL="2743200" algn="l" defTabSz="914400" rtl="0" eaLnBrk="1" latinLnBrk="0" hangingPunct="1">
      <a:defRPr sz="2400" kern="1200">
        <a:solidFill>
          <a:schemeClr val="tx1"/>
        </a:solidFill>
        <a:latin typeface="Times New Roman" pitchFamily="18" charset="0"/>
        <a:ea typeface="+mn-ea"/>
        <a:cs typeface="+mn-cs"/>
      </a:defRPr>
    </a:lvl7pPr>
    <a:lvl8pPr marL="3200400" algn="l" defTabSz="914400" rtl="0" eaLnBrk="1" latinLnBrk="0" hangingPunct="1">
      <a:defRPr sz="2400" kern="1200">
        <a:solidFill>
          <a:schemeClr val="tx1"/>
        </a:solidFill>
        <a:latin typeface="Times New Roman" pitchFamily="18" charset="0"/>
        <a:ea typeface="+mn-ea"/>
        <a:cs typeface="+mn-cs"/>
      </a:defRPr>
    </a:lvl8pPr>
    <a:lvl9pPr marL="3657600" algn="l" defTabSz="914400" rtl="0" eaLnBrk="1" latinLnBrk="0" hangingPunct="1">
      <a:defRPr sz="2400" kern="1200">
        <a:solidFill>
          <a:schemeClr val="tx1"/>
        </a:solidFill>
        <a:latin typeface="Times New Roman" pitchFamily="18"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16" autoAdjust="0"/>
    <p:restoredTop sz="94655" autoAdjust="0"/>
  </p:normalViewPr>
  <p:slideViewPr>
    <p:cSldViewPr>
      <p:cViewPr varScale="1">
        <p:scale>
          <a:sx n="110" d="100"/>
          <a:sy n="110" d="100"/>
        </p:scale>
        <p:origin x="-1608" y="-9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p:cViewPr varScale="1">
        <p:scale>
          <a:sx n="61" d="100"/>
          <a:sy n="61" d="100"/>
        </p:scale>
        <p:origin x="-1698" y="-54"/>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font" Target="fonts/font3.fntdata"/><Relationship Id="rId47"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font" Target="fonts/font2.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font" Target="fonts/font1.fntdata"/><Relationship Id="rId45"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font" Target="fonts/font5.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font" Target="fonts/font4.fntdata"/><Relationship Id="rId48"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33807" name="Group 15"/>
          <p:cNvGrpSpPr>
            <a:grpSpLocks/>
          </p:cNvGrpSpPr>
          <p:nvPr/>
        </p:nvGrpSpPr>
        <p:grpSpPr bwMode="auto">
          <a:xfrm>
            <a:off x="0" y="0"/>
            <a:ext cx="9144000" cy="6858000"/>
            <a:chOff x="0" y="0"/>
            <a:chExt cx="5760" cy="4320"/>
          </a:xfrm>
        </p:grpSpPr>
        <p:sp>
          <p:nvSpPr>
            <p:cNvPr id="33794" name="Rectangle 2"/>
            <p:cNvSpPr>
              <a:spLocks noChangeArrowheads="1"/>
            </p:cNvSpPr>
            <p:nvPr/>
          </p:nvSpPr>
          <p:spPr bwMode="white">
            <a:xfrm>
              <a:off x="0" y="720"/>
              <a:ext cx="5760" cy="864"/>
            </a:xfrm>
            <a:prstGeom prst="rect">
              <a:avLst/>
            </a:prstGeom>
            <a:gradFill rotWithShape="0">
              <a:gsLst>
                <a:gs pos="0">
                  <a:schemeClr val="hlink"/>
                </a:gs>
                <a:gs pos="100000">
                  <a:schemeClr val="bg1"/>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3795" name="Rectangle 3"/>
            <p:cNvSpPr>
              <a:spLocks noChangeArrowheads="1"/>
            </p:cNvSpPr>
            <p:nvPr/>
          </p:nvSpPr>
          <p:spPr bwMode="white">
            <a:xfrm>
              <a:off x="0" y="4080"/>
              <a:ext cx="5760" cy="240"/>
            </a:xfrm>
            <a:prstGeom prst="rect">
              <a:avLst/>
            </a:prstGeom>
            <a:gradFill rotWithShape="0">
              <a:gsLst>
                <a:gs pos="0">
                  <a:schemeClr val="bg1"/>
                </a:gs>
                <a:gs pos="100000">
                  <a:schemeClr val="bg2"/>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pic>
          <p:nvPicPr>
            <p:cNvPr id="33803" name="Picture 11" descr="URBBANND"/>
            <p:cNvPicPr>
              <a:picLocks noChangeAspect="1" noChangeArrowheads="1"/>
            </p:cNvPicPr>
            <p:nvPr/>
          </p:nvPicPr>
          <p:blipFill>
            <a:blip r:embed="rId2">
              <a:extLst>
                <a:ext uri="{28A0092B-C50C-407E-A947-70E740481C1C}">
                  <a14:useLocalDpi xmlns:a14="http://schemas.microsoft.com/office/drawing/2010/main" val="0"/>
                </a:ext>
              </a:extLst>
            </a:blip>
            <a:srcRect l="5824" t="8493" r="35922"/>
            <a:stretch>
              <a:fillRect/>
            </a:stretch>
          </p:blipFill>
          <p:spPr bwMode="ltGray">
            <a:xfrm>
              <a:off x="0" y="0"/>
              <a:ext cx="5760" cy="905"/>
            </a:xfrm>
            <a:prstGeom prst="rect">
              <a:avLst/>
            </a:prstGeom>
            <a:noFill/>
            <a:extLst>
              <a:ext uri="{909E8E84-426E-40DD-AFC4-6F175D3DCCD1}">
                <a14:hiddenFill xmlns:a14="http://schemas.microsoft.com/office/drawing/2010/main">
                  <a:solidFill>
                    <a:srgbClr val="FFFFFF"/>
                  </a:solidFill>
                </a14:hiddenFill>
              </a:ext>
            </a:extLst>
          </p:spPr>
        </p:pic>
      </p:grpSp>
      <p:sp>
        <p:nvSpPr>
          <p:cNvPr id="33796" name="Rectangle 4"/>
          <p:cNvSpPr>
            <a:spLocks noGrp="1" noChangeArrowheads="1"/>
          </p:cNvSpPr>
          <p:nvPr>
            <p:ph type="ctrTitle"/>
          </p:nvPr>
        </p:nvSpPr>
        <p:spPr>
          <a:xfrm>
            <a:off x="685800" y="2438400"/>
            <a:ext cx="7772400" cy="1143000"/>
          </a:xfrm>
        </p:spPr>
        <p:txBody>
          <a:bodyPr/>
          <a:lstStyle>
            <a:lvl1pPr>
              <a:defRPr/>
            </a:lvl1pPr>
          </a:lstStyle>
          <a:p>
            <a:pPr lvl="0"/>
            <a:r>
              <a:rPr lang="en-US" altLang="en-US" noProof="0" smtClean="0"/>
              <a:t>Click to edit Master title style</a:t>
            </a:r>
          </a:p>
        </p:txBody>
      </p:sp>
      <p:sp>
        <p:nvSpPr>
          <p:cNvPr id="33797" name="Rectangle 5"/>
          <p:cNvSpPr>
            <a:spLocks noGrp="1" noChangeArrowheads="1"/>
          </p:cNvSpPr>
          <p:nvPr>
            <p:ph type="subTitle" idx="1"/>
          </p:nvPr>
        </p:nvSpPr>
        <p:spPr>
          <a:xfrm>
            <a:off x="1371600" y="3962400"/>
            <a:ext cx="6400800" cy="1752600"/>
          </a:xfrm>
        </p:spPr>
        <p:txBody>
          <a:bodyPr/>
          <a:lstStyle>
            <a:lvl1pPr marL="0" indent="0" algn="ctr">
              <a:buFont typeface="Wingdings" pitchFamily="2" charset="2"/>
              <a:buNone/>
              <a:defRPr/>
            </a:lvl1pPr>
          </a:lstStyle>
          <a:p>
            <a:pPr lvl="0"/>
            <a:r>
              <a:rPr lang="en-US" altLang="en-US" noProof="0" smtClean="0"/>
              <a:t>Click to edit Master subtitle style</a:t>
            </a:r>
          </a:p>
        </p:txBody>
      </p:sp>
      <p:sp>
        <p:nvSpPr>
          <p:cNvPr id="33798" name="Rectangle 6"/>
          <p:cNvSpPr>
            <a:spLocks noGrp="1" noChangeArrowheads="1"/>
          </p:cNvSpPr>
          <p:nvPr>
            <p:ph type="dt" sz="half" idx="2"/>
          </p:nvPr>
        </p:nvSpPr>
        <p:spPr>
          <a:xfrm>
            <a:off x="685800" y="6248400"/>
            <a:ext cx="1905000" cy="457200"/>
          </a:xfrm>
        </p:spPr>
        <p:txBody>
          <a:bodyPr/>
          <a:lstStyle>
            <a:lvl1pPr>
              <a:defRPr/>
            </a:lvl1pPr>
          </a:lstStyle>
          <a:p>
            <a:endParaRPr lang="en-US" altLang="en-US"/>
          </a:p>
        </p:txBody>
      </p:sp>
      <p:sp>
        <p:nvSpPr>
          <p:cNvPr id="33799" name="Rectangle 7"/>
          <p:cNvSpPr>
            <a:spLocks noGrp="1" noChangeArrowheads="1"/>
          </p:cNvSpPr>
          <p:nvPr>
            <p:ph type="ftr" sz="quarter" idx="3"/>
          </p:nvPr>
        </p:nvSpPr>
        <p:spPr>
          <a:xfrm>
            <a:off x="3124200" y="6248400"/>
            <a:ext cx="2895600" cy="457200"/>
          </a:xfrm>
        </p:spPr>
        <p:txBody>
          <a:bodyPr/>
          <a:lstStyle>
            <a:lvl1pPr>
              <a:defRPr/>
            </a:lvl1pPr>
          </a:lstStyle>
          <a:p>
            <a:endParaRPr lang="en-US" altLang="en-US"/>
          </a:p>
        </p:txBody>
      </p:sp>
      <p:sp>
        <p:nvSpPr>
          <p:cNvPr id="33800" name="Rectangle 8"/>
          <p:cNvSpPr>
            <a:spLocks noGrp="1" noChangeArrowheads="1"/>
          </p:cNvSpPr>
          <p:nvPr>
            <p:ph type="sldNum" sz="quarter" idx="4"/>
          </p:nvPr>
        </p:nvSpPr>
        <p:spPr>
          <a:xfrm>
            <a:off x="6553200" y="6248400"/>
            <a:ext cx="1905000" cy="457200"/>
          </a:xfrm>
        </p:spPr>
        <p:txBody>
          <a:bodyPr/>
          <a:lstStyle>
            <a:lvl1pPr>
              <a:defRPr/>
            </a:lvl1pPr>
          </a:lstStyle>
          <a:p>
            <a:fld id="{035B69E4-D8C3-48FC-B0BA-A2D7F54E1FF4}" type="slidenum">
              <a:rPr lang="en-US" altLang="en-US"/>
              <a:pPr/>
              <a:t>‹#›</a:t>
            </a:fld>
            <a:endParaRPr lang="en-US"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ltLang="en-US"/>
          </a:p>
        </p:txBody>
      </p:sp>
      <p:sp>
        <p:nvSpPr>
          <p:cNvPr id="5" name="Footer Placeholder 4"/>
          <p:cNvSpPr>
            <a:spLocks noGrp="1"/>
          </p:cNvSpPr>
          <p:nvPr>
            <p:ph type="ftr" sz="quarter" idx="11"/>
          </p:nvPr>
        </p:nvSpPr>
        <p:spPr/>
        <p:txBody>
          <a:bodyPr/>
          <a:lstStyle>
            <a:lvl1pPr>
              <a:defRPr/>
            </a:lvl1pPr>
          </a:lstStyle>
          <a:p>
            <a:endParaRPr lang="en-US" altLang="en-US"/>
          </a:p>
        </p:txBody>
      </p:sp>
      <p:sp>
        <p:nvSpPr>
          <p:cNvPr id="6" name="Slide Number Placeholder 5"/>
          <p:cNvSpPr>
            <a:spLocks noGrp="1"/>
          </p:cNvSpPr>
          <p:nvPr>
            <p:ph type="sldNum" sz="quarter" idx="12"/>
          </p:nvPr>
        </p:nvSpPr>
        <p:spPr/>
        <p:txBody>
          <a:bodyPr/>
          <a:lstStyle>
            <a:lvl1pPr>
              <a:defRPr/>
            </a:lvl1pPr>
          </a:lstStyle>
          <a:p>
            <a:fld id="{5160B013-5193-49D3-A9E7-7F32FF13AD55}" type="slidenum">
              <a:rPr lang="en-US" altLang="en-US"/>
              <a:pPr/>
              <a:t>‹#›</a:t>
            </a:fld>
            <a:endParaRPr lang="en-US" altLang="en-US"/>
          </a:p>
        </p:txBody>
      </p:sp>
    </p:spTree>
    <p:extLst>
      <p:ext uri="{BB962C8B-B14F-4D97-AF65-F5344CB8AC3E}">
        <p14:creationId xmlns:p14="http://schemas.microsoft.com/office/powerpoint/2010/main" val="396318194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533400"/>
            <a:ext cx="1943100" cy="55626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533400"/>
            <a:ext cx="5676900" cy="55626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ltLang="en-US"/>
          </a:p>
        </p:txBody>
      </p:sp>
      <p:sp>
        <p:nvSpPr>
          <p:cNvPr id="5" name="Footer Placeholder 4"/>
          <p:cNvSpPr>
            <a:spLocks noGrp="1"/>
          </p:cNvSpPr>
          <p:nvPr>
            <p:ph type="ftr" sz="quarter" idx="11"/>
          </p:nvPr>
        </p:nvSpPr>
        <p:spPr/>
        <p:txBody>
          <a:bodyPr/>
          <a:lstStyle>
            <a:lvl1pPr>
              <a:defRPr/>
            </a:lvl1pPr>
          </a:lstStyle>
          <a:p>
            <a:endParaRPr lang="en-US" altLang="en-US"/>
          </a:p>
        </p:txBody>
      </p:sp>
      <p:sp>
        <p:nvSpPr>
          <p:cNvPr id="6" name="Slide Number Placeholder 5"/>
          <p:cNvSpPr>
            <a:spLocks noGrp="1"/>
          </p:cNvSpPr>
          <p:nvPr>
            <p:ph type="sldNum" sz="quarter" idx="12"/>
          </p:nvPr>
        </p:nvSpPr>
        <p:spPr/>
        <p:txBody>
          <a:bodyPr/>
          <a:lstStyle>
            <a:lvl1pPr>
              <a:defRPr/>
            </a:lvl1pPr>
          </a:lstStyle>
          <a:p>
            <a:fld id="{47C13660-4B80-432F-AE8E-75E43129138B}" type="slidenum">
              <a:rPr lang="en-US" altLang="en-US"/>
              <a:pPr/>
              <a:t>‹#›</a:t>
            </a:fld>
            <a:endParaRPr lang="en-US" altLang="en-US"/>
          </a:p>
        </p:txBody>
      </p:sp>
    </p:spTree>
    <p:extLst>
      <p:ext uri="{BB962C8B-B14F-4D97-AF65-F5344CB8AC3E}">
        <p14:creationId xmlns:p14="http://schemas.microsoft.com/office/powerpoint/2010/main" val="341548053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ClipArt" preserve="1">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685800" y="533400"/>
            <a:ext cx="77724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685800" y="1981200"/>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lipArt Placeholder 3"/>
          <p:cNvSpPr>
            <a:spLocks noGrp="1"/>
          </p:cNvSpPr>
          <p:nvPr>
            <p:ph type="clipArt" sz="half" idx="2"/>
          </p:nvPr>
        </p:nvSpPr>
        <p:spPr>
          <a:xfrm>
            <a:off x="4648200" y="1981200"/>
            <a:ext cx="3810000" cy="4114800"/>
          </a:xfrm>
        </p:spPr>
        <p:txBody>
          <a:bodyPr/>
          <a:lstStyle/>
          <a:p>
            <a:endParaRPr lang="en-US"/>
          </a:p>
        </p:txBody>
      </p:sp>
      <p:sp>
        <p:nvSpPr>
          <p:cNvPr id="5" name="Date Placeholder 4"/>
          <p:cNvSpPr>
            <a:spLocks noGrp="1"/>
          </p:cNvSpPr>
          <p:nvPr>
            <p:ph type="dt" sz="half" idx="10"/>
          </p:nvPr>
        </p:nvSpPr>
        <p:spPr>
          <a:xfrm>
            <a:off x="685800" y="6324600"/>
            <a:ext cx="1905000" cy="457200"/>
          </a:xfrm>
        </p:spPr>
        <p:txBody>
          <a:bodyPr/>
          <a:lstStyle>
            <a:lvl1pPr>
              <a:defRPr/>
            </a:lvl1pPr>
          </a:lstStyle>
          <a:p>
            <a:endParaRPr lang="en-US" altLang="en-US"/>
          </a:p>
        </p:txBody>
      </p:sp>
      <p:sp>
        <p:nvSpPr>
          <p:cNvPr id="6" name="Footer Placeholder 5"/>
          <p:cNvSpPr>
            <a:spLocks noGrp="1"/>
          </p:cNvSpPr>
          <p:nvPr>
            <p:ph type="ftr" sz="quarter" idx="11"/>
          </p:nvPr>
        </p:nvSpPr>
        <p:spPr>
          <a:xfrm>
            <a:off x="3124200" y="6324600"/>
            <a:ext cx="2895600" cy="457200"/>
          </a:xfrm>
        </p:spPr>
        <p:txBody>
          <a:bodyPr/>
          <a:lstStyle>
            <a:lvl1pPr>
              <a:defRPr/>
            </a:lvl1pPr>
          </a:lstStyle>
          <a:p>
            <a:endParaRPr lang="en-US" altLang="en-US"/>
          </a:p>
        </p:txBody>
      </p:sp>
      <p:sp>
        <p:nvSpPr>
          <p:cNvPr id="7" name="Slide Number Placeholder 6"/>
          <p:cNvSpPr>
            <a:spLocks noGrp="1"/>
          </p:cNvSpPr>
          <p:nvPr>
            <p:ph type="sldNum" sz="quarter" idx="12"/>
          </p:nvPr>
        </p:nvSpPr>
        <p:spPr>
          <a:xfrm>
            <a:off x="6553200" y="6324600"/>
            <a:ext cx="1905000" cy="457200"/>
          </a:xfrm>
        </p:spPr>
        <p:txBody>
          <a:bodyPr/>
          <a:lstStyle>
            <a:lvl1pPr>
              <a:defRPr/>
            </a:lvl1pPr>
          </a:lstStyle>
          <a:p>
            <a:fld id="{CD3E58F0-4D3D-47EE-A7F9-7C289AD27137}" type="slidenum">
              <a:rPr lang="en-US" altLang="en-US"/>
              <a:pPr/>
              <a:t>‹#›</a:t>
            </a:fld>
            <a:endParaRPr lang="en-US" altLang="en-US"/>
          </a:p>
        </p:txBody>
      </p:sp>
    </p:spTree>
    <p:extLst>
      <p:ext uri="{BB962C8B-B14F-4D97-AF65-F5344CB8AC3E}">
        <p14:creationId xmlns:p14="http://schemas.microsoft.com/office/powerpoint/2010/main" val="395362029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ltLang="en-US"/>
          </a:p>
        </p:txBody>
      </p:sp>
      <p:sp>
        <p:nvSpPr>
          <p:cNvPr id="5" name="Footer Placeholder 4"/>
          <p:cNvSpPr>
            <a:spLocks noGrp="1"/>
          </p:cNvSpPr>
          <p:nvPr>
            <p:ph type="ftr" sz="quarter" idx="11"/>
          </p:nvPr>
        </p:nvSpPr>
        <p:spPr/>
        <p:txBody>
          <a:bodyPr/>
          <a:lstStyle>
            <a:lvl1pPr>
              <a:defRPr/>
            </a:lvl1pPr>
          </a:lstStyle>
          <a:p>
            <a:endParaRPr lang="en-US" altLang="en-US"/>
          </a:p>
        </p:txBody>
      </p:sp>
      <p:sp>
        <p:nvSpPr>
          <p:cNvPr id="6" name="Slide Number Placeholder 5"/>
          <p:cNvSpPr>
            <a:spLocks noGrp="1"/>
          </p:cNvSpPr>
          <p:nvPr>
            <p:ph type="sldNum" sz="quarter" idx="12"/>
          </p:nvPr>
        </p:nvSpPr>
        <p:spPr/>
        <p:txBody>
          <a:bodyPr/>
          <a:lstStyle>
            <a:lvl1pPr>
              <a:defRPr/>
            </a:lvl1pPr>
          </a:lstStyle>
          <a:p>
            <a:fld id="{1031D514-4CB1-4AA3-8682-C45E3D8BFBF9}" type="slidenum">
              <a:rPr lang="en-US" altLang="en-US"/>
              <a:pPr/>
              <a:t>‹#›</a:t>
            </a:fld>
            <a:endParaRPr lang="en-US" altLang="en-US"/>
          </a:p>
        </p:txBody>
      </p:sp>
    </p:spTree>
    <p:extLst>
      <p:ext uri="{BB962C8B-B14F-4D97-AF65-F5344CB8AC3E}">
        <p14:creationId xmlns:p14="http://schemas.microsoft.com/office/powerpoint/2010/main" val="191971121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US" altLang="en-US"/>
          </a:p>
        </p:txBody>
      </p:sp>
      <p:sp>
        <p:nvSpPr>
          <p:cNvPr id="5" name="Footer Placeholder 4"/>
          <p:cNvSpPr>
            <a:spLocks noGrp="1"/>
          </p:cNvSpPr>
          <p:nvPr>
            <p:ph type="ftr" sz="quarter" idx="11"/>
          </p:nvPr>
        </p:nvSpPr>
        <p:spPr/>
        <p:txBody>
          <a:bodyPr/>
          <a:lstStyle>
            <a:lvl1pPr>
              <a:defRPr/>
            </a:lvl1pPr>
          </a:lstStyle>
          <a:p>
            <a:endParaRPr lang="en-US" altLang="en-US"/>
          </a:p>
        </p:txBody>
      </p:sp>
      <p:sp>
        <p:nvSpPr>
          <p:cNvPr id="6" name="Slide Number Placeholder 5"/>
          <p:cNvSpPr>
            <a:spLocks noGrp="1"/>
          </p:cNvSpPr>
          <p:nvPr>
            <p:ph type="sldNum" sz="quarter" idx="12"/>
          </p:nvPr>
        </p:nvSpPr>
        <p:spPr/>
        <p:txBody>
          <a:bodyPr/>
          <a:lstStyle>
            <a:lvl1pPr>
              <a:defRPr/>
            </a:lvl1pPr>
          </a:lstStyle>
          <a:p>
            <a:fld id="{06434586-853C-4873-B97C-861AF0F78FBE}" type="slidenum">
              <a:rPr lang="en-US" altLang="en-US"/>
              <a:pPr/>
              <a:t>‹#›</a:t>
            </a:fld>
            <a:endParaRPr lang="en-US" altLang="en-US"/>
          </a:p>
        </p:txBody>
      </p:sp>
    </p:spTree>
    <p:extLst>
      <p:ext uri="{BB962C8B-B14F-4D97-AF65-F5344CB8AC3E}">
        <p14:creationId xmlns:p14="http://schemas.microsoft.com/office/powerpoint/2010/main" val="283442441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endParaRPr lang="en-US" altLang="en-US"/>
          </a:p>
        </p:txBody>
      </p:sp>
      <p:sp>
        <p:nvSpPr>
          <p:cNvPr id="6" name="Footer Placeholder 5"/>
          <p:cNvSpPr>
            <a:spLocks noGrp="1"/>
          </p:cNvSpPr>
          <p:nvPr>
            <p:ph type="ftr" sz="quarter" idx="11"/>
          </p:nvPr>
        </p:nvSpPr>
        <p:spPr/>
        <p:txBody>
          <a:bodyPr/>
          <a:lstStyle>
            <a:lvl1pPr>
              <a:defRPr/>
            </a:lvl1pPr>
          </a:lstStyle>
          <a:p>
            <a:endParaRPr lang="en-US" altLang="en-US"/>
          </a:p>
        </p:txBody>
      </p:sp>
      <p:sp>
        <p:nvSpPr>
          <p:cNvPr id="7" name="Slide Number Placeholder 6"/>
          <p:cNvSpPr>
            <a:spLocks noGrp="1"/>
          </p:cNvSpPr>
          <p:nvPr>
            <p:ph type="sldNum" sz="quarter" idx="12"/>
          </p:nvPr>
        </p:nvSpPr>
        <p:spPr/>
        <p:txBody>
          <a:bodyPr/>
          <a:lstStyle>
            <a:lvl1pPr>
              <a:defRPr/>
            </a:lvl1pPr>
          </a:lstStyle>
          <a:p>
            <a:fld id="{CD0BC955-C091-4B60-82D4-9D4DEE850B5E}" type="slidenum">
              <a:rPr lang="en-US" altLang="en-US"/>
              <a:pPr/>
              <a:t>‹#›</a:t>
            </a:fld>
            <a:endParaRPr lang="en-US" altLang="en-US"/>
          </a:p>
        </p:txBody>
      </p:sp>
    </p:spTree>
    <p:extLst>
      <p:ext uri="{BB962C8B-B14F-4D97-AF65-F5344CB8AC3E}">
        <p14:creationId xmlns:p14="http://schemas.microsoft.com/office/powerpoint/2010/main" val="221217843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endParaRPr lang="en-US" altLang="en-US"/>
          </a:p>
        </p:txBody>
      </p:sp>
      <p:sp>
        <p:nvSpPr>
          <p:cNvPr id="8" name="Footer Placeholder 7"/>
          <p:cNvSpPr>
            <a:spLocks noGrp="1"/>
          </p:cNvSpPr>
          <p:nvPr>
            <p:ph type="ftr" sz="quarter" idx="11"/>
          </p:nvPr>
        </p:nvSpPr>
        <p:spPr/>
        <p:txBody>
          <a:bodyPr/>
          <a:lstStyle>
            <a:lvl1pPr>
              <a:defRPr/>
            </a:lvl1pPr>
          </a:lstStyle>
          <a:p>
            <a:endParaRPr lang="en-US" altLang="en-US"/>
          </a:p>
        </p:txBody>
      </p:sp>
      <p:sp>
        <p:nvSpPr>
          <p:cNvPr id="9" name="Slide Number Placeholder 8"/>
          <p:cNvSpPr>
            <a:spLocks noGrp="1"/>
          </p:cNvSpPr>
          <p:nvPr>
            <p:ph type="sldNum" sz="quarter" idx="12"/>
          </p:nvPr>
        </p:nvSpPr>
        <p:spPr/>
        <p:txBody>
          <a:bodyPr/>
          <a:lstStyle>
            <a:lvl1pPr>
              <a:defRPr/>
            </a:lvl1pPr>
          </a:lstStyle>
          <a:p>
            <a:fld id="{1EE02CFD-6294-4AD6-B98F-F61E209D99A4}" type="slidenum">
              <a:rPr lang="en-US" altLang="en-US"/>
              <a:pPr/>
              <a:t>‹#›</a:t>
            </a:fld>
            <a:endParaRPr lang="en-US" altLang="en-US"/>
          </a:p>
        </p:txBody>
      </p:sp>
    </p:spTree>
    <p:extLst>
      <p:ext uri="{BB962C8B-B14F-4D97-AF65-F5344CB8AC3E}">
        <p14:creationId xmlns:p14="http://schemas.microsoft.com/office/powerpoint/2010/main" val="214899749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endParaRPr lang="en-US" altLang="en-US"/>
          </a:p>
        </p:txBody>
      </p:sp>
      <p:sp>
        <p:nvSpPr>
          <p:cNvPr id="4" name="Footer Placeholder 3"/>
          <p:cNvSpPr>
            <a:spLocks noGrp="1"/>
          </p:cNvSpPr>
          <p:nvPr>
            <p:ph type="ftr" sz="quarter" idx="11"/>
          </p:nvPr>
        </p:nvSpPr>
        <p:spPr/>
        <p:txBody>
          <a:bodyPr/>
          <a:lstStyle>
            <a:lvl1pPr>
              <a:defRPr/>
            </a:lvl1pPr>
          </a:lstStyle>
          <a:p>
            <a:endParaRPr lang="en-US" altLang="en-US"/>
          </a:p>
        </p:txBody>
      </p:sp>
      <p:sp>
        <p:nvSpPr>
          <p:cNvPr id="5" name="Slide Number Placeholder 4"/>
          <p:cNvSpPr>
            <a:spLocks noGrp="1"/>
          </p:cNvSpPr>
          <p:nvPr>
            <p:ph type="sldNum" sz="quarter" idx="12"/>
          </p:nvPr>
        </p:nvSpPr>
        <p:spPr/>
        <p:txBody>
          <a:bodyPr/>
          <a:lstStyle>
            <a:lvl1pPr>
              <a:defRPr/>
            </a:lvl1pPr>
          </a:lstStyle>
          <a:p>
            <a:fld id="{6310436A-5342-4689-911B-03799D746911}" type="slidenum">
              <a:rPr lang="en-US" altLang="en-US"/>
              <a:pPr/>
              <a:t>‹#›</a:t>
            </a:fld>
            <a:endParaRPr lang="en-US" altLang="en-US"/>
          </a:p>
        </p:txBody>
      </p:sp>
    </p:spTree>
    <p:extLst>
      <p:ext uri="{BB962C8B-B14F-4D97-AF65-F5344CB8AC3E}">
        <p14:creationId xmlns:p14="http://schemas.microsoft.com/office/powerpoint/2010/main" val="355539241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ltLang="en-US"/>
          </a:p>
        </p:txBody>
      </p:sp>
      <p:sp>
        <p:nvSpPr>
          <p:cNvPr id="3" name="Footer Placeholder 2"/>
          <p:cNvSpPr>
            <a:spLocks noGrp="1"/>
          </p:cNvSpPr>
          <p:nvPr>
            <p:ph type="ftr" sz="quarter" idx="11"/>
          </p:nvPr>
        </p:nvSpPr>
        <p:spPr/>
        <p:txBody>
          <a:bodyPr/>
          <a:lstStyle>
            <a:lvl1pPr>
              <a:defRPr/>
            </a:lvl1pPr>
          </a:lstStyle>
          <a:p>
            <a:endParaRPr lang="en-US" altLang="en-US"/>
          </a:p>
        </p:txBody>
      </p:sp>
      <p:sp>
        <p:nvSpPr>
          <p:cNvPr id="4" name="Slide Number Placeholder 3"/>
          <p:cNvSpPr>
            <a:spLocks noGrp="1"/>
          </p:cNvSpPr>
          <p:nvPr>
            <p:ph type="sldNum" sz="quarter" idx="12"/>
          </p:nvPr>
        </p:nvSpPr>
        <p:spPr/>
        <p:txBody>
          <a:bodyPr/>
          <a:lstStyle>
            <a:lvl1pPr>
              <a:defRPr/>
            </a:lvl1pPr>
          </a:lstStyle>
          <a:p>
            <a:fld id="{71789260-F3C7-47E7-BD04-EC57975AE4A9}" type="slidenum">
              <a:rPr lang="en-US" altLang="en-US"/>
              <a:pPr/>
              <a:t>‹#›</a:t>
            </a:fld>
            <a:endParaRPr lang="en-US" altLang="en-US"/>
          </a:p>
        </p:txBody>
      </p:sp>
    </p:spTree>
    <p:extLst>
      <p:ext uri="{BB962C8B-B14F-4D97-AF65-F5344CB8AC3E}">
        <p14:creationId xmlns:p14="http://schemas.microsoft.com/office/powerpoint/2010/main" val="124515198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ltLang="en-US"/>
          </a:p>
        </p:txBody>
      </p:sp>
      <p:sp>
        <p:nvSpPr>
          <p:cNvPr id="6" name="Footer Placeholder 5"/>
          <p:cNvSpPr>
            <a:spLocks noGrp="1"/>
          </p:cNvSpPr>
          <p:nvPr>
            <p:ph type="ftr" sz="quarter" idx="11"/>
          </p:nvPr>
        </p:nvSpPr>
        <p:spPr/>
        <p:txBody>
          <a:bodyPr/>
          <a:lstStyle>
            <a:lvl1pPr>
              <a:defRPr/>
            </a:lvl1pPr>
          </a:lstStyle>
          <a:p>
            <a:endParaRPr lang="en-US" altLang="en-US"/>
          </a:p>
        </p:txBody>
      </p:sp>
      <p:sp>
        <p:nvSpPr>
          <p:cNvPr id="7" name="Slide Number Placeholder 6"/>
          <p:cNvSpPr>
            <a:spLocks noGrp="1"/>
          </p:cNvSpPr>
          <p:nvPr>
            <p:ph type="sldNum" sz="quarter" idx="12"/>
          </p:nvPr>
        </p:nvSpPr>
        <p:spPr/>
        <p:txBody>
          <a:bodyPr/>
          <a:lstStyle>
            <a:lvl1pPr>
              <a:defRPr/>
            </a:lvl1pPr>
          </a:lstStyle>
          <a:p>
            <a:fld id="{BE707E73-E10C-4E54-823E-C7CB192E1F52}" type="slidenum">
              <a:rPr lang="en-US" altLang="en-US"/>
              <a:pPr/>
              <a:t>‹#›</a:t>
            </a:fld>
            <a:endParaRPr lang="en-US" altLang="en-US"/>
          </a:p>
        </p:txBody>
      </p:sp>
    </p:spTree>
    <p:extLst>
      <p:ext uri="{BB962C8B-B14F-4D97-AF65-F5344CB8AC3E}">
        <p14:creationId xmlns:p14="http://schemas.microsoft.com/office/powerpoint/2010/main" val="173640497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ltLang="en-US"/>
          </a:p>
        </p:txBody>
      </p:sp>
      <p:sp>
        <p:nvSpPr>
          <p:cNvPr id="6" name="Footer Placeholder 5"/>
          <p:cNvSpPr>
            <a:spLocks noGrp="1"/>
          </p:cNvSpPr>
          <p:nvPr>
            <p:ph type="ftr" sz="quarter" idx="11"/>
          </p:nvPr>
        </p:nvSpPr>
        <p:spPr/>
        <p:txBody>
          <a:bodyPr/>
          <a:lstStyle>
            <a:lvl1pPr>
              <a:defRPr/>
            </a:lvl1pPr>
          </a:lstStyle>
          <a:p>
            <a:endParaRPr lang="en-US" altLang="en-US"/>
          </a:p>
        </p:txBody>
      </p:sp>
      <p:sp>
        <p:nvSpPr>
          <p:cNvPr id="7" name="Slide Number Placeholder 6"/>
          <p:cNvSpPr>
            <a:spLocks noGrp="1"/>
          </p:cNvSpPr>
          <p:nvPr>
            <p:ph type="sldNum" sz="quarter" idx="12"/>
          </p:nvPr>
        </p:nvSpPr>
        <p:spPr/>
        <p:txBody>
          <a:bodyPr/>
          <a:lstStyle>
            <a:lvl1pPr>
              <a:defRPr/>
            </a:lvl1pPr>
          </a:lstStyle>
          <a:p>
            <a:fld id="{7A6AC881-0C3C-4673-986E-FAA8D9D8176F}" type="slidenum">
              <a:rPr lang="en-US" altLang="en-US"/>
              <a:pPr/>
              <a:t>‹#›</a:t>
            </a:fld>
            <a:endParaRPr lang="en-US" altLang="en-US"/>
          </a:p>
        </p:txBody>
      </p:sp>
    </p:spTree>
    <p:extLst>
      <p:ext uri="{BB962C8B-B14F-4D97-AF65-F5344CB8AC3E}">
        <p14:creationId xmlns:p14="http://schemas.microsoft.com/office/powerpoint/2010/main" val="309516746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22542" name="Group 14"/>
          <p:cNvGrpSpPr>
            <a:grpSpLocks/>
          </p:cNvGrpSpPr>
          <p:nvPr/>
        </p:nvGrpSpPr>
        <p:grpSpPr bwMode="auto">
          <a:xfrm>
            <a:off x="0" y="0"/>
            <a:ext cx="9144000" cy="6858000"/>
            <a:chOff x="0" y="0"/>
            <a:chExt cx="5760" cy="4320"/>
          </a:xfrm>
        </p:grpSpPr>
        <p:sp>
          <p:nvSpPr>
            <p:cNvPr id="22530" name="Rectangle 2"/>
            <p:cNvSpPr>
              <a:spLocks noChangeArrowheads="1"/>
            </p:cNvSpPr>
            <p:nvPr/>
          </p:nvSpPr>
          <p:spPr bwMode="white">
            <a:xfrm>
              <a:off x="0" y="0"/>
              <a:ext cx="5760" cy="1200"/>
            </a:xfrm>
            <a:prstGeom prst="rect">
              <a:avLst/>
            </a:prstGeom>
            <a:gradFill rotWithShape="0">
              <a:gsLst>
                <a:gs pos="0">
                  <a:schemeClr val="accent2"/>
                </a:gs>
                <a:gs pos="100000">
                  <a:schemeClr val="bg1"/>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2532" name="Rectangle 4"/>
            <p:cNvSpPr>
              <a:spLocks noChangeArrowheads="1"/>
            </p:cNvSpPr>
            <p:nvPr/>
          </p:nvSpPr>
          <p:spPr bwMode="white">
            <a:xfrm>
              <a:off x="0" y="4080"/>
              <a:ext cx="5760" cy="240"/>
            </a:xfrm>
            <a:prstGeom prst="rect">
              <a:avLst/>
            </a:prstGeom>
            <a:gradFill rotWithShape="0">
              <a:gsLst>
                <a:gs pos="0">
                  <a:schemeClr val="bg1"/>
                </a:gs>
                <a:gs pos="100000">
                  <a:schemeClr val="bg2"/>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pic>
          <p:nvPicPr>
            <p:cNvPr id="22538" name="Picture 10" descr="URBBANND"/>
            <p:cNvPicPr>
              <a:picLocks noChangeAspect="1" noChangeArrowheads="1"/>
            </p:cNvPicPr>
            <p:nvPr/>
          </p:nvPicPr>
          <p:blipFill>
            <a:blip r:embed="rId14">
              <a:extLst>
                <a:ext uri="{28A0092B-C50C-407E-A947-70E740481C1C}">
                  <a14:useLocalDpi xmlns:a14="http://schemas.microsoft.com/office/drawing/2010/main" val="0"/>
                </a:ext>
              </a:extLst>
            </a:blip>
            <a:srcRect t="66667"/>
            <a:stretch>
              <a:fillRect/>
            </a:stretch>
          </p:blipFill>
          <p:spPr bwMode="ltGray">
            <a:xfrm>
              <a:off x="0" y="0"/>
              <a:ext cx="5760" cy="192"/>
            </a:xfrm>
            <a:prstGeom prst="rect">
              <a:avLst/>
            </a:prstGeom>
            <a:noFill/>
            <a:extLst>
              <a:ext uri="{909E8E84-426E-40DD-AFC4-6F175D3DCCD1}">
                <a14:hiddenFill xmlns:a14="http://schemas.microsoft.com/office/drawing/2010/main">
                  <a:solidFill>
                    <a:srgbClr val="FFFFFF"/>
                  </a:solidFill>
                </a14:hiddenFill>
              </a:ext>
            </a:extLst>
          </p:spPr>
        </p:pic>
      </p:grpSp>
      <p:sp>
        <p:nvSpPr>
          <p:cNvPr id="22533" name="Rectangle 5"/>
          <p:cNvSpPr>
            <a:spLocks noGrp="1" noChangeArrowheads="1"/>
          </p:cNvSpPr>
          <p:nvPr>
            <p:ph type="title"/>
          </p:nvPr>
        </p:nvSpPr>
        <p:spPr bwMode="auto">
          <a:xfrm>
            <a:off x="685800" y="533400"/>
            <a:ext cx="7772400" cy="1143000"/>
          </a:xfrm>
          <a:prstGeom prst="rect">
            <a:avLst/>
          </a:prstGeom>
          <a:noFill/>
          <a:ln>
            <a:noFill/>
          </a:ln>
          <a:effectLst>
            <a:outerShdw dist="35921" dir="2700000" algn="ctr" rotWithShape="0">
              <a:schemeClr val="bg2">
                <a:alpha val="50000"/>
              </a:scheme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b" anchorCtr="0" compatLnSpc="1">
            <a:prstTxWarp prst="textNoShape">
              <a:avLst/>
            </a:prstTxWarp>
          </a:bodyPr>
          <a:lstStyle/>
          <a:p>
            <a:pPr lvl="0"/>
            <a:r>
              <a:rPr lang="en-US" altLang="en-US" smtClean="0"/>
              <a:t>Click to edit Master title style</a:t>
            </a:r>
          </a:p>
        </p:txBody>
      </p:sp>
      <p:sp>
        <p:nvSpPr>
          <p:cNvPr id="22534" name="Rectangle 6"/>
          <p:cNvSpPr>
            <a:spLocks noGrp="1" noChangeArrowheads="1"/>
          </p:cNvSpPr>
          <p:nvPr>
            <p:ph type="body" idx="1"/>
          </p:nvPr>
        </p:nvSpPr>
        <p:spPr bwMode="auto">
          <a:xfrm>
            <a:off x="685800" y="1981200"/>
            <a:ext cx="7772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22535" name="Rectangle 7"/>
          <p:cNvSpPr>
            <a:spLocks noGrp="1" noChangeArrowheads="1"/>
          </p:cNvSpPr>
          <p:nvPr>
            <p:ph type="dt" sz="half" idx="2"/>
          </p:nvPr>
        </p:nvSpPr>
        <p:spPr bwMode="auto">
          <a:xfrm>
            <a:off x="685800" y="63246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1400">
                <a:latin typeface="+mn-lt"/>
              </a:defRPr>
            </a:lvl1pPr>
          </a:lstStyle>
          <a:p>
            <a:endParaRPr lang="en-US" altLang="en-US"/>
          </a:p>
        </p:txBody>
      </p:sp>
      <p:sp>
        <p:nvSpPr>
          <p:cNvPr id="22536" name="Rectangle 8"/>
          <p:cNvSpPr>
            <a:spLocks noGrp="1" noChangeArrowheads="1"/>
          </p:cNvSpPr>
          <p:nvPr>
            <p:ph type="ftr" sz="quarter" idx="3"/>
          </p:nvPr>
        </p:nvSpPr>
        <p:spPr bwMode="auto">
          <a:xfrm>
            <a:off x="3124200" y="6324600"/>
            <a:ext cx="2895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ctr">
              <a:defRPr sz="1400">
                <a:latin typeface="+mn-lt"/>
              </a:defRPr>
            </a:lvl1pPr>
          </a:lstStyle>
          <a:p>
            <a:endParaRPr lang="en-US" altLang="en-US"/>
          </a:p>
        </p:txBody>
      </p:sp>
      <p:sp>
        <p:nvSpPr>
          <p:cNvPr id="22537" name="Rectangle 9"/>
          <p:cNvSpPr>
            <a:spLocks noGrp="1" noChangeArrowheads="1"/>
          </p:cNvSpPr>
          <p:nvPr>
            <p:ph type="sldNum" sz="quarter" idx="4"/>
          </p:nvPr>
        </p:nvSpPr>
        <p:spPr bwMode="auto">
          <a:xfrm>
            <a:off x="6553200" y="63246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400">
                <a:latin typeface="+mn-lt"/>
              </a:defRPr>
            </a:lvl1pPr>
          </a:lstStyle>
          <a:p>
            <a:fld id="{7EBAAC74-F244-435B-BA34-373645D1E421}" type="slidenum">
              <a:rPr lang="en-US" altLang="en-US"/>
              <a:pPr/>
              <a:t>‹#›</a:t>
            </a:fld>
            <a:endParaRPr lang="en-US" altLang="en-US"/>
          </a:p>
        </p:txBody>
      </p:sp>
    </p:spTree>
  </p:cSld>
  <p:clrMap bg1="dk2" tx1="lt1" bg2="dk1" tx2="lt2" accent1="accent1" accent2="accent2" accent3="accent3" accent4="accent4" accent5="accent5" accent6="accent6" hlink="hlink" folHlink="folHlink"/>
  <p:sldLayoutIdLst>
    <p:sldLayoutId id="2147483651" r:id="rId1"/>
    <p:sldLayoutId id="2147483652" r:id="rId2"/>
    <p:sldLayoutId id="2147483653" r:id="rId3"/>
    <p:sldLayoutId id="2147483654" r:id="rId4"/>
    <p:sldLayoutId id="2147483655" r:id="rId5"/>
    <p:sldLayoutId id="2147483656" r:id="rId6"/>
    <p:sldLayoutId id="2147483657" r:id="rId7"/>
    <p:sldLayoutId id="2147483658" r:id="rId8"/>
    <p:sldLayoutId id="2147483659" r:id="rId9"/>
    <p:sldLayoutId id="2147483660" r:id="rId10"/>
    <p:sldLayoutId id="2147483661" r:id="rId11"/>
    <p:sldLayoutId id="2147483662" r:id="rId12"/>
  </p:sldLayoutIdLst>
  <p:txStyles>
    <p:titleStyle>
      <a:lvl1pPr algn="l" rtl="0" fontAlgn="base">
        <a:spcBef>
          <a:spcPct val="0"/>
        </a:spcBef>
        <a:spcAft>
          <a:spcPct val="0"/>
        </a:spcAft>
        <a:defRPr sz="4400">
          <a:solidFill>
            <a:schemeClr val="tx2"/>
          </a:solidFill>
          <a:latin typeface="+mj-lt"/>
          <a:ea typeface="+mj-ea"/>
          <a:cs typeface="+mj-cs"/>
        </a:defRPr>
      </a:lvl1pPr>
      <a:lvl2pPr algn="l" rtl="0" fontAlgn="base">
        <a:spcBef>
          <a:spcPct val="0"/>
        </a:spcBef>
        <a:spcAft>
          <a:spcPct val="0"/>
        </a:spcAft>
        <a:defRPr sz="4400">
          <a:solidFill>
            <a:schemeClr val="tx2"/>
          </a:solidFill>
          <a:latin typeface="Impact" pitchFamily="34" charset="0"/>
        </a:defRPr>
      </a:lvl2pPr>
      <a:lvl3pPr algn="l" rtl="0" fontAlgn="base">
        <a:spcBef>
          <a:spcPct val="0"/>
        </a:spcBef>
        <a:spcAft>
          <a:spcPct val="0"/>
        </a:spcAft>
        <a:defRPr sz="4400">
          <a:solidFill>
            <a:schemeClr val="tx2"/>
          </a:solidFill>
          <a:latin typeface="Impact" pitchFamily="34" charset="0"/>
        </a:defRPr>
      </a:lvl3pPr>
      <a:lvl4pPr algn="l" rtl="0" fontAlgn="base">
        <a:spcBef>
          <a:spcPct val="0"/>
        </a:spcBef>
        <a:spcAft>
          <a:spcPct val="0"/>
        </a:spcAft>
        <a:defRPr sz="4400">
          <a:solidFill>
            <a:schemeClr val="tx2"/>
          </a:solidFill>
          <a:latin typeface="Impact" pitchFamily="34" charset="0"/>
        </a:defRPr>
      </a:lvl4pPr>
      <a:lvl5pPr algn="l" rtl="0" fontAlgn="base">
        <a:spcBef>
          <a:spcPct val="0"/>
        </a:spcBef>
        <a:spcAft>
          <a:spcPct val="0"/>
        </a:spcAft>
        <a:defRPr sz="4400">
          <a:solidFill>
            <a:schemeClr val="tx2"/>
          </a:solidFill>
          <a:latin typeface="Impact" pitchFamily="34" charset="0"/>
        </a:defRPr>
      </a:lvl5pPr>
      <a:lvl6pPr marL="457200" algn="l" rtl="0" fontAlgn="base">
        <a:spcBef>
          <a:spcPct val="0"/>
        </a:spcBef>
        <a:spcAft>
          <a:spcPct val="0"/>
        </a:spcAft>
        <a:defRPr sz="4400">
          <a:solidFill>
            <a:schemeClr val="tx2"/>
          </a:solidFill>
          <a:latin typeface="Impact" pitchFamily="34" charset="0"/>
        </a:defRPr>
      </a:lvl6pPr>
      <a:lvl7pPr marL="914400" algn="l" rtl="0" fontAlgn="base">
        <a:spcBef>
          <a:spcPct val="0"/>
        </a:spcBef>
        <a:spcAft>
          <a:spcPct val="0"/>
        </a:spcAft>
        <a:defRPr sz="4400">
          <a:solidFill>
            <a:schemeClr val="tx2"/>
          </a:solidFill>
          <a:latin typeface="Impact" pitchFamily="34" charset="0"/>
        </a:defRPr>
      </a:lvl7pPr>
      <a:lvl8pPr marL="1371600" algn="l" rtl="0" fontAlgn="base">
        <a:spcBef>
          <a:spcPct val="0"/>
        </a:spcBef>
        <a:spcAft>
          <a:spcPct val="0"/>
        </a:spcAft>
        <a:defRPr sz="4400">
          <a:solidFill>
            <a:schemeClr val="tx2"/>
          </a:solidFill>
          <a:latin typeface="Impact" pitchFamily="34" charset="0"/>
        </a:defRPr>
      </a:lvl8pPr>
      <a:lvl9pPr marL="1828800" algn="l" rtl="0" fontAlgn="base">
        <a:spcBef>
          <a:spcPct val="0"/>
        </a:spcBef>
        <a:spcAft>
          <a:spcPct val="0"/>
        </a:spcAft>
        <a:defRPr sz="4400">
          <a:solidFill>
            <a:schemeClr val="tx2"/>
          </a:solidFill>
          <a:latin typeface="Impact" pitchFamily="34" charset="0"/>
        </a:defRPr>
      </a:lvl9pPr>
    </p:titleStyle>
    <p:bodyStyle>
      <a:lvl1pPr marL="342900" indent="-342900" algn="l" rtl="0" fontAlgn="base">
        <a:spcBef>
          <a:spcPct val="20000"/>
        </a:spcBef>
        <a:spcAft>
          <a:spcPct val="0"/>
        </a:spcAft>
        <a:buClr>
          <a:schemeClr val="accent1"/>
        </a:buClr>
        <a:buSzPct val="80000"/>
        <a:buFont typeface="Wingdings" pitchFamily="2" charset="2"/>
        <a:buChar char="Ü"/>
        <a:defRPr sz="3200">
          <a:solidFill>
            <a:schemeClr val="tx1"/>
          </a:solidFill>
          <a:latin typeface="+mn-lt"/>
          <a:ea typeface="+mn-ea"/>
          <a:cs typeface="+mn-cs"/>
        </a:defRPr>
      </a:lvl1pPr>
      <a:lvl2pPr marL="742950" indent="-285750" algn="l" rtl="0" fontAlgn="base">
        <a:spcBef>
          <a:spcPct val="20000"/>
        </a:spcBef>
        <a:spcAft>
          <a:spcPct val="0"/>
        </a:spcAft>
        <a:buSzPct val="130000"/>
        <a:buBlip>
          <a:blip r:embed="rId15"/>
        </a:buBlip>
        <a:defRPr sz="2800">
          <a:solidFill>
            <a:schemeClr val="tx1"/>
          </a:solidFill>
          <a:latin typeface="+mn-lt"/>
        </a:defRPr>
      </a:lvl2pPr>
      <a:lvl3pPr marL="1143000" indent="-228600" algn="l" rtl="0" fontAlgn="base">
        <a:spcBef>
          <a:spcPct val="20000"/>
        </a:spcBef>
        <a:spcAft>
          <a:spcPct val="0"/>
        </a:spcAft>
        <a:buChar char="–"/>
        <a:defRPr sz="2400">
          <a:solidFill>
            <a:schemeClr val="tx1"/>
          </a:solidFill>
          <a:latin typeface="+mn-lt"/>
        </a:defRPr>
      </a:lvl3pPr>
      <a:lvl4pPr marL="1600200" indent="-228600" algn="l" rtl="0" fontAlgn="base">
        <a:spcBef>
          <a:spcPct val="20000"/>
        </a:spcBef>
        <a:spcAft>
          <a:spcPct val="0"/>
        </a:spcAft>
        <a:buClr>
          <a:schemeClr val="accent1"/>
        </a:buClr>
        <a:buFont typeface="Wingdings" pitchFamily="2" charset="2"/>
        <a:buChar char="w"/>
        <a:defRPr sz="2000">
          <a:solidFill>
            <a:schemeClr val="tx1"/>
          </a:solidFill>
          <a:latin typeface="+mn-lt"/>
        </a:defRPr>
      </a:lvl4pPr>
      <a:lvl5pPr marL="2057400" indent="-228600" algn="l" rtl="0" fontAlgn="base">
        <a:spcBef>
          <a:spcPct val="20000"/>
        </a:spcBef>
        <a:spcAft>
          <a:spcPct val="0"/>
        </a:spcAft>
        <a:buSzPct val="115000"/>
        <a:buBlip>
          <a:blip r:embed="rId15"/>
        </a:buBlip>
        <a:defRPr sz="2000">
          <a:solidFill>
            <a:schemeClr val="tx1"/>
          </a:solidFill>
          <a:latin typeface="+mn-lt"/>
        </a:defRPr>
      </a:lvl5pPr>
      <a:lvl6pPr marL="2514600" indent="-228600" algn="l" rtl="0" fontAlgn="base">
        <a:spcBef>
          <a:spcPct val="20000"/>
        </a:spcBef>
        <a:spcAft>
          <a:spcPct val="0"/>
        </a:spcAft>
        <a:buSzPct val="115000"/>
        <a:buBlip>
          <a:blip r:embed="rId15"/>
        </a:buBlip>
        <a:defRPr sz="2000">
          <a:solidFill>
            <a:schemeClr val="tx1"/>
          </a:solidFill>
          <a:latin typeface="+mn-lt"/>
        </a:defRPr>
      </a:lvl6pPr>
      <a:lvl7pPr marL="2971800" indent="-228600" algn="l" rtl="0" fontAlgn="base">
        <a:spcBef>
          <a:spcPct val="20000"/>
        </a:spcBef>
        <a:spcAft>
          <a:spcPct val="0"/>
        </a:spcAft>
        <a:buSzPct val="115000"/>
        <a:buBlip>
          <a:blip r:embed="rId15"/>
        </a:buBlip>
        <a:defRPr sz="2000">
          <a:solidFill>
            <a:schemeClr val="tx1"/>
          </a:solidFill>
          <a:latin typeface="+mn-lt"/>
        </a:defRPr>
      </a:lvl7pPr>
      <a:lvl8pPr marL="3429000" indent="-228600" algn="l" rtl="0" fontAlgn="base">
        <a:spcBef>
          <a:spcPct val="20000"/>
        </a:spcBef>
        <a:spcAft>
          <a:spcPct val="0"/>
        </a:spcAft>
        <a:buSzPct val="115000"/>
        <a:buBlip>
          <a:blip r:embed="rId15"/>
        </a:buBlip>
        <a:defRPr sz="2000">
          <a:solidFill>
            <a:schemeClr val="tx1"/>
          </a:solidFill>
          <a:latin typeface="+mn-lt"/>
        </a:defRPr>
      </a:lvl8pPr>
      <a:lvl9pPr marL="3886200" indent="-228600" algn="l" rtl="0" fontAlgn="base">
        <a:spcBef>
          <a:spcPct val="20000"/>
        </a:spcBef>
        <a:spcAft>
          <a:spcPct val="0"/>
        </a:spcAft>
        <a:buSzPct val="115000"/>
        <a:buBlip>
          <a:blip r:embed="rId15"/>
        </a:buBlip>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audio" Target="../media/media1.mp3"/><Relationship Id="rId2" Type="http://schemas.microsoft.com/office/2007/relationships/media" Target="../media/media1.mp3"/><Relationship Id="rId1" Type="http://schemas.openxmlformats.org/officeDocument/2006/relationships/tags" Target="../tags/tag1.xml"/><Relationship Id="rId5" Type="http://schemas.openxmlformats.org/officeDocument/2006/relationships/image" Target="../media/image3.png"/><Relationship Id="rId4"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slideLayout" Target="../slideLayouts/slideLayout12.xml"/><Relationship Id="rId1" Type="http://schemas.openxmlformats.org/officeDocument/2006/relationships/tags" Target="../tags/tag10.xml"/></Relationships>
</file>

<file path=ppt/slides/_rels/slide11.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slideLayout" Target="../slideLayouts/slideLayout12.xml"/><Relationship Id="rId1" Type="http://schemas.openxmlformats.org/officeDocument/2006/relationships/tags" Target="../tags/tag11.xml"/></Relationships>
</file>

<file path=ppt/slides/_rels/slide12.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slideLayout" Target="../slideLayouts/slideLayout12.xml"/><Relationship Id="rId1" Type="http://schemas.openxmlformats.org/officeDocument/2006/relationships/tags" Target="../tags/tag12.xml"/></Relationships>
</file>

<file path=ppt/slides/_rels/slide13.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13.xml"/></Relationships>
</file>

<file path=ppt/slides/_rels/slide14.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14.xml"/></Relationships>
</file>

<file path=ppt/slides/_rels/slide15.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15.xml"/></Relationships>
</file>

<file path=ppt/slides/_rels/slide16.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16.xml"/></Relationships>
</file>

<file path=ppt/slides/_rels/slide17.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17.xml"/></Relationships>
</file>

<file path=ppt/slides/_rels/slide18.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18.xml"/></Relationships>
</file>

<file path=ppt/slides/_rels/slide19.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slideLayout" Target="../slideLayouts/slideLayout12.xml"/><Relationship Id="rId1" Type="http://schemas.openxmlformats.org/officeDocument/2006/relationships/tags" Target="../tags/tag19.xml"/></Relationships>
</file>

<file path=ppt/slides/_rels/slide2.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2.xml"/></Relationships>
</file>

<file path=ppt/slides/_rels/slide20.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20.xml"/></Relationships>
</file>

<file path=ppt/slides/_rels/slide21.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21.xml"/></Relationships>
</file>

<file path=ppt/slides/_rels/slide22.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22.xml"/></Relationships>
</file>

<file path=ppt/slides/_rels/slide23.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slideLayout" Target="../slideLayouts/slideLayout12.xml"/><Relationship Id="rId1" Type="http://schemas.openxmlformats.org/officeDocument/2006/relationships/tags" Target="../tags/tag23.xml"/></Relationships>
</file>

<file path=ppt/slides/_rels/slide24.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24.xml"/></Relationships>
</file>

<file path=ppt/slides/_rels/slide25.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slideLayout" Target="../slideLayouts/slideLayout12.xml"/><Relationship Id="rId1" Type="http://schemas.openxmlformats.org/officeDocument/2006/relationships/tags" Target="../tags/tag25.xml"/></Relationships>
</file>

<file path=ppt/slides/_rels/slide26.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26.xml"/></Relationships>
</file>

<file path=ppt/slides/_rels/slide27.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27.xml"/></Relationships>
</file>

<file path=ppt/slides/_rels/slide28.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slideLayout" Target="../slideLayouts/slideLayout12.xml"/><Relationship Id="rId1" Type="http://schemas.openxmlformats.org/officeDocument/2006/relationships/tags" Target="../tags/tag28.xml"/></Relationships>
</file>

<file path=ppt/slides/_rels/slide29.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slideLayout" Target="../slideLayouts/slideLayout6.xml"/><Relationship Id="rId1" Type="http://schemas.openxmlformats.org/officeDocument/2006/relationships/tags" Target="../tags/tag29.xml"/></Relationships>
</file>

<file path=ppt/slides/_rels/slide3.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3.xml"/></Relationships>
</file>

<file path=ppt/slides/_rels/slide30.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30.xml"/></Relationships>
</file>

<file path=ppt/slides/_rels/slide31.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31.xml"/></Relationships>
</file>

<file path=ppt/slides/_rels/slide32.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slideLayout" Target="../slideLayouts/slideLayout12.xml"/><Relationship Id="rId1" Type="http://schemas.openxmlformats.org/officeDocument/2006/relationships/tags" Target="../tags/tag32.xml"/></Relationships>
</file>

<file path=ppt/slides/_rels/slide33.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slideLayout" Target="../slideLayouts/slideLayout12.xml"/><Relationship Id="rId1" Type="http://schemas.openxmlformats.org/officeDocument/2006/relationships/tags" Target="../tags/tag33.xml"/></Relationships>
</file>

<file path=ppt/slides/_rels/slide34.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slideLayout" Target="../slideLayouts/slideLayout12.xml"/><Relationship Id="rId1" Type="http://schemas.openxmlformats.org/officeDocument/2006/relationships/tags" Target="../tags/tag34.xml"/></Relationships>
</file>

<file path=ppt/slides/_rels/slide35.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35.xml"/></Relationships>
</file>

<file path=ppt/slides/_rels/slide36.xml.rels><?xml version="1.0" encoding="UTF-8" standalone="yes"?>
<Relationships xmlns="http://schemas.openxmlformats.org/package/2006/relationships"><Relationship Id="rId2" Type="http://schemas.openxmlformats.org/officeDocument/2006/relationships/slideLayout" Target="../slideLayouts/slideLayout6.xml"/><Relationship Id="rId1" Type="http://schemas.openxmlformats.org/officeDocument/2006/relationships/tags" Target="../tags/tag36.xml"/></Relationships>
</file>

<file path=ppt/slides/_rels/slide37.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tags" Target="../tags/tag37.xml"/></Relationships>
</file>

<file path=ppt/slides/_rels/slide38.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38.xml"/></Relationships>
</file>

<file path=ppt/slides/_rels/slide4.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4.xml"/></Relationships>
</file>

<file path=ppt/slides/_rels/slide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slideLayout" Target="../slideLayouts/slideLayout6.xml"/><Relationship Id="rId1" Type="http://schemas.openxmlformats.org/officeDocument/2006/relationships/tags" Target="../tags/tag5.xml"/></Relationships>
</file>

<file path=ppt/slides/_rels/slide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slideLayout" Target="../slideLayouts/slideLayout12.xml"/><Relationship Id="rId1" Type="http://schemas.openxmlformats.org/officeDocument/2006/relationships/tags" Target="../tags/tag6.xml"/></Relationships>
</file>

<file path=ppt/slides/_rels/slide7.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7.xml"/></Relationships>
</file>

<file path=ppt/slides/_rels/slide8.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8.xml"/></Relationships>
</file>

<file path=ppt/slides/_rels/slide9.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9.xml"/></Relationships>
</file>

<file path=ppt/slides/slide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6322" name="Rectangle 2"/>
          <p:cNvSpPr>
            <a:spLocks noGrp="1" noChangeArrowheads="1"/>
          </p:cNvSpPr>
          <p:nvPr>
            <p:ph type="ctrTitle"/>
          </p:nvPr>
        </p:nvSpPr>
        <p:spPr/>
        <p:txBody>
          <a:bodyPr/>
          <a:lstStyle/>
          <a:p>
            <a:r>
              <a:rPr lang="en-US" altLang="en-US"/>
              <a:t>Scientific Problems for "Scientific Creationism"</a:t>
            </a:r>
          </a:p>
        </p:txBody>
      </p:sp>
      <p:sp>
        <p:nvSpPr>
          <p:cNvPr id="56323" name="Rectangle 3"/>
          <p:cNvSpPr>
            <a:spLocks noGrp="1" noChangeArrowheads="1"/>
          </p:cNvSpPr>
          <p:nvPr>
            <p:ph type="subTitle" idx="1"/>
          </p:nvPr>
        </p:nvSpPr>
        <p:spPr/>
        <p:txBody>
          <a:bodyPr/>
          <a:lstStyle/>
          <a:p>
            <a:r>
              <a:rPr lang="en-US" altLang="en-US">
                <a:solidFill>
                  <a:schemeClr val="tx2"/>
                </a:solidFill>
              </a:rPr>
              <a:t>How Old is the Earth?</a:t>
            </a:r>
          </a:p>
          <a:p>
            <a:r>
              <a:rPr lang="en-US" altLang="en-US"/>
              <a:t>Robert C. Newman</a:t>
            </a:r>
          </a:p>
        </p:txBody>
      </p:sp>
      <p:pic>
        <p:nvPicPr>
          <p:cNvPr id="2" name="SciProbSciCrea.mp3">
            <a:hlinkClick r:id="" action="ppaction://media"/>
          </p:cNvPr>
          <p:cNvPicPr>
            <a:picLocks noChangeAspect="1"/>
          </p:cNvPicPr>
          <p:nvPr>
            <a:audioFile r:link="rId3"/>
            <p:extLst>
              <p:ext uri="{DAA4B4D4-6D71-4841-9C94-3DE7FCFB9230}">
                <p14:media xmlns:p14="http://schemas.microsoft.com/office/powerpoint/2010/main" r:embed="rId2"/>
              </p:ext>
            </p:extLst>
          </p:nvPr>
        </p:nvPicPr>
        <p:blipFill>
          <a:blip r:embed="rId5"/>
          <a:stretch>
            <a:fillRect/>
          </a:stretch>
        </p:blipFill>
        <p:spPr>
          <a:xfrm>
            <a:off x="7848600" y="5715000"/>
            <a:ext cx="609600" cy="609600"/>
          </a:xfrm>
          <a:prstGeom prst="rect">
            <a:avLst/>
          </a:prstGeom>
        </p:spPr>
      </p:pic>
    </p:spTree>
    <p:custDataLst>
      <p:tags r:id="rId1"/>
    </p:custDataLst>
  </p:cSld>
  <p:clrMapOvr>
    <a:masterClrMapping/>
  </p:clrMapOvr>
  <p:transition advTm="58915"/>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mediacall" presetSubtype="0" fill="hold" nodeType="afterEffect">
                                  <p:stCondLst>
                                    <p:cond delay="0"/>
                                  </p:stCondLst>
                                  <p:childTnLst>
                                    <p:cmd type="call" cmd="playFrom(0.0)">
                                      <p:cBhvr>
                                        <p:cTn id="6" dur="1" fill="hold"/>
                                        <p:tgtEl>
                                          <p:spTgt spid="2"/>
                                        </p:tgtEl>
                                      </p:cBhvr>
                                    </p:cmd>
                                  </p:childTnLst>
                                </p:cTn>
                              </p:par>
                            </p:childTnLst>
                          </p:cTn>
                        </p:par>
                      </p:childTnLst>
                    </p:cTn>
                  </p:par>
                  <p:par>
                    <p:cTn id="7" fill="hold">
                      <p:stCondLst>
                        <p:cond delay="indefinite"/>
                      </p:stCondLst>
                      <p:childTnLst>
                        <p:par>
                          <p:cTn id="8" fill="hold">
                            <p:stCondLst>
                              <p:cond delay="0"/>
                            </p:stCondLst>
                            <p:childTnLst>
                              <p:par>
                                <p:cTn id="9" presetID="23" presetClass="entr" presetSubtype="16" fill="hold" grpId="0" nodeType="clickEffect">
                                  <p:stCondLst>
                                    <p:cond delay="0"/>
                                  </p:stCondLst>
                                  <p:childTnLst>
                                    <p:set>
                                      <p:cBhvr>
                                        <p:cTn id="10" dur="1" fill="hold">
                                          <p:stCondLst>
                                            <p:cond delay="0"/>
                                          </p:stCondLst>
                                        </p:cTn>
                                        <p:tgtEl>
                                          <p:spTgt spid="56322"/>
                                        </p:tgtEl>
                                        <p:attrNameLst>
                                          <p:attrName>style.visibility</p:attrName>
                                        </p:attrNameLst>
                                      </p:cBhvr>
                                      <p:to>
                                        <p:strVal val="visible"/>
                                      </p:to>
                                    </p:set>
                                    <p:anim calcmode="lin" valueType="num">
                                      <p:cBhvr>
                                        <p:cTn id="11" dur="500" fill="hold"/>
                                        <p:tgtEl>
                                          <p:spTgt spid="56322"/>
                                        </p:tgtEl>
                                        <p:attrNameLst>
                                          <p:attrName>ppt_w</p:attrName>
                                        </p:attrNameLst>
                                      </p:cBhvr>
                                      <p:tavLst>
                                        <p:tav tm="0">
                                          <p:val>
                                            <p:fltVal val="0"/>
                                          </p:val>
                                        </p:tav>
                                        <p:tav tm="100000">
                                          <p:val>
                                            <p:strVal val="#ppt_w"/>
                                          </p:val>
                                        </p:tav>
                                      </p:tavLst>
                                    </p:anim>
                                    <p:anim calcmode="lin" valueType="num">
                                      <p:cBhvr>
                                        <p:cTn id="12" dur="500" fill="hold"/>
                                        <p:tgtEl>
                                          <p:spTgt spid="56322"/>
                                        </p:tgtEl>
                                        <p:attrNameLst>
                                          <p:attrName>ppt_h</p:attrName>
                                        </p:attrNameLst>
                                      </p:cBhvr>
                                      <p:tavLst>
                                        <p:tav tm="0">
                                          <p:val>
                                            <p:fltVal val="0"/>
                                          </p:val>
                                        </p:tav>
                                        <p:tav tm="100000">
                                          <p:val>
                                            <p:strVal val="#ppt_h"/>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8" fill="hold" grpId="0" nodeType="clickEffect">
                                  <p:stCondLst>
                                    <p:cond delay="0"/>
                                  </p:stCondLst>
                                  <p:childTnLst>
                                    <p:set>
                                      <p:cBhvr>
                                        <p:cTn id="16" dur="1" fill="hold">
                                          <p:stCondLst>
                                            <p:cond delay="0"/>
                                          </p:stCondLst>
                                        </p:cTn>
                                        <p:tgtEl>
                                          <p:spTgt spid="56323">
                                            <p:txEl>
                                              <p:pRg st="0" end="0"/>
                                            </p:txEl>
                                          </p:spTgt>
                                        </p:tgtEl>
                                        <p:attrNameLst>
                                          <p:attrName>style.visibility</p:attrName>
                                        </p:attrNameLst>
                                      </p:cBhvr>
                                      <p:to>
                                        <p:strVal val="visible"/>
                                      </p:to>
                                    </p:set>
                                    <p:anim calcmode="lin" valueType="num">
                                      <p:cBhvr additive="base">
                                        <p:cTn id="17" dur="500" fill="hold"/>
                                        <p:tgtEl>
                                          <p:spTgt spid="56323">
                                            <p:txEl>
                                              <p:pRg st="0" end="0"/>
                                            </p:txEl>
                                          </p:spTgt>
                                        </p:tgtEl>
                                        <p:attrNameLst>
                                          <p:attrName>ppt_x</p:attrName>
                                        </p:attrNameLst>
                                      </p:cBhvr>
                                      <p:tavLst>
                                        <p:tav tm="0">
                                          <p:val>
                                            <p:strVal val="0-#ppt_w/2"/>
                                          </p:val>
                                        </p:tav>
                                        <p:tav tm="100000">
                                          <p:val>
                                            <p:strVal val="#ppt_x"/>
                                          </p:val>
                                        </p:tav>
                                      </p:tavLst>
                                    </p:anim>
                                    <p:anim calcmode="lin" valueType="num">
                                      <p:cBhvr additive="base">
                                        <p:cTn id="18" dur="500" fill="hold"/>
                                        <p:tgtEl>
                                          <p:spTgt spid="56323">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19" fill="hold" nodeType="clickPar">
                      <p:stCondLst>
                        <p:cond delay="indefinite"/>
                      </p:stCondLst>
                      <p:childTnLst>
                        <p:par>
                          <p:cTn id="20" fill="hold" nodeType="withGroup">
                            <p:stCondLst>
                              <p:cond delay="0"/>
                            </p:stCondLst>
                            <p:childTnLst>
                              <p:par>
                                <p:cTn id="21" presetID="2" presetClass="entr" presetSubtype="8" fill="hold" grpId="0" nodeType="clickEffect">
                                  <p:stCondLst>
                                    <p:cond delay="0"/>
                                  </p:stCondLst>
                                  <p:childTnLst>
                                    <p:set>
                                      <p:cBhvr>
                                        <p:cTn id="22" dur="1" fill="hold">
                                          <p:stCondLst>
                                            <p:cond delay="0"/>
                                          </p:stCondLst>
                                        </p:cTn>
                                        <p:tgtEl>
                                          <p:spTgt spid="56323">
                                            <p:txEl>
                                              <p:pRg st="1" end="1"/>
                                            </p:txEl>
                                          </p:spTgt>
                                        </p:tgtEl>
                                        <p:attrNameLst>
                                          <p:attrName>style.visibility</p:attrName>
                                        </p:attrNameLst>
                                      </p:cBhvr>
                                      <p:to>
                                        <p:strVal val="visible"/>
                                      </p:to>
                                    </p:set>
                                    <p:anim calcmode="lin" valueType="num">
                                      <p:cBhvr additive="base">
                                        <p:cTn id="23" dur="500" fill="hold"/>
                                        <p:tgtEl>
                                          <p:spTgt spid="56323">
                                            <p:txEl>
                                              <p:pRg st="1" end="1"/>
                                            </p:txEl>
                                          </p:spTgt>
                                        </p:tgtEl>
                                        <p:attrNameLst>
                                          <p:attrName>ppt_x</p:attrName>
                                        </p:attrNameLst>
                                      </p:cBhvr>
                                      <p:tavLst>
                                        <p:tav tm="0">
                                          <p:val>
                                            <p:strVal val="0-#ppt_w/2"/>
                                          </p:val>
                                        </p:tav>
                                        <p:tav tm="100000">
                                          <p:val>
                                            <p:strVal val="#ppt_x"/>
                                          </p:val>
                                        </p:tav>
                                      </p:tavLst>
                                    </p:anim>
                                    <p:anim calcmode="lin" valueType="num">
                                      <p:cBhvr additive="base">
                                        <p:cTn id="24" dur="500" fill="hold"/>
                                        <p:tgtEl>
                                          <p:spTgt spid="56323">
                                            <p:txEl>
                                              <p:pRg st="1" end="1"/>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audio>
              <p:cMediaNode vol="80000" numSld="999">
                <p:cTn id="25" fill="hold" display="0">
                  <p:stCondLst>
                    <p:cond delay="indefinite"/>
                  </p:stCondLst>
                  <p:endCondLst>
                    <p:cond evt="onStopAudio" delay="0">
                      <p:tgtEl>
                        <p:sldTgt/>
                      </p:tgtEl>
                    </p:cond>
                  </p:endCondLst>
                </p:cTn>
                <p:tgtEl>
                  <p:spTgt spid="2"/>
                </p:tgtEl>
              </p:cMediaNode>
            </p:audio>
          </p:childTnLst>
        </p:cTn>
      </p:par>
    </p:tnLst>
    <p:bldLst>
      <p:bldP spid="56322" grpId="0" autoUpdateAnimBg="0"/>
      <p:bldP spid="56323" grpId="0" build="p" autoUpdateAnimBg="0"/>
    </p:bldLst>
  </p:timing>
</p:sld>
</file>

<file path=ppt/slides/slide1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5538" name="Rectangle 2"/>
          <p:cNvSpPr>
            <a:spLocks noGrp="1" noChangeArrowheads="1"/>
          </p:cNvSpPr>
          <p:nvPr>
            <p:ph type="title"/>
          </p:nvPr>
        </p:nvSpPr>
        <p:spPr/>
        <p:txBody>
          <a:bodyPr/>
          <a:lstStyle/>
          <a:p>
            <a:r>
              <a:rPr lang="en-US" altLang="en-US"/>
              <a:t>Strata Deposited Quickly?</a:t>
            </a:r>
          </a:p>
        </p:txBody>
      </p:sp>
      <p:sp>
        <p:nvSpPr>
          <p:cNvPr id="65539" name="Rectangle 3"/>
          <p:cNvSpPr>
            <a:spLocks noGrp="1" noChangeArrowheads="1"/>
          </p:cNvSpPr>
          <p:nvPr>
            <p:ph type="body" sz="half" idx="1"/>
          </p:nvPr>
        </p:nvSpPr>
        <p:spPr/>
        <p:txBody>
          <a:bodyPr/>
          <a:lstStyle/>
          <a:p>
            <a:r>
              <a:rPr lang="en-US" altLang="en-US" sz="2400"/>
              <a:t>This claim ignores the evidence of slow deposition &amp; slow formation in much (but not all) of the geologic column:</a:t>
            </a:r>
          </a:p>
          <a:p>
            <a:pPr lvl="1"/>
            <a:r>
              <a:rPr lang="en-US" altLang="en-US" sz="2000"/>
              <a:t>Erosion surfaces</a:t>
            </a:r>
          </a:p>
          <a:p>
            <a:pPr lvl="1"/>
            <a:r>
              <a:rPr lang="en-US" altLang="en-US" sz="2000"/>
              <a:t>Potholes</a:t>
            </a:r>
          </a:p>
          <a:p>
            <a:pPr lvl="1"/>
            <a:r>
              <a:rPr lang="en-US" altLang="en-US" sz="2000"/>
              <a:t>Types of cementation</a:t>
            </a:r>
          </a:p>
          <a:p>
            <a:pPr lvl="1"/>
            <a:r>
              <a:rPr lang="en-US" altLang="en-US" sz="2000"/>
              <a:t>Metamorphosed sediments</a:t>
            </a:r>
          </a:p>
          <a:p>
            <a:pPr lvl="1"/>
            <a:r>
              <a:rPr lang="en-US" altLang="en-US" sz="2000"/>
              <a:t>Conglomerate rocks</a:t>
            </a:r>
          </a:p>
        </p:txBody>
      </p:sp>
      <p:pic>
        <p:nvPicPr>
          <p:cNvPr id="65542" name="Picture 6" descr="unconformities"/>
          <p:cNvPicPr>
            <a:picLocks noGrp="1" noChangeAspect="1" noChangeArrowheads="1"/>
          </p:cNvPicPr>
          <p:nvPr>
            <p:ph type="clipArt" sz="half" idx="2"/>
          </p:nvPr>
        </p:nvPicPr>
        <p:blipFill>
          <a:blip r:embed="rId3" cstate="print">
            <a:extLst>
              <a:ext uri="{28A0092B-C50C-407E-A947-70E740481C1C}">
                <a14:useLocalDpi xmlns:a14="http://schemas.microsoft.com/office/drawing/2010/main" val="0"/>
              </a:ext>
            </a:extLst>
          </a:blip>
          <a:srcRect/>
          <a:stretch>
            <a:fillRect/>
          </a:stretch>
        </p:blipFill>
        <p:spPr>
          <a:xfrm>
            <a:off x="5310188" y="1981200"/>
            <a:ext cx="2484437"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ustDataLst>
      <p:tags r:id="rId1"/>
    </p:custDataLst>
  </p:cSld>
  <p:clrMapOvr>
    <a:masterClrMapping/>
  </p:clrMapOvr>
  <p:transition advTm="33740"/>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nodeType="clickEffect">
                                  <p:stCondLst>
                                    <p:cond delay="0"/>
                                  </p:stCondLst>
                                  <p:childTnLst>
                                    <p:set>
                                      <p:cBhvr>
                                        <p:cTn id="6" dur="1" fill="hold">
                                          <p:stCondLst>
                                            <p:cond delay="0"/>
                                          </p:stCondLst>
                                        </p:cTn>
                                        <p:tgtEl>
                                          <p:spTgt spid="65542"/>
                                        </p:tgtEl>
                                        <p:attrNameLst>
                                          <p:attrName>style.visibility</p:attrName>
                                        </p:attrNameLst>
                                      </p:cBhvr>
                                      <p:to>
                                        <p:strVal val="visible"/>
                                      </p:to>
                                    </p:set>
                                    <p:animEffect transition="in" filter="checkerboard(across)">
                                      <p:cBhvr>
                                        <p:cTn id="7" dur="500"/>
                                        <p:tgtEl>
                                          <p:spTgt spid="65542"/>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 presetClass="entr" presetSubtype="8" fill="hold" grpId="0" nodeType="clickEffect">
                                  <p:stCondLst>
                                    <p:cond delay="0"/>
                                  </p:stCondLst>
                                  <p:childTnLst>
                                    <p:set>
                                      <p:cBhvr>
                                        <p:cTn id="11" dur="1" fill="hold">
                                          <p:stCondLst>
                                            <p:cond delay="0"/>
                                          </p:stCondLst>
                                        </p:cTn>
                                        <p:tgtEl>
                                          <p:spTgt spid="65539">
                                            <p:txEl>
                                              <p:pRg st="0" end="0"/>
                                            </p:txEl>
                                          </p:spTgt>
                                        </p:tgtEl>
                                        <p:attrNameLst>
                                          <p:attrName>style.visibility</p:attrName>
                                        </p:attrNameLst>
                                      </p:cBhvr>
                                      <p:to>
                                        <p:strVal val="visible"/>
                                      </p:to>
                                    </p:set>
                                    <p:anim calcmode="lin" valueType="num">
                                      <p:cBhvr additive="base">
                                        <p:cTn id="12" dur="500" fill="hold"/>
                                        <p:tgtEl>
                                          <p:spTgt spid="65539">
                                            <p:txEl>
                                              <p:pRg st="0" end="0"/>
                                            </p:txEl>
                                          </p:spTgt>
                                        </p:tgtEl>
                                        <p:attrNameLst>
                                          <p:attrName>ppt_x</p:attrName>
                                        </p:attrNameLst>
                                      </p:cBhvr>
                                      <p:tavLst>
                                        <p:tav tm="0">
                                          <p:val>
                                            <p:strVal val="0-#ppt_w/2"/>
                                          </p:val>
                                        </p:tav>
                                        <p:tav tm="100000">
                                          <p:val>
                                            <p:strVal val="#ppt_x"/>
                                          </p:val>
                                        </p:tav>
                                      </p:tavLst>
                                    </p:anim>
                                    <p:anim calcmode="lin" valueType="num">
                                      <p:cBhvr additive="base">
                                        <p:cTn id="13" dur="500" fill="hold"/>
                                        <p:tgtEl>
                                          <p:spTgt spid="65539">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14" fill="hold" nodeType="clickPar">
                      <p:stCondLst>
                        <p:cond delay="indefinite"/>
                      </p:stCondLst>
                      <p:childTnLst>
                        <p:par>
                          <p:cTn id="15" fill="hold" nodeType="withGroup">
                            <p:stCondLst>
                              <p:cond delay="0"/>
                            </p:stCondLst>
                            <p:childTnLst>
                              <p:par>
                                <p:cTn id="16" presetID="2" presetClass="entr" presetSubtype="8" fill="hold" grpId="0" nodeType="clickEffect">
                                  <p:stCondLst>
                                    <p:cond delay="0"/>
                                  </p:stCondLst>
                                  <p:childTnLst>
                                    <p:set>
                                      <p:cBhvr>
                                        <p:cTn id="17" dur="1" fill="hold">
                                          <p:stCondLst>
                                            <p:cond delay="0"/>
                                          </p:stCondLst>
                                        </p:cTn>
                                        <p:tgtEl>
                                          <p:spTgt spid="65539">
                                            <p:txEl>
                                              <p:pRg st="1" end="1"/>
                                            </p:txEl>
                                          </p:spTgt>
                                        </p:tgtEl>
                                        <p:attrNameLst>
                                          <p:attrName>style.visibility</p:attrName>
                                        </p:attrNameLst>
                                      </p:cBhvr>
                                      <p:to>
                                        <p:strVal val="visible"/>
                                      </p:to>
                                    </p:set>
                                    <p:anim calcmode="lin" valueType="num">
                                      <p:cBhvr additive="base">
                                        <p:cTn id="18" dur="500" fill="hold"/>
                                        <p:tgtEl>
                                          <p:spTgt spid="65539">
                                            <p:txEl>
                                              <p:pRg st="1" end="1"/>
                                            </p:txEl>
                                          </p:spTgt>
                                        </p:tgtEl>
                                        <p:attrNameLst>
                                          <p:attrName>ppt_x</p:attrName>
                                        </p:attrNameLst>
                                      </p:cBhvr>
                                      <p:tavLst>
                                        <p:tav tm="0">
                                          <p:val>
                                            <p:strVal val="0-#ppt_w/2"/>
                                          </p:val>
                                        </p:tav>
                                        <p:tav tm="100000">
                                          <p:val>
                                            <p:strVal val="#ppt_x"/>
                                          </p:val>
                                        </p:tav>
                                      </p:tavLst>
                                    </p:anim>
                                    <p:anim calcmode="lin" valueType="num">
                                      <p:cBhvr additive="base">
                                        <p:cTn id="19" dur="500" fill="hold"/>
                                        <p:tgtEl>
                                          <p:spTgt spid="65539">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20" fill="hold" nodeType="clickPar">
                      <p:stCondLst>
                        <p:cond delay="indefinite"/>
                      </p:stCondLst>
                      <p:childTnLst>
                        <p:par>
                          <p:cTn id="21" fill="hold" nodeType="withGroup">
                            <p:stCondLst>
                              <p:cond delay="0"/>
                            </p:stCondLst>
                            <p:childTnLst>
                              <p:par>
                                <p:cTn id="22" presetID="2" presetClass="entr" presetSubtype="8" fill="hold" grpId="0" nodeType="clickEffect">
                                  <p:stCondLst>
                                    <p:cond delay="0"/>
                                  </p:stCondLst>
                                  <p:childTnLst>
                                    <p:set>
                                      <p:cBhvr>
                                        <p:cTn id="23" dur="1" fill="hold">
                                          <p:stCondLst>
                                            <p:cond delay="0"/>
                                          </p:stCondLst>
                                        </p:cTn>
                                        <p:tgtEl>
                                          <p:spTgt spid="65539">
                                            <p:txEl>
                                              <p:pRg st="2" end="2"/>
                                            </p:txEl>
                                          </p:spTgt>
                                        </p:tgtEl>
                                        <p:attrNameLst>
                                          <p:attrName>style.visibility</p:attrName>
                                        </p:attrNameLst>
                                      </p:cBhvr>
                                      <p:to>
                                        <p:strVal val="visible"/>
                                      </p:to>
                                    </p:set>
                                    <p:anim calcmode="lin" valueType="num">
                                      <p:cBhvr additive="base">
                                        <p:cTn id="24" dur="500" fill="hold"/>
                                        <p:tgtEl>
                                          <p:spTgt spid="65539">
                                            <p:txEl>
                                              <p:pRg st="2" end="2"/>
                                            </p:txEl>
                                          </p:spTgt>
                                        </p:tgtEl>
                                        <p:attrNameLst>
                                          <p:attrName>ppt_x</p:attrName>
                                        </p:attrNameLst>
                                      </p:cBhvr>
                                      <p:tavLst>
                                        <p:tav tm="0">
                                          <p:val>
                                            <p:strVal val="0-#ppt_w/2"/>
                                          </p:val>
                                        </p:tav>
                                        <p:tav tm="100000">
                                          <p:val>
                                            <p:strVal val="#ppt_x"/>
                                          </p:val>
                                        </p:tav>
                                      </p:tavLst>
                                    </p:anim>
                                    <p:anim calcmode="lin" valueType="num">
                                      <p:cBhvr additive="base">
                                        <p:cTn id="25" dur="500" fill="hold"/>
                                        <p:tgtEl>
                                          <p:spTgt spid="65539">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26" fill="hold" nodeType="clickPar">
                      <p:stCondLst>
                        <p:cond delay="indefinite"/>
                      </p:stCondLst>
                      <p:childTnLst>
                        <p:par>
                          <p:cTn id="27" fill="hold" nodeType="withGroup">
                            <p:stCondLst>
                              <p:cond delay="0"/>
                            </p:stCondLst>
                            <p:childTnLst>
                              <p:par>
                                <p:cTn id="28" presetID="2" presetClass="entr" presetSubtype="8" fill="hold" grpId="0" nodeType="clickEffect">
                                  <p:stCondLst>
                                    <p:cond delay="0"/>
                                  </p:stCondLst>
                                  <p:childTnLst>
                                    <p:set>
                                      <p:cBhvr>
                                        <p:cTn id="29" dur="1" fill="hold">
                                          <p:stCondLst>
                                            <p:cond delay="0"/>
                                          </p:stCondLst>
                                        </p:cTn>
                                        <p:tgtEl>
                                          <p:spTgt spid="65539">
                                            <p:txEl>
                                              <p:pRg st="3" end="3"/>
                                            </p:txEl>
                                          </p:spTgt>
                                        </p:tgtEl>
                                        <p:attrNameLst>
                                          <p:attrName>style.visibility</p:attrName>
                                        </p:attrNameLst>
                                      </p:cBhvr>
                                      <p:to>
                                        <p:strVal val="visible"/>
                                      </p:to>
                                    </p:set>
                                    <p:anim calcmode="lin" valueType="num">
                                      <p:cBhvr additive="base">
                                        <p:cTn id="30" dur="500" fill="hold"/>
                                        <p:tgtEl>
                                          <p:spTgt spid="65539">
                                            <p:txEl>
                                              <p:pRg st="3" end="3"/>
                                            </p:txEl>
                                          </p:spTgt>
                                        </p:tgtEl>
                                        <p:attrNameLst>
                                          <p:attrName>ppt_x</p:attrName>
                                        </p:attrNameLst>
                                      </p:cBhvr>
                                      <p:tavLst>
                                        <p:tav tm="0">
                                          <p:val>
                                            <p:strVal val="0-#ppt_w/2"/>
                                          </p:val>
                                        </p:tav>
                                        <p:tav tm="100000">
                                          <p:val>
                                            <p:strVal val="#ppt_x"/>
                                          </p:val>
                                        </p:tav>
                                      </p:tavLst>
                                    </p:anim>
                                    <p:anim calcmode="lin" valueType="num">
                                      <p:cBhvr additive="base">
                                        <p:cTn id="31" dur="500" fill="hold"/>
                                        <p:tgtEl>
                                          <p:spTgt spid="65539">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32" fill="hold" nodeType="clickPar">
                      <p:stCondLst>
                        <p:cond delay="indefinite"/>
                      </p:stCondLst>
                      <p:childTnLst>
                        <p:par>
                          <p:cTn id="33" fill="hold" nodeType="withGroup">
                            <p:stCondLst>
                              <p:cond delay="0"/>
                            </p:stCondLst>
                            <p:childTnLst>
                              <p:par>
                                <p:cTn id="34" presetID="2" presetClass="entr" presetSubtype="8" fill="hold" grpId="0" nodeType="clickEffect">
                                  <p:stCondLst>
                                    <p:cond delay="0"/>
                                  </p:stCondLst>
                                  <p:childTnLst>
                                    <p:set>
                                      <p:cBhvr>
                                        <p:cTn id="35" dur="1" fill="hold">
                                          <p:stCondLst>
                                            <p:cond delay="0"/>
                                          </p:stCondLst>
                                        </p:cTn>
                                        <p:tgtEl>
                                          <p:spTgt spid="65539">
                                            <p:txEl>
                                              <p:pRg st="4" end="4"/>
                                            </p:txEl>
                                          </p:spTgt>
                                        </p:tgtEl>
                                        <p:attrNameLst>
                                          <p:attrName>style.visibility</p:attrName>
                                        </p:attrNameLst>
                                      </p:cBhvr>
                                      <p:to>
                                        <p:strVal val="visible"/>
                                      </p:to>
                                    </p:set>
                                    <p:anim calcmode="lin" valueType="num">
                                      <p:cBhvr additive="base">
                                        <p:cTn id="36" dur="500" fill="hold"/>
                                        <p:tgtEl>
                                          <p:spTgt spid="65539">
                                            <p:txEl>
                                              <p:pRg st="4" end="4"/>
                                            </p:txEl>
                                          </p:spTgt>
                                        </p:tgtEl>
                                        <p:attrNameLst>
                                          <p:attrName>ppt_x</p:attrName>
                                        </p:attrNameLst>
                                      </p:cBhvr>
                                      <p:tavLst>
                                        <p:tav tm="0">
                                          <p:val>
                                            <p:strVal val="0-#ppt_w/2"/>
                                          </p:val>
                                        </p:tav>
                                        <p:tav tm="100000">
                                          <p:val>
                                            <p:strVal val="#ppt_x"/>
                                          </p:val>
                                        </p:tav>
                                      </p:tavLst>
                                    </p:anim>
                                    <p:anim calcmode="lin" valueType="num">
                                      <p:cBhvr additive="base">
                                        <p:cTn id="37" dur="500" fill="hold"/>
                                        <p:tgtEl>
                                          <p:spTgt spid="65539">
                                            <p:txEl>
                                              <p:pRg st="4" end="4"/>
                                            </p:txEl>
                                          </p:spTgt>
                                        </p:tgtEl>
                                        <p:attrNameLst>
                                          <p:attrName>ppt_y</p:attrName>
                                        </p:attrNameLst>
                                      </p:cBhvr>
                                      <p:tavLst>
                                        <p:tav tm="0">
                                          <p:val>
                                            <p:strVal val="#ppt_y"/>
                                          </p:val>
                                        </p:tav>
                                        <p:tav tm="100000">
                                          <p:val>
                                            <p:strVal val="#ppt_y"/>
                                          </p:val>
                                        </p:tav>
                                      </p:tavLst>
                                    </p:anim>
                                  </p:childTnLst>
                                </p:cTn>
                              </p:par>
                            </p:childTnLst>
                          </p:cTn>
                        </p:par>
                      </p:childTnLst>
                    </p:cTn>
                  </p:par>
                  <p:par>
                    <p:cTn id="38" fill="hold" nodeType="clickPar">
                      <p:stCondLst>
                        <p:cond delay="indefinite"/>
                      </p:stCondLst>
                      <p:childTnLst>
                        <p:par>
                          <p:cTn id="39" fill="hold" nodeType="withGroup">
                            <p:stCondLst>
                              <p:cond delay="0"/>
                            </p:stCondLst>
                            <p:childTnLst>
                              <p:par>
                                <p:cTn id="40" presetID="2" presetClass="entr" presetSubtype="8" fill="hold" grpId="0" nodeType="clickEffect">
                                  <p:stCondLst>
                                    <p:cond delay="0"/>
                                  </p:stCondLst>
                                  <p:childTnLst>
                                    <p:set>
                                      <p:cBhvr>
                                        <p:cTn id="41" dur="1" fill="hold">
                                          <p:stCondLst>
                                            <p:cond delay="0"/>
                                          </p:stCondLst>
                                        </p:cTn>
                                        <p:tgtEl>
                                          <p:spTgt spid="65539">
                                            <p:txEl>
                                              <p:pRg st="5" end="5"/>
                                            </p:txEl>
                                          </p:spTgt>
                                        </p:tgtEl>
                                        <p:attrNameLst>
                                          <p:attrName>style.visibility</p:attrName>
                                        </p:attrNameLst>
                                      </p:cBhvr>
                                      <p:to>
                                        <p:strVal val="visible"/>
                                      </p:to>
                                    </p:set>
                                    <p:anim calcmode="lin" valueType="num">
                                      <p:cBhvr additive="base">
                                        <p:cTn id="42" dur="500" fill="hold"/>
                                        <p:tgtEl>
                                          <p:spTgt spid="65539">
                                            <p:txEl>
                                              <p:pRg st="5" end="5"/>
                                            </p:txEl>
                                          </p:spTgt>
                                        </p:tgtEl>
                                        <p:attrNameLst>
                                          <p:attrName>ppt_x</p:attrName>
                                        </p:attrNameLst>
                                      </p:cBhvr>
                                      <p:tavLst>
                                        <p:tav tm="0">
                                          <p:val>
                                            <p:strVal val="0-#ppt_w/2"/>
                                          </p:val>
                                        </p:tav>
                                        <p:tav tm="100000">
                                          <p:val>
                                            <p:strVal val="#ppt_x"/>
                                          </p:val>
                                        </p:tav>
                                      </p:tavLst>
                                    </p:anim>
                                    <p:anim calcmode="lin" valueType="num">
                                      <p:cBhvr additive="base">
                                        <p:cTn id="43" dur="500" fill="hold"/>
                                        <p:tgtEl>
                                          <p:spTgt spid="65539">
                                            <p:txEl>
                                              <p:pRg st="5" end="5"/>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5539" grpId="0" build="p" bldLvl="2" autoUpdateAnimBg="0"/>
    </p:bldLst>
  </p:timing>
</p:sld>
</file>

<file path=ppt/slides/slide1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6562" name="Rectangle 2"/>
          <p:cNvSpPr>
            <a:spLocks noGrp="1" noChangeArrowheads="1"/>
          </p:cNvSpPr>
          <p:nvPr>
            <p:ph type="title"/>
          </p:nvPr>
        </p:nvSpPr>
        <p:spPr/>
        <p:txBody>
          <a:bodyPr/>
          <a:lstStyle/>
          <a:p>
            <a:r>
              <a:rPr lang="en-US" altLang="en-US"/>
              <a:t>Erosion Surfaces</a:t>
            </a:r>
          </a:p>
        </p:txBody>
      </p:sp>
      <p:sp>
        <p:nvSpPr>
          <p:cNvPr id="66563" name="Rectangle 3"/>
          <p:cNvSpPr>
            <a:spLocks noGrp="1" noChangeArrowheads="1"/>
          </p:cNvSpPr>
          <p:nvPr>
            <p:ph type="body" sz="half" idx="1"/>
          </p:nvPr>
        </p:nvSpPr>
        <p:spPr/>
        <p:txBody>
          <a:bodyPr/>
          <a:lstStyle/>
          <a:p>
            <a:pPr>
              <a:lnSpc>
                <a:spcPct val="90000"/>
              </a:lnSpc>
            </a:pPr>
            <a:r>
              <a:rPr lang="en-US" altLang="en-US" sz="2400"/>
              <a:t>Throughout the geologic column we find hills, valleys, stream beds.</a:t>
            </a:r>
          </a:p>
          <a:p>
            <a:pPr>
              <a:lnSpc>
                <a:spcPct val="90000"/>
              </a:lnSpc>
            </a:pPr>
            <a:r>
              <a:rPr lang="en-US" altLang="en-US" sz="2400"/>
              <a:t>A number of these have embedded pebbles or shells which are eroded flat to match the surface.</a:t>
            </a:r>
          </a:p>
          <a:p>
            <a:pPr>
              <a:lnSpc>
                <a:spcPct val="90000"/>
              </a:lnSpc>
            </a:pPr>
            <a:r>
              <a:rPr lang="en-US" altLang="en-US" sz="2400"/>
              <a:t>This shows the material holding these objects was already solid when the erosion occurred.</a:t>
            </a:r>
          </a:p>
        </p:txBody>
      </p:sp>
      <p:pic>
        <p:nvPicPr>
          <p:cNvPr id="66566" name="Picture 6" descr="shellscol"/>
          <p:cNvPicPr>
            <a:picLocks noGrp="1" noChangeAspect="1" noChangeArrowheads="1"/>
          </p:cNvPicPr>
          <p:nvPr>
            <p:ph type="clipArt" sz="half" idx="2"/>
          </p:nvPr>
        </p:nvPicPr>
        <p:blipFill>
          <a:blip r:embed="rId3">
            <a:extLst>
              <a:ext uri="{28A0092B-C50C-407E-A947-70E740481C1C}">
                <a14:useLocalDpi xmlns:a14="http://schemas.microsoft.com/office/drawing/2010/main" val="0"/>
              </a:ext>
            </a:extLst>
          </a:blip>
          <a:srcRect/>
          <a:stretch>
            <a:fillRect/>
          </a:stretch>
        </p:blipFill>
        <p:spPr>
          <a:xfrm>
            <a:off x="4648200" y="2687638"/>
            <a:ext cx="3810000" cy="2700337"/>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ustDataLst>
      <p:tags r:id="rId1"/>
    </p:custDataLst>
  </p:cSld>
  <p:clrMapOvr>
    <a:masterClrMapping/>
  </p:clrMapOvr>
  <p:transition advTm="23253"/>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66563">
                                            <p:txEl>
                                              <p:pRg st="0" end="0"/>
                                            </p:txEl>
                                          </p:spTgt>
                                        </p:tgtEl>
                                        <p:attrNameLst>
                                          <p:attrName>style.visibility</p:attrName>
                                        </p:attrNameLst>
                                      </p:cBhvr>
                                      <p:to>
                                        <p:strVal val="visible"/>
                                      </p:to>
                                    </p:set>
                                    <p:anim calcmode="lin" valueType="num">
                                      <p:cBhvr additive="base">
                                        <p:cTn id="7" dur="500" fill="hold"/>
                                        <p:tgtEl>
                                          <p:spTgt spid="66563">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66563">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66563">
                                            <p:txEl>
                                              <p:pRg st="1" end="1"/>
                                            </p:txEl>
                                          </p:spTgt>
                                        </p:tgtEl>
                                        <p:attrNameLst>
                                          <p:attrName>style.visibility</p:attrName>
                                        </p:attrNameLst>
                                      </p:cBhvr>
                                      <p:to>
                                        <p:strVal val="visible"/>
                                      </p:to>
                                    </p:set>
                                    <p:anim calcmode="lin" valueType="num">
                                      <p:cBhvr additive="base">
                                        <p:cTn id="13" dur="500" fill="hold"/>
                                        <p:tgtEl>
                                          <p:spTgt spid="66563">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66563">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66563">
                                            <p:txEl>
                                              <p:pRg st="2" end="2"/>
                                            </p:txEl>
                                          </p:spTgt>
                                        </p:tgtEl>
                                        <p:attrNameLst>
                                          <p:attrName>style.visibility</p:attrName>
                                        </p:attrNameLst>
                                      </p:cBhvr>
                                      <p:to>
                                        <p:strVal val="visible"/>
                                      </p:to>
                                    </p:set>
                                    <p:anim calcmode="lin" valueType="num">
                                      <p:cBhvr additive="base">
                                        <p:cTn id="19" dur="500" fill="hold"/>
                                        <p:tgtEl>
                                          <p:spTgt spid="66563">
                                            <p:txEl>
                                              <p:pRg st="2" end="2"/>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66563">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5" presetClass="entr" presetSubtype="10" fill="hold" nodeType="clickEffect">
                                  <p:stCondLst>
                                    <p:cond delay="0"/>
                                  </p:stCondLst>
                                  <p:childTnLst>
                                    <p:set>
                                      <p:cBhvr>
                                        <p:cTn id="24" dur="1" fill="hold">
                                          <p:stCondLst>
                                            <p:cond delay="0"/>
                                          </p:stCondLst>
                                        </p:cTn>
                                        <p:tgtEl>
                                          <p:spTgt spid="66566"/>
                                        </p:tgtEl>
                                        <p:attrNameLst>
                                          <p:attrName>style.visibility</p:attrName>
                                        </p:attrNameLst>
                                      </p:cBhvr>
                                      <p:to>
                                        <p:strVal val="visible"/>
                                      </p:to>
                                    </p:set>
                                    <p:animEffect transition="in" filter="checkerboard(across)">
                                      <p:cBhvr>
                                        <p:cTn id="25" dur="500"/>
                                        <p:tgtEl>
                                          <p:spTgt spid="6656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6563" grpId="0" build="p" autoUpdateAnimBg="0"/>
    </p:bldLst>
  </p:timing>
</p:sld>
</file>

<file path=ppt/slides/slide1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7586" name="Rectangle 2"/>
          <p:cNvSpPr>
            <a:spLocks noGrp="1" noChangeArrowheads="1"/>
          </p:cNvSpPr>
          <p:nvPr>
            <p:ph type="title"/>
          </p:nvPr>
        </p:nvSpPr>
        <p:spPr/>
        <p:txBody>
          <a:bodyPr/>
          <a:lstStyle/>
          <a:p>
            <a:r>
              <a:rPr lang="en-US" altLang="en-US"/>
              <a:t>Potholes</a:t>
            </a:r>
          </a:p>
        </p:txBody>
      </p:sp>
      <p:sp>
        <p:nvSpPr>
          <p:cNvPr id="67587" name="Rectangle 3"/>
          <p:cNvSpPr>
            <a:spLocks noGrp="1" noChangeArrowheads="1"/>
          </p:cNvSpPr>
          <p:nvPr>
            <p:ph type="body" sz="half" idx="1"/>
          </p:nvPr>
        </p:nvSpPr>
        <p:spPr/>
        <p:txBody>
          <a:bodyPr/>
          <a:lstStyle/>
          <a:p>
            <a:pPr>
              <a:lnSpc>
                <a:spcPct val="90000"/>
              </a:lnSpc>
            </a:pPr>
            <a:r>
              <a:rPr lang="en-US" altLang="en-US" sz="2400"/>
              <a:t>Potholes are roundish, vertical-sided holes found in river bottom bedrock.</a:t>
            </a:r>
          </a:p>
          <a:p>
            <a:pPr>
              <a:lnSpc>
                <a:spcPct val="90000"/>
              </a:lnSpc>
            </a:pPr>
            <a:r>
              <a:rPr lang="en-US" altLang="en-US" sz="2400"/>
              <a:t>They are also found in buried strata, implying they were formed by rivers long ago.</a:t>
            </a:r>
          </a:p>
          <a:p>
            <a:pPr>
              <a:lnSpc>
                <a:spcPct val="90000"/>
              </a:lnSpc>
            </a:pPr>
            <a:r>
              <a:rPr lang="en-US" altLang="en-US" sz="2400"/>
              <a:t>These structures need to be solid rock to form vertical or undercut sides.</a:t>
            </a:r>
          </a:p>
          <a:p>
            <a:pPr>
              <a:lnSpc>
                <a:spcPct val="90000"/>
              </a:lnSpc>
            </a:pPr>
            <a:r>
              <a:rPr lang="en-US" altLang="en-US" sz="2400"/>
              <a:t>They show these layers were exposed at the surface as solid rock.</a:t>
            </a:r>
          </a:p>
        </p:txBody>
      </p:sp>
      <p:pic>
        <p:nvPicPr>
          <p:cNvPr id="67590" name="Picture 6" descr="solncavcol"/>
          <p:cNvPicPr>
            <a:picLocks noGrp="1" noChangeAspect="1" noChangeArrowheads="1"/>
          </p:cNvPicPr>
          <p:nvPr>
            <p:ph type="clipArt" sz="half" idx="2"/>
          </p:nvPr>
        </p:nvPicPr>
        <p:blipFill>
          <a:blip r:embed="rId3">
            <a:extLst>
              <a:ext uri="{28A0092B-C50C-407E-A947-70E740481C1C}">
                <a14:useLocalDpi xmlns:a14="http://schemas.microsoft.com/office/drawing/2010/main" val="0"/>
              </a:ext>
            </a:extLst>
          </a:blip>
          <a:srcRect/>
          <a:stretch>
            <a:fillRect/>
          </a:stretch>
        </p:blipFill>
        <p:spPr>
          <a:xfrm>
            <a:off x="4648200" y="2100263"/>
            <a:ext cx="3810000" cy="3875087"/>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ustDataLst>
      <p:tags r:id="rId1"/>
    </p:custDataLst>
  </p:cSld>
  <p:clrMapOvr>
    <a:masterClrMapping/>
  </p:clrMapOvr>
  <p:transition advTm="59947"/>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nodeType="clickEffect">
                                  <p:stCondLst>
                                    <p:cond delay="0"/>
                                  </p:stCondLst>
                                  <p:childTnLst>
                                    <p:set>
                                      <p:cBhvr>
                                        <p:cTn id="6" dur="1" fill="hold">
                                          <p:stCondLst>
                                            <p:cond delay="0"/>
                                          </p:stCondLst>
                                        </p:cTn>
                                        <p:tgtEl>
                                          <p:spTgt spid="67590"/>
                                        </p:tgtEl>
                                        <p:attrNameLst>
                                          <p:attrName>style.visibility</p:attrName>
                                        </p:attrNameLst>
                                      </p:cBhvr>
                                      <p:to>
                                        <p:strVal val="visible"/>
                                      </p:to>
                                    </p:set>
                                    <p:animEffect transition="in" filter="checkerboard(across)">
                                      <p:cBhvr>
                                        <p:cTn id="7" dur="500"/>
                                        <p:tgtEl>
                                          <p:spTgt spid="67590"/>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 presetClass="entr" presetSubtype="8" fill="hold" grpId="0" nodeType="clickEffect">
                                  <p:stCondLst>
                                    <p:cond delay="0"/>
                                  </p:stCondLst>
                                  <p:childTnLst>
                                    <p:set>
                                      <p:cBhvr>
                                        <p:cTn id="11" dur="1" fill="hold">
                                          <p:stCondLst>
                                            <p:cond delay="0"/>
                                          </p:stCondLst>
                                        </p:cTn>
                                        <p:tgtEl>
                                          <p:spTgt spid="67587">
                                            <p:txEl>
                                              <p:pRg st="0" end="0"/>
                                            </p:txEl>
                                          </p:spTgt>
                                        </p:tgtEl>
                                        <p:attrNameLst>
                                          <p:attrName>style.visibility</p:attrName>
                                        </p:attrNameLst>
                                      </p:cBhvr>
                                      <p:to>
                                        <p:strVal val="visible"/>
                                      </p:to>
                                    </p:set>
                                    <p:anim calcmode="lin" valueType="num">
                                      <p:cBhvr additive="base">
                                        <p:cTn id="12" dur="500" fill="hold"/>
                                        <p:tgtEl>
                                          <p:spTgt spid="67587">
                                            <p:txEl>
                                              <p:pRg st="0" end="0"/>
                                            </p:txEl>
                                          </p:spTgt>
                                        </p:tgtEl>
                                        <p:attrNameLst>
                                          <p:attrName>ppt_x</p:attrName>
                                        </p:attrNameLst>
                                      </p:cBhvr>
                                      <p:tavLst>
                                        <p:tav tm="0">
                                          <p:val>
                                            <p:strVal val="0-#ppt_w/2"/>
                                          </p:val>
                                        </p:tav>
                                        <p:tav tm="100000">
                                          <p:val>
                                            <p:strVal val="#ppt_x"/>
                                          </p:val>
                                        </p:tav>
                                      </p:tavLst>
                                    </p:anim>
                                    <p:anim calcmode="lin" valueType="num">
                                      <p:cBhvr additive="base">
                                        <p:cTn id="13" dur="500" fill="hold"/>
                                        <p:tgtEl>
                                          <p:spTgt spid="67587">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14" fill="hold" nodeType="clickPar">
                      <p:stCondLst>
                        <p:cond delay="indefinite"/>
                      </p:stCondLst>
                      <p:childTnLst>
                        <p:par>
                          <p:cTn id="15" fill="hold" nodeType="withGroup">
                            <p:stCondLst>
                              <p:cond delay="0"/>
                            </p:stCondLst>
                            <p:childTnLst>
                              <p:par>
                                <p:cTn id="16" presetID="2" presetClass="entr" presetSubtype="8" fill="hold" grpId="0" nodeType="clickEffect">
                                  <p:stCondLst>
                                    <p:cond delay="0"/>
                                  </p:stCondLst>
                                  <p:childTnLst>
                                    <p:set>
                                      <p:cBhvr>
                                        <p:cTn id="17" dur="1" fill="hold">
                                          <p:stCondLst>
                                            <p:cond delay="0"/>
                                          </p:stCondLst>
                                        </p:cTn>
                                        <p:tgtEl>
                                          <p:spTgt spid="67587">
                                            <p:txEl>
                                              <p:pRg st="1" end="1"/>
                                            </p:txEl>
                                          </p:spTgt>
                                        </p:tgtEl>
                                        <p:attrNameLst>
                                          <p:attrName>style.visibility</p:attrName>
                                        </p:attrNameLst>
                                      </p:cBhvr>
                                      <p:to>
                                        <p:strVal val="visible"/>
                                      </p:to>
                                    </p:set>
                                    <p:anim calcmode="lin" valueType="num">
                                      <p:cBhvr additive="base">
                                        <p:cTn id="18" dur="500" fill="hold"/>
                                        <p:tgtEl>
                                          <p:spTgt spid="67587">
                                            <p:txEl>
                                              <p:pRg st="1" end="1"/>
                                            </p:txEl>
                                          </p:spTgt>
                                        </p:tgtEl>
                                        <p:attrNameLst>
                                          <p:attrName>ppt_x</p:attrName>
                                        </p:attrNameLst>
                                      </p:cBhvr>
                                      <p:tavLst>
                                        <p:tav tm="0">
                                          <p:val>
                                            <p:strVal val="0-#ppt_w/2"/>
                                          </p:val>
                                        </p:tav>
                                        <p:tav tm="100000">
                                          <p:val>
                                            <p:strVal val="#ppt_x"/>
                                          </p:val>
                                        </p:tav>
                                      </p:tavLst>
                                    </p:anim>
                                    <p:anim calcmode="lin" valueType="num">
                                      <p:cBhvr additive="base">
                                        <p:cTn id="19" dur="500" fill="hold"/>
                                        <p:tgtEl>
                                          <p:spTgt spid="67587">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20" fill="hold" nodeType="clickPar">
                      <p:stCondLst>
                        <p:cond delay="indefinite"/>
                      </p:stCondLst>
                      <p:childTnLst>
                        <p:par>
                          <p:cTn id="21" fill="hold" nodeType="withGroup">
                            <p:stCondLst>
                              <p:cond delay="0"/>
                            </p:stCondLst>
                            <p:childTnLst>
                              <p:par>
                                <p:cTn id="22" presetID="2" presetClass="entr" presetSubtype="8" fill="hold" grpId="0" nodeType="clickEffect">
                                  <p:stCondLst>
                                    <p:cond delay="0"/>
                                  </p:stCondLst>
                                  <p:childTnLst>
                                    <p:set>
                                      <p:cBhvr>
                                        <p:cTn id="23" dur="1" fill="hold">
                                          <p:stCondLst>
                                            <p:cond delay="0"/>
                                          </p:stCondLst>
                                        </p:cTn>
                                        <p:tgtEl>
                                          <p:spTgt spid="67587">
                                            <p:txEl>
                                              <p:pRg st="2" end="2"/>
                                            </p:txEl>
                                          </p:spTgt>
                                        </p:tgtEl>
                                        <p:attrNameLst>
                                          <p:attrName>style.visibility</p:attrName>
                                        </p:attrNameLst>
                                      </p:cBhvr>
                                      <p:to>
                                        <p:strVal val="visible"/>
                                      </p:to>
                                    </p:set>
                                    <p:anim calcmode="lin" valueType="num">
                                      <p:cBhvr additive="base">
                                        <p:cTn id="24" dur="500" fill="hold"/>
                                        <p:tgtEl>
                                          <p:spTgt spid="67587">
                                            <p:txEl>
                                              <p:pRg st="2" end="2"/>
                                            </p:txEl>
                                          </p:spTgt>
                                        </p:tgtEl>
                                        <p:attrNameLst>
                                          <p:attrName>ppt_x</p:attrName>
                                        </p:attrNameLst>
                                      </p:cBhvr>
                                      <p:tavLst>
                                        <p:tav tm="0">
                                          <p:val>
                                            <p:strVal val="0-#ppt_w/2"/>
                                          </p:val>
                                        </p:tav>
                                        <p:tav tm="100000">
                                          <p:val>
                                            <p:strVal val="#ppt_x"/>
                                          </p:val>
                                        </p:tav>
                                      </p:tavLst>
                                    </p:anim>
                                    <p:anim calcmode="lin" valueType="num">
                                      <p:cBhvr additive="base">
                                        <p:cTn id="25" dur="500" fill="hold"/>
                                        <p:tgtEl>
                                          <p:spTgt spid="67587">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26" fill="hold" nodeType="clickPar">
                      <p:stCondLst>
                        <p:cond delay="indefinite"/>
                      </p:stCondLst>
                      <p:childTnLst>
                        <p:par>
                          <p:cTn id="27" fill="hold" nodeType="withGroup">
                            <p:stCondLst>
                              <p:cond delay="0"/>
                            </p:stCondLst>
                            <p:childTnLst>
                              <p:par>
                                <p:cTn id="28" presetID="2" presetClass="entr" presetSubtype="8" fill="hold" grpId="0" nodeType="clickEffect">
                                  <p:stCondLst>
                                    <p:cond delay="0"/>
                                  </p:stCondLst>
                                  <p:childTnLst>
                                    <p:set>
                                      <p:cBhvr>
                                        <p:cTn id="29" dur="1" fill="hold">
                                          <p:stCondLst>
                                            <p:cond delay="0"/>
                                          </p:stCondLst>
                                        </p:cTn>
                                        <p:tgtEl>
                                          <p:spTgt spid="67587">
                                            <p:txEl>
                                              <p:pRg st="3" end="3"/>
                                            </p:txEl>
                                          </p:spTgt>
                                        </p:tgtEl>
                                        <p:attrNameLst>
                                          <p:attrName>style.visibility</p:attrName>
                                        </p:attrNameLst>
                                      </p:cBhvr>
                                      <p:to>
                                        <p:strVal val="visible"/>
                                      </p:to>
                                    </p:set>
                                    <p:anim calcmode="lin" valueType="num">
                                      <p:cBhvr additive="base">
                                        <p:cTn id="30" dur="500" fill="hold"/>
                                        <p:tgtEl>
                                          <p:spTgt spid="67587">
                                            <p:txEl>
                                              <p:pRg st="3" end="3"/>
                                            </p:txEl>
                                          </p:spTgt>
                                        </p:tgtEl>
                                        <p:attrNameLst>
                                          <p:attrName>ppt_x</p:attrName>
                                        </p:attrNameLst>
                                      </p:cBhvr>
                                      <p:tavLst>
                                        <p:tav tm="0">
                                          <p:val>
                                            <p:strVal val="0-#ppt_w/2"/>
                                          </p:val>
                                        </p:tav>
                                        <p:tav tm="100000">
                                          <p:val>
                                            <p:strVal val="#ppt_x"/>
                                          </p:val>
                                        </p:tav>
                                      </p:tavLst>
                                    </p:anim>
                                    <p:anim calcmode="lin" valueType="num">
                                      <p:cBhvr additive="base">
                                        <p:cTn id="31" dur="500" fill="hold"/>
                                        <p:tgtEl>
                                          <p:spTgt spid="67587">
                                            <p:txEl>
                                              <p:pRg st="3" end="3"/>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7587" grpId="0" build="p" autoUpdateAnimBg="0"/>
    </p:bldLst>
  </p:timing>
</p:sld>
</file>

<file path=ppt/slides/slide1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8610" name="Rectangle 2"/>
          <p:cNvSpPr>
            <a:spLocks noGrp="1" noChangeArrowheads="1"/>
          </p:cNvSpPr>
          <p:nvPr>
            <p:ph type="title"/>
          </p:nvPr>
        </p:nvSpPr>
        <p:spPr/>
        <p:txBody>
          <a:bodyPr/>
          <a:lstStyle/>
          <a:p>
            <a:r>
              <a:rPr lang="en-US" altLang="en-US"/>
              <a:t>Cementation</a:t>
            </a:r>
          </a:p>
        </p:txBody>
      </p:sp>
      <p:sp>
        <p:nvSpPr>
          <p:cNvPr id="68611" name="Rectangle 3"/>
          <p:cNvSpPr>
            <a:spLocks noGrp="1" noChangeArrowheads="1"/>
          </p:cNvSpPr>
          <p:nvPr>
            <p:ph type="body" idx="1"/>
          </p:nvPr>
        </p:nvSpPr>
        <p:spPr/>
        <p:txBody>
          <a:bodyPr/>
          <a:lstStyle/>
          <a:p>
            <a:pPr>
              <a:lnSpc>
                <a:spcPct val="90000"/>
              </a:lnSpc>
            </a:pPr>
            <a:r>
              <a:rPr lang="en-US" altLang="en-US" sz="2800"/>
              <a:t>Sedimentary rock consists of small particles cemented together.  Some kinds are:</a:t>
            </a:r>
          </a:p>
          <a:p>
            <a:pPr lvl="1">
              <a:lnSpc>
                <a:spcPct val="90000"/>
              </a:lnSpc>
            </a:pPr>
            <a:r>
              <a:rPr lang="en-US" altLang="en-US" sz="2400"/>
              <a:t>Sandstone – particles are sand</a:t>
            </a:r>
          </a:p>
          <a:p>
            <a:pPr lvl="1">
              <a:lnSpc>
                <a:spcPct val="90000"/>
              </a:lnSpc>
            </a:pPr>
            <a:r>
              <a:rPr lang="en-US" altLang="en-US" sz="2400"/>
              <a:t>Siltstone – particles are silt</a:t>
            </a:r>
          </a:p>
          <a:p>
            <a:pPr lvl="1">
              <a:lnSpc>
                <a:spcPct val="90000"/>
              </a:lnSpc>
            </a:pPr>
            <a:r>
              <a:rPr lang="en-US" altLang="en-US" sz="2400"/>
              <a:t>Limestone – particles are coral or shells</a:t>
            </a:r>
          </a:p>
          <a:p>
            <a:pPr>
              <a:lnSpc>
                <a:spcPct val="90000"/>
              </a:lnSpc>
            </a:pPr>
            <a:r>
              <a:rPr lang="en-US" altLang="en-US" sz="2800"/>
              <a:t>The cement is typically the same material as forms the particles.</a:t>
            </a:r>
          </a:p>
          <a:p>
            <a:pPr>
              <a:lnSpc>
                <a:spcPct val="90000"/>
              </a:lnSpc>
            </a:pPr>
            <a:r>
              <a:rPr lang="en-US" altLang="en-US" sz="2800"/>
              <a:t>This is surprising if all material was laid down quickly as mud by the flood, rather than gradually in water containing dissolved minerals.</a:t>
            </a:r>
          </a:p>
        </p:txBody>
      </p:sp>
    </p:spTree>
    <p:custDataLst>
      <p:tags r:id="rId1"/>
    </p:custDataLst>
  </p:cSld>
  <p:clrMapOvr>
    <a:masterClrMapping/>
  </p:clrMapOvr>
  <p:transition advTm="62780"/>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68611">
                                            <p:txEl>
                                              <p:pRg st="0" end="0"/>
                                            </p:txEl>
                                          </p:spTgt>
                                        </p:tgtEl>
                                        <p:attrNameLst>
                                          <p:attrName>style.visibility</p:attrName>
                                        </p:attrNameLst>
                                      </p:cBhvr>
                                      <p:to>
                                        <p:strVal val="visible"/>
                                      </p:to>
                                    </p:set>
                                    <p:anim calcmode="lin" valueType="num">
                                      <p:cBhvr additive="base">
                                        <p:cTn id="7" dur="500" fill="hold"/>
                                        <p:tgtEl>
                                          <p:spTgt spid="68611">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68611">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68611">
                                            <p:txEl>
                                              <p:pRg st="1" end="1"/>
                                            </p:txEl>
                                          </p:spTgt>
                                        </p:tgtEl>
                                        <p:attrNameLst>
                                          <p:attrName>style.visibility</p:attrName>
                                        </p:attrNameLst>
                                      </p:cBhvr>
                                      <p:to>
                                        <p:strVal val="visible"/>
                                      </p:to>
                                    </p:set>
                                    <p:anim calcmode="lin" valueType="num">
                                      <p:cBhvr additive="base">
                                        <p:cTn id="13" dur="500" fill="hold"/>
                                        <p:tgtEl>
                                          <p:spTgt spid="68611">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68611">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68611">
                                            <p:txEl>
                                              <p:pRg st="2" end="2"/>
                                            </p:txEl>
                                          </p:spTgt>
                                        </p:tgtEl>
                                        <p:attrNameLst>
                                          <p:attrName>style.visibility</p:attrName>
                                        </p:attrNameLst>
                                      </p:cBhvr>
                                      <p:to>
                                        <p:strVal val="visible"/>
                                      </p:to>
                                    </p:set>
                                    <p:anim calcmode="lin" valueType="num">
                                      <p:cBhvr additive="base">
                                        <p:cTn id="19" dur="500" fill="hold"/>
                                        <p:tgtEl>
                                          <p:spTgt spid="68611">
                                            <p:txEl>
                                              <p:pRg st="2" end="2"/>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68611">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68611">
                                            <p:txEl>
                                              <p:pRg st="3" end="3"/>
                                            </p:txEl>
                                          </p:spTgt>
                                        </p:tgtEl>
                                        <p:attrNameLst>
                                          <p:attrName>style.visibility</p:attrName>
                                        </p:attrNameLst>
                                      </p:cBhvr>
                                      <p:to>
                                        <p:strVal val="visible"/>
                                      </p:to>
                                    </p:set>
                                    <p:anim calcmode="lin" valueType="num">
                                      <p:cBhvr additive="base">
                                        <p:cTn id="25" dur="500" fill="hold"/>
                                        <p:tgtEl>
                                          <p:spTgt spid="68611">
                                            <p:txEl>
                                              <p:pRg st="3" end="3"/>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68611">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8" fill="hold" grpId="0" nodeType="clickEffect">
                                  <p:stCondLst>
                                    <p:cond delay="0"/>
                                  </p:stCondLst>
                                  <p:childTnLst>
                                    <p:set>
                                      <p:cBhvr>
                                        <p:cTn id="30" dur="1" fill="hold">
                                          <p:stCondLst>
                                            <p:cond delay="0"/>
                                          </p:stCondLst>
                                        </p:cTn>
                                        <p:tgtEl>
                                          <p:spTgt spid="68611">
                                            <p:txEl>
                                              <p:pRg st="4" end="4"/>
                                            </p:txEl>
                                          </p:spTgt>
                                        </p:tgtEl>
                                        <p:attrNameLst>
                                          <p:attrName>style.visibility</p:attrName>
                                        </p:attrNameLst>
                                      </p:cBhvr>
                                      <p:to>
                                        <p:strVal val="visible"/>
                                      </p:to>
                                    </p:set>
                                    <p:anim calcmode="lin" valueType="num">
                                      <p:cBhvr additive="base">
                                        <p:cTn id="31" dur="500" fill="hold"/>
                                        <p:tgtEl>
                                          <p:spTgt spid="68611">
                                            <p:txEl>
                                              <p:pRg st="4" end="4"/>
                                            </p:txEl>
                                          </p:spTgt>
                                        </p:tgtEl>
                                        <p:attrNameLst>
                                          <p:attrName>ppt_x</p:attrName>
                                        </p:attrNameLst>
                                      </p:cBhvr>
                                      <p:tavLst>
                                        <p:tav tm="0">
                                          <p:val>
                                            <p:strVal val="0-#ppt_w/2"/>
                                          </p:val>
                                        </p:tav>
                                        <p:tav tm="100000">
                                          <p:val>
                                            <p:strVal val="#ppt_x"/>
                                          </p:val>
                                        </p:tav>
                                      </p:tavLst>
                                    </p:anim>
                                    <p:anim calcmode="lin" valueType="num">
                                      <p:cBhvr additive="base">
                                        <p:cTn id="32" dur="500" fill="hold"/>
                                        <p:tgtEl>
                                          <p:spTgt spid="68611">
                                            <p:txEl>
                                              <p:pRg st="4" end="4"/>
                                            </p:txEl>
                                          </p:spTgt>
                                        </p:tgtEl>
                                        <p:attrNameLst>
                                          <p:attrName>ppt_y</p:attrName>
                                        </p:attrNameLst>
                                      </p:cBhvr>
                                      <p:tavLst>
                                        <p:tav tm="0">
                                          <p:val>
                                            <p:strVal val="#ppt_y"/>
                                          </p:val>
                                        </p:tav>
                                        <p:tav tm="100000">
                                          <p:val>
                                            <p:strVal val="#ppt_y"/>
                                          </p:val>
                                        </p:tav>
                                      </p:tavLst>
                                    </p:anim>
                                  </p:childTnLst>
                                </p:cTn>
                              </p:par>
                            </p:childTnLst>
                          </p:cTn>
                        </p:par>
                      </p:childTnLst>
                    </p:cTn>
                  </p:par>
                  <p:par>
                    <p:cTn id="33" fill="hold" nodeType="clickPar">
                      <p:stCondLst>
                        <p:cond delay="indefinite"/>
                      </p:stCondLst>
                      <p:childTnLst>
                        <p:par>
                          <p:cTn id="34" fill="hold" nodeType="withGroup">
                            <p:stCondLst>
                              <p:cond delay="0"/>
                            </p:stCondLst>
                            <p:childTnLst>
                              <p:par>
                                <p:cTn id="35" presetID="2" presetClass="entr" presetSubtype="8" fill="hold" grpId="0" nodeType="clickEffect">
                                  <p:stCondLst>
                                    <p:cond delay="0"/>
                                  </p:stCondLst>
                                  <p:childTnLst>
                                    <p:set>
                                      <p:cBhvr>
                                        <p:cTn id="36" dur="1" fill="hold">
                                          <p:stCondLst>
                                            <p:cond delay="0"/>
                                          </p:stCondLst>
                                        </p:cTn>
                                        <p:tgtEl>
                                          <p:spTgt spid="68611">
                                            <p:txEl>
                                              <p:pRg st="5" end="5"/>
                                            </p:txEl>
                                          </p:spTgt>
                                        </p:tgtEl>
                                        <p:attrNameLst>
                                          <p:attrName>style.visibility</p:attrName>
                                        </p:attrNameLst>
                                      </p:cBhvr>
                                      <p:to>
                                        <p:strVal val="visible"/>
                                      </p:to>
                                    </p:set>
                                    <p:anim calcmode="lin" valueType="num">
                                      <p:cBhvr additive="base">
                                        <p:cTn id="37" dur="500" fill="hold"/>
                                        <p:tgtEl>
                                          <p:spTgt spid="68611">
                                            <p:txEl>
                                              <p:pRg st="5" end="5"/>
                                            </p:txEl>
                                          </p:spTgt>
                                        </p:tgtEl>
                                        <p:attrNameLst>
                                          <p:attrName>ppt_x</p:attrName>
                                        </p:attrNameLst>
                                      </p:cBhvr>
                                      <p:tavLst>
                                        <p:tav tm="0">
                                          <p:val>
                                            <p:strVal val="0-#ppt_w/2"/>
                                          </p:val>
                                        </p:tav>
                                        <p:tav tm="100000">
                                          <p:val>
                                            <p:strVal val="#ppt_x"/>
                                          </p:val>
                                        </p:tav>
                                      </p:tavLst>
                                    </p:anim>
                                    <p:anim calcmode="lin" valueType="num">
                                      <p:cBhvr additive="base">
                                        <p:cTn id="38" dur="500" fill="hold"/>
                                        <p:tgtEl>
                                          <p:spTgt spid="68611">
                                            <p:txEl>
                                              <p:pRg st="5" end="5"/>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8611" grpId="0" build="p" bldLvl="2" autoUpdateAnimBg="0"/>
    </p:bldLst>
  </p:timing>
</p:sld>
</file>

<file path=ppt/slides/slide1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9634" name="Rectangle 2"/>
          <p:cNvSpPr>
            <a:spLocks noGrp="1" noChangeArrowheads="1"/>
          </p:cNvSpPr>
          <p:nvPr>
            <p:ph type="title"/>
          </p:nvPr>
        </p:nvSpPr>
        <p:spPr/>
        <p:txBody>
          <a:bodyPr/>
          <a:lstStyle/>
          <a:p>
            <a:r>
              <a:rPr lang="en-US" altLang="en-US"/>
              <a:t>Metamorphosed Sediments</a:t>
            </a:r>
          </a:p>
        </p:txBody>
      </p:sp>
      <p:sp>
        <p:nvSpPr>
          <p:cNvPr id="69635" name="Rectangle 3"/>
          <p:cNvSpPr>
            <a:spLocks noGrp="1" noChangeArrowheads="1"/>
          </p:cNvSpPr>
          <p:nvPr>
            <p:ph type="body" idx="1"/>
          </p:nvPr>
        </p:nvSpPr>
        <p:spPr/>
        <p:txBody>
          <a:bodyPr/>
          <a:lstStyle/>
          <a:p>
            <a:r>
              <a:rPr lang="en-US" altLang="en-US"/>
              <a:t>Metamorphic rock has been chemically &amp; physically altered by high heat &amp; pressure.</a:t>
            </a:r>
          </a:p>
          <a:p>
            <a:r>
              <a:rPr lang="en-US" altLang="en-US"/>
              <a:t>Some metamorphic rocks were clearly water-laid sediments before they were altered.</a:t>
            </a:r>
          </a:p>
          <a:p>
            <a:r>
              <a:rPr lang="en-US" altLang="en-US"/>
              <a:t>Some of these have since been eroded and reburied, pointing to a long history of formation, not a one-year flood.</a:t>
            </a:r>
          </a:p>
        </p:txBody>
      </p:sp>
    </p:spTree>
    <p:custDataLst>
      <p:tags r:id="rId1"/>
    </p:custDataLst>
  </p:cSld>
  <p:clrMapOvr>
    <a:masterClrMapping/>
  </p:clrMapOvr>
  <p:transition advTm="48469"/>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69635">
                                            <p:txEl>
                                              <p:pRg st="0" end="0"/>
                                            </p:txEl>
                                          </p:spTgt>
                                        </p:tgtEl>
                                        <p:attrNameLst>
                                          <p:attrName>style.visibility</p:attrName>
                                        </p:attrNameLst>
                                      </p:cBhvr>
                                      <p:to>
                                        <p:strVal val="visible"/>
                                      </p:to>
                                    </p:set>
                                    <p:anim calcmode="lin" valueType="num">
                                      <p:cBhvr additive="base">
                                        <p:cTn id="7" dur="500" fill="hold"/>
                                        <p:tgtEl>
                                          <p:spTgt spid="69635">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69635">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69635">
                                            <p:txEl>
                                              <p:pRg st="1" end="1"/>
                                            </p:txEl>
                                          </p:spTgt>
                                        </p:tgtEl>
                                        <p:attrNameLst>
                                          <p:attrName>style.visibility</p:attrName>
                                        </p:attrNameLst>
                                      </p:cBhvr>
                                      <p:to>
                                        <p:strVal val="visible"/>
                                      </p:to>
                                    </p:set>
                                    <p:anim calcmode="lin" valueType="num">
                                      <p:cBhvr additive="base">
                                        <p:cTn id="13" dur="500" fill="hold"/>
                                        <p:tgtEl>
                                          <p:spTgt spid="69635">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69635">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69635">
                                            <p:txEl>
                                              <p:pRg st="2" end="2"/>
                                            </p:txEl>
                                          </p:spTgt>
                                        </p:tgtEl>
                                        <p:attrNameLst>
                                          <p:attrName>style.visibility</p:attrName>
                                        </p:attrNameLst>
                                      </p:cBhvr>
                                      <p:to>
                                        <p:strVal val="visible"/>
                                      </p:to>
                                    </p:set>
                                    <p:anim calcmode="lin" valueType="num">
                                      <p:cBhvr additive="base">
                                        <p:cTn id="19" dur="500" fill="hold"/>
                                        <p:tgtEl>
                                          <p:spTgt spid="69635">
                                            <p:txEl>
                                              <p:pRg st="2" end="2"/>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69635">
                                            <p:txEl>
                                              <p:pRg st="2" end="2"/>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9635" grpId="0" build="p" autoUpdateAnimBg="0"/>
    </p:bldLst>
  </p:timing>
</p:sld>
</file>

<file path=ppt/slides/slide1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70658" name="Rectangle 2"/>
          <p:cNvSpPr>
            <a:spLocks noGrp="1" noChangeArrowheads="1"/>
          </p:cNvSpPr>
          <p:nvPr>
            <p:ph type="title"/>
          </p:nvPr>
        </p:nvSpPr>
        <p:spPr/>
        <p:txBody>
          <a:bodyPr/>
          <a:lstStyle/>
          <a:p>
            <a:r>
              <a:rPr lang="en-US" altLang="en-US"/>
              <a:t>Conglomerate Rocks</a:t>
            </a:r>
          </a:p>
        </p:txBody>
      </p:sp>
      <p:sp>
        <p:nvSpPr>
          <p:cNvPr id="70659" name="Rectangle 3"/>
          <p:cNvSpPr>
            <a:spLocks noGrp="1" noChangeArrowheads="1"/>
          </p:cNvSpPr>
          <p:nvPr>
            <p:ph type="body" idx="1"/>
          </p:nvPr>
        </p:nvSpPr>
        <p:spPr/>
        <p:txBody>
          <a:bodyPr/>
          <a:lstStyle/>
          <a:p>
            <a:pPr>
              <a:lnSpc>
                <a:spcPct val="90000"/>
              </a:lnSpc>
            </a:pPr>
            <a:r>
              <a:rPr lang="en-US" altLang="en-US"/>
              <a:t>Conglomerate rocks often consist of pieces of one sort of rock in a matrix of another type rock.</a:t>
            </a:r>
          </a:p>
          <a:p>
            <a:pPr>
              <a:lnSpc>
                <a:spcPct val="90000"/>
              </a:lnSpc>
            </a:pPr>
            <a:r>
              <a:rPr lang="en-US" altLang="en-US"/>
              <a:t>Some of these have rounded pebbles for the pieces.</a:t>
            </a:r>
          </a:p>
          <a:p>
            <a:pPr>
              <a:lnSpc>
                <a:spcPct val="90000"/>
              </a:lnSpc>
            </a:pPr>
            <a:r>
              <a:rPr lang="en-US" altLang="en-US"/>
              <a:t>Some of these rounded pebbles are sedimentary rocks.</a:t>
            </a:r>
          </a:p>
          <a:p>
            <a:pPr>
              <a:lnSpc>
                <a:spcPct val="90000"/>
              </a:lnSpc>
            </a:pPr>
            <a:r>
              <a:rPr lang="en-US" altLang="en-US"/>
              <a:t>Some of the sedimentary pebbles even contain fossils.</a:t>
            </a:r>
          </a:p>
        </p:txBody>
      </p:sp>
    </p:spTree>
    <p:custDataLst>
      <p:tags r:id="rId1"/>
    </p:custDataLst>
  </p:cSld>
  <p:clrMapOvr>
    <a:masterClrMapping/>
  </p:clrMapOvr>
  <p:transition advTm="50333"/>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70659">
                                            <p:txEl>
                                              <p:pRg st="0" end="0"/>
                                            </p:txEl>
                                          </p:spTgt>
                                        </p:tgtEl>
                                        <p:attrNameLst>
                                          <p:attrName>style.visibility</p:attrName>
                                        </p:attrNameLst>
                                      </p:cBhvr>
                                      <p:to>
                                        <p:strVal val="visible"/>
                                      </p:to>
                                    </p:set>
                                    <p:anim calcmode="lin" valueType="num">
                                      <p:cBhvr additive="base">
                                        <p:cTn id="7" dur="500" fill="hold"/>
                                        <p:tgtEl>
                                          <p:spTgt spid="70659">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70659">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70659">
                                            <p:txEl>
                                              <p:pRg st="1" end="1"/>
                                            </p:txEl>
                                          </p:spTgt>
                                        </p:tgtEl>
                                        <p:attrNameLst>
                                          <p:attrName>style.visibility</p:attrName>
                                        </p:attrNameLst>
                                      </p:cBhvr>
                                      <p:to>
                                        <p:strVal val="visible"/>
                                      </p:to>
                                    </p:set>
                                    <p:anim calcmode="lin" valueType="num">
                                      <p:cBhvr additive="base">
                                        <p:cTn id="13" dur="500" fill="hold"/>
                                        <p:tgtEl>
                                          <p:spTgt spid="70659">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70659">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70659">
                                            <p:txEl>
                                              <p:pRg st="2" end="2"/>
                                            </p:txEl>
                                          </p:spTgt>
                                        </p:tgtEl>
                                        <p:attrNameLst>
                                          <p:attrName>style.visibility</p:attrName>
                                        </p:attrNameLst>
                                      </p:cBhvr>
                                      <p:to>
                                        <p:strVal val="visible"/>
                                      </p:to>
                                    </p:set>
                                    <p:anim calcmode="lin" valueType="num">
                                      <p:cBhvr additive="base">
                                        <p:cTn id="19" dur="500" fill="hold"/>
                                        <p:tgtEl>
                                          <p:spTgt spid="70659">
                                            <p:txEl>
                                              <p:pRg st="2" end="2"/>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70659">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70659">
                                            <p:txEl>
                                              <p:pRg st="3" end="3"/>
                                            </p:txEl>
                                          </p:spTgt>
                                        </p:tgtEl>
                                        <p:attrNameLst>
                                          <p:attrName>style.visibility</p:attrName>
                                        </p:attrNameLst>
                                      </p:cBhvr>
                                      <p:to>
                                        <p:strVal val="visible"/>
                                      </p:to>
                                    </p:set>
                                    <p:anim calcmode="lin" valueType="num">
                                      <p:cBhvr additive="base">
                                        <p:cTn id="25" dur="500" fill="hold"/>
                                        <p:tgtEl>
                                          <p:spTgt spid="70659">
                                            <p:txEl>
                                              <p:pRg st="3" end="3"/>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70659">
                                            <p:txEl>
                                              <p:pRg st="3" end="3"/>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0659" grpId="0" build="p" autoUpdateAnimBg="0"/>
    </p:bldLst>
  </p:timing>
</p:sld>
</file>

<file path=ppt/slides/slide1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71682" name="Rectangle 2"/>
          <p:cNvSpPr>
            <a:spLocks noGrp="1" noChangeArrowheads="1"/>
          </p:cNvSpPr>
          <p:nvPr>
            <p:ph type="title"/>
          </p:nvPr>
        </p:nvSpPr>
        <p:spPr/>
        <p:txBody>
          <a:bodyPr/>
          <a:lstStyle/>
          <a:p>
            <a:r>
              <a:rPr lang="en-US" altLang="en-US"/>
              <a:t>Summary on Quick Deposit</a:t>
            </a:r>
          </a:p>
        </p:txBody>
      </p:sp>
      <p:sp>
        <p:nvSpPr>
          <p:cNvPr id="71683" name="Rectangle 3"/>
          <p:cNvSpPr>
            <a:spLocks noGrp="1" noChangeArrowheads="1"/>
          </p:cNvSpPr>
          <p:nvPr>
            <p:ph type="body" idx="1"/>
          </p:nvPr>
        </p:nvSpPr>
        <p:spPr/>
        <p:txBody>
          <a:bodyPr/>
          <a:lstStyle/>
          <a:p>
            <a:pPr>
              <a:lnSpc>
                <a:spcPct val="90000"/>
              </a:lnSpc>
            </a:pPr>
            <a:r>
              <a:rPr lang="en-US" altLang="en-US" sz="2800"/>
              <a:t>Not claiming that no sediments have ever been laid down quickly, e.g., Mt. St. Helens.</a:t>
            </a:r>
          </a:p>
          <a:p>
            <a:pPr>
              <a:lnSpc>
                <a:spcPct val="90000"/>
              </a:lnSpc>
            </a:pPr>
            <a:r>
              <a:rPr lang="en-US" altLang="en-US" sz="2800"/>
              <a:t>But clearly not all sediments were.</a:t>
            </a:r>
          </a:p>
          <a:p>
            <a:pPr>
              <a:lnSpc>
                <a:spcPct val="90000"/>
              </a:lnSpc>
            </a:pPr>
            <a:r>
              <a:rPr lang="en-US" altLang="en-US" sz="2800"/>
              <a:t>Like the processes of:</a:t>
            </a:r>
          </a:p>
          <a:p>
            <a:pPr lvl="1">
              <a:lnSpc>
                <a:spcPct val="90000"/>
              </a:lnSpc>
            </a:pPr>
            <a:r>
              <a:rPr lang="en-US" altLang="en-US" sz="2400"/>
              <a:t>Breadmaking,</a:t>
            </a:r>
          </a:p>
          <a:p>
            <a:pPr lvl="1">
              <a:lnSpc>
                <a:spcPct val="90000"/>
              </a:lnSpc>
            </a:pPr>
            <a:r>
              <a:rPr lang="en-US" altLang="en-US" sz="2400"/>
              <a:t>Decoupage,</a:t>
            </a:r>
          </a:p>
          <a:p>
            <a:pPr lvl="1">
              <a:lnSpc>
                <a:spcPct val="90000"/>
              </a:lnSpc>
            </a:pPr>
            <a:r>
              <a:rPr lang="en-US" altLang="en-US" sz="2400"/>
              <a:t>Lacquering,</a:t>
            </a:r>
          </a:p>
          <a:p>
            <a:pPr>
              <a:lnSpc>
                <a:spcPct val="90000"/>
              </a:lnSpc>
            </a:pPr>
            <a:r>
              <a:rPr lang="en-US" altLang="en-US" sz="2800"/>
              <a:t>The time taken for the whole process is controlled by the </a:t>
            </a:r>
            <a:r>
              <a:rPr lang="en-US" altLang="en-US" sz="2800">
                <a:solidFill>
                  <a:schemeClr val="tx2"/>
                </a:solidFill>
              </a:rPr>
              <a:t>slowest</a:t>
            </a:r>
            <a:r>
              <a:rPr lang="en-US" altLang="en-US" sz="2800"/>
              <a:t> steps in the process.</a:t>
            </a:r>
          </a:p>
        </p:txBody>
      </p:sp>
    </p:spTree>
    <p:custDataLst>
      <p:tags r:id="rId1"/>
    </p:custDataLst>
  </p:cSld>
  <p:clrMapOvr>
    <a:masterClrMapping/>
  </p:clrMapOvr>
  <p:transition advTm="46346"/>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71683">
                                            <p:txEl>
                                              <p:pRg st="0" end="0"/>
                                            </p:txEl>
                                          </p:spTgt>
                                        </p:tgtEl>
                                        <p:attrNameLst>
                                          <p:attrName>style.visibility</p:attrName>
                                        </p:attrNameLst>
                                      </p:cBhvr>
                                      <p:to>
                                        <p:strVal val="visible"/>
                                      </p:to>
                                    </p:set>
                                    <p:anim calcmode="lin" valueType="num">
                                      <p:cBhvr additive="base">
                                        <p:cTn id="7" dur="500" fill="hold"/>
                                        <p:tgtEl>
                                          <p:spTgt spid="71683">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71683">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71683">
                                            <p:txEl>
                                              <p:pRg st="1" end="1"/>
                                            </p:txEl>
                                          </p:spTgt>
                                        </p:tgtEl>
                                        <p:attrNameLst>
                                          <p:attrName>style.visibility</p:attrName>
                                        </p:attrNameLst>
                                      </p:cBhvr>
                                      <p:to>
                                        <p:strVal val="visible"/>
                                      </p:to>
                                    </p:set>
                                    <p:anim calcmode="lin" valueType="num">
                                      <p:cBhvr additive="base">
                                        <p:cTn id="13" dur="500" fill="hold"/>
                                        <p:tgtEl>
                                          <p:spTgt spid="71683">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71683">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71683">
                                            <p:txEl>
                                              <p:pRg st="2" end="2"/>
                                            </p:txEl>
                                          </p:spTgt>
                                        </p:tgtEl>
                                        <p:attrNameLst>
                                          <p:attrName>style.visibility</p:attrName>
                                        </p:attrNameLst>
                                      </p:cBhvr>
                                      <p:to>
                                        <p:strVal val="visible"/>
                                      </p:to>
                                    </p:set>
                                    <p:anim calcmode="lin" valueType="num">
                                      <p:cBhvr additive="base">
                                        <p:cTn id="19" dur="500" fill="hold"/>
                                        <p:tgtEl>
                                          <p:spTgt spid="71683">
                                            <p:txEl>
                                              <p:pRg st="2" end="2"/>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71683">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71683">
                                            <p:txEl>
                                              <p:pRg st="3" end="3"/>
                                            </p:txEl>
                                          </p:spTgt>
                                        </p:tgtEl>
                                        <p:attrNameLst>
                                          <p:attrName>style.visibility</p:attrName>
                                        </p:attrNameLst>
                                      </p:cBhvr>
                                      <p:to>
                                        <p:strVal val="visible"/>
                                      </p:to>
                                    </p:set>
                                    <p:anim calcmode="lin" valueType="num">
                                      <p:cBhvr additive="base">
                                        <p:cTn id="25" dur="500" fill="hold"/>
                                        <p:tgtEl>
                                          <p:spTgt spid="71683">
                                            <p:txEl>
                                              <p:pRg st="3" end="3"/>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71683">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8" fill="hold" grpId="0" nodeType="clickEffect">
                                  <p:stCondLst>
                                    <p:cond delay="0"/>
                                  </p:stCondLst>
                                  <p:childTnLst>
                                    <p:set>
                                      <p:cBhvr>
                                        <p:cTn id="30" dur="1" fill="hold">
                                          <p:stCondLst>
                                            <p:cond delay="0"/>
                                          </p:stCondLst>
                                        </p:cTn>
                                        <p:tgtEl>
                                          <p:spTgt spid="71683">
                                            <p:txEl>
                                              <p:pRg st="4" end="4"/>
                                            </p:txEl>
                                          </p:spTgt>
                                        </p:tgtEl>
                                        <p:attrNameLst>
                                          <p:attrName>style.visibility</p:attrName>
                                        </p:attrNameLst>
                                      </p:cBhvr>
                                      <p:to>
                                        <p:strVal val="visible"/>
                                      </p:to>
                                    </p:set>
                                    <p:anim calcmode="lin" valueType="num">
                                      <p:cBhvr additive="base">
                                        <p:cTn id="31" dur="500" fill="hold"/>
                                        <p:tgtEl>
                                          <p:spTgt spid="71683">
                                            <p:txEl>
                                              <p:pRg st="4" end="4"/>
                                            </p:txEl>
                                          </p:spTgt>
                                        </p:tgtEl>
                                        <p:attrNameLst>
                                          <p:attrName>ppt_x</p:attrName>
                                        </p:attrNameLst>
                                      </p:cBhvr>
                                      <p:tavLst>
                                        <p:tav tm="0">
                                          <p:val>
                                            <p:strVal val="0-#ppt_w/2"/>
                                          </p:val>
                                        </p:tav>
                                        <p:tav tm="100000">
                                          <p:val>
                                            <p:strVal val="#ppt_x"/>
                                          </p:val>
                                        </p:tav>
                                      </p:tavLst>
                                    </p:anim>
                                    <p:anim calcmode="lin" valueType="num">
                                      <p:cBhvr additive="base">
                                        <p:cTn id="32" dur="500" fill="hold"/>
                                        <p:tgtEl>
                                          <p:spTgt spid="71683">
                                            <p:txEl>
                                              <p:pRg st="4" end="4"/>
                                            </p:txEl>
                                          </p:spTgt>
                                        </p:tgtEl>
                                        <p:attrNameLst>
                                          <p:attrName>ppt_y</p:attrName>
                                        </p:attrNameLst>
                                      </p:cBhvr>
                                      <p:tavLst>
                                        <p:tav tm="0">
                                          <p:val>
                                            <p:strVal val="#ppt_y"/>
                                          </p:val>
                                        </p:tav>
                                        <p:tav tm="100000">
                                          <p:val>
                                            <p:strVal val="#ppt_y"/>
                                          </p:val>
                                        </p:tav>
                                      </p:tavLst>
                                    </p:anim>
                                  </p:childTnLst>
                                </p:cTn>
                              </p:par>
                            </p:childTnLst>
                          </p:cTn>
                        </p:par>
                      </p:childTnLst>
                    </p:cTn>
                  </p:par>
                  <p:par>
                    <p:cTn id="33" fill="hold" nodeType="clickPar">
                      <p:stCondLst>
                        <p:cond delay="indefinite"/>
                      </p:stCondLst>
                      <p:childTnLst>
                        <p:par>
                          <p:cTn id="34" fill="hold" nodeType="withGroup">
                            <p:stCondLst>
                              <p:cond delay="0"/>
                            </p:stCondLst>
                            <p:childTnLst>
                              <p:par>
                                <p:cTn id="35" presetID="2" presetClass="entr" presetSubtype="8" fill="hold" grpId="0" nodeType="clickEffect">
                                  <p:stCondLst>
                                    <p:cond delay="0"/>
                                  </p:stCondLst>
                                  <p:childTnLst>
                                    <p:set>
                                      <p:cBhvr>
                                        <p:cTn id="36" dur="1" fill="hold">
                                          <p:stCondLst>
                                            <p:cond delay="0"/>
                                          </p:stCondLst>
                                        </p:cTn>
                                        <p:tgtEl>
                                          <p:spTgt spid="71683">
                                            <p:txEl>
                                              <p:pRg st="5" end="5"/>
                                            </p:txEl>
                                          </p:spTgt>
                                        </p:tgtEl>
                                        <p:attrNameLst>
                                          <p:attrName>style.visibility</p:attrName>
                                        </p:attrNameLst>
                                      </p:cBhvr>
                                      <p:to>
                                        <p:strVal val="visible"/>
                                      </p:to>
                                    </p:set>
                                    <p:anim calcmode="lin" valueType="num">
                                      <p:cBhvr additive="base">
                                        <p:cTn id="37" dur="500" fill="hold"/>
                                        <p:tgtEl>
                                          <p:spTgt spid="71683">
                                            <p:txEl>
                                              <p:pRg st="5" end="5"/>
                                            </p:txEl>
                                          </p:spTgt>
                                        </p:tgtEl>
                                        <p:attrNameLst>
                                          <p:attrName>ppt_x</p:attrName>
                                        </p:attrNameLst>
                                      </p:cBhvr>
                                      <p:tavLst>
                                        <p:tav tm="0">
                                          <p:val>
                                            <p:strVal val="0-#ppt_w/2"/>
                                          </p:val>
                                        </p:tav>
                                        <p:tav tm="100000">
                                          <p:val>
                                            <p:strVal val="#ppt_x"/>
                                          </p:val>
                                        </p:tav>
                                      </p:tavLst>
                                    </p:anim>
                                    <p:anim calcmode="lin" valueType="num">
                                      <p:cBhvr additive="base">
                                        <p:cTn id="38" dur="500" fill="hold"/>
                                        <p:tgtEl>
                                          <p:spTgt spid="71683">
                                            <p:txEl>
                                              <p:pRg st="5" end="5"/>
                                            </p:txEl>
                                          </p:spTgt>
                                        </p:tgtEl>
                                        <p:attrNameLst>
                                          <p:attrName>ppt_y</p:attrName>
                                        </p:attrNameLst>
                                      </p:cBhvr>
                                      <p:tavLst>
                                        <p:tav tm="0">
                                          <p:val>
                                            <p:strVal val="#ppt_y"/>
                                          </p:val>
                                        </p:tav>
                                        <p:tav tm="100000">
                                          <p:val>
                                            <p:strVal val="#ppt_y"/>
                                          </p:val>
                                        </p:tav>
                                      </p:tavLst>
                                    </p:anim>
                                  </p:childTnLst>
                                </p:cTn>
                              </p:par>
                            </p:childTnLst>
                          </p:cTn>
                        </p:par>
                      </p:childTnLst>
                    </p:cTn>
                  </p:par>
                  <p:par>
                    <p:cTn id="39" fill="hold" nodeType="clickPar">
                      <p:stCondLst>
                        <p:cond delay="indefinite"/>
                      </p:stCondLst>
                      <p:childTnLst>
                        <p:par>
                          <p:cTn id="40" fill="hold" nodeType="withGroup">
                            <p:stCondLst>
                              <p:cond delay="0"/>
                            </p:stCondLst>
                            <p:childTnLst>
                              <p:par>
                                <p:cTn id="41" presetID="2" presetClass="entr" presetSubtype="8" fill="hold" grpId="0" nodeType="clickEffect">
                                  <p:stCondLst>
                                    <p:cond delay="0"/>
                                  </p:stCondLst>
                                  <p:childTnLst>
                                    <p:set>
                                      <p:cBhvr>
                                        <p:cTn id="42" dur="1" fill="hold">
                                          <p:stCondLst>
                                            <p:cond delay="0"/>
                                          </p:stCondLst>
                                        </p:cTn>
                                        <p:tgtEl>
                                          <p:spTgt spid="71683">
                                            <p:txEl>
                                              <p:pRg st="6" end="6"/>
                                            </p:txEl>
                                          </p:spTgt>
                                        </p:tgtEl>
                                        <p:attrNameLst>
                                          <p:attrName>style.visibility</p:attrName>
                                        </p:attrNameLst>
                                      </p:cBhvr>
                                      <p:to>
                                        <p:strVal val="visible"/>
                                      </p:to>
                                    </p:set>
                                    <p:anim calcmode="lin" valueType="num">
                                      <p:cBhvr additive="base">
                                        <p:cTn id="43" dur="500" fill="hold"/>
                                        <p:tgtEl>
                                          <p:spTgt spid="71683">
                                            <p:txEl>
                                              <p:pRg st="6" end="6"/>
                                            </p:txEl>
                                          </p:spTgt>
                                        </p:tgtEl>
                                        <p:attrNameLst>
                                          <p:attrName>ppt_x</p:attrName>
                                        </p:attrNameLst>
                                      </p:cBhvr>
                                      <p:tavLst>
                                        <p:tav tm="0">
                                          <p:val>
                                            <p:strVal val="0-#ppt_w/2"/>
                                          </p:val>
                                        </p:tav>
                                        <p:tav tm="100000">
                                          <p:val>
                                            <p:strVal val="#ppt_x"/>
                                          </p:val>
                                        </p:tav>
                                      </p:tavLst>
                                    </p:anim>
                                    <p:anim calcmode="lin" valueType="num">
                                      <p:cBhvr additive="base">
                                        <p:cTn id="44" dur="500" fill="hold"/>
                                        <p:tgtEl>
                                          <p:spTgt spid="71683">
                                            <p:txEl>
                                              <p:pRg st="6" end="6"/>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683" grpId="0" build="p" bldLvl="2" autoUpdateAnimBg="0"/>
    </p:bldLst>
  </p:timing>
</p:sld>
</file>

<file path=ppt/slides/slide1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72706" name="Rectangle 2"/>
          <p:cNvSpPr>
            <a:spLocks noGrp="1" noChangeArrowheads="1"/>
          </p:cNvSpPr>
          <p:nvPr>
            <p:ph type="title"/>
          </p:nvPr>
        </p:nvSpPr>
        <p:spPr/>
        <p:txBody>
          <a:bodyPr/>
          <a:lstStyle/>
          <a:p>
            <a:r>
              <a:rPr lang="en-US" altLang="en-US"/>
              <a:t>Other Phenomena in the Geologic Record</a:t>
            </a:r>
          </a:p>
        </p:txBody>
      </p:sp>
      <p:sp>
        <p:nvSpPr>
          <p:cNvPr id="72707" name="Rectangle 3"/>
          <p:cNvSpPr>
            <a:spLocks noGrp="1" noChangeArrowheads="1"/>
          </p:cNvSpPr>
          <p:nvPr>
            <p:ph type="body" idx="1"/>
          </p:nvPr>
        </p:nvSpPr>
        <p:spPr/>
        <p:txBody>
          <a:bodyPr/>
          <a:lstStyle/>
          <a:p>
            <a:pPr>
              <a:lnSpc>
                <a:spcPct val="90000"/>
              </a:lnSpc>
            </a:pPr>
            <a:r>
              <a:rPr lang="en-US" altLang="en-US"/>
              <a:t>The flood won't produce much of the detailed phenomena we actually find in the rock record:</a:t>
            </a:r>
          </a:p>
          <a:p>
            <a:pPr lvl="1">
              <a:lnSpc>
                <a:spcPct val="90000"/>
              </a:lnSpc>
            </a:pPr>
            <a:r>
              <a:rPr lang="en-US" altLang="en-US"/>
              <a:t>Salt layers</a:t>
            </a:r>
          </a:p>
          <a:p>
            <a:pPr lvl="1">
              <a:lnSpc>
                <a:spcPct val="90000"/>
              </a:lnSpc>
            </a:pPr>
            <a:r>
              <a:rPr lang="en-US" altLang="en-US"/>
              <a:t>Clay-silt layers</a:t>
            </a:r>
          </a:p>
          <a:p>
            <a:pPr lvl="1">
              <a:lnSpc>
                <a:spcPct val="90000"/>
              </a:lnSpc>
            </a:pPr>
            <a:r>
              <a:rPr lang="en-US" altLang="en-US"/>
              <a:t>Carbonate reefs</a:t>
            </a:r>
          </a:p>
          <a:p>
            <a:pPr lvl="1">
              <a:lnSpc>
                <a:spcPct val="90000"/>
              </a:lnSpc>
            </a:pPr>
            <a:r>
              <a:rPr lang="en-US" altLang="en-US"/>
              <a:t>Chemical separations</a:t>
            </a:r>
          </a:p>
          <a:p>
            <a:pPr lvl="1">
              <a:lnSpc>
                <a:spcPct val="90000"/>
              </a:lnSpc>
            </a:pPr>
            <a:r>
              <a:rPr lang="en-US" altLang="en-US"/>
              <a:t>Footprints</a:t>
            </a:r>
          </a:p>
          <a:p>
            <a:pPr lvl="1">
              <a:lnSpc>
                <a:spcPct val="90000"/>
              </a:lnSpc>
            </a:pPr>
            <a:r>
              <a:rPr lang="en-US" altLang="en-US"/>
              <a:t>Wind-laid sediments</a:t>
            </a:r>
          </a:p>
        </p:txBody>
      </p:sp>
    </p:spTree>
    <p:custDataLst>
      <p:tags r:id="rId1"/>
    </p:custDataLst>
  </p:cSld>
  <p:clrMapOvr>
    <a:masterClrMapping/>
  </p:clrMapOvr>
  <p:transition advTm="21892"/>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72707">
                                            <p:txEl>
                                              <p:pRg st="0" end="0"/>
                                            </p:txEl>
                                          </p:spTgt>
                                        </p:tgtEl>
                                        <p:attrNameLst>
                                          <p:attrName>style.visibility</p:attrName>
                                        </p:attrNameLst>
                                      </p:cBhvr>
                                      <p:to>
                                        <p:strVal val="visible"/>
                                      </p:to>
                                    </p:set>
                                    <p:anim calcmode="lin" valueType="num">
                                      <p:cBhvr additive="base">
                                        <p:cTn id="7" dur="500" fill="hold"/>
                                        <p:tgtEl>
                                          <p:spTgt spid="72707">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72707">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72707">
                                            <p:txEl>
                                              <p:pRg st="1" end="1"/>
                                            </p:txEl>
                                          </p:spTgt>
                                        </p:tgtEl>
                                        <p:attrNameLst>
                                          <p:attrName>style.visibility</p:attrName>
                                        </p:attrNameLst>
                                      </p:cBhvr>
                                      <p:to>
                                        <p:strVal val="visible"/>
                                      </p:to>
                                    </p:set>
                                    <p:anim calcmode="lin" valueType="num">
                                      <p:cBhvr additive="base">
                                        <p:cTn id="13" dur="500" fill="hold"/>
                                        <p:tgtEl>
                                          <p:spTgt spid="72707">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72707">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72707">
                                            <p:txEl>
                                              <p:pRg st="2" end="2"/>
                                            </p:txEl>
                                          </p:spTgt>
                                        </p:tgtEl>
                                        <p:attrNameLst>
                                          <p:attrName>style.visibility</p:attrName>
                                        </p:attrNameLst>
                                      </p:cBhvr>
                                      <p:to>
                                        <p:strVal val="visible"/>
                                      </p:to>
                                    </p:set>
                                    <p:anim calcmode="lin" valueType="num">
                                      <p:cBhvr additive="base">
                                        <p:cTn id="19" dur="500" fill="hold"/>
                                        <p:tgtEl>
                                          <p:spTgt spid="72707">
                                            <p:txEl>
                                              <p:pRg st="2" end="2"/>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72707">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72707">
                                            <p:txEl>
                                              <p:pRg st="3" end="3"/>
                                            </p:txEl>
                                          </p:spTgt>
                                        </p:tgtEl>
                                        <p:attrNameLst>
                                          <p:attrName>style.visibility</p:attrName>
                                        </p:attrNameLst>
                                      </p:cBhvr>
                                      <p:to>
                                        <p:strVal val="visible"/>
                                      </p:to>
                                    </p:set>
                                    <p:anim calcmode="lin" valueType="num">
                                      <p:cBhvr additive="base">
                                        <p:cTn id="25" dur="500" fill="hold"/>
                                        <p:tgtEl>
                                          <p:spTgt spid="72707">
                                            <p:txEl>
                                              <p:pRg st="3" end="3"/>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72707">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8" fill="hold" grpId="0" nodeType="clickEffect">
                                  <p:stCondLst>
                                    <p:cond delay="0"/>
                                  </p:stCondLst>
                                  <p:childTnLst>
                                    <p:set>
                                      <p:cBhvr>
                                        <p:cTn id="30" dur="1" fill="hold">
                                          <p:stCondLst>
                                            <p:cond delay="0"/>
                                          </p:stCondLst>
                                        </p:cTn>
                                        <p:tgtEl>
                                          <p:spTgt spid="72707">
                                            <p:txEl>
                                              <p:pRg st="4" end="4"/>
                                            </p:txEl>
                                          </p:spTgt>
                                        </p:tgtEl>
                                        <p:attrNameLst>
                                          <p:attrName>style.visibility</p:attrName>
                                        </p:attrNameLst>
                                      </p:cBhvr>
                                      <p:to>
                                        <p:strVal val="visible"/>
                                      </p:to>
                                    </p:set>
                                    <p:anim calcmode="lin" valueType="num">
                                      <p:cBhvr additive="base">
                                        <p:cTn id="31" dur="500" fill="hold"/>
                                        <p:tgtEl>
                                          <p:spTgt spid="72707">
                                            <p:txEl>
                                              <p:pRg st="4" end="4"/>
                                            </p:txEl>
                                          </p:spTgt>
                                        </p:tgtEl>
                                        <p:attrNameLst>
                                          <p:attrName>ppt_x</p:attrName>
                                        </p:attrNameLst>
                                      </p:cBhvr>
                                      <p:tavLst>
                                        <p:tav tm="0">
                                          <p:val>
                                            <p:strVal val="0-#ppt_w/2"/>
                                          </p:val>
                                        </p:tav>
                                        <p:tav tm="100000">
                                          <p:val>
                                            <p:strVal val="#ppt_x"/>
                                          </p:val>
                                        </p:tav>
                                      </p:tavLst>
                                    </p:anim>
                                    <p:anim calcmode="lin" valueType="num">
                                      <p:cBhvr additive="base">
                                        <p:cTn id="32" dur="500" fill="hold"/>
                                        <p:tgtEl>
                                          <p:spTgt spid="72707">
                                            <p:txEl>
                                              <p:pRg st="4" end="4"/>
                                            </p:txEl>
                                          </p:spTgt>
                                        </p:tgtEl>
                                        <p:attrNameLst>
                                          <p:attrName>ppt_y</p:attrName>
                                        </p:attrNameLst>
                                      </p:cBhvr>
                                      <p:tavLst>
                                        <p:tav tm="0">
                                          <p:val>
                                            <p:strVal val="#ppt_y"/>
                                          </p:val>
                                        </p:tav>
                                        <p:tav tm="100000">
                                          <p:val>
                                            <p:strVal val="#ppt_y"/>
                                          </p:val>
                                        </p:tav>
                                      </p:tavLst>
                                    </p:anim>
                                  </p:childTnLst>
                                </p:cTn>
                              </p:par>
                            </p:childTnLst>
                          </p:cTn>
                        </p:par>
                      </p:childTnLst>
                    </p:cTn>
                  </p:par>
                  <p:par>
                    <p:cTn id="33" fill="hold" nodeType="clickPar">
                      <p:stCondLst>
                        <p:cond delay="indefinite"/>
                      </p:stCondLst>
                      <p:childTnLst>
                        <p:par>
                          <p:cTn id="34" fill="hold" nodeType="withGroup">
                            <p:stCondLst>
                              <p:cond delay="0"/>
                            </p:stCondLst>
                            <p:childTnLst>
                              <p:par>
                                <p:cTn id="35" presetID="2" presetClass="entr" presetSubtype="8" fill="hold" grpId="0" nodeType="clickEffect">
                                  <p:stCondLst>
                                    <p:cond delay="0"/>
                                  </p:stCondLst>
                                  <p:childTnLst>
                                    <p:set>
                                      <p:cBhvr>
                                        <p:cTn id="36" dur="1" fill="hold">
                                          <p:stCondLst>
                                            <p:cond delay="0"/>
                                          </p:stCondLst>
                                        </p:cTn>
                                        <p:tgtEl>
                                          <p:spTgt spid="72707">
                                            <p:txEl>
                                              <p:pRg st="5" end="5"/>
                                            </p:txEl>
                                          </p:spTgt>
                                        </p:tgtEl>
                                        <p:attrNameLst>
                                          <p:attrName>style.visibility</p:attrName>
                                        </p:attrNameLst>
                                      </p:cBhvr>
                                      <p:to>
                                        <p:strVal val="visible"/>
                                      </p:to>
                                    </p:set>
                                    <p:anim calcmode="lin" valueType="num">
                                      <p:cBhvr additive="base">
                                        <p:cTn id="37" dur="500" fill="hold"/>
                                        <p:tgtEl>
                                          <p:spTgt spid="72707">
                                            <p:txEl>
                                              <p:pRg st="5" end="5"/>
                                            </p:txEl>
                                          </p:spTgt>
                                        </p:tgtEl>
                                        <p:attrNameLst>
                                          <p:attrName>ppt_x</p:attrName>
                                        </p:attrNameLst>
                                      </p:cBhvr>
                                      <p:tavLst>
                                        <p:tav tm="0">
                                          <p:val>
                                            <p:strVal val="0-#ppt_w/2"/>
                                          </p:val>
                                        </p:tav>
                                        <p:tav tm="100000">
                                          <p:val>
                                            <p:strVal val="#ppt_x"/>
                                          </p:val>
                                        </p:tav>
                                      </p:tavLst>
                                    </p:anim>
                                    <p:anim calcmode="lin" valueType="num">
                                      <p:cBhvr additive="base">
                                        <p:cTn id="38" dur="500" fill="hold"/>
                                        <p:tgtEl>
                                          <p:spTgt spid="72707">
                                            <p:txEl>
                                              <p:pRg st="5" end="5"/>
                                            </p:txEl>
                                          </p:spTgt>
                                        </p:tgtEl>
                                        <p:attrNameLst>
                                          <p:attrName>ppt_y</p:attrName>
                                        </p:attrNameLst>
                                      </p:cBhvr>
                                      <p:tavLst>
                                        <p:tav tm="0">
                                          <p:val>
                                            <p:strVal val="#ppt_y"/>
                                          </p:val>
                                        </p:tav>
                                        <p:tav tm="100000">
                                          <p:val>
                                            <p:strVal val="#ppt_y"/>
                                          </p:val>
                                        </p:tav>
                                      </p:tavLst>
                                    </p:anim>
                                  </p:childTnLst>
                                </p:cTn>
                              </p:par>
                            </p:childTnLst>
                          </p:cTn>
                        </p:par>
                      </p:childTnLst>
                    </p:cTn>
                  </p:par>
                  <p:par>
                    <p:cTn id="39" fill="hold" nodeType="clickPar">
                      <p:stCondLst>
                        <p:cond delay="indefinite"/>
                      </p:stCondLst>
                      <p:childTnLst>
                        <p:par>
                          <p:cTn id="40" fill="hold" nodeType="withGroup">
                            <p:stCondLst>
                              <p:cond delay="0"/>
                            </p:stCondLst>
                            <p:childTnLst>
                              <p:par>
                                <p:cTn id="41" presetID="2" presetClass="entr" presetSubtype="8" fill="hold" grpId="0" nodeType="clickEffect">
                                  <p:stCondLst>
                                    <p:cond delay="0"/>
                                  </p:stCondLst>
                                  <p:childTnLst>
                                    <p:set>
                                      <p:cBhvr>
                                        <p:cTn id="42" dur="1" fill="hold">
                                          <p:stCondLst>
                                            <p:cond delay="0"/>
                                          </p:stCondLst>
                                        </p:cTn>
                                        <p:tgtEl>
                                          <p:spTgt spid="72707">
                                            <p:txEl>
                                              <p:pRg st="6" end="6"/>
                                            </p:txEl>
                                          </p:spTgt>
                                        </p:tgtEl>
                                        <p:attrNameLst>
                                          <p:attrName>style.visibility</p:attrName>
                                        </p:attrNameLst>
                                      </p:cBhvr>
                                      <p:to>
                                        <p:strVal val="visible"/>
                                      </p:to>
                                    </p:set>
                                    <p:anim calcmode="lin" valueType="num">
                                      <p:cBhvr additive="base">
                                        <p:cTn id="43" dur="500" fill="hold"/>
                                        <p:tgtEl>
                                          <p:spTgt spid="72707">
                                            <p:txEl>
                                              <p:pRg st="6" end="6"/>
                                            </p:txEl>
                                          </p:spTgt>
                                        </p:tgtEl>
                                        <p:attrNameLst>
                                          <p:attrName>ppt_x</p:attrName>
                                        </p:attrNameLst>
                                      </p:cBhvr>
                                      <p:tavLst>
                                        <p:tav tm="0">
                                          <p:val>
                                            <p:strVal val="0-#ppt_w/2"/>
                                          </p:val>
                                        </p:tav>
                                        <p:tav tm="100000">
                                          <p:val>
                                            <p:strVal val="#ppt_x"/>
                                          </p:val>
                                        </p:tav>
                                      </p:tavLst>
                                    </p:anim>
                                    <p:anim calcmode="lin" valueType="num">
                                      <p:cBhvr additive="base">
                                        <p:cTn id="44" dur="500" fill="hold"/>
                                        <p:tgtEl>
                                          <p:spTgt spid="72707">
                                            <p:txEl>
                                              <p:pRg st="6" end="6"/>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2707" grpId="0" build="p" bldLvl="2" autoUpdateAnimBg="0"/>
    </p:bldLst>
  </p:timing>
</p:sld>
</file>

<file path=ppt/slides/slide1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73730" name="Rectangle 2"/>
          <p:cNvSpPr>
            <a:spLocks noGrp="1" noChangeArrowheads="1"/>
          </p:cNvSpPr>
          <p:nvPr>
            <p:ph type="title"/>
          </p:nvPr>
        </p:nvSpPr>
        <p:spPr/>
        <p:txBody>
          <a:bodyPr/>
          <a:lstStyle/>
          <a:p>
            <a:r>
              <a:rPr lang="en-US" altLang="en-US"/>
              <a:t>Salt Layers</a:t>
            </a:r>
          </a:p>
        </p:txBody>
      </p:sp>
      <p:sp>
        <p:nvSpPr>
          <p:cNvPr id="73731" name="Rectangle 3"/>
          <p:cNvSpPr>
            <a:spLocks noGrp="1" noChangeArrowheads="1"/>
          </p:cNvSpPr>
          <p:nvPr>
            <p:ph type="body" idx="1"/>
          </p:nvPr>
        </p:nvSpPr>
        <p:spPr>
          <a:xfrm>
            <a:off x="685800" y="1752600"/>
            <a:ext cx="7772400" cy="4343400"/>
          </a:xfrm>
        </p:spPr>
        <p:txBody>
          <a:bodyPr/>
          <a:lstStyle/>
          <a:p>
            <a:pPr>
              <a:lnSpc>
                <a:spcPct val="90000"/>
              </a:lnSpc>
            </a:pPr>
            <a:r>
              <a:rPr lang="en-US" altLang="en-US" sz="2800"/>
              <a:t>Sea water is about 3% salts, mostly NaCl, with a little CaCO</a:t>
            </a:r>
            <a:r>
              <a:rPr lang="en-US" altLang="en-US" sz="2800" baseline="-25000"/>
              <a:t>3</a:t>
            </a:r>
            <a:r>
              <a:rPr lang="en-US" altLang="en-US" sz="2800"/>
              <a:t> and CaSO</a:t>
            </a:r>
            <a:r>
              <a:rPr lang="en-US" altLang="en-US" sz="2800" baseline="-25000"/>
              <a:t>4</a:t>
            </a:r>
            <a:r>
              <a:rPr lang="en-US" altLang="en-US" sz="2800"/>
              <a:t>.</a:t>
            </a:r>
          </a:p>
          <a:p>
            <a:pPr>
              <a:lnSpc>
                <a:spcPct val="90000"/>
              </a:lnSpc>
            </a:pPr>
            <a:r>
              <a:rPr lang="en-US" altLang="en-US" sz="2800"/>
              <a:t>As sea water evaporates, the salts precipitate when different fractions have evaporated:</a:t>
            </a:r>
          </a:p>
          <a:p>
            <a:pPr lvl="1">
              <a:lnSpc>
                <a:spcPct val="90000"/>
              </a:lnSpc>
            </a:pPr>
            <a:r>
              <a:rPr lang="en-US" altLang="en-US" sz="2400"/>
              <a:t>CaSO</a:t>
            </a:r>
            <a:r>
              <a:rPr lang="en-US" altLang="en-US" sz="2400" baseline="-25000"/>
              <a:t>4</a:t>
            </a:r>
            <a:r>
              <a:rPr lang="en-US" altLang="en-US" sz="2400"/>
              <a:t> when 50% evaporated</a:t>
            </a:r>
          </a:p>
          <a:p>
            <a:pPr lvl="1">
              <a:lnSpc>
                <a:spcPct val="90000"/>
              </a:lnSpc>
            </a:pPr>
            <a:r>
              <a:rPr lang="en-US" altLang="en-US" sz="2400"/>
              <a:t>CaCO</a:t>
            </a:r>
            <a:r>
              <a:rPr lang="en-US" altLang="en-US" sz="2400" baseline="-25000"/>
              <a:t>3</a:t>
            </a:r>
            <a:r>
              <a:rPr lang="en-US" altLang="en-US" sz="2400"/>
              <a:t> when 80% evaporated</a:t>
            </a:r>
          </a:p>
          <a:p>
            <a:pPr lvl="1">
              <a:lnSpc>
                <a:spcPct val="90000"/>
              </a:lnSpc>
            </a:pPr>
            <a:r>
              <a:rPr lang="en-US" altLang="en-US" sz="2400"/>
              <a:t>NaCl when 90% evaporated</a:t>
            </a:r>
          </a:p>
          <a:p>
            <a:pPr>
              <a:lnSpc>
                <a:spcPct val="90000"/>
              </a:lnSpc>
            </a:pPr>
            <a:r>
              <a:rPr lang="en-US" altLang="en-US" sz="2800"/>
              <a:t>If sea water has evaporated to:</a:t>
            </a:r>
          </a:p>
          <a:p>
            <a:pPr lvl="1">
              <a:lnSpc>
                <a:spcPct val="90000"/>
              </a:lnSpc>
            </a:pPr>
            <a:r>
              <a:rPr lang="en-US" altLang="en-US" sz="2400"/>
              <a:t>Below 10%, get a triplet layer of salts</a:t>
            </a:r>
          </a:p>
          <a:p>
            <a:pPr lvl="1">
              <a:lnSpc>
                <a:spcPct val="90000"/>
              </a:lnSpc>
            </a:pPr>
            <a:r>
              <a:rPr lang="en-US" altLang="en-US" sz="2400"/>
              <a:t>10-20%, get a doublet layer</a:t>
            </a:r>
          </a:p>
          <a:p>
            <a:pPr lvl="1">
              <a:lnSpc>
                <a:spcPct val="90000"/>
              </a:lnSpc>
            </a:pPr>
            <a:r>
              <a:rPr lang="en-US" altLang="en-US" sz="2400"/>
              <a:t>20-50%, get only a singlet layer</a:t>
            </a:r>
          </a:p>
        </p:txBody>
      </p:sp>
    </p:spTree>
    <p:custDataLst>
      <p:tags r:id="rId1"/>
    </p:custDataLst>
  </p:cSld>
  <p:clrMapOvr>
    <a:masterClrMapping/>
  </p:clrMapOvr>
  <p:transition advTm="120292"/>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73731">
                                            <p:txEl>
                                              <p:pRg st="0" end="0"/>
                                            </p:txEl>
                                          </p:spTgt>
                                        </p:tgtEl>
                                        <p:attrNameLst>
                                          <p:attrName>style.visibility</p:attrName>
                                        </p:attrNameLst>
                                      </p:cBhvr>
                                      <p:to>
                                        <p:strVal val="visible"/>
                                      </p:to>
                                    </p:set>
                                    <p:anim calcmode="lin" valueType="num">
                                      <p:cBhvr additive="base">
                                        <p:cTn id="7" dur="500" fill="hold"/>
                                        <p:tgtEl>
                                          <p:spTgt spid="73731">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73731">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73731">
                                            <p:txEl>
                                              <p:pRg st="1" end="1"/>
                                            </p:txEl>
                                          </p:spTgt>
                                        </p:tgtEl>
                                        <p:attrNameLst>
                                          <p:attrName>style.visibility</p:attrName>
                                        </p:attrNameLst>
                                      </p:cBhvr>
                                      <p:to>
                                        <p:strVal val="visible"/>
                                      </p:to>
                                    </p:set>
                                    <p:anim calcmode="lin" valueType="num">
                                      <p:cBhvr additive="base">
                                        <p:cTn id="13" dur="500" fill="hold"/>
                                        <p:tgtEl>
                                          <p:spTgt spid="73731">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73731">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73731">
                                            <p:txEl>
                                              <p:pRg st="2" end="2"/>
                                            </p:txEl>
                                          </p:spTgt>
                                        </p:tgtEl>
                                        <p:attrNameLst>
                                          <p:attrName>style.visibility</p:attrName>
                                        </p:attrNameLst>
                                      </p:cBhvr>
                                      <p:to>
                                        <p:strVal val="visible"/>
                                      </p:to>
                                    </p:set>
                                    <p:anim calcmode="lin" valueType="num">
                                      <p:cBhvr additive="base">
                                        <p:cTn id="19" dur="500" fill="hold"/>
                                        <p:tgtEl>
                                          <p:spTgt spid="73731">
                                            <p:txEl>
                                              <p:pRg st="2" end="2"/>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73731">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73731">
                                            <p:txEl>
                                              <p:pRg st="3" end="3"/>
                                            </p:txEl>
                                          </p:spTgt>
                                        </p:tgtEl>
                                        <p:attrNameLst>
                                          <p:attrName>style.visibility</p:attrName>
                                        </p:attrNameLst>
                                      </p:cBhvr>
                                      <p:to>
                                        <p:strVal val="visible"/>
                                      </p:to>
                                    </p:set>
                                    <p:anim calcmode="lin" valueType="num">
                                      <p:cBhvr additive="base">
                                        <p:cTn id="25" dur="500" fill="hold"/>
                                        <p:tgtEl>
                                          <p:spTgt spid="73731">
                                            <p:txEl>
                                              <p:pRg st="3" end="3"/>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73731">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8" fill="hold" grpId="0" nodeType="clickEffect">
                                  <p:stCondLst>
                                    <p:cond delay="0"/>
                                  </p:stCondLst>
                                  <p:childTnLst>
                                    <p:set>
                                      <p:cBhvr>
                                        <p:cTn id="30" dur="1" fill="hold">
                                          <p:stCondLst>
                                            <p:cond delay="0"/>
                                          </p:stCondLst>
                                        </p:cTn>
                                        <p:tgtEl>
                                          <p:spTgt spid="73731">
                                            <p:txEl>
                                              <p:pRg st="4" end="4"/>
                                            </p:txEl>
                                          </p:spTgt>
                                        </p:tgtEl>
                                        <p:attrNameLst>
                                          <p:attrName>style.visibility</p:attrName>
                                        </p:attrNameLst>
                                      </p:cBhvr>
                                      <p:to>
                                        <p:strVal val="visible"/>
                                      </p:to>
                                    </p:set>
                                    <p:anim calcmode="lin" valueType="num">
                                      <p:cBhvr additive="base">
                                        <p:cTn id="31" dur="500" fill="hold"/>
                                        <p:tgtEl>
                                          <p:spTgt spid="73731">
                                            <p:txEl>
                                              <p:pRg st="4" end="4"/>
                                            </p:txEl>
                                          </p:spTgt>
                                        </p:tgtEl>
                                        <p:attrNameLst>
                                          <p:attrName>ppt_x</p:attrName>
                                        </p:attrNameLst>
                                      </p:cBhvr>
                                      <p:tavLst>
                                        <p:tav tm="0">
                                          <p:val>
                                            <p:strVal val="0-#ppt_w/2"/>
                                          </p:val>
                                        </p:tav>
                                        <p:tav tm="100000">
                                          <p:val>
                                            <p:strVal val="#ppt_x"/>
                                          </p:val>
                                        </p:tav>
                                      </p:tavLst>
                                    </p:anim>
                                    <p:anim calcmode="lin" valueType="num">
                                      <p:cBhvr additive="base">
                                        <p:cTn id="32" dur="500" fill="hold"/>
                                        <p:tgtEl>
                                          <p:spTgt spid="73731">
                                            <p:txEl>
                                              <p:pRg st="4" end="4"/>
                                            </p:txEl>
                                          </p:spTgt>
                                        </p:tgtEl>
                                        <p:attrNameLst>
                                          <p:attrName>ppt_y</p:attrName>
                                        </p:attrNameLst>
                                      </p:cBhvr>
                                      <p:tavLst>
                                        <p:tav tm="0">
                                          <p:val>
                                            <p:strVal val="#ppt_y"/>
                                          </p:val>
                                        </p:tav>
                                        <p:tav tm="100000">
                                          <p:val>
                                            <p:strVal val="#ppt_y"/>
                                          </p:val>
                                        </p:tav>
                                      </p:tavLst>
                                    </p:anim>
                                  </p:childTnLst>
                                </p:cTn>
                              </p:par>
                            </p:childTnLst>
                          </p:cTn>
                        </p:par>
                      </p:childTnLst>
                    </p:cTn>
                  </p:par>
                  <p:par>
                    <p:cTn id="33" fill="hold" nodeType="clickPar">
                      <p:stCondLst>
                        <p:cond delay="indefinite"/>
                      </p:stCondLst>
                      <p:childTnLst>
                        <p:par>
                          <p:cTn id="34" fill="hold" nodeType="withGroup">
                            <p:stCondLst>
                              <p:cond delay="0"/>
                            </p:stCondLst>
                            <p:childTnLst>
                              <p:par>
                                <p:cTn id="35" presetID="2" presetClass="entr" presetSubtype="8" fill="hold" grpId="0" nodeType="clickEffect">
                                  <p:stCondLst>
                                    <p:cond delay="0"/>
                                  </p:stCondLst>
                                  <p:childTnLst>
                                    <p:set>
                                      <p:cBhvr>
                                        <p:cTn id="36" dur="1" fill="hold">
                                          <p:stCondLst>
                                            <p:cond delay="0"/>
                                          </p:stCondLst>
                                        </p:cTn>
                                        <p:tgtEl>
                                          <p:spTgt spid="73731">
                                            <p:txEl>
                                              <p:pRg st="5" end="5"/>
                                            </p:txEl>
                                          </p:spTgt>
                                        </p:tgtEl>
                                        <p:attrNameLst>
                                          <p:attrName>style.visibility</p:attrName>
                                        </p:attrNameLst>
                                      </p:cBhvr>
                                      <p:to>
                                        <p:strVal val="visible"/>
                                      </p:to>
                                    </p:set>
                                    <p:anim calcmode="lin" valueType="num">
                                      <p:cBhvr additive="base">
                                        <p:cTn id="37" dur="500" fill="hold"/>
                                        <p:tgtEl>
                                          <p:spTgt spid="73731">
                                            <p:txEl>
                                              <p:pRg st="5" end="5"/>
                                            </p:txEl>
                                          </p:spTgt>
                                        </p:tgtEl>
                                        <p:attrNameLst>
                                          <p:attrName>ppt_x</p:attrName>
                                        </p:attrNameLst>
                                      </p:cBhvr>
                                      <p:tavLst>
                                        <p:tav tm="0">
                                          <p:val>
                                            <p:strVal val="0-#ppt_w/2"/>
                                          </p:val>
                                        </p:tav>
                                        <p:tav tm="100000">
                                          <p:val>
                                            <p:strVal val="#ppt_x"/>
                                          </p:val>
                                        </p:tav>
                                      </p:tavLst>
                                    </p:anim>
                                    <p:anim calcmode="lin" valueType="num">
                                      <p:cBhvr additive="base">
                                        <p:cTn id="38" dur="500" fill="hold"/>
                                        <p:tgtEl>
                                          <p:spTgt spid="73731">
                                            <p:txEl>
                                              <p:pRg st="5" end="5"/>
                                            </p:txEl>
                                          </p:spTgt>
                                        </p:tgtEl>
                                        <p:attrNameLst>
                                          <p:attrName>ppt_y</p:attrName>
                                        </p:attrNameLst>
                                      </p:cBhvr>
                                      <p:tavLst>
                                        <p:tav tm="0">
                                          <p:val>
                                            <p:strVal val="#ppt_y"/>
                                          </p:val>
                                        </p:tav>
                                        <p:tav tm="100000">
                                          <p:val>
                                            <p:strVal val="#ppt_y"/>
                                          </p:val>
                                        </p:tav>
                                      </p:tavLst>
                                    </p:anim>
                                  </p:childTnLst>
                                </p:cTn>
                              </p:par>
                            </p:childTnLst>
                          </p:cTn>
                        </p:par>
                      </p:childTnLst>
                    </p:cTn>
                  </p:par>
                  <p:par>
                    <p:cTn id="39" fill="hold" nodeType="clickPar">
                      <p:stCondLst>
                        <p:cond delay="indefinite"/>
                      </p:stCondLst>
                      <p:childTnLst>
                        <p:par>
                          <p:cTn id="40" fill="hold" nodeType="withGroup">
                            <p:stCondLst>
                              <p:cond delay="0"/>
                            </p:stCondLst>
                            <p:childTnLst>
                              <p:par>
                                <p:cTn id="41" presetID="2" presetClass="entr" presetSubtype="8" fill="hold" grpId="0" nodeType="clickEffect">
                                  <p:stCondLst>
                                    <p:cond delay="0"/>
                                  </p:stCondLst>
                                  <p:childTnLst>
                                    <p:set>
                                      <p:cBhvr>
                                        <p:cTn id="42" dur="1" fill="hold">
                                          <p:stCondLst>
                                            <p:cond delay="0"/>
                                          </p:stCondLst>
                                        </p:cTn>
                                        <p:tgtEl>
                                          <p:spTgt spid="73731">
                                            <p:txEl>
                                              <p:pRg st="6" end="6"/>
                                            </p:txEl>
                                          </p:spTgt>
                                        </p:tgtEl>
                                        <p:attrNameLst>
                                          <p:attrName>style.visibility</p:attrName>
                                        </p:attrNameLst>
                                      </p:cBhvr>
                                      <p:to>
                                        <p:strVal val="visible"/>
                                      </p:to>
                                    </p:set>
                                    <p:anim calcmode="lin" valueType="num">
                                      <p:cBhvr additive="base">
                                        <p:cTn id="43" dur="500" fill="hold"/>
                                        <p:tgtEl>
                                          <p:spTgt spid="73731">
                                            <p:txEl>
                                              <p:pRg st="6" end="6"/>
                                            </p:txEl>
                                          </p:spTgt>
                                        </p:tgtEl>
                                        <p:attrNameLst>
                                          <p:attrName>ppt_x</p:attrName>
                                        </p:attrNameLst>
                                      </p:cBhvr>
                                      <p:tavLst>
                                        <p:tav tm="0">
                                          <p:val>
                                            <p:strVal val="0-#ppt_w/2"/>
                                          </p:val>
                                        </p:tav>
                                        <p:tav tm="100000">
                                          <p:val>
                                            <p:strVal val="#ppt_x"/>
                                          </p:val>
                                        </p:tav>
                                      </p:tavLst>
                                    </p:anim>
                                    <p:anim calcmode="lin" valueType="num">
                                      <p:cBhvr additive="base">
                                        <p:cTn id="44" dur="500" fill="hold"/>
                                        <p:tgtEl>
                                          <p:spTgt spid="73731">
                                            <p:txEl>
                                              <p:pRg st="6" end="6"/>
                                            </p:txEl>
                                          </p:spTgt>
                                        </p:tgtEl>
                                        <p:attrNameLst>
                                          <p:attrName>ppt_y</p:attrName>
                                        </p:attrNameLst>
                                      </p:cBhvr>
                                      <p:tavLst>
                                        <p:tav tm="0">
                                          <p:val>
                                            <p:strVal val="#ppt_y"/>
                                          </p:val>
                                        </p:tav>
                                        <p:tav tm="100000">
                                          <p:val>
                                            <p:strVal val="#ppt_y"/>
                                          </p:val>
                                        </p:tav>
                                      </p:tavLst>
                                    </p:anim>
                                  </p:childTnLst>
                                </p:cTn>
                              </p:par>
                            </p:childTnLst>
                          </p:cTn>
                        </p:par>
                      </p:childTnLst>
                    </p:cTn>
                  </p:par>
                  <p:par>
                    <p:cTn id="45" fill="hold" nodeType="clickPar">
                      <p:stCondLst>
                        <p:cond delay="indefinite"/>
                      </p:stCondLst>
                      <p:childTnLst>
                        <p:par>
                          <p:cTn id="46" fill="hold" nodeType="withGroup">
                            <p:stCondLst>
                              <p:cond delay="0"/>
                            </p:stCondLst>
                            <p:childTnLst>
                              <p:par>
                                <p:cTn id="47" presetID="2" presetClass="entr" presetSubtype="8" fill="hold" grpId="0" nodeType="clickEffect">
                                  <p:stCondLst>
                                    <p:cond delay="0"/>
                                  </p:stCondLst>
                                  <p:childTnLst>
                                    <p:set>
                                      <p:cBhvr>
                                        <p:cTn id="48" dur="1" fill="hold">
                                          <p:stCondLst>
                                            <p:cond delay="0"/>
                                          </p:stCondLst>
                                        </p:cTn>
                                        <p:tgtEl>
                                          <p:spTgt spid="73731">
                                            <p:txEl>
                                              <p:pRg st="7" end="7"/>
                                            </p:txEl>
                                          </p:spTgt>
                                        </p:tgtEl>
                                        <p:attrNameLst>
                                          <p:attrName>style.visibility</p:attrName>
                                        </p:attrNameLst>
                                      </p:cBhvr>
                                      <p:to>
                                        <p:strVal val="visible"/>
                                      </p:to>
                                    </p:set>
                                    <p:anim calcmode="lin" valueType="num">
                                      <p:cBhvr additive="base">
                                        <p:cTn id="49" dur="500" fill="hold"/>
                                        <p:tgtEl>
                                          <p:spTgt spid="73731">
                                            <p:txEl>
                                              <p:pRg st="7" end="7"/>
                                            </p:txEl>
                                          </p:spTgt>
                                        </p:tgtEl>
                                        <p:attrNameLst>
                                          <p:attrName>ppt_x</p:attrName>
                                        </p:attrNameLst>
                                      </p:cBhvr>
                                      <p:tavLst>
                                        <p:tav tm="0">
                                          <p:val>
                                            <p:strVal val="0-#ppt_w/2"/>
                                          </p:val>
                                        </p:tav>
                                        <p:tav tm="100000">
                                          <p:val>
                                            <p:strVal val="#ppt_x"/>
                                          </p:val>
                                        </p:tav>
                                      </p:tavLst>
                                    </p:anim>
                                    <p:anim calcmode="lin" valueType="num">
                                      <p:cBhvr additive="base">
                                        <p:cTn id="50" dur="500" fill="hold"/>
                                        <p:tgtEl>
                                          <p:spTgt spid="73731">
                                            <p:txEl>
                                              <p:pRg st="7" end="7"/>
                                            </p:txEl>
                                          </p:spTgt>
                                        </p:tgtEl>
                                        <p:attrNameLst>
                                          <p:attrName>ppt_y</p:attrName>
                                        </p:attrNameLst>
                                      </p:cBhvr>
                                      <p:tavLst>
                                        <p:tav tm="0">
                                          <p:val>
                                            <p:strVal val="#ppt_y"/>
                                          </p:val>
                                        </p:tav>
                                        <p:tav tm="100000">
                                          <p:val>
                                            <p:strVal val="#ppt_y"/>
                                          </p:val>
                                        </p:tav>
                                      </p:tavLst>
                                    </p:anim>
                                  </p:childTnLst>
                                </p:cTn>
                              </p:par>
                            </p:childTnLst>
                          </p:cTn>
                        </p:par>
                      </p:childTnLst>
                    </p:cTn>
                  </p:par>
                  <p:par>
                    <p:cTn id="51" fill="hold" nodeType="clickPar">
                      <p:stCondLst>
                        <p:cond delay="indefinite"/>
                      </p:stCondLst>
                      <p:childTnLst>
                        <p:par>
                          <p:cTn id="52" fill="hold" nodeType="withGroup">
                            <p:stCondLst>
                              <p:cond delay="0"/>
                            </p:stCondLst>
                            <p:childTnLst>
                              <p:par>
                                <p:cTn id="53" presetID="2" presetClass="entr" presetSubtype="8" fill="hold" grpId="0" nodeType="clickEffect">
                                  <p:stCondLst>
                                    <p:cond delay="0"/>
                                  </p:stCondLst>
                                  <p:childTnLst>
                                    <p:set>
                                      <p:cBhvr>
                                        <p:cTn id="54" dur="1" fill="hold">
                                          <p:stCondLst>
                                            <p:cond delay="0"/>
                                          </p:stCondLst>
                                        </p:cTn>
                                        <p:tgtEl>
                                          <p:spTgt spid="73731">
                                            <p:txEl>
                                              <p:pRg st="8" end="8"/>
                                            </p:txEl>
                                          </p:spTgt>
                                        </p:tgtEl>
                                        <p:attrNameLst>
                                          <p:attrName>style.visibility</p:attrName>
                                        </p:attrNameLst>
                                      </p:cBhvr>
                                      <p:to>
                                        <p:strVal val="visible"/>
                                      </p:to>
                                    </p:set>
                                    <p:anim calcmode="lin" valueType="num">
                                      <p:cBhvr additive="base">
                                        <p:cTn id="55" dur="500" fill="hold"/>
                                        <p:tgtEl>
                                          <p:spTgt spid="73731">
                                            <p:txEl>
                                              <p:pRg st="8" end="8"/>
                                            </p:txEl>
                                          </p:spTgt>
                                        </p:tgtEl>
                                        <p:attrNameLst>
                                          <p:attrName>ppt_x</p:attrName>
                                        </p:attrNameLst>
                                      </p:cBhvr>
                                      <p:tavLst>
                                        <p:tav tm="0">
                                          <p:val>
                                            <p:strVal val="0-#ppt_w/2"/>
                                          </p:val>
                                        </p:tav>
                                        <p:tav tm="100000">
                                          <p:val>
                                            <p:strVal val="#ppt_x"/>
                                          </p:val>
                                        </p:tav>
                                      </p:tavLst>
                                    </p:anim>
                                    <p:anim calcmode="lin" valueType="num">
                                      <p:cBhvr additive="base">
                                        <p:cTn id="56" dur="500" fill="hold"/>
                                        <p:tgtEl>
                                          <p:spTgt spid="73731">
                                            <p:txEl>
                                              <p:pRg st="8" end="8"/>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3731" grpId="0" build="p" bldLvl="2" autoUpdateAnimBg="0"/>
    </p:bldLst>
  </p:timing>
</p:sld>
</file>

<file path=ppt/slides/slide1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74754" name="Rectangle 2"/>
          <p:cNvSpPr>
            <a:spLocks noGrp="1" noChangeArrowheads="1"/>
          </p:cNvSpPr>
          <p:nvPr>
            <p:ph type="title"/>
          </p:nvPr>
        </p:nvSpPr>
        <p:spPr/>
        <p:txBody>
          <a:bodyPr/>
          <a:lstStyle/>
          <a:p>
            <a:r>
              <a:rPr lang="en-US" altLang="en-US"/>
              <a:t>Salt Layers in West Texas</a:t>
            </a:r>
          </a:p>
        </p:txBody>
      </p:sp>
      <p:sp>
        <p:nvSpPr>
          <p:cNvPr id="74755" name="Rectangle 3"/>
          <p:cNvSpPr>
            <a:spLocks noGrp="1" noChangeArrowheads="1"/>
          </p:cNvSpPr>
          <p:nvPr>
            <p:ph type="body" sz="half" idx="1"/>
          </p:nvPr>
        </p:nvSpPr>
        <p:spPr>
          <a:xfrm>
            <a:off x="685800" y="1752600"/>
            <a:ext cx="3810000" cy="4343400"/>
          </a:xfrm>
        </p:spPr>
        <p:txBody>
          <a:bodyPr/>
          <a:lstStyle/>
          <a:p>
            <a:pPr>
              <a:lnSpc>
                <a:spcPct val="90000"/>
              </a:lnSpc>
            </a:pPr>
            <a:r>
              <a:rPr lang="en-US" altLang="en-US" sz="2400"/>
              <a:t>200,000 doublet layers of CaCO</a:t>
            </a:r>
            <a:r>
              <a:rPr lang="en-US" altLang="en-US" sz="2400" baseline="-25000"/>
              <a:t>3</a:t>
            </a:r>
            <a:r>
              <a:rPr lang="en-US" altLang="en-US" sz="2400"/>
              <a:t> and CaSO</a:t>
            </a:r>
            <a:r>
              <a:rPr lang="en-US" altLang="en-US" sz="2400" baseline="-25000"/>
              <a:t>4</a:t>
            </a:r>
            <a:r>
              <a:rPr lang="en-US" altLang="en-US" sz="2400"/>
              <a:t>.</a:t>
            </a:r>
          </a:p>
          <a:p>
            <a:pPr>
              <a:lnSpc>
                <a:spcPct val="90000"/>
              </a:lnSpc>
            </a:pPr>
            <a:r>
              <a:rPr lang="en-US" altLang="en-US" sz="2400"/>
              <a:t>Correlated up to 40 miles apart</a:t>
            </a:r>
          </a:p>
          <a:p>
            <a:pPr>
              <a:lnSpc>
                <a:spcPct val="90000"/>
              </a:lnSpc>
            </a:pPr>
            <a:r>
              <a:rPr lang="en-US" altLang="en-US" sz="2400"/>
              <a:t>Average total thickness is 1300 feet</a:t>
            </a:r>
          </a:p>
          <a:p>
            <a:pPr>
              <a:lnSpc>
                <a:spcPct val="90000"/>
              </a:lnSpc>
            </a:pPr>
            <a:r>
              <a:rPr lang="en-US" altLang="en-US" sz="2400"/>
              <a:t>Each layer &lt; 0.1" thick.</a:t>
            </a:r>
          </a:p>
          <a:p>
            <a:pPr>
              <a:lnSpc>
                <a:spcPct val="90000"/>
              </a:lnSpc>
            </a:pPr>
            <a:r>
              <a:rPr lang="en-US" altLang="en-US" sz="2400"/>
              <a:t>Looks like a summer-winter phenomenon, implying at least 200,000 years.</a:t>
            </a:r>
          </a:p>
          <a:p>
            <a:pPr>
              <a:lnSpc>
                <a:spcPct val="90000"/>
              </a:lnSpc>
            </a:pPr>
            <a:r>
              <a:rPr lang="en-US" altLang="en-US" sz="2400"/>
              <a:t>Need to evaporate a </a:t>
            </a:r>
            <a:r>
              <a:rPr lang="en-US" altLang="en-US" sz="2400">
                <a:solidFill>
                  <a:schemeClr val="tx2"/>
                </a:solidFill>
              </a:rPr>
              <a:t>million feet</a:t>
            </a:r>
            <a:r>
              <a:rPr lang="en-US" altLang="en-US" sz="2400"/>
              <a:t> of seawater for this!</a:t>
            </a:r>
          </a:p>
        </p:txBody>
      </p:sp>
      <p:pic>
        <p:nvPicPr>
          <p:cNvPr id="74758" name="Picture 6" descr="delbasincolor"/>
          <p:cNvPicPr>
            <a:picLocks noGrp="1" noChangeAspect="1" noChangeArrowheads="1"/>
          </p:cNvPicPr>
          <p:nvPr>
            <p:ph type="clipArt" sz="half" idx="2"/>
          </p:nvPr>
        </p:nvPicPr>
        <p:blipFill>
          <a:blip r:embed="rId3">
            <a:extLst>
              <a:ext uri="{28A0092B-C50C-407E-A947-70E740481C1C}">
                <a14:useLocalDpi xmlns:a14="http://schemas.microsoft.com/office/drawing/2010/main" val="0"/>
              </a:ext>
            </a:extLst>
          </a:blip>
          <a:srcRect/>
          <a:stretch>
            <a:fillRect/>
          </a:stretch>
        </p:blipFill>
        <p:spPr>
          <a:xfrm>
            <a:off x="4648200" y="2016125"/>
            <a:ext cx="3810000" cy="40449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ustDataLst>
      <p:tags r:id="rId1"/>
    </p:custDataLst>
  </p:cSld>
  <p:clrMapOvr>
    <a:masterClrMapping/>
  </p:clrMapOvr>
  <p:transition advTm="139080"/>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nodeType="clickEffect">
                                  <p:stCondLst>
                                    <p:cond delay="0"/>
                                  </p:stCondLst>
                                  <p:childTnLst>
                                    <p:set>
                                      <p:cBhvr>
                                        <p:cTn id="6" dur="1" fill="hold">
                                          <p:stCondLst>
                                            <p:cond delay="0"/>
                                          </p:stCondLst>
                                        </p:cTn>
                                        <p:tgtEl>
                                          <p:spTgt spid="74758"/>
                                        </p:tgtEl>
                                        <p:attrNameLst>
                                          <p:attrName>style.visibility</p:attrName>
                                        </p:attrNameLst>
                                      </p:cBhvr>
                                      <p:to>
                                        <p:strVal val="visible"/>
                                      </p:to>
                                    </p:set>
                                    <p:animEffect transition="in" filter="checkerboard(across)">
                                      <p:cBhvr>
                                        <p:cTn id="7" dur="500"/>
                                        <p:tgtEl>
                                          <p:spTgt spid="74758"/>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 presetClass="entr" presetSubtype="8" fill="hold" grpId="0" nodeType="clickEffect">
                                  <p:stCondLst>
                                    <p:cond delay="0"/>
                                  </p:stCondLst>
                                  <p:childTnLst>
                                    <p:set>
                                      <p:cBhvr>
                                        <p:cTn id="11" dur="1" fill="hold">
                                          <p:stCondLst>
                                            <p:cond delay="0"/>
                                          </p:stCondLst>
                                        </p:cTn>
                                        <p:tgtEl>
                                          <p:spTgt spid="74755">
                                            <p:txEl>
                                              <p:pRg st="0" end="0"/>
                                            </p:txEl>
                                          </p:spTgt>
                                        </p:tgtEl>
                                        <p:attrNameLst>
                                          <p:attrName>style.visibility</p:attrName>
                                        </p:attrNameLst>
                                      </p:cBhvr>
                                      <p:to>
                                        <p:strVal val="visible"/>
                                      </p:to>
                                    </p:set>
                                    <p:anim calcmode="lin" valueType="num">
                                      <p:cBhvr additive="base">
                                        <p:cTn id="12" dur="500" fill="hold"/>
                                        <p:tgtEl>
                                          <p:spTgt spid="74755">
                                            <p:txEl>
                                              <p:pRg st="0" end="0"/>
                                            </p:txEl>
                                          </p:spTgt>
                                        </p:tgtEl>
                                        <p:attrNameLst>
                                          <p:attrName>ppt_x</p:attrName>
                                        </p:attrNameLst>
                                      </p:cBhvr>
                                      <p:tavLst>
                                        <p:tav tm="0">
                                          <p:val>
                                            <p:strVal val="0-#ppt_w/2"/>
                                          </p:val>
                                        </p:tav>
                                        <p:tav tm="100000">
                                          <p:val>
                                            <p:strVal val="#ppt_x"/>
                                          </p:val>
                                        </p:tav>
                                      </p:tavLst>
                                    </p:anim>
                                    <p:anim calcmode="lin" valueType="num">
                                      <p:cBhvr additive="base">
                                        <p:cTn id="13" dur="500" fill="hold"/>
                                        <p:tgtEl>
                                          <p:spTgt spid="74755">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14" fill="hold" nodeType="clickPar">
                      <p:stCondLst>
                        <p:cond delay="indefinite"/>
                      </p:stCondLst>
                      <p:childTnLst>
                        <p:par>
                          <p:cTn id="15" fill="hold" nodeType="withGroup">
                            <p:stCondLst>
                              <p:cond delay="0"/>
                            </p:stCondLst>
                            <p:childTnLst>
                              <p:par>
                                <p:cTn id="16" presetID="2" presetClass="entr" presetSubtype="8" fill="hold" grpId="0" nodeType="clickEffect">
                                  <p:stCondLst>
                                    <p:cond delay="0"/>
                                  </p:stCondLst>
                                  <p:childTnLst>
                                    <p:set>
                                      <p:cBhvr>
                                        <p:cTn id="17" dur="1" fill="hold">
                                          <p:stCondLst>
                                            <p:cond delay="0"/>
                                          </p:stCondLst>
                                        </p:cTn>
                                        <p:tgtEl>
                                          <p:spTgt spid="74755">
                                            <p:txEl>
                                              <p:pRg st="1" end="1"/>
                                            </p:txEl>
                                          </p:spTgt>
                                        </p:tgtEl>
                                        <p:attrNameLst>
                                          <p:attrName>style.visibility</p:attrName>
                                        </p:attrNameLst>
                                      </p:cBhvr>
                                      <p:to>
                                        <p:strVal val="visible"/>
                                      </p:to>
                                    </p:set>
                                    <p:anim calcmode="lin" valueType="num">
                                      <p:cBhvr additive="base">
                                        <p:cTn id="18" dur="500" fill="hold"/>
                                        <p:tgtEl>
                                          <p:spTgt spid="74755">
                                            <p:txEl>
                                              <p:pRg st="1" end="1"/>
                                            </p:txEl>
                                          </p:spTgt>
                                        </p:tgtEl>
                                        <p:attrNameLst>
                                          <p:attrName>ppt_x</p:attrName>
                                        </p:attrNameLst>
                                      </p:cBhvr>
                                      <p:tavLst>
                                        <p:tav tm="0">
                                          <p:val>
                                            <p:strVal val="0-#ppt_w/2"/>
                                          </p:val>
                                        </p:tav>
                                        <p:tav tm="100000">
                                          <p:val>
                                            <p:strVal val="#ppt_x"/>
                                          </p:val>
                                        </p:tav>
                                      </p:tavLst>
                                    </p:anim>
                                    <p:anim calcmode="lin" valueType="num">
                                      <p:cBhvr additive="base">
                                        <p:cTn id="19" dur="500" fill="hold"/>
                                        <p:tgtEl>
                                          <p:spTgt spid="74755">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20" fill="hold" nodeType="clickPar">
                      <p:stCondLst>
                        <p:cond delay="indefinite"/>
                      </p:stCondLst>
                      <p:childTnLst>
                        <p:par>
                          <p:cTn id="21" fill="hold" nodeType="withGroup">
                            <p:stCondLst>
                              <p:cond delay="0"/>
                            </p:stCondLst>
                            <p:childTnLst>
                              <p:par>
                                <p:cTn id="22" presetID="2" presetClass="entr" presetSubtype="8" fill="hold" grpId="0" nodeType="clickEffect">
                                  <p:stCondLst>
                                    <p:cond delay="0"/>
                                  </p:stCondLst>
                                  <p:childTnLst>
                                    <p:set>
                                      <p:cBhvr>
                                        <p:cTn id="23" dur="1" fill="hold">
                                          <p:stCondLst>
                                            <p:cond delay="0"/>
                                          </p:stCondLst>
                                        </p:cTn>
                                        <p:tgtEl>
                                          <p:spTgt spid="74755">
                                            <p:txEl>
                                              <p:pRg st="2" end="2"/>
                                            </p:txEl>
                                          </p:spTgt>
                                        </p:tgtEl>
                                        <p:attrNameLst>
                                          <p:attrName>style.visibility</p:attrName>
                                        </p:attrNameLst>
                                      </p:cBhvr>
                                      <p:to>
                                        <p:strVal val="visible"/>
                                      </p:to>
                                    </p:set>
                                    <p:anim calcmode="lin" valueType="num">
                                      <p:cBhvr additive="base">
                                        <p:cTn id="24" dur="500" fill="hold"/>
                                        <p:tgtEl>
                                          <p:spTgt spid="74755">
                                            <p:txEl>
                                              <p:pRg st="2" end="2"/>
                                            </p:txEl>
                                          </p:spTgt>
                                        </p:tgtEl>
                                        <p:attrNameLst>
                                          <p:attrName>ppt_x</p:attrName>
                                        </p:attrNameLst>
                                      </p:cBhvr>
                                      <p:tavLst>
                                        <p:tav tm="0">
                                          <p:val>
                                            <p:strVal val="0-#ppt_w/2"/>
                                          </p:val>
                                        </p:tav>
                                        <p:tav tm="100000">
                                          <p:val>
                                            <p:strVal val="#ppt_x"/>
                                          </p:val>
                                        </p:tav>
                                      </p:tavLst>
                                    </p:anim>
                                    <p:anim calcmode="lin" valueType="num">
                                      <p:cBhvr additive="base">
                                        <p:cTn id="25" dur="500" fill="hold"/>
                                        <p:tgtEl>
                                          <p:spTgt spid="74755">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26" fill="hold" nodeType="clickPar">
                      <p:stCondLst>
                        <p:cond delay="indefinite"/>
                      </p:stCondLst>
                      <p:childTnLst>
                        <p:par>
                          <p:cTn id="27" fill="hold" nodeType="withGroup">
                            <p:stCondLst>
                              <p:cond delay="0"/>
                            </p:stCondLst>
                            <p:childTnLst>
                              <p:par>
                                <p:cTn id="28" presetID="2" presetClass="entr" presetSubtype="8" fill="hold" grpId="0" nodeType="clickEffect">
                                  <p:stCondLst>
                                    <p:cond delay="0"/>
                                  </p:stCondLst>
                                  <p:childTnLst>
                                    <p:set>
                                      <p:cBhvr>
                                        <p:cTn id="29" dur="1" fill="hold">
                                          <p:stCondLst>
                                            <p:cond delay="0"/>
                                          </p:stCondLst>
                                        </p:cTn>
                                        <p:tgtEl>
                                          <p:spTgt spid="74755">
                                            <p:txEl>
                                              <p:pRg st="3" end="3"/>
                                            </p:txEl>
                                          </p:spTgt>
                                        </p:tgtEl>
                                        <p:attrNameLst>
                                          <p:attrName>style.visibility</p:attrName>
                                        </p:attrNameLst>
                                      </p:cBhvr>
                                      <p:to>
                                        <p:strVal val="visible"/>
                                      </p:to>
                                    </p:set>
                                    <p:anim calcmode="lin" valueType="num">
                                      <p:cBhvr additive="base">
                                        <p:cTn id="30" dur="500" fill="hold"/>
                                        <p:tgtEl>
                                          <p:spTgt spid="74755">
                                            <p:txEl>
                                              <p:pRg st="3" end="3"/>
                                            </p:txEl>
                                          </p:spTgt>
                                        </p:tgtEl>
                                        <p:attrNameLst>
                                          <p:attrName>ppt_x</p:attrName>
                                        </p:attrNameLst>
                                      </p:cBhvr>
                                      <p:tavLst>
                                        <p:tav tm="0">
                                          <p:val>
                                            <p:strVal val="0-#ppt_w/2"/>
                                          </p:val>
                                        </p:tav>
                                        <p:tav tm="100000">
                                          <p:val>
                                            <p:strVal val="#ppt_x"/>
                                          </p:val>
                                        </p:tav>
                                      </p:tavLst>
                                    </p:anim>
                                    <p:anim calcmode="lin" valueType="num">
                                      <p:cBhvr additive="base">
                                        <p:cTn id="31" dur="500" fill="hold"/>
                                        <p:tgtEl>
                                          <p:spTgt spid="74755">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32" fill="hold" nodeType="clickPar">
                      <p:stCondLst>
                        <p:cond delay="indefinite"/>
                      </p:stCondLst>
                      <p:childTnLst>
                        <p:par>
                          <p:cTn id="33" fill="hold" nodeType="withGroup">
                            <p:stCondLst>
                              <p:cond delay="0"/>
                            </p:stCondLst>
                            <p:childTnLst>
                              <p:par>
                                <p:cTn id="34" presetID="2" presetClass="entr" presetSubtype="8" fill="hold" grpId="0" nodeType="clickEffect">
                                  <p:stCondLst>
                                    <p:cond delay="0"/>
                                  </p:stCondLst>
                                  <p:childTnLst>
                                    <p:set>
                                      <p:cBhvr>
                                        <p:cTn id="35" dur="1" fill="hold">
                                          <p:stCondLst>
                                            <p:cond delay="0"/>
                                          </p:stCondLst>
                                        </p:cTn>
                                        <p:tgtEl>
                                          <p:spTgt spid="74755">
                                            <p:txEl>
                                              <p:pRg st="4" end="4"/>
                                            </p:txEl>
                                          </p:spTgt>
                                        </p:tgtEl>
                                        <p:attrNameLst>
                                          <p:attrName>style.visibility</p:attrName>
                                        </p:attrNameLst>
                                      </p:cBhvr>
                                      <p:to>
                                        <p:strVal val="visible"/>
                                      </p:to>
                                    </p:set>
                                    <p:anim calcmode="lin" valueType="num">
                                      <p:cBhvr additive="base">
                                        <p:cTn id="36" dur="500" fill="hold"/>
                                        <p:tgtEl>
                                          <p:spTgt spid="74755">
                                            <p:txEl>
                                              <p:pRg st="4" end="4"/>
                                            </p:txEl>
                                          </p:spTgt>
                                        </p:tgtEl>
                                        <p:attrNameLst>
                                          <p:attrName>ppt_x</p:attrName>
                                        </p:attrNameLst>
                                      </p:cBhvr>
                                      <p:tavLst>
                                        <p:tav tm="0">
                                          <p:val>
                                            <p:strVal val="0-#ppt_w/2"/>
                                          </p:val>
                                        </p:tav>
                                        <p:tav tm="100000">
                                          <p:val>
                                            <p:strVal val="#ppt_x"/>
                                          </p:val>
                                        </p:tav>
                                      </p:tavLst>
                                    </p:anim>
                                    <p:anim calcmode="lin" valueType="num">
                                      <p:cBhvr additive="base">
                                        <p:cTn id="37" dur="500" fill="hold"/>
                                        <p:tgtEl>
                                          <p:spTgt spid="74755">
                                            <p:txEl>
                                              <p:pRg st="4" end="4"/>
                                            </p:txEl>
                                          </p:spTgt>
                                        </p:tgtEl>
                                        <p:attrNameLst>
                                          <p:attrName>ppt_y</p:attrName>
                                        </p:attrNameLst>
                                      </p:cBhvr>
                                      <p:tavLst>
                                        <p:tav tm="0">
                                          <p:val>
                                            <p:strVal val="#ppt_y"/>
                                          </p:val>
                                        </p:tav>
                                        <p:tav tm="100000">
                                          <p:val>
                                            <p:strVal val="#ppt_y"/>
                                          </p:val>
                                        </p:tav>
                                      </p:tavLst>
                                    </p:anim>
                                  </p:childTnLst>
                                </p:cTn>
                              </p:par>
                            </p:childTnLst>
                          </p:cTn>
                        </p:par>
                      </p:childTnLst>
                    </p:cTn>
                  </p:par>
                  <p:par>
                    <p:cTn id="38" fill="hold" nodeType="clickPar">
                      <p:stCondLst>
                        <p:cond delay="indefinite"/>
                      </p:stCondLst>
                      <p:childTnLst>
                        <p:par>
                          <p:cTn id="39" fill="hold" nodeType="withGroup">
                            <p:stCondLst>
                              <p:cond delay="0"/>
                            </p:stCondLst>
                            <p:childTnLst>
                              <p:par>
                                <p:cTn id="40" presetID="2" presetClass="entr" presetSubtype="8" fill="hold" grpId="0" nodeType="clickEffect">
                                  <p:stCondLst>
                                    <p:cond delay="0"/>
                                  </p:stCondLst>
                                  <p:childTnLst>
                                    <p:set>
                                      <p:cBhvr>
                                        <p:cTn id="41" dur="1" fill="hold">
                                          <p:stCondLst>
                                            <p:cond delay="0"/>
                                          </p:stCondLst>
                                        </p:cTn>
                                        <p:tgtEl>
                                          <p:spTgt spid="74755">
                                            <p:txEl>
                                              <p:pRg st="5" end="5"/>
                                            </p:txEl>
                                          </p:spTgt>
                                        </p:tgtEl>
                                        <p:attrNameLst>
                                          <p:attrName>style.visibility</p:attrName>
                                        </p:attrNameLst>
                                      </p:cBhvr>
                                      <p:to>
                                        <p:strVal val="visible"/>
                                      </p:to>
                                    </p:set>
                                    <p:anim calcmode="lin" valueType="num">
                                      <p:cBhvr additive="base">
                                        <p:cTn id="42" dur="500" fill="hold"/>
                                        <p:tgtEl>
                                          <p:spTgt spid="74755">
                                            <p:txEl>
                                              <p:pRg st="5" end="5"/>
                                            </p:txEl>
                                          </p:spTgt>
                                        </p:tgtEl>
                                        <p:attrNameLst>
                                          <p:attrName>ppt_x</p:attrName>
                                        </p:attrNameLst>
                                      </p:cBhvr>
                                      <p:tavLst>
                                        <p:tav tm="0">
                                          <p:val>
                                            <p:strVal val="0-#ppt_w/2"/>
                                          </p:val>
                                        </p:tav>
                                        <p:tav tm="100000">
                                          <p:val>
                                            <p:strVal val="#ppt_x"/>
                                          </p:val>
                                        </p:tav>
                                      </p:tavLst>
                                    </p:anim>
                                    <p:anim calcmode="lin" valueType="num">
                                      <p:cBhvr additive="base">
                                        <p:cTn id="43" dur="500" fill="hold"/>
                                        <p:tgtEl>
                                          <p:spTgt spid="74755">
                                            <p:txEl>
                                              <p:pRg st="5" end="5"/>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4755" grpId="0" build="p" autoUpdateAnimBg="0"/>
    </p:bldLst>
  </p:timing>
</p:sld>
</file>

<file path=ppt/slides/slide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7346" name="Rectangle 1026"/>
          <p:cNvSpPr>
            <a:spLocks noGrp="1" noChangeArrowheads="1"/>
          </p:cNvSpPr>
          <p:nvPr>
            <p:ph type="title"/>
          </p:nvPr>
        </p:nvSpPr>
        <p:spPr/>
        <p:txBody>
          <a:bodyPr/>
          <a:lstStyle/>
          <a:p>
            <a:r>
              <a:rPr lang="en-US" altLang="en-US"/>
              <a:t>What is 'Scientific Creationism'?</a:t>
            </a:r>
          </a:p>
        </p:txBody>
      </p:sp>
      <p:sp>
        <p:nvSpPr>
          <p:cNvPr id="57347" name="Rectangle 1027"/>
          <p:cNvSpPr>
            <a:spLocks noGrp="1" noChangeArrowheads="1"/>
          </p:cNvSpPr>
          <p:nvPr>
            <p:ph type="body" idx="1"/>
          </p:nvPr>
        </p:nvSpPr>
        <p:spPr/>
        <p:txBody>
          <a:bodyPr/>
          <a:lstStyle/>
          <a:p>
            <a:pPr>
              <a:lnSpc>
                <a:spcPct val="90000"/>
              </a:lnSpc>
            </a:pPr>
            <a:r>
              <a:rPr lang="en-US" altLang="en-US"/>
              <a:t>Belief that earth &amp; universe are very young compared to usual secular dates</a:t>
            </a:r>
          </a:p>
          <a:p>
            <a:pPr lvl="1">
              <a:lnSpc>
                <a:spcPct val="90000"/>
              </a:lnSpc>
            </a:pPr>
            <a:r>
              <a:rPr lang="en-US" altLang="en-US"/>
              <a:t>Only thousands of years instead of billions</a:t>
            </a:r>
          </a:p>
          <a:p>
            <a:pPr>
              <a:lnSpc>
                <a:spcPct val="90000"/>
              </a:lnSpc>
            </a:pPr>
            <a:r>
              <a:rPr lang="en-US" altLang="en-US"/>
              <a:t>Claims the geologic record was laid quickly</a:t>
            </a:r>
          </a:p>
          <a:p>
            <a:pPr lvl="1">
              <a:lnSpc>
                <a:spcPct val="90000"/>
              </a:lnSpc>
            </a:pPr>
            <a:r>
              <a:rPr lang="en-US" altLang="en-US"/>
              <a:t>Nearly all in one year of Noah's flood</a:t>
            </a:r>
          </a:p>
          <a:p>
            <a:pPr>
              <a:lnSpc>
                <a:spcPct val="90000"/>
              </a:lnSpc>
            </a:pPr>
            <a:r>
              <a:rPr lang="en-US" altLang="en-US"/>
              <a:t>But there are creationists who are scientific who do not subscribe to this view, so a better name would be "young-earth creationism."</a:t>
            </a:r>
          </a:p>
        </p:txBody>
      </p:sp>
    </p:spTree>
    <p:custDataLst>
      <p:tags r:id="rId1"/>
    </p:custDataLst>
  </p:cSld>
  <p:clrMapOvr>
    <a:masterClrMapping/>
  </p:clrMapOvr>
  <p:transition advTm="53638"/>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57347">
                                            <p:txEl>
                                              <p:pRg st="0" end="0"/>
                                            </p:txEl>
                                          </p:spTgt>
                                        </p:tgtEl>
                                        <p:attrNameLst>
                                          <p:attrName>style.visibility</p:attrName>
                                        </p:attrNameLst>
                                      </p:cBhvr>
                                      <p:to>
                                        <p:strVal val="visible"/>
                                      </p:to>
                                    </p:set>
                                    <p:anim calcmode="lin" valueType="num">
                                      <p:cBhvr additive="base">
                                        <p:cTn id="7" dur="500" fill="hold"/>
                                        <p:tgtEl>
                                          <p:spTgt spid="57347">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57347">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57347">
                                            <p:txEl>
                                              <p:pRg st="1" end="1"/>
                                            </p:txEl>
                                          </p:spTgt>
                                        </p:tgtEl>
                                        <p:attrNameLst>
                                          <p:attrName>style.visibility</p:attrName>
                                        </p:attrNameLst>
                                      </p:cBhvr>
                                      <p:to>
                                        <p:strVal val="visible"/>
                                      </p:to>
                                    </p:set>
                                    <p:anim calcmode="lin" valueType="num">
                                      <p:cBhvr additive="base">
                                        <p:cTn id="13" dur="500" fill="hold"/>
                                        <p:tgtEl>
                                          <p:spTgt spid="57347">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57347">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57347">
                                            <p:txEl>
                                              <p:pRg st="2" end="2"/>
                                            </p:txEl>
                                          </p:spTgt>
                                        </p:tgtEl>
                                        <p:attrNameLst>
                                          <p:attrName>style.visibility</p:attrName>
                                        </p:attrNameLst>
                                      </p:cBhvr>
                                      <p:to>
                                        <p:strVal val="visible"/>
                                      </p:to>
                                    </p:set>
                                    <p:anim calcmode="lin" valueType="num">
                                      <p:cBhvr additive="base">
                                        <p:cTn id="19" dur="500" fill="hold"/>
                                        <p:tgtEl>
                                          <p:spTgt spid="57347">
                                            <p:txEl>
                                              <p:pRg st="2" end="2"/>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57347">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57347">
                                            <p:txEl>
                                              <p:pRg st="3" end="3"/>
                                            </p:txEl>
                                          </p:spTgt>
                                        </p:tgtEl>
                                        <p:attrNameLst>
                                          <p:attrName>style.visibility</p:attrName>
                                        </p:attrNameLst>
                                      </p:cBhvr>
                                      <p:to>
                                        <p:strVal val="visible"/>
                                      </p:to>
                                    </p:set>
                                    <p:anim calcmode="lin" valueType="num">
                                      <p:cBhvr additive="base">
                                        <p:cTn id="25" dur="500" fill="hold"/>
                                        <p:tgtEl>
                                          <p:spTgt spid="57347">
                                            <p:txEl>
                                              <p:pRg st="3" end="3"/>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57347">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8" fill="hold" grpId="0" nodeType="clickEffect">
                                  <p:stCondLst>
                                    <p:cond delay="0"/>
                                  </p:stCondLst>
                                  <p:childTnLst>
                                    <p:set>
                                      <p:cBhvr>
                                        <p:cTn id="30" dur="1" fill="hold">
                                          <p:stCondLst>
                                            <p:cond delay="0"/>
                                          </p:stCondLst>
                                        </p:cTn>
                                        <p:tgtEl>
                                          <p:spTgt spid="57347">
                                            <p:txEl>
                                              <p:pRg st="4" end="4"/>
                                            </p:txEl>
                                          </p:spTgt>
                                        </p:tgtEl>
                                        <p:attrNameLst>
                                          <p:attrName>style.visibility</p:attrName>
                                        </p:attrNameLst>
                                      </p:cBhvr>
                                      <p:to>
                                        <p:strVal val="visible"/>
                                      </p:to>
                                    </p:set>
                                    <p:anim calcmode="lin" valueType="num">
                                      <p:cBhvr additive="base">
                                        <p:cTn id="31" dur="500" fill="hold"/>
                                        <p:tgtEl>
                                          <p:spTgt spid="57347">
                                            <p:txEl>
                                              <p:pRg st="4" end="4"/>
                                            </p:txEl>
                                          </p:spTgt>
                                        </p:tgtEl>
                                        <p:attrNameLst>
                                          <p:attrName>ppt_x</p:attrName>
                                        </p:attrNameLst>
                                      </p:cBhvr>
                                      <p:tavLst>
                                        <p:tav tm="0">
                                          <p:val>
                                            <p:strVal val="0-#ppt_w/2"/>
                                          </p:val>
                                        </p:tav>
                                        <p:tav tm="100000">
                                          <p:val>
                                            <p:strVal val="#ppt_x"/>
                                          </p:val>
                                        </p:tav>
                                      </p:tavLst>
                                    </p:anim>
                                    <p:anim calcmode="lin" valueType="num">
                                      <p:cBhvr additive="base">
                                        <p:cTn id="32" dur="500" fill="hold"/>
                                        <p:tgtEl>
                                          <p:spTgt spid="57347">
                                            <p:txEl>
                                              <p:pRg st="4" end="4"/>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347" grpId="0" build="p" bldLvl="2" autoUpdateAnimBg="0"/>
    </p:bldLst>
  </p:timing>
</p:sld>
</file>

<file path=ppt/slides/slide2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75778" name="Rectangle 2"/>
          <p:cNvSpPr>
            <a:spLocks noGrp="1" noChangeArrowheads="1"/>
          </p:cNvSpPr>
          <p:nvPr>
            <p:ph type="title"/>
          </p:nvPr>
        </p:nvSpPr>
        <p:spPr/>
        <p:txBody>
          <a:bodyPr/>
          <a:lstStyle/>
          <a:p>
            <a:r>
              <a:rPr lang="en-US" altLang="en-US"/>
              <a:t>Clay-Silt Layers</a:t>
            </a:r>
          </a:p>
        </p:txBody>
      </p:sp>
      <p:sp>
        <p:nvSpPr>
          <p:cNvPr id="75779" name="Rectangle 3"/>
          <p:cNvSpPr>
            <a:spLocks noGrp="1" noChangeArrowheads="1"/>
          </p:cNvSpPr>
          <p:nvPr>
            <p:ph type="body" idx="1"/>
          </p:nvPr>
        </p:nvSpPr>
        <p:spPr/>
        <p:txBody>
          <a:bodyPr/>
          <a:lstStyle/>
          <a:p>
            <a:r>
              <a:rPr lang="en-US" altLang="en-US"/>
              <a:t>Paired paper-thin layers deposited in lakes or seas:</a:t>
            </a:r>
          </a:p>
          <a:p>
            <a:pPr lvl="1"/>
            <a:r>
              <a:rPr lang="en-US" altLang="en-US"/>
              <a:t>Clean clay layer</a:t>
            </a:r>
          </a:p>
          <a:p>
            <a:pPr lvl="1"/>
            <a:r>
              <a:rPr lang="en-US" altLang="en-US"/>
              <a:t>Coarser layer with organic material (pollen, spores)</a:t>
            </a:r>
          </a:p>
          <a:p>
            <a:r>
              <a:rPr lang="en-US" altLang="en-US"/>
              <a:t>Looks like a seasonal phenomenon:</a:t>
            </a:r>
          </a:p>
          <a:p>
            <a:pPr lvl="1"/>
            <a:r>
              <a:rPr lang="en-US" altLang="en-US"/>
              <a:t>Pollen, spores washed in during growing season.</a:t>
            </a:r>
          </a:p>
          <a:p>
            <a:pPr lvl="1"/>
            <a:r>
              <a:rPr lang="en-US" altLang="en-US"/>
              <a:t>Fine material settles out when lake is ice-covered.</a:t>
            </a:r>
          </a:p>
        </p:txBody>
      </p:sp>
    </p:spTree>
    <p:custDataLst>
      <p:tags r:id="rId1"/>
    </p:custDataLst>
  </p:cSld>
  <p:clrMapOvr>
    <a:masterClrMapping/>
  </p:clrMapOvr>
  <p:transition advTm="63391"/>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75779">
                                            <p:txEl>
                                              <p:pRg st="0" end="0"/>
                                            </p:txEl>
                                          </p:spTgt>
                                        </p:tgtEl>
                                        <p:attrNameLst>
                                          <p:attrName>style.visibility</p:attrName>
                                        </p:attrNameLst>
                                      </p:cBhvr>
                                      <p:to>
                                        <p:strVal val="visible"/>
                                      </p:to>
                                    </p:set>
                                    <p:anim calcmode="lin" valueType="num">
                                      <p:cBhvr additive="base">
                                        <p:cTn id="7" dur="500" fill="hold"/>
                                        <p:tgtEl>
                                          <p:spTgt spid="75779">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75779">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75779">
                                            <p:txEl>
                                              <p:pRg st="1" end="1"/>
                                            </p:txEl>
                                          </p:spTgt>
                                        </p:tgtEl>
                                        <p:attrNameLst>
                                          <p:attrName>style.visibility</p:attrName>
                                        </p:attrNameLst>
                                      </p:cBhvr>
                                      <p:to>
                                        <p:strVal val="visible"/>
                                      </p:to>
                                    </p:set>
                                    <p:anim calcmode="lin" valueType="num">
                                      <p:cBhvr additive="base">
                                        <p:cTn id="13" dur="500" fill="hold"/>
                                        <p:tgtEl>
                                          <p:spTgt spid="75779">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75779">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75779">
                                            <p:txEl>
                                              <p:pRg st="2" end="2"/>
                                            </p:txEl>
                                          </p:spTgt>
                                        </p:tgtEl>
                                        <p:attrNameLst>
                                          <p:attrName>style.visibility</p:attrName>
                                        </p:attrNameLst>
                                      </p:cBhvr>
                                      <p:to>
                                        <p:strVal val="visible"/>
                                      </p:to>
                                    </p:set>
                                    <p:anim calcmode="lin" valueType="num">
                                      <p:cBhvr additive="base">
                                        <p:cTn id="19" dur="500" fill="hold"/>
                                        <p:tgtEl>
                                          <p:spTgt spid="75779">
                                            <p:txEl>
                                              <p:pRg st="2" end="2"/>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75779">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75779">
                                            <p:txEl>
                                              <p:pRg st="3" end="3"/>
                                            </p:txEl>
                                          </p:spTgt>
                                        </p:tgtEl>
                                        <p:attrNameLst>
                                          <p:attrName>style.visibility</p:attrName>
                                        </p:attrNameLst>
                                      </p:cBhvr>
                                      <p:to>
                                        <p:strVal val="visible"/>
                                      </p:to>
                                    </p:set>
                                    <p:anim calcmode="lin" valueType="num">
                                      <p:cBhvr additive="base">
                                        <p:cTn id="25" dur="500" fill="hold"/>
                                        <p:tgtEl>
                                          <p:spTgt spid="75779">
                                            <p:txEl>
                                              <p:pRg st="3" end="3"/>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75779">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8" fill="hold" grpId="0" nodeType="clickEffect">
                                  <p:stCondLst>
                                    <p:cond delay="0"/>
                                  </p:stCondLst>
                                  <p:childTnLst>
                                    <p:set>
                                      <p:cBhvr>
                                        <p:cTn id="30" dur="1" fill="hold">
                                          <p:stCondLst>
                                            <p:cond delay="0"/>
                                          </p:stCondLst>
                                        </p:cTn>
                                        <p:tgtEl>
                                          <p:spTgt spid="75779">
                                            <p:txEl>
                                              <p:pRg st="4" end="4"/>
                                            </p:txEl>
                                          </p:spTgt>
                                        </p:tgtEl>
                                        <p:attrNameLst>
                                          <p:attrName>style.visibility</p:attrName>
                                        </p:attrNameLst>
                                      </p:cBhvr>
                                      <p:to>
                                        <p:strVal val="visible"/>
                                      </p:to>
                                    </p:set>
                                    <p:anim calcmode="lin" valueType="num">
                                      <p:cBhvr additive="base">
                                        <p:cTn id="31" dur="500" fill="hold"/>
                                        <p:tgtEl>
                                          <p:spTgt spid="75779">
                                            <p:txEl>
                                              <p:pRg st="4" end="4"/>
                                            </p:txEl>
                                          </p:spTgt>
                                        </p:tgtEl>
                                        <p:attrNameLst>
                                          <p:attrName>ppt_x</p:attrName>
                                        </p:attrNameLst>
                                      </p:cBhvr>
                                      <p:tavLst>
                                        <p:tav tm="0">
                                          <p:val>
                                            <p:strVal val="0-#ppt_w/2"/>
                                          </p:val>
                                        </p:tav>
                                        <p:tav tm="100000">
                                          <p:val>
                                            <p:strVal val="#ppt_x"/>
                                          </p:val>
                                        </p:tav>
                                      </p:tavLst>
                                    </p:anim>
                                    <p:anim calcmode="lin" valueType="num">
                                      <p:cBhvr additive="base">
                                        <p:cTn id="32" dur="500" fill="hold"/>
                                        <p:tgtEl>
                                          <p:spTgt spid="75779">
                                            <p:txEl>
                                              <p:pRg st="4" end="4"/>
                                            </p:txEl>
                                          </p:spTgt>
                                        </p:tgtEl>
                                        <p:attrNameLst>
                                          <p:attrName>ppt_y</p:attrName>
                                        </p:attrNameLst>
                                      </p:cBhvr>
                                      <p:tavLst>
                                        <p:tav tm="0">
                                          <p:val>
                                            <p:strVal val="#ppt_y"/>
                                          </p:val>
                                        </p:tav>
                                        <p:tav tm="100000">
                                          <p:val>
                                            <p:strVal val="#ppt_y"/>
                                          </p:val>
                                        </p:tav>
                                      </p:tavLst>
                                    </p:anim>
                                  </p:childTnLst>
                                </p:cTn>
                              </p:par>
                            </p:childTnLst>
                          </p:cTn>
                        </p:par>
                      </p:childTnLst>
                    </p:cTn>
                  </p:par>
                  <p:par>
                    <p:cTn id="33" fill="hold" nodeType="clickPar">
                      <p:stCondLst>
                        <p:cond delay="indefinite"/>
                      </p:stCondLst>
                      <p:childTnLst>
                        <p:par>
                          <p:cTn id="34" fill="hold" nodeType="withGroup">
                            <p:stCondLst>
                              <p:cond delay="0"/>
                            </p:stCondLst>
                            <p:childTnLst>
                              <p:par>
                                <p:cTn id="35" presetID="2" presetClass="entr" presetSubtype="8" fill="hold" grpId="0" nodeType="clickEffect">
                                  <p:stCondLst>
                                    <p:cond delay="0"/>
                                  </p:stCondLst>
                                  <p:childTnLst>
                                    <p:set>
                                      <p:cBhvr>
                                        <p:cTn id="36" dur="1" fill="hold">
                                          <p:stCondLst>
                                            <p:cond delay="0"/>
                                          </p:stCondLst>
                                        </p:cTn>
                                        <p:tgtEl>
                                          <p:spTgt spid="75779">
                                            <p:txEl>
                                              <p:pRg st="5" end="5"/>
                                            </p:txEl>
                                          </p:spTgt>
                                        </p:tgtEl>
                                        <p:attrNameLst>
                                          <p:attrName>style.visibility</p:attrName>
                                        </p:attrNameLst>
                                      </p:cBhvr>
                                      <p:to>
                                        <p:strVal val="visible"/>
                                      </p:to>
                                    </p:set>
                                    <p:anim calcmode="lin" valueType="num">
                                      <p:cBhvr additive="base">
                                        <p:cTn id="37" dur="500" fill="hold"/>
                                        <p:tgtEl>
                                          <p:spTgt spid="75779">
                                            <p:txEl>
                                              <p:pRg st="5" end="5"/>
                                            </p:txEl>
                                          </p:spTgt>
                                        </p:tgtEl>
                                        <p:attrNameLst>
                                          <p:attrName>ppt_x</p:attrName>
                                        </p:attrNameLst>
                                      </p:cBhvr>
                                      <p:tavLst>
                                        <p:tav tm="0">
                                          <p:val>
                                            <p:strVal val="0-#ppt_w/2"/>
                                          </p:val>
                                        </p:tav>
                                        <p:tav tm="100000">
                                          <p:val>
                                            <p:strVal val="#ppt_x"/>
                                          </p:val>
                                        </p:tav>
                                      </p:tavLst>
                                    </p:anim>
                                    <p:anim calcmode="lin" valueType="num">
                                      <p:cBhvr additive="base">
                                        <p:cTn id="38" dur="500" fill="hold"/>
                                        <p:tgtEl>
                                          <p:spTgt spid="75779">
                                            <p:txEl>
                                              <p:pRg st="5" end="5"/>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779" grpId="0" build="p" bldLvl="2" autoUpdateAnimBg="0"/>
    </p:bldLst>
  </p:timing>
</p:sld>
</file>

<file path=ppt/slides/slide2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76802" name="Rectangle 2"/>
          <p:cNvSpPr>
            <a:spLocks noGrp="1" noChangeArrowheads="1"/>
          </p:cNvSpPr>
          <p:nvPr>
            <p:ph type="title"/>
          </p:nvPr>
        </p:nvSpPr>
        <p:spPr/>
        <p:txBody>
          <a:bodyPr/>
          <a:lstStyle/>
          <a:p>
            <a:r>
              <a:rPr lang="en-US" altLang="en-US"/>
              <a:t/>
            </a:r>
            <a:br>
              <a:rPr lang="en-US" altLang="en-US"/>
            </a:br>
            <a:r>
              <a:rPr lang="en-US" altLang="en-US"/>
              <a:t>Examples of Clay-Silt Layers</a:t>
            </a:r>
          </a:p>
        </p:txBody>
      </p:sp>
      <p:sp>
        <p:nvSpPr>
          <p:cNvPr id="76803" name="Rectangle 3"/>
          <p:cNvSpPr>
            <a:spLocks noGrp="1" noChangeArrowheads="1"/>
          </p:cNvSpPr>
          <p:nvPr>
            <p:ph type="body" idx="1"/>
          </p:nvPr>
        </p:nvSpPr>
        <p:spPr/>
        <p:txBody>
          <a:bodyPr/>
          <a:lstStyle/>
          <a:p>
            <a:r>
              <a:rPr lang="en-US" altLang="en-US" sz="2800"/>
              <a:t>Green River Shales (WY, UT, CO)</a:t>
            </a:r>
          </a:p>
          <a:p>
            <a:pPr lvl="1"/>
            <a:r>
              <a:rPr lang="en-US" altLang="en-US" sz="2400"/>
              <a:t>Several million pairs (up to 20 million)</a:t>
            </a:r>
          </a:p>
          <a:p>
            <a:pPr lvl="1"/>
            <a:r>
              <a:rPr lang="en-US" altLang="en-US" sz="2400"/>
              <a:t>Covers over 10,000 square miles</a:t>
            </a:r>
          </a:p>
          <a:p>
            <a:pPr lvl="1"/>
            <a:r>
              <a:rPr lang="en-US" altLang="en-US" sz="2400"/>
              <a:t>Thickness varies with frequency of sunspot cycle and procession of equinoxes.</a:t>
            </a:r>
          </a:p>
          <a:p>
            <a:r>
              <a:rPr lang="en-US" altLang="en-US" sz="2800"/>
              <a:t>Haymond Formation (TX)</a:t>
            </a:r>
          </a:p>
          <a:p>
            <a:pPr lvl="1"/>
            <a:r>
              <a:rPr lang="en-US" altLang="en-US" sz="2400"/>
              <a:t>15,000 sandstone/shale pairs</a:t>
            </a:r>
          </a:p>
          <a:p>
            <a:pPr lvl="1"/>
            <a:r>
              <a:rPr lang="en-US" altLang="en-US" sz="2400"/>
              <a:t>Large area, almost a mile thick</a:t>
            </a:r>
          </a:p>
          <a:p>
            <a:pPr lvl="1"/>
            <a:r>
              <a:rPr lang="en-US" altLang="en-US" sz="2400"/>
              <a:t>How does one get silt to settle quickly?</a:t>
            </a:r>
          </a:p>
        </p:txBody>
      </p:sp>
    </p:spTree>
    <p:custDataLst>
      <p:tags r:id="rId1"/>
    </p:custDataLst>
  </p:cSld>
  <p:clrMapOvr>
    <a:masterClrMapping/>
  </p:clrMapOvr>
  <p:transition advTm="122266"/>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76803">
                                            <p:txEl>
                                              <p:pRg st="0" end="0"/>
                                            </p:txEl>
                                          </p:spTgt>
                                        </p:tgtEl>
                                        <p:attrNameLst>
                                          <p:attrName>style.visibility</p:attrName>
                                        </p:attrNameLst>
                                      </p:cBhvr>
                                      <p:to>
                                        <p:strVal val="visible"/>
                                      </p:to>
                                    </p:set>
                                    <p:anim calcmode="lin" valueType="num">
                                      <p:cBhvr additive="base">
                                        <p:cTn id="7" dur="500" fill="hold"/>
                                        <p:tgtEl>
                                          <p:spTgt spid="76803">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76803">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76803">
                                            <p:txEl>
                                              <p:pRg st="1" end="1"/>
                                            </p:txEl>
                                          </p:spTgt>
                                        </p:tgtEl>
                                        <p:attrNameLst>
                                          <p:attrName>style.visibility</p:attrName>
                                        </p:attrNameLst>
                                      </p:cBhvr>
                                      <p:to>
                                        <p:strVal val="visible"/>
                                      </p:to>
                                    </p:set>
                                    <p:anim calcmode="lin" valueType="num">
                                      <p:cBhvr additive="base">
                                        <p:cTn id="13" dur="500" fill="hold"/>
                                        <p:tgtEl>
                                          <p:spTgt spid="76803">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76803">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76803">
                                            <p:txEl>
                                              <p:pRg st="2" end="2"/>
                                            </p:txEl>
                                          </p:spTgt>
                                        </p:tgtEl>
                                        <p:attrNameLst>
                                          <p:attrName>style.visibility</p:attrName>
                                        </p:attrNameLst>
                                      </p:cBhvr>
                                      <p:to>
                                        <p:strVal val="visible"/>
                                      </p:to>
                                    </p:set>
                                    <p:anim calcmode="lin" valueType="num">
                                      <p:cBhvr additive="base">
                                        <p:cTn id="19" dur="500" fill="hold"/>
                                        <p:tgtEl>
                                          <p:spTgt spid="76803">
                                            <p:txEl>
                                              <p:pRg st="2" end="2"/>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76803">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76803">
                                            <p:txEl>
                                              <p:pRg st="3" end="3"/>
                                            </p:txEl>
                                          </p:spTgt>
                                        </p:tgtEl>
                                        <p:attrNameLst>
                                          <p:attrName>style.visibility</p:attrName>
                                        </p:attrNameLst>
                                      </p:cBhvr>
                                      <p:to>
                                        <p:strVal val="visible"/>
                                      </p:to>
                                    </p:set>
                                    <p:anim calcmode="lin" valueType="num">
                                      <p:cBhvr additive="base">
                                        <p:cTn id="25" dur="500" fill="hold"/>
                                        <p:tgtEl>
                                          <p:spTgt spid="76803">
                                            <p:txEl>
                                              <p:pRg st="3" end="3"/>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76803">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8" fill="hold" grpId="0" nodeType="clickEffect">
                                  <p:stCondLst>
                                    <p:cond delay="0"/>
                                  </p:stCondLst>
                                  <p:childTnLst>
                                    <p:set>
                                      <p:cBhvr>
                                        <p:cTn id="30" dur="1" fill="hold">
                                          <p:stCondLst>
                                            <p:cond delay="0"/>
                                          </p:stCondLst>
                                        </p:cTn>
                                        <p:tgtEl>
                                          <p:spTgt spid="76803">
                                            <p:txEl>
                                              <p:pRg st="4" end="4"/>
                                            </p:txEl>
                                          </p:spTgt>
                                        </p:tgtEl>
                                        <p:attrNameLst>
                                          <p:attrName>style.visibility</p:attrName>
                                        </p:attrNameLst>
                                      </p:cBhvr>
                                      <p:to>
                                        <p:strVal val="visible"/>
                                      </p:to>
                                    </p:set>
                                    <p:anim calcmode="lin" valueType="num">
                                      <p:cBhvr additive="base">
                                        <p:cTn id="31" dur="500" fill="hold"/>
                                        <p:tgtEl>
                                          <p:spTgt spid="76803">
                                            <p:txEl>
                                              <p:pRg st="4" end="4"/>
                                            </p:txEl>
                                          </p:spTgt>
                                        </p:tgtEl>
                                        <p:attrNameLst>
                                          <p:attrName>ppt_x</p:attrName>
                                        </p:attrNameLst>
                                      </p:cBhvr>
                                      <p:tavLst>
                                        <p:tav tm="0">
                                          <p:val>
                                            <p:strVal val="0-#ppt_w/2"/>
                                          </p:val>
                                        </p:tav>
                                        <p:tav tm="100000">
                                          <p:val>
                                            <p:strVal val="#ppt_x"/>
                                          </p:val>
                                        </p:tav>
                                      </p:tavLst>
                                    </p:anim>
                                    <p:anim calcmode="lin" valueType="num">
                                      <p:cBhvr additive="base">
                                        <p:cTn id="32" dur="500" fill="hold"/>
                                        <p:tgtEl>
                                          <p:spTgt spid="76803">
                                            <p:txEl>
                                              <p:pRg st="4" end="4"/>
                                            </p:txEl>
                                          </p:spTgt>
                                        </p:tgtEl>
                                        <p:attrNameLst>
                                          <p:attrName>ppt_y</p:attrName>
                                        </p:attrNameLst>
                                      </p:cBhvr>
                                      <p:tavLst>
                                        <p:tav tm="0">
                                          <p:val>
                                            <p:strVal val="#ppt_y"/>
                                          </p:val>
                                        </p:tav>
                                        <p:tav tm="100000">
                                          <p:val>
                                            <p:strVal val="#ppt_y"/>
                                          </p:val>
                                        </p:tav>
                                      </p:tavLst>
                                    </p:anim>
                                  </p:childTnLst>
                                </p:cTn>
                              </p:par>
                            </p:childTnLst>
                          </p:cTn>
                        </p:par>
                      </p:childTnLst>
                    </p:cTn>
                  </p:par>
                  <p:par>
                    <p:cTn id="33" fill="hold" nodeType="clickPar">
                      <p:stCondLst>
                        <p:cond delay="indefinite"/>
                      </p:stCondLst>
                      <p:childTnLst>
                        <p:par>
                          <p:cTn id="34" fill="hold" nodeType="withGroup">
                            <p:stCondLst>
                              <p:cond delay="0"/>
                            </p:stCondLst>
                            <p:childTnLst>
                              <p:par>
                                <p:cTn id="35" presetID="2" presetClass="entr" presetSubtype="8" fill="hold" grpId="0" nodeType="clickEffect">
                                  <p:stCondLst>
                                    <p:cond delay="0"/>
                                  </p:stCondLst>
                                  <p:childTnLst>
                                    <p:set>
                                      <p:cBhvr>
                                        <p:cTn id="36" dur="1" fill="hold">
                                          <p:stCondLst>
                                            <p:cond delay="0"/>
                                          </p:stCondLst>
                                        </p:cTn>
                                        <p:tgtEl>
                                          <p:spTgt spid="76803">
                                            <p:txEl>
                                              <p:pRg st="5" end="5"/>
                                            </p:txEl>
                                          </p:spTgt>
                                        </p:tgtEl>
                                        <p:attrNameLst>
                                          <p:attrName>style.visibility</p:attrName>
                                        </p:attrNameLst>
                                      </p:cBhvr>
                                      <p:to>
                                        <p:strVal val="visible"/>
                                      </p:to>
                                    </p:set>
                                    <p:anim calcmode="lin" valueType="num">
                                      <p:cBhvr additive="base">
                                        <p:cTn id="37" dur="500" fill="hold"/>
                                        <p:tgtEl>
                                          <p:spTgt spid="76803">
                                            <p:txEl>
                                              <p:pRg st="5" end="5"/>
                                            </p:txEl>
                                          </p:spTgt>
                                        </p:tgtEl>
                                        <p:attrNameLst>
                                          <p:attrName>ppt_x</p:attrName>
                                        </p:attrNameLst>
                                      </p:cBhvr>
                                      <p:tavLst>
                                        <p:tav tm="0">
                                          <p:val>
                                            <p:strVal val="0-#ppt_w/2"/>
                                          </p:val>
                                        </p:tav>
                                        <p:tav tm="100000">
                                          <p:val>
                                            <p:strVal val="#ppt_x"/>
                                          </p:val>
                                        </p:tav>
                                      </p:tavLst>
                                    </p:anim>
                                    <p:anim calcmode="lin" valueType="num">
                                      <p:cBhvr additive="base">
                                        <p:cTn id="38" dur="500" fill="hold"/>
                                        <p:tgtEl>
                                          <p:spTgt spid="76803">
                                            <p:txEl>
                                              <p:pRg st="5" end="5"/>
                                            </p:txEl>
                                          </p:spTgt>
                                        </p:tgtEl>
                                        <p:attrNameLst>
                                          <p:attrName>ppt_y</p:attrName>
                                        </p:attrNameLst>
                                      </p:cBhvr>
                                      <p:tavLst>
                                        <p:tav tm="0">
                                          <p:val>
                                            <p:strVal val="#ppt_y"/>
                                          </p:val>
                                        </p:tav>
                                        <p:tav tm="100000">
                                          <p:val>
                                            <p:strVal val="#ppt_y"/>
                                          </p:val>
                                        </p:tav>
                                      </p:tavLst>
                                    </p:anim>
                                  </p:childTnLst>
                                </p:cTn>
                              </p:par>
                            </p:childTnLst>
                          </p:cTn>
                        </p:par>
                      </p:childTnLst>
                    </p:cTn>
                  </p:par>
                  <p:par>
                    <p:cTn id="39" fill="hold" nodeType="clickPar">
                      <p:stCondLst>
                        <p:cond delay="indefinite"/>
                      </p:stCondLst>
                      <p:childTnLst>
                        <p:par>
                          <p:cTn id="40" fill="hold" nodeType="withGroup">
                            <p:stCondLst>
                              <p:cond delay="0"/>
                            </p:stCondLst>
                            <p:childTnLst>
                              <p:par>
                                <p:cTn id="41" presetID="2" presetClass="entr" presetSubtype="8" fill="hold" grpId="0" nodeType="clickEffect">
                                  <p:stCondLst>
                                    <p:cond delay="0"/>
                                  </p:stCondLst>
                                  <p:childTnLst>
                                    <p:set>
                                      <p:cBhvr>
                                        <p:cTn id="42" dur="1" fill="hold">
                                          <p:stCondLst>
                                            <p:cond delay="0"/>
                                          </p:stCondLst>
                                        </p:cTn>
                                        <p:tgtEl>
                                          <p:spTgt spid="76803">
                                            <p:txEl>
                                              <p:pRg st="6" end="6"/>
                                            </p:txEl>
                                          </p:spTgt>
                                        </p:tgtEl>
                                        <p:attrNameLst>
                                          <p:attrName>style.visibility</p:attrName>
                                        </p:attrNameLst>
                                      </p:cBhvr>
                                      <p:to>
                                        <p:strVal val="visible"/>
                                      </p:to>
                                    </p:set>
                                    <p:anim calcmode="lin" valueType="num">
                                      <p:cBhvr additive="base">
                                        <p:cTn id="43" dur="500" fill="hold"/>
                                        <p:tgtEl>
                                          <p:spTgt spid="76803">
                                            <p:txEl>
                                              <p:pRg st="6" end="6"/>
                                            </p:txEl>
                                          </p:spTgt>
                                        </p:tgtEl>
                                        <p:attrNameLst>
                                          <p:attrName>ppt_x</p:attrName>
                                        </p:attrNameLst>
                                      </p:cBhvr>
                                      <p:tavLst>
                                        <p:tav tm="0">
                                          <p:val>
                                            <p:strVal val="0-#ppt_w/2"/>
                                          </p:val>
                                        </p:tav>
                                        <p:tav tm="100000">
                                          <p:val>
                                            <p:strVal val="#ppt_x"/>
                                          </p:val>
                                        </p:tav>
                                      </p:tavLst>
                                    </p:anim>
                                    <p:anim calcmode="lin" valueType="num">
                                      <p:cBhvr additive="base">
                                        <p:cTn id="44" dur="500" fill="hold"/>
                                        <p:tgtEl>
                                          <p:spTgt spid="76803">
                                            <p:txEl>
                                              <p:pRg st="6" end="6"/>
                                            </p:txEl>
                                          </p:spTgt>
                                        </p:tgtEl>
                                        <p:attrNameLst>
                                          <p:attrName>ppt_y</p:attrName>
                                        </p:attrNameLst>
                                      </p:cBhvr>
                                      <p:tavLst>
                                        <p:tav tm="0">
                                          <p:val>
                                            <p:strVal val="#ppt_y"/>
                                          </p:val>
                                        </p:tav>
                                        <p:tav tm="100000">
                                          <p:val>
                                            <p:strVal val="#ppt_y"/>
                                          </p:val>
                                        </p:tav>
                                      </p:tavLst>
                                    </p:anim>
                                  </p:childTnLst>
                                </p:cTn>
                              </p:par>
                            </p:childTnLst>
                          </p:cTn>
                        </p:par>
                      </p:childTnLst>
                    </p:cTn>
                  </p:par>
                  <p:par>
                    <p:cTn id="45" fill="hold" nodeType="clickPar">
                      <p:stCondLst>
                        <p:cond delay="indefinite"/>
                      </p:stCondLst>
                      <p:childTnLst>
                        <p:par>
                          <p:cTn id="46" fill="hold" nodeType="withGroup">
                            <p:stCondLst>
                              <p:cond delay="0"/>
                            </p:stCondLst>
                            <p:childTnLst>
                              <p:par>
                                <p:cTn id="47" presetID="2" presetClass="entr" presetSubtype="8" fill="hold" grpId="0" nodeType="clickEffect">
                                  <p:stCondLst>
                                    <p:cond delay="0"/>
                                  </p:stCondLst>
                                  <p:childTnLst>
                                    <p:set>
                                      <p:cBhvr>
                                        <p:cTn id="48" dur="1" fill="hold">
                                          <p:stCondLst>
                                            <p:cond delay="0"/>
                                          </p:stCondLst>
                                        </p:cTn>
                                        <p:tgtEl>
                                          <p:spTgt spid="76803">
                                            <p:txEl>
                                              <p:pRg st="7" end="7"/>
                                            </p:txEl>
                                          </p:spTgt>
                                        </p:tgtEl>
                                        <p:attrNameLst>
                                          <p:attrName>style.visibility</p:attrName>
                                        </p:attrNameLst>
                                      </p:cBhvr>
                                      <p:to>
                                        <p:strVal val="visible"/>
                                      </p:to>
                                    </p:set>
                                    <p:anim calcmode="lin" valueType="num">
                                      <p:cBhvr additive="base">
                                        <p:cTn id="49" dur="500" fill="hold"/>
                                        <p:tgtEl>
                                          <p:spTgt spid="76803">
                                            <p:txEl>
                                              <p:pRg st="7" end="7"/>
                                            </p:txEl>
                                          </p:spTgt>
                                        </p:tgtEl>
                                        <p:attrNameLst>
                                          <p:attrName>ppt_x</p:attrName>
                                        </p:attrNameLst>
                                      </p:cBhvr>
                                      <p:tavLst>
                                        <p:tav tm="0">
                                          <p:val>
                                            <p:strVal val="0-#ppt_w/2"/>
                                          </p:val>
                                        </p:tav>
                                        <p:tav tm="100000">
                                          <p:val>
                                            <p:strVal val="#ppt_x"/>
                                          </p:val>
                                        </p:tav>
                                      </p:tavLst>
                                    </p:anim>
                                    <p:anim calcmode="lin" valueType="num">
                                      <p:cBhvr additive="base">
                                        <p:cTn id="50" dur="500" fill="hold"/>
                                        <p:tgtEl>
                                          <p:spTgt spid="76803">
                                            <p:txEl>
                                              <p:pRg st="7" end="7"/>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6803" grpId="0" build="p" bldLvl="2" autoUpdateAnimBg="0"/>
    </p:bldLst>
  </p:timing>
</p:sld>
</file>

<file path=ppt/slides/slide2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77826" name="Rectangle 2"/>
          <p:cNvSpPr>
            <a:spLocks noGrp="1" noChangeArrowheads="1"/>
          </p:cNvSpPr>
          <p:nvPr>
            <p:ph type="title"/>
          </p:nvPr>
        </p:nvSpPr>
        <p:spPr/>
        <p:txBody>
          <a:bodyPr/>
          <a:lstStyle/>
          <a:p>
            <a:r>
              <a:rPr lang="en-US" altLang="en-US"/>
              <a:t>Carbonate Reefs</a:t>
            </a:r>
          </a:p>
        </p:txBody>
      </p:sp>
      <p:sp>
        <p:nvSpPr>
          <p:cNvPr id="77827" name="Rectangle 3"/>
          <p:cNvSpPr>
            <a:spLocks noGrp="1" noChangeArrowheads="1"/>
          </p:cNvSpPr>
          <p:nvPr>
            <p:ph type="body" idx="1"/>
          </p:nvPr>
        </p:nvSpPr>
        <p:spPr/>
        <p:txBody>
          <a:bodyPr/>
          <a:lstStyle/>
          <a:p>
            <a:pPr>
              <a:lnSpc>
                <a:spcPct val="90000"/>
              </a:lnSpc>
            </a:pPr>
            <a:r>
              <a:rPr lang="en-US" altLang="en-US"/>
              <a:t>A reef is a mound of limestone consisting of the skeletons of corals.</a:t>
            </a:r>
          </a:p>
          <a:p>
            <a:pPr>
              <a:lnSpc>
                <a:spcPct val="90000"/>
              </a:lnSpc>
            </a:pPr>
            <a:r>
              <a:rPr lang="en-US" altLang="en-US"/>
              <a:t>Coral animals can live only below water in the top 100 feet of the sea (to get enough light).</a:t>
            </a:r>
          </a:p>
          <a:p>
            <a:pPr>
              <a:lnSpc>
                <a:spcPct val="90000"/>
              </a:lnSpc>
            </a:pPr>
            <a:r>
              <a:rPr lang="en-US" altLang="en-US"/>
              <a:t>Corals have to process much seawater to get the CaCO</a:t>
            </a:r>
            <a:r>
              <a:rPr lang="en-US" altLang="en-US" baseline="-25000"/>
              <a:t>3</a:t>
            </a:r>
            <a:r>
              <a:rPr lang="en-US" altLang="en-US"/>
              <a:t> they use to make the reef.</a:t>
            </a:r>
          </a:p>
          <a:p>
            <a:pPr>
              <a:lnSpc>
                <a:spcPct val="90000"/>
              </a:lnSpc>
            </a:pPr>
            <a:r>
              <a:rPr lang="en-US" altLang="en-US"/>
              <a:t>The fastest known growth rates are ½ inch per year.</a:t>
            </a:r>
          </a:p>
        </p:txBody>
      </p:sp>
    </p:spTree>
    <p:custDataLst>
      <p:tags r:id="rId1"/>
    </p:custDataLst>
  </p:cSld>
  <p:clrMapOvr>
    <a:masterClrMapping/>
  </p:clrMapOvr>
  <p:transition advTm="42762"/>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77827">
                                            <p:txEl>
                                              <p:pRg st="0" end="0"/>
                                            </p:txEl>
                                          </p:spTgt>
                                        </p:tgtEl>
                                        <p:attrNameLst>
                                          <p:attrName>style.visibility</p:attrName>
                                        </p:attrNameLst>
                                      </p:cBhvr>
                                      <p:to>
                                        <p:strVal val="visible"/>
                                      </p:to>
                                    </p:set>
                                    <p:anim calcmode="lin" valueType="num">
                                      <p:cBhvr additive="base">
                                        <p:cTn id="7" dur="500" fill="hold"/>
                                        <p:tgtEl>
                                          <p:spTgt spid="77827">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77827">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77827">
                                            <p:txEl>
                                              <p:pRg st="1" end="1"/>
                                            </p:txEl>
                                          </p:spTgt>
                                        </p:tgtEl>
                                        <p:attrNameLst>
                                          <p:attrName>style.visibility</p:attrName>
                                        </p:attrNameLst>
                                      </p:cBhvr>
                                      <p:to>
                                        <p:strVal val="visible"/>
                                      </p:to>
                                    </p:set>
                                    <p:anim calcmode="lin" valueType="num">
                                      <p:cBhvr additive="base">
                                        <p:cTn id="13" dur="500" fill="hold"/>
                                        <p:tgtEl>
                                          <p:spTgt spid="77827">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77827">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77827">
                                            <p:txEl>
                                              <p:pRg st="2" end="2"/>
                                            </p:txEl>
                                          </p:spTgt>
                                        </p:tgtEl>
                                        <p:attrNameLst>
                                          <p:attrName>style.visibility</p:attrName>
                                        </p:attrNameLst>
                                      </p:cBhvr>
                                      <p:to>
                                        <p:strVal val="visible"/>
                                      </p:to>
                                    </p:set>
                                    <p:anim calcmode="lin" valueType="num">
                                      <p:cBhvr additive="base">
                                        <p:cTn id="19" dur="500" fill="hold"/>
                                        <p:tgtEl>
                                          <p:spTgt spid="77827">
                                            <p:txEl>
                                              <p:pRg st="2" end="2"/>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77827">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77827">
                                            <p:txEl>
                                              <p:pRg st="3" end="3"/>
                                            </p:txEl>
                                          </p:spTgt>
                                        </p:tgtEl>
                                        <p:attrNameLst>
                                          <p:attrName>style.visibility</p:attrName>
                                        </p:attrNameLst>
                                      </p:cBhvr>
                                      <p:to>
                                        <p:strVal val="visible"/>
                                      </p:to>
                                    </p:set>
                                    <p:anim calcmode="lin" valueType="num">
                                      <p:cBhvr additive="base">
                                        <p:cTn id="25" dur="500" fill="hold"/>
                                        <p:tgtEl>
                                          <p:spTgt spid="77827">
                                            <p:txEl>
                                              <p:pRg st="3" end="3"/>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77827">
                                            <p:txEl>
                                              <p:pRg st="3" end="3"/>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7827" grpId="0" build="p" autoUpdateAnimBg="0"/>
    </p:bldLst>
  </p:timing>
</p:sld>
</file>

<file path=ppt/slides/slide2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78850" name="Rectangle 2"/>
          <p:cNvSpPr>
            <a:spLocks noGrp="1" noChangeArrowheads="1"/>
          </p:cNvSpPr>
          <p:nvPr>
            <p:ph type="title"/>
          </p:nvPr>
        </p:nvSpPr>
        <p:spPr/>
        <p:txBody>
          <a:bodyPr/>
          <a:lstStyle/>
          <a:p>
            <a:r>
              <a:rPr lang="en-US" altLang="en-US"/>
              <a:t>Examples of Carbonate Reefs</a:t>
            </a:r>
          </a:p>
        </p:txBody>
      </p:sp>
      <p:sp>
        <p:nvSpPr>
          <p:cNvPr id="78851" name="Rectangle 3"/>
          <p:cNvSpPr>
            <a:spLocks noGrp="1" noChangeArrowheads="1"/>
          </p:cNvSpPr>
          <p:nvPr>
            <p:ph type="body" sz="half" idx="1"/>
          </p:nvPr>
        </p:nvSpPr>
        <p:spPr/>
        <p:txBody>
          <a:bodyPr/>
          <a:lstStyle/>
          <a:p>
            <a:pPr>
              <a:lnSpc>
                <a:spcPct val="90000"/>
              </a:lnSpc>
            </a:pPr>
            <a:r>
              <a:rPr lang="en-US" altLang="en-US" sz="2400"/>
              <a:t>Eniwetok Atoll</a:t>
            </a:r>
          </a:p>
          <a:p>
            <a:pPr lvl="1">
              <a:lnSpc>
                <a:spcPct val="90000"/>
              </a:lnSpc>
            </a:pPr>
            <a:r>
              <a:rPr lang="en-US" altLang="en-US" sz="2000"/>
              <a:t>4600 feet thick</a:t>
            </a:r>
          </a:p>
          <a:p>
            <a:pPr lvl="1">
              <a:lnSpc>
                <a:spcPct val="90000"/>
              </a:lnSpc>
            </a:pPr>
            <a:r>
              <a:rPr lang="en-US" altLang="en-US" sz="2000"/>
              <a:t>100,000 years to form at fastest known rates</a:t>
            </a:r>
          </a:p>
          <a:p>
            <a:pPr lvl="1">
              <a:lnSpc>
                <a:spcPct val="90000"/>
              </a:lnSpc>
            </a:pPr>
            <a:r>
              <a:rPr lang="en-US" altLang="en-US" sz="2000"/>
              <a:t>Erosion and land-plant pollen at some levels</a:t>
            </a:r>
          </a:p>
          <a:p>
            <a:pPr>
              <a:lnSpc>
                <a:spcPct val="90000"/>
              </a:lnSpc>
            </a:pPr>
            <a:r>
              <a:rPr lang="en-US" altLang="en-US" sz="2400"/>
              <a:t>Buried Reefs (TX, Alberta)</a:t>
            </a:r>
          </a:p>
          <a:p>
            <a:pPr lvl="1">
              <a:lnSpc>
                <a:spcPct val="90000"/>
              </a:lnSpc>
            </a:pPr>
            <a:r>
              <a:rPr lang="en-US" altLang="en-US" sz="2000"/>
              <a:t>Underlaid by 1000s ft of sediments</a:t>
            </a:r>
          </a:p>
          <a:p>
            <a:pPr lvl="1">
              <a:lnSpc>
                <a:spcPct val="90000"/>
              </a:lnSpc>
            </a:pPr>
            <a:r>
              <a:rPr lang="en-US" altLang="en-US" sz="2000"/>
              <a:t>Reefs up to 1000 ft thick, many miles long</a:t>
            </a:r>
          </a:p>
          <a:p>
            <a:pPr lvl="1">
              <a:lnSpc>
                <a:spcPct val="90000"/>
              </a:lnSpc>
            </a:pPr>
            <a:r>
              <a:rPr lang="en-US" altLang="en-US" sz="2000"/>
              <a:t>Evidence that reefs have grown in place</a:t>
            </a:r>
          </a:p>
        </p:txBody>
      </p:sp>
      <p:pic>
        <p:nvPicPr>
          <p:cNvPr id="78854" name="Picture 6" descr="nalbertcol"/>
          <p:cNvPicPr>
            <a:picLocks noGrp="1" noChangeAspect="1" noChangeArrowheads="1"/>
          </p:cNvPicPr>
          <p:nvPr>
            <p:ph type="clipArt" sz="half" idx="2"/>
          </p:nvPr>
        </p:nvPicPr>
        <p:blipFill>
          <a:blip r:embed="rId3">
            <a:extLst>
              <a:ext uri="{28A0092B-C50C-407E-A947-70E740481C1C}">
                <a14:useLocalDpi xmlns:a14="http://schemas.microsoft.com/office/drawing/2010/main" val="0"/>
              </a:ext>
            </a:extLst>
          </a:blip>
          <a:srcRect/>
          <a:stretch>
            <a:fillRect/>
          </a:stretch>
        </p:blipFill>
        <p:spPr>
          <a:xfrm>
            <a:off x="4648200" y="2459038"/>
            <a:ext cx="3810000" cy="3157537"/>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ustDataLst>
      <p:tags r:id="rId1"/>
    </p:custDataLst>
  </p:cSld>
  <p:clrMapOvr>
    <a:masterClrMapping/>
  </p:clrMapOvr>
  <p:transition advTm="134483"/>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nodeType="clickEffect">
                                  <p:stCondLst>
                                    <p:cond delay="0"/>
                                  </p:stCondLst>
                                  <p:childTnLst>
                                    <p:set>
                                      <p:cBhvr>
                                        <p:cTn id="6" dur="1" fill="hold">
                                          <p:stCondLst>
                                            <p:cond delay="0"/>
                                          </p:stCondLst>
                                        </p:cTn>
                                        <p:tgtEl>
                                          <p:spTgt spid="78854"/>
                                        </p:tgtEl>
                                        <p:attrNameLst>
                                          <p:attrName>style.visibility</p:attrName>
                                        </p:attrNameLst>
                                      </p:cBhvr>
                                      <p:to>
                                        <p:strVal val="visible"/>
                                      </p:to>
                                    </p:set>
                                    <p:animEffect transition="in" filter="checkerboard(across)">
                                      <p:cBhvr>
                                        <p:cTn id="7" dur="500"/>
                                        <p:tgtEl>
                                          <p:spTgt spid="78854"/>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 presetClass="entr" presetSubtype="8" fill="hold" grpId="0" nodeType="clickEffect">
                                  <p:stCondLst>
                                    <p:cond delay="0"/>
                                  </p:stCondLst>
                                  <p:childTnLst>
                                    <p:set>
                                      <p:cBhvr>
                                        <p:cTn id="11" dur="1" fill="hold">
                                          <p:stCondLst>
                                            <p:cond delay="0"/>
                                          </p:stCondLst>
                                        </p:cTn>
                                        <p:tgtEl>
                                          <p:spTgt spid="78851">
                                            <p:txEl>
                                              <p:pRg st="0" end="0"/>
                                            </p:txEl>
                                          </p:spTgt>
                                        </p:tgtEl>
                                        <p:attrNameLst>
                                          <p:attrName>style.visibility</p:attrName>
                                        </p:attrNameLst>
                                      </p:cBhvr>
                                      <p:to>
                                        <p:strVal val="visible"/>
                                      </p:to>
                                    </p:set>
                                    <p:anim calcmode="lin" valueType="num">
                                      <p:cBhvr additive="base">
                                        <p:cTn id="12" dur="500" fill="hold"/>
                                        <p:tgtEl>
                                          <p:spTgt spid="78851">
                                            <p:txEl>
                                              <p:pRg st="0" end="0"/>
                                            </p:txEl>
                                          </p:spTgt>
                                        </p:tgtEl>
                                        <p:attrNameLst>
                                          <p:attrName>ppt_x</p:attrName>
                                        </p:attrNameLst>
                                      </p:cBhvr>
                                      <p:tavLst>
                                        <p:tav tm="0">
                                          <p:val>
                                            <p:strVal val="0-#ppt_w/2"/>
                                          </p:val>
                                        </p:tav>
                                        <p:tav tm="100000">
                                          <p:val>
                                            <p:strVal val="#ppt_x"/>
                                          </p:val>
                                        </p:tav>
                                      </p:tavLst>
                                    </p:anim>
                                    <p:anim calcmode="lin" valueType="num">
                                      <p:cBhvr additive="base">
                                        <p:cTn id="13" dur="500" fill="hold"/>
                                        <p:tgtEl>
                                          <p:spTgt spid="78851">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14" fill="hold" nodeType="clickPar">
                      <p:stCondLst>
                        <p:cond delay="indefinite"/>
                      </p:stCondLst>
                      <p:childTnLst>
                        <p:par>
                          <p:cTn id="15" fill="hold" nodeType="withGroup">
                            <p:stCondLst>
                              <p:cond delay="0"/>
                            </p:stCondLst>
                            <p:childTnLst>
                              <p:par>
                                <p:cTn id="16" presetID="2" presetClass="entr" presetSubtype="8" fill="hold" grpId="0" nodeType="clickEffect">
                                  <p:stCondLst>
                                    <p:cond delay="0"/>
                                  </p:stCondLst>
                                  <p:childTnLst>
                                    <p:set>
                                      <p:cBhvr>
                                        <p:cTn id="17" dur="1" fill="hold">
                                          <p:stCondLst>
                                            <p:cond delay="0"/>
                                          </p:stCondLst>
                                        </p:cTn>
                                        <p:tgtEl>
                                          <p:spTgt spid="78851">
                                            <p:txEl>
                                              <p:pRg st="1" end="1"/>
                                            </p:txEl>
                                          </p:spTgt>
                                        </p:tgtEl>
                                        <p:attrNameLst>
                                          <p:attrName>style.visibility</p:attrName>
                                        </p:attrNameLst>
                                      </p:cBhvr>
                                      <p:to>
                                        <p:strVal val="visible"/>
                                      </p:to>
                                    </p:set>
                                    <p:anim calcmode="lin" valueType="num">
                                      <p:cBhvr additive="base">
                                        <p:cTn id="18" dur="500" fill="hold"/>
                                        <p:tgtEl>
                                          <p:spTgt spid="78851">
                                            <p:txEl>
                                              <p:pRg st="1" end="1"/>
                                            </p:txEl>
                                          </p:spTgt>
                                        </p:tgtEl>
                                        <p:attrNameLst>
                                          <p:attrName>ppt_x</p:attrName>
                                        </p:attrNameLst>
                                      </p:cBhvr>
                                      <p:tavLst>
                                        <p:tav tm="0">
                                          <p:val>
                                            <p:strVal val="0-#ppt_w/2"/>
                                          </p:val>
                                        </p:tav>
                                        <p:tav tm="100000">
                                          <p:val>
                                            <p:strVal val="#ppt_x"/>
                                          </p:val>
                                        </p:tav>
                                      </p:tavLst>
                                    </p:anim>
                                    <p:anim calcmode="lin" valueType="num">
                                      <p:cBhvr additive="base">
                                        <p:cTn id="19" dur="500" fill="hold"/>
                                        <p:tgtEl>
                                          <p:spTgt spid="78851">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20" fill="hold" nodeType="clickPar">
                      <p:stCondLst>
                        <p:cond delay="indefinite"/>
                      </p:stCondLst>
                      <p:childTnLst>
                        <p:par>
                          <p:cTn id="21" fill="hold" nodeType="withGroup">
                            <p:stCondLst>
                              <p:cond delay="0"/>
                            </p:stCondLst>
                            <p:childTnLst>
                              <p:par>
                                <p:cTn id="22" presetID="2" presetClass="entr" presetSubtype="8" fill="hold" grpId="0" nodeType="clickEffect">
                                  <p:stCondLst>
                                    <p:cond delay="0"/>
                                  </p:stCondLst>
                                  <p:childTnLst>
                                    <p:set>
                                      <p:cBhvr>
                                        <p:cTn id="23" dur="1" fill="hold">
                                          <p:stCondLst>
                                            <p:cond delay="0"/>
                                          </p:stCondLst>
                                        </p:cTn>
                                        <p:tgtEl>
                                          <p:spTgt spid="78851">
                                            <p:txEl>
                                              <p:pRg st="2" end="2"/>
                                            </p:txEl>
                                          </p:spTgt>
                                        </p:tgtEl>
                                        <p:attrNameLst>
                                          <p:attrName>style.visibility</p:attrName>
                                        </p:attrNameLst>
                                      </p:cBhvr>
                                      <p:to>
                                        <p:strVal val="visible"/>
                                      </p:to>
                                    </p:set>
                                    <p:anim calcmode="lin" valueType="num">
                                      <p:cBhvr additive="base">
                                        <p:cTn id="24" dur="500" fill="hold"/>
                                        <p:tgtEl>
                                          <p:spTgt spid="78851">
                                            <p:txEl>
                                              <p:pRg st="2" end="2"/>
                                            </p:txEl>
                                          </p:spTgt>
                                        </p:tgtEl>
                                        <p:attrNameLst>
                                          <p:attrName>ppt_x</p:attrName>
                                        </p:attrNameLst>
                                      </p:cBhvr>
                                      <p:tavLst>
                                        <p:tav tm="0">
                                          <p:val>
                                            <p:strVal val="0-#ppt_w/2"/>
                                          </p:val>
                                        </p:tav>
                                        <p:tav tm="100000">
                                          <p:val>
                                            <p:strVal val="#ppt_x"/>
                                          </p:val>
                                        </p:tav>
                                      </p:tavLst>
                                    </p:anim>
                                    <p:anim calcmode="lin" valueType="num">
                                      <p:cBhvr additive="base">
                                        <p:cTn id="25" dur="500" fill="hold"/>
                                        <p:tgtEl>
                                          <p:spTgt spid="78851">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26" fill="hold" nodeType="clickPar">
                      <p:stCondLst>
                        <p:cond delay="indefinite"/>
                      </p:stCondLst>
                      <p:childTnLst>
                        <p:par>
                          <p:cTn id="27" fill="hold" nodeType="withGroup">
                            <p:stCondLst>
                              <p:cond delay="0"/>
                            </p:stCondLst>
                            <p:childTnLst>
                              <p:par>
                                <p:cTn id="28" presetID="2" presetClass="entr" presetSubtype="8" fill="hold" grpId="0" nodeType="clickEffect">
                                  <p:stCondLst>
                                    <p:cond delay="0"/>
                                  </p:stCondLst>
                                  <p:childTnLst>
                                    <p:set>
                                      <p:cBhvr>
                                        <p:cTn id="29" dur="1" fill="hold">
                                          <p:stCondLst>
                                            <p:cond delay="0"/>
                                          </p:stCondLst>
                                        </p:cTn>
                                        <p:tgtEl>
                                          <p:spTgt spid="78851">
                                            <p:txEl>
                                              <p:pRg st="3" end="3"/>
                                            </p:txEl>
                                          </p:spTgt>
                                        </p:tgtEl>
                                        <p:attrNameLst>
                                          <p:attrName>style.visibility</p:attrName>
                                        </p:attrNameLst>
                                      </p:cBhvr>
                                      <p:to>
                                        <p:strVal val="visible"/>
                                      </p:to>
                                    </p:set>
                                    <p:anim calcmode="lin" valueType="num">
                                      <p:cBhvr additive="base">
                                        <p:cTn id="30" dur="500" fill="hold"/>
                                        <p:tgtEl>
                                          <p:spTgt spid="78851">
                                            <p:txEl>
                                              <p:pRg st="3" end="3"/>
                                            </p:txEl>
                                          </p:spTgt>
                                        </p:tgtEl>
                                        <p:attrNameLst>
                                          <p:attrName>ppt_x</p:attrName>
                                        </p:attrNameLst>
                                      </p:cBhvr>
                                      <p:tavLst>
                                        <p:tav tm="0">
                                          <p:val>
                                            <p:strVal val="0-#ppt_w/2"/>
                                          </p:val>
                                        </p:tav>
                                        <p:tav tm="100000">
                                          <p:val>
                                            <p:strVal val="#ppt_x"/>
                                          </p:val>
                                        </p:tav>
                                      </p:tavLst>
                                    </p:anim>
                                    <p:anim calcmode="lin" valueType="num">
                                      <p:cBhvr additive="base">
                                        <p:cTn id="31" dur="500" fill="hold"/>
                                        <p:tgtEl>
                                          <p:spTgt spid="78851">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32" fill="hold" nodeType="clickPar">
                      <p:stCondLst>
                        <p:cond delay="indefinite"/>
                      </p:stCondLst>
                      <p:childTnLst>
                        <p:par>
                          <p:cTn id="33" fill="hold" nodeType="withGroup">
                            <p:stCondLst>
                              <p:cond delay="0"/>
                            </p:stCondLst>
                            <p:childTnLst>
                              <p:par>
                                <p:cTn id="34" presetID="2" presetClass="entr" presetSubtype="8" fill="hold" grpId="0" nodeType="clickEffect">
                                  <p:stCondLst>
                                    <p:cond delay="0"/>
                                  </p:stCondLst>
                                  <p:childTnLst>
                                    <p:set>
                                      <p:cBhvr>
                                        <p:cTn id="35" dur="1" fill="hold">
                                          <p:stCondLst>
                                            <p:cond delay="0"/>
                                          </p:stCondLst>
                                        </p:cTn>
                                        <p:tgtEl>
                                          <p:spTgt spid="78851">
                                            <p:txEl>
                                              <p:pRg st="4" end="4"/>
                                            </p:txEl>
                                          </p:spTgt>
                                        </p:tgtEl>
                                        <p:attrNameLst>
                                          <p:attrName>style.visibility</p:attrName>
                                        </p:attrNameLst>
                                      </p:cBhvr>
                                      <p:to>
                                        <p:strVal val="visible"/>
                                      </p:to>
                                    </p:set>
                                    <p:anim calcmode="lin" valueType="num">
                                      <p:cBhvr additive="base">
                                        <p:cTn id="36" dur="500" fill="hold"/>
                                        <p:tgtEl>
                                          <p:spTgt spid="78851">
                                            <p:txEl>
                                              <p:pRg st="4" end="4"/>
                                            </p:txEl>
                                          </p:spTgt>
                                        </p:tgtEl>
                                        <p:attrNameLst>
                                          <p:attrName>ppt_x</p:attrName>
                                        </p:attrNameLst>
                                      </p:cBhvr>
                                      <p:tavLst>
                                        <p:tav tm="0">
                                          <p:val>
                                            <p:strVal val="0-#ppt_w/2"/>
                                          </p:val>
                                        </p:tav>
                                        <p:tav tm="100000">
                                          <p:val>
                                            <p:strVal val="#ppt_x"/>
                                          </p:val>
                                        </p:tav>
                                      </p:tavLst>
                                    </p:anim>
                                    <p:anim calcmode="lin" valueType="num">
                                      <p:cBhvr additive="base">
                                        <p:cTn id="37" dur="500" fill="hold"/>
                                        <p:tgtEl>
                                          <p:spTgt spid="78851">
                                            <p:txEl>
                                              <p:pRg st="4" end="4"/>
                                            </p:txEl>
                                          </p:spTgt>
                                        </p:tgtEl>
                                        <p:attrNameLst>
                                          <p:attrName>ppt_y</p:attrName>
                                        </p:attrNameLst>
                                      </p:cBhvr>
                                      <p:tavLst>
                                        <p:tav tm="0">
                                          <p:val>
                                            <p:strVal val="#ppt_y"/>
                                          </p:val>
                                        </p:tav>
                                        <p:tav tm="100000">
                                          <p:val>
                                            <p:strVal val="#ppt_y"/>
                                          </p:val>
                                        </p:tav>
                                      </p:tavLst>
                                    </p:anim>
                                  </p:childTnLst>
                                </p:cTn>
                              </p:par>
                            </p:childTnLst>
                          </p:cTn>
                        </p:par>
                      </p:childTnLst>
                    </p:cTn>
                  </p:par>
                  <p:par>
                    <p:cTn id="38" fill="hold" nodeType="clickPar">
                      <p:stCondLst>
                        <p:cond delay="indefinite"/>
                      </p:stCondLst>
                      <p:childTnLst>
                        <p:par>
                          <p:cTn id="39" fill="hold" nodeType="withGroup">
                            <p:stCondLst>
                              <p:cond delay="0"/>
                            </p:stCondLst>
                            <p:childTnLst>
                              <p:par>
                                <p:cTn id="40" presetID="2" presetClass="entr" presetSubtype="8" fill="hold" grpId="0" nodeType="clickEffect">
                                  <p:stCondLst>
                                    <p:cond delay="0"/>
                                  </p:stCondLst>
                                  <p:childTnLst>
                                    <p:set>
                                      <p:cBhvr>
                                        <p:cTn id="41" dur="1" fill="hold">
                                          <p:stCondLst>
                                            <p:cond delay="0"/>
                                          </p:stCondLst>
                                        </p:cTn>
                                        <p:tgtEl>
                                          <p:spTgt spid="78851">
                                            <p:txEl>
                                              <p:pRg st="5" end="5"/>
                                            </p:txEl>
                                          </p:spTgt>
                                        </p:tgtEl>
                                        <p:attrNameLst>
                                          <p:attrName>style.visibility</p:attrName>
                                        </p:attrNameLst>
                                      </p:cBhvr>
                                      <p:to>
                                        <p:strVal val="visible"/>
                                      </p:to>
                                    </p:set>
                                    <p:anim calcmode="lin" valueType="num">
                                      <p:cBhvr additive="base">
                                        <p:cTn id="42" dur="500" fill="hold"/>
                                        <p:tgtEl>
                                          <p:spTgt spid="78851">
                                            <p:txEl>
                                              <p:pRg st="5" end="5"/>
                                            </p:txEl>
                                          </p:spTgt>
                                        </p:tgtEl>
                                        <p:attrNameLst>
                                          <p:attrName>ppt_x</p:attrName>
                                        </p:attrNameLst>
                                      </p:cBhvr>
                                      <p:tavLst>
                                        <p:tav tm="0">
                                          <p:val>
                                            <p:strVal val="0-#ppt_w/2"/>
                                          </p:val>
                                        </p:tav>
                                        <p:tav tm="100000">
                                          <p:val>
                                            <p:strVal val="#ppt_x"/>
                                          </p:val>
                                        </p:tav>
                                      </p:tavLst>
                                    </p:anim>
                                    <p:anim calcmode="lin" valueType="num">
                                      <p:cBhvr additive="base">
                                        <p:cTn id="43" dur="500" fill="hold"/>
                                        <p:tgtEl>
                                          <p:spTgt spid="78851">
                                            <p:txEl>
                                              <p:pRg st="5" end="5"/>
                                            </p:txEl>
                                          </p:spTgt>
                                        </p:tgtEl>
                                        <p:attrNameLst>
                                          <p:attrName>ppt_y</p:attrName>
                                        </p:attrNameLst>
                                      </p:cBhvr>
                                      <p:tavLst>
                                        <p:tav tm="0">
                                          <p:val>
                                            <p:strVal val="#ppt_y"/>
                                          </p:val>
                                        </p:tav>
                                        <p:tav tm="100000">
                                          <p:val>
                                            <p:strVal val="#ppt_y"/>
                                          </p:val>
                                        </p:tav>
                                      </p:tavLst>
                                    </p:anim>
                                  </p:childTnLst>
                                </p:cTn>
                              </p:par>
                            </p:childTnLst>
                          </p:cTn>
                        </p:par>
                      </p:childTnLst>
                    </p:cTn>
                  </p:par>
                  <p:par>
                    <p:cTn id="44" fill="hold" nodeType="clickPar">
                      <p:stCondLst>
                        <p:cond delay="indefinite"/>
                      </p:stCondLst>
                      <p:childTnLst>
                        <p:par>
                          <p:cTn id="45" fill="hold" nodeType="withGroup">
                            <p:stCondLst>
                              <p:cond delay="0"/>
                            </p:stCondLst>
                            <p:childTnLst>
                              <p:par>
                                <p:cTn id="46" presetID="2" presetClass="entr" presetSubtype="8" fill="hold" grpId="0" nodeType="clickEffect">
                                  <p:stCondLst>
                                    <p:cond delay="0"/>
                                  </p:stCondLst>
                                  <p:childTnLst>
                                    <p:set>
                                      <p:cBhvr>
                                        <p:cTn id="47" dur="1" fill="hold">
                                          <p:stCondLst>
                                            <p:cond delay="0"/>
                                          </p:stCondLst>
                                        </p:cTn>
                                        <p:tgtEl>
                                          <p:spTgt spid="78851">
                                            <p:txEl>
                                              <p:pRg st="6" end="6"/>
                                            </p:txEl>
                                          </p:spTgt>
                                        </p:tgtEl>
                                        <p:attrNameLst>
                                          <p:attrName>style.visibility</p:attrName>
                                        </p:attrNameLst>
                                      </p:cBhvr>
                                      <p:to>
                                        <p:strVal val="visible"/>
                                      </p:to>
                                    </p:set>
                                    <p:anim calcmode="lin" valueType="num">
                                      <p:cBhvr additive="base">
                                        <p:cTn id="48" dur="500" fill="hold"/>
                                        <p:tgtEl>
                                          <p:spTgt spid="78851">
                                            <p:txEl>
                                              <p:pRg st="6" end="6"/>
                                            </p:txEl>
                                          </p:spTgt>
                                        </p:tgtEl>
                                        <p:attrNameLst>
                                          <p:attrName>ppt_x</p:attrName>
                                        </p:attrNameLst>
                                      </p:cBhvr>
                                      <p:tavLst>
                                        <p:tav tm="0">
                                          <p:val>
                                            <p:strVal val="0-#ppt_w/2"/>
                                          </p:val>
                                        </p:tav>
                                        <p:tav tm="100000">
                                          <p:val>
                                            <p:strVal val="#ppt_x"/>
                                          </p:val>
                                        </p:tav>
                                      </p:tavLst>
                                    </p:anim>
                                    <p:anim calcmode="lin" valueType="num">
                                      <p:cBhvr additive="base">
                                        <p:cTn id="49" dur="500" fill="hold"/>
                                        <p:tgtEl>
                                          <p:spTgt spid="78851">
                                            <p:txEl>
                                              <p:pRg st="6" end="6"/>
                                            </p:txEl>
                                          </p:spTgt>
                                        </p:tgtEl>
                                        <p:attrNameLst>
                                          <p:attrName>ppt_y</p:attrName>
                                        </p:attrNameLst>
                                      </p:cBhvr>
                                      <p:tavLst>
                                        <p:tav tm="0">
                                          <p:val>
                                            <p:strVal val="#ppt_y"/>
                                          </p:val>
                                        </p:tav>
                                        <p:tav tm="100000">
                                          <p:val>
                                            <p:strVal val="#ppt_y"/>
                                          </p:val>
                                        </p:tav>
                                      </p:tavLst>
                                    </p:anim>
                                  </p:childTnLst>
                                </p:cTn>
                              </p:par>
                            </p:childTnLst>
                          </p:cTn>
                        </p:par>
                      </p:childTnLst>
                    </p:cTn>
                  </p:par>
                  <p:par>
                    <p:cTn id="50" fill="hold" nodeType="clickPar">
                      <p:stCondLst>
                        <p:cond delay="indefinite"/>
                      </p:stCondLst>
                      <p:childTnLst>
                        <p:par>
                          <p:cTn id="51" fill="hold" nodeType="withGroup">
                            <p:stCondLst>
                              <p:cond delay="0"/>
                            </p:stCondLst>
                            <p:childTnLst>
                              <p:par>
                                <p:cTn id="52" presetID="2" presetClass="entr" presetSubtype="8" fill="hold" grpId="0" nodeType="clickEffect">
                                  <p:stCondLst>
                                    <p:cond delay="0"/>
                                  </p:stCondLst>
                                  <p:childTnLst>
                                    <p:set>
                                      <p:cBhvr>
                                        <p:cTn id="53" dur="1" fill="hold">
                                          <p:stCondLst>
                                            <p:cond delay="0"/>
                                          </p:stCondLst>
                                        </p:cTn>
                                        <p:tgtEl>
                                          <p:spTgt spid="78851">
                                            <p:txEl>
                                              <p:pRg st="7" end="7"/>
                                            </p:txEl>
                                          </p:spTgt>
                                        </p:tgtEl>
                                        <p:attrNameLst>
                                          <p:attrName>style.visibility</p:attrName>
                                        </p:attrNameLst>
                                      </p:cBhvr>
                                      <p:to>
                                        <p:strVal val="visible"/>
                                      </p:to>
                                    </p:set>
                                    <p:anim calcmode="lin" valueType="num">
                                      <p:cBhvr additive="base">
                                        <p:cTn id="54" dur="500" fill="hold"/>
                                        <p:tgtEl>
                                          <p:spTgt spid="78851">
                                            <p:txEl>
                                              <p:pRg st="7" end="7"/>
                                            </p:txEl>
                                          </p:spTgt>
                                        </p:tgtEl>
                                        <p:attrNameLst>
                                          <p:attrName>ppt_x</p:attrName>
                                        </p:attrNameLst>
                                      </p:cBhvr>
                                      <p:tavLst>
                                        <p:tav tm="0">
                                          <p:val>
                                            <p:strVal val="0-#ppt_w/2"/>
                                          </p:val>
                                        </p:tav>
                                        <p:tav tm="100000">
                                          <p:val>
                                            <p:strVal val="#ppt_x"/>
                                          </p:val>
                                        </p:tav>
                                      </p:tavLst>
                                    </p:anim>
                                    <p:anim calcmode="lin" valueType="num">
                                      <p:cBhvr additive="base">
                                        <p:cTn id="55" dur="500" fill="hold"/>
                                        <p:tgtEl>
                                          <p:spTgt spid="78851">
                                            <p:txEl>
                                              <p:pRg st="7" end="7"/>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8851" grpId="0" build="p" bldLvl="2" autoUpdateAnimBg="0"/>
    </p:bldLst>
  </p:timing>
</p:sld>
</file>

<file path=ppt/slides/slide2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79874" name="Rectangle 2"/>
          <p:cNvSpPr>
            <a:spLocks noGrp="1" noChangeArrowheads="1"/>
          </p:cNvSpPr>
          <p:nvPr>
            <p:ph type="title"/>
          </p:nvPr>
        </p:nvSpPr>
        <p:spPr/>
        <p:txBody>
          <a:bodyPr/>
          <a:lstStyle/>
          <a:p>
            <a:r>
              <a:rPr lang="en-US" altLang="en-US"/>
              <a:t>Chemical Separations</a:t>
            </a:r>
          </a:p>
        </p:txBody>
      </p:sp>
      <p:sp>
        <p:nvSpPr>
          <p:cNvPr id="79875" name="Rectangle 3"/>
          <p:cNvSpPr>
            <a:spLocks noGrp="1" noChangeArrowheads="1"/>
          </p:cNvSpPr>
          <p:nvPr>
            <p:ph type="body" idx="1"/>
          </p:nvPr>
        </p:nvSpPr>
        <p:spPr/>
        <p:txBody>
          <a:bodyPr/>
          <a:lstStyle/>
          <a:p>
            <a:pPr>
              <a:lnSpc>
                <a:spcPct val="90000"/>
              </a:lnSpc>
            </a:pPr>
            <a:r>
              <a:rPr lang="en-US" altLang="en-US" sz="2800"/>
              <a:t>A number of geologic strata are nearly pure salt, limestone, shale or sandstone.</a:t>
            </a:r>
          </a:p>
          <a:p>
            <a:pPr>
              <a:lnSpc>
                <a:spcPct val="90000"/>
              </a:lnSpc>
            </a:pPr>
            <a:r>
              <a:rPr lang="en-US" altLang="en-US" sz="2800"/>
              <a:t>If the flood was characterized by huge tidal waves (to form layers), how do we get these nice separations rather than everything mixed up?</a:t>
            </a:r>
          </a:p>
          <a:p>
            <a:pPr>
              <a:lnSpc>
                <a:spcPct val="90000"/>
              </a:lnSpc>
            </a:pPr>
            <a:r>
              <a:rPr lang="en-US" altLang="en-US" sz="2800"/>
              <a:t>In an old-earth view, these represent long-term environments, for example:</a:t>
            </a:r>
          </a:p>
          <a:p>
            <a:pPr lvl="1">
              <a:lnSpc>
                <a:spcPct val="90000"/>
              </a:lnSpc>
            </a:pPr>
            <a:r>
              <a:rPr lang="en-US" altLang="en-US" sz="2400"/>
              <a:t>Tropical tidal flat with strong evaporation</a:t>
            </a:r>
          </a:p>
          <a:p>
            <a:pPr lvl="1">
              <a:lnSpc>
                <a:spcPct val="90000"/>
              </a:lnSpc>
            </a:pPr>
            <a:r>
              <a:rPr lang="en-US" altLang="en-US" sz="2400"/>
              <a:t>Temperate lake or bay with sedimentation</a:t>
            </a:r>
          </a:p>
        </p:txBody>
      </p:sp>
    </p:spTree>
    <p:custDataLst>
      <p:tags r:id="rId1"/>
    </p:custDataLst>
  </p:cSld>
  <p:clrMapOvr>
    <a:masterClrMapping/>
  </p:clrMapOvr>
  <p:transition advTm="52365"/>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79875">
                                            <p:txEl>
                                              <p:pRg st="0" end="0"/>
                                            </p:txEl>
                                          </p:spTgt>
                                        </p:tgtEl>
                                        <p:attrNameLst>
                                          <p:attrName>style.visibility</p:attrName>
                                        </p:attrNameLst>
                                      </p:cBhvr>
                                      <p:to>
                                        <p:strVal val="visible"/>
                                      </p:to>
                                    </p:set>
                                    <p:anim calcmode="lin" valueType="num">
                                      <p:cBhvr additive="base">
                                        <p:cTn id="7" dur="500" fill="hold"/>
                                        <p:tgtEl>
                                          <p:spTgt spid="79875">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79875">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79875">
                                            <p:txEl>
                                              <p:pRg st="1" end="1"/>
                                            </p:txEl>
                                          </p:spTgt>
                                        </p:tgtEl>
                                        <p:attrNameLst>
                                          <p:attrName>style.visibility</p:attrName>
                                        </p:attrNameLst>
                                      </p:cBhvr>
                                      <p:to>
                                        <p:strVal val="visible"/>
                                      </p:to>
                                    </p:set>
                                    <p:anim calcmode="lin" valueType="num">
                                      <p:cBhvr additive="base">
                                        <p:cTn id="13" dur="500" fill="hold"/>
                                        <p:tgtEl>
                                          <p:spTgt spid="79875">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79875">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79875">
                                            <p:txEl>
                                              <p:pRg st="2" end="2"/>
                                            </p:txEl>
                                          </p:spTgt>
                                        </p:tgtEl>
                                        <p:attrNameLst>
                                          <p:attrName>style.visibility</p:attrName>
                                        </p:attrNameLst>
                                      </p:cBhvr>
                                      <p:to>
                                        <p:strVal val="visible"/>
                                      </p:to>
                                    </p:set>
                                    <p:anim calcmode="lin" valueType="num">
                                      <p:cBhvr additive="base">
                                        <p:cTn id="19" dur="500" fill="hold"/>
                                        <p:tgtEl>
                                          <p:spTgt spid="79875">
                                            <p:txEl>
                                              <p:pRg st="2" end="2"/>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79875">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79875">
                                            <p:txEl>
                                              <p:pRg st="3" end="3"/>
                                            </p:txEl>
                                          </p:spTgt>
                                        </p:tgtEl>
                                        <p:attrNameLst>
                                          <p:attrName>style.visibility</p:attrName>
                                        </p:attrNameLst>
                                      </p:cBhvr>
                                      <p:to>
                                        <p:strVal val="visible"/>
                                      </p:to>
                                    </p:set>
                                    <p:anim calcmode="lin" valueType="num">
                                      <p:cBhvr additive="base">
                                        <p:cTn id="25" dur="500" fill="hold"/>
                                        <p:tgtEl>
                                          <p:spTgt spid="79875">
                                            <p:txEl>
                                              <p:pRg st="3" end="3"/>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79875">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8" fill="hold" grpId="0" nodeType="clickEffect">
                                  <p:stCondLst>
                                    <p:cond delay="0"/>
                                  </p:stCondLst>
                                  <p:childTnLst>
                                    <p:set>
                                      <p:cBhvr>
                                        <p:cTn id="30" dur="1" fill="hold">
                                          <p:stCondLst>
                                            <p:cond delay="0"/>
                                          </p:stCondLst>
                                        </p:cTn>
                                        <p:tgtEl>
                                          <p:spTgt spid="79875">
                                            <p:txEl>
                                              <p:pRg st="4" end="4"/>
                                            </p:txEl>
                                          </p:spTgt>
                                        </p:tgtEl>
                                        <p:attrNameLst>
                                          <p:attrName>style.visibility</p:attrName>
                                        </p:attrNameLst>
                                      </p:cBhvr>
                                      <p:to>
                                        <p:strVal val="visible"/>
                                      </p:to>
                                    </p:set>
                                    <p:anim calcmode="lin" valueType="num">
                                      <p:cBhvr additive="base">
                                        <p:cTn id="31" dur="500" fill="hold"/>
                                        <p:tgtEl>
                                          <p:spTgt spid="79875">
                                            <p:txEl>
                                              <p:pRg st="4" end="4"/>
                                            </p:txEl>
                                          </p:spTgt>
                                        </p:tgtEl>
                                        <p:attrNameLst>
                                          <p:attrName>ppt_x</p:attrName>
                                        </p:attrNameLst>
                                      </p:cBhvr>
                                      <p:tavLst>
                                        <p:tav tm="0">
                                          <p:val>
                                            <p:strVal val="0-#ppt_w/2"/>
                                          </p:val>
                                        </p:tav>
                                        <p:tav tm="100000">
                                          <p:val>
                                            <p:strVal val="#ppt_x"/>
                                          </p:val>
                                        </p:tav>
                                      </p:tavLst>
                                    </p:anim>
                                    <p:anim calcmode="lin" valueType="num">
                                      <p:cBhvr additive="base">
                                        <p:cTn id="32" dur="500" fill="hold"/>
                                        <p:tgtEl>
                                          <p:spTgt spid="79875">
                                            <p:txEl>
                                              <p:pRg st="4" end="4"/>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9875" grpId="0" build="p" bldLvl="2" autoUpdateAnimBg="0"/>
    </p:bldLst>
  </p:timing>
</p:sld>
</file>

<file path=ppt/slides/slide2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80898" name="Rectangle 2"/>
          <p:cNvSpPr>
            <a:spLocks noGrp="1" noChangeArrowheads="1"/>
          </p:cNvSpPr>
          <p:nvPr>
            <p:ph type="title"/>
          </p:nvPr>
        </p:nvSpPr>
        <p:spPr/>
        <p:txBody>
          <a:bodyPr/>
          <a:lstStyle/>
          <a:p>
            <a:r>
              <a:rPr lang="en-US" altLang="en-US"/>
              <a:t>Example of Chemical Separation</a:t>
            </a:r>
          </a:p>
        </p:txBody>
      </p:sp>
      <p:sp>
        <p:nvSpPr>
          <p:cNvPr id="80899" name="Rectangle 3"/>
          <p:cNvSpPr>
            <a:spLocks noGrp="1" noChangeArrowheads="1"/>
          </p:cNvSpPr>
          <p:nvPr>
            <p:ph type="body" sz="half" idx="1"/>
          </p:nvPr>
        </p:nvSpPr>
        <p:spPr/>
        <p:txBody>
          <a:bodyPr/>
          <a:lstStyle/>
          <a:p>
            <a:pPr>
              <a:lnSpc>
                <a:spcPct val="90000"/>
              </a:lnSpc>
            </a:pPr>
            <a:r>
              <a:rPr lang="en-US" altLang="en-US" sz="2400"/>
              <a:t>Redwall Limestone in Grand Canyon</a:t>
            </a:r>
          </a:p>
          <a:p>
            <a:pPr>
              <a:lnSpc>
                <a:spcPct val="90000"/>
              </a:lnSpc>
            </a:pPr>
            <a:r>
              <a:rPr lang="en-US" altLang="en-US" sz="2400"/>
              <a:t>500-700 feet thick, nearly pure limestone</a:t>
            </a:r>
          </a:p>
          <a:p>
            <a:pPr>
              <a:lnSpc>
                <a:spcPct val="90000"/>
              </a:lnSpc>
            </a:pPr>
            <a:r>
              <a:rPr lang="en-US" altLang="en-US" sz="2400"/>
              <a:t>175 mi NS, 275 mi EW</a:t>
            </a:r>
          </a:p>
          <a:p>
            <a:pPr>
              <a:lnSpc>
                <a:spcPct val="90000"/>
              </a:lnSpc>
            </a:pPr>
            <a:r>
              <a:rPr lang="en-US" altLang="en-US" sz="2400"/>
              <a:t>Enormous number of marine fossils, vs layers above</a:t>
            </a:r>
          </a:p>
          <a:p>
            <a:pPr>
              <a:lnSpc>
                <a:spcPct val="90000"/>
              </a:lnSpc>
            </a:pPr>
            <a:r>
              <a:rPr lang="en-US" altLang="en-US" sz="2400"/>
              <a:t>Many fossils delicate &amp; unbroken, so apparently was rock before 2000 feet of sediment above added</a:t>
            </a:r>
          </a:p>
        </p:txBody>
      </p:sp>
      <p:pic>
        <p:nvPicPr>
          <p:cNvPr id="80905" name="Picture 9" descr="grcanyonwlabels"/>
          <p:cNvPicPr>
            <a:picLocks noGrp="1" noChangeAspect="1" noChangeArrowheads="1"/>
          </p:cNvPicPr>
          <p:nvPr>
            <p:ph type="clipArt" sz="half" idx="2"/>
          </p:nvPr>
        </p:nvPicPr>
        <p:blipFill>
          <a:blip r:embed="rId3" cstate="print">
            <a:extLst>
              <a:ext uri="{28A0092B-C50C-407E-A947-70E740481C1C}">
                <a14:useLocalDpi xmlns:a14="http://schemas.microsoft.com/office/drawing/2010/main" val="0"/>
              </a:ext>
            </a:extLst>
          </a:blip>
          <a:srcRect/>
          <a:stretch>
            <a:fillRect/>
          </a:stretch>
        </p:blipFill>
        <p:spPr>
          <a:xfrm>
            <a:off x="4648200" y="2692400"/>
            <a:ext cx="3810000" cy="26924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ustDataLst>
      <p:tags r:id="rId1"/>
    </p:custDataLst>
  </p:cSld>
  <p:clrMapOvr>
    <a:masterClrMapping/>
  </p:clrMapOvr>
  <p:transition advTm="66486"/>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nodeType="clickEffect">
                                  <p:stCondLst>
                                    <p:cond delay="0"/>
                                  </p:stCondLst>
                                  <p:childTnLst>
                                    <p:set>
                                      <p:cBhvr>
                                        <p:cTn id="6" dur="1" fill="hold">
                                          <p:stCondLst>
                                            <p:cond delay="0"/>
                                          </p:stCondLst>
                                        </p:cTn>
                                        <p:tgtEl>
                                          <p:spTgt spid="80905"/>
                                        </p:tgtEl>
                                        <p:attrNameLst>
                                          <p:attrName>style.visibility</p:attrName>
                                        </p:attrNameLst>
                                      </p:cBhvr>
                                      <p:to>
                                        <p:strVal val="visible"/>
                                      </p:to>
                                    </p:set>
                                    <p:animEffect transition="in" filter="checkerboard(across)">
                                      <p:cBhvr>
                                        <p:cTn id="7" dur="500"/>
                                        <p:tgtEl>
                                          <p:spTgt spid="80905"/>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 presetClass="entr" presetSubtype="8" fill="hold" grpId="0" nodeType="clickEffect">
                                  <p:stCondLst>
                                    <p:cond delay="0"/>
                                  </p:stCondLst>
                                  <p:childTnLst>
                                    <p:set>
                                      <p:cBhvr>
                                        <p:cTn id="11" dur="1" fill="hold">
                                          <p:stCondLst>
                                            <p:cond delay="0"/>
                                          </p:stCondLst>
                                        </p:cTn>
                                        <p:tgtEl>
                                          <p:spTgt spid="80899">
                                            <p:txEl>
                                              <p:pRg st="0" end="0"/>
                                            </p:txEl>
                                          </p:spTgt>
                                        </p:tgtEl>
                                        <p:attrNameLst>
                                          <p:attrName>style.visibility</p:attrName>
                                        </p:attrNameLst>
                                      </p:cBhvr>
                                      <p:to>
                                        <p:strVal val="visible"/>
                                      </p:to>
                                    </p:set>
                                    <p:anim calcmode="lin" valueType="num">
                                      <p:cBhvr additive="base">
                                        <p:cTn id="12" dur="500" fill="hold"/>
                                        <p:tgtEl>
                                          <p:spTgt spid="80899">
                                            <p:txEl>
                                              <p:pRg st="0" end="0"/>
                                            </p:txEl>
                                          </p:spTgt>
                                        </p:tgtEl>
                                        <p:attrNameLst>
                                          <p:attrName>ppt_x</p:attrName>
                                        </p:attrNameLst>
                                      </p:cBhvr>
                                      <p:tavLst>
                                        <p:tav tm="0">
                                          <p:val>
                                            <p:strVal val="0-#ppt_w/2"/>
                                          </p:val>
                                        </p:tav>
                                        <p:tav tm="100000">
                                          <p:val>
                                            <p:strVal val="#ppt_x"/>
                                          </p:val>
                                        </p:tav>
                                      </p:tavLst>
                                    </p:anim>
                                    <p:anim calcmode="lin" valueType="num">
                                      <p:cBhvr additive="base">
                                        <p:cTn id="13" dur="500" fill="hold"/>
                                        <p:tgtEl>
                                          <p:spTgt spid="80899">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14" fill="hold" nodeType="clickPar">
                      <p:stCondLst>
                        <p:cond delay="indefinite"/>
                      </p:stCondLst>
                      <p:childTnLst>
                        <p:par>
                          <p:cTn id="15" fill="hold" nodeType="withGroup">
                            <p:stCondLst>
                              <p:cond delay="0"/>
                            </p:stCondLst>
                            <p:childTnLst>
                              <p:par>
                                <p:cTn id="16" presetID="2" presetClass="entr" presetSubtype="8" fill="hold" grpId="0" nodeType="clickEffect">
                                  <p:stCondLst>
                                    <p:cond delay="0"/>
                                  </p:stCondLst>
                                  <p:childTnLst>
                                    <p:set>
                                      <p:cBhvr>
                                        <p:cTn id="17" dur="1" fill="hold">
                                          <p:stCondLst>
                                            <p:cond delay="0"/>
                                          </p:stCondLst>
                                        </p:cTn>
                                        <p:tgtEl>
                                          <p:spTgt spid="80899">
                                            <p:txEl>
                                              <p:pRg st="1" end="1"/>
                                            </p:txEl>
                                          </p:spTgt>
                                        </p:tgtEl>
                                        <p:attrNameLst>
                                          <p:attrName>style.visibility</p:attrName>
                                        </p:attrNameLst>
                                      </p:cBhvr>
                                      <p:to>
                                        <p:strVal val="visible"/>
                                      </p:to>
                                    </p:set>
                                    <p:anim calcmode="lin" valueType="num">
                                      <p:cBhvr additive="base">
                                        <p:cTn id="18" dur="500" fill="hold"/>
                                        <p:tgtEl>
                                          <p:spTgt spid="80899">
                                            <p:txEl>
                                              <p:pRg st="1" end="1"/>
                                            </p:txEl>
                                          </p:spTgt>
                                        </p:tgtEl>
                                        <p:attrNameLst>
                                          <p:attrName>ppt_x</p:attrName>
                                        </p:attrNameLst>
                                      </p:cBhvr>
                                      <p:tavLst>
                                        <p:tav tm="0">
                                          <p:val>
                                            <p:strVal val="0-#ppt_w/2"/>
                                          </p:val>
                                        </p:tav>
                                        <p:tav tm="100000">
                                          <p:val>
                                            <p:strVal val="#ppt_x"/>
                                          </p:val>
                                        </p:tav>
                                      </p:tavLst>
                                    </p:anim>
                                    <p:anim calcmode="lin" valueType="num">
                                      <p:cBhvr additive="base">
                                        <p:cTn id="19" dur="500" fill="hold"/>
                                        <p:tgtEl>
                                          <p:spTgt spid="80899">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20" fill="hold" nodeType="clickPar">
                      <p:stCondLst>
                        <p:cond delay="indefinite"/>
                      </p:stCondLst>
                      <p:childTnLst>
                        <p:par>
                          <p:cTn id="21" fill="hold" nodeType="withGroup">
                            <p:stCondLst>
                              <p:cond delay="0"/>
                            </p:stCondLst>
                            <p:childTnLst>
                              <p:par>
                                <p:cTn id="22" presetID="2" presetClass="entr" presetSubtype="8" fill="hold" grpId="0" nodeType="clickEffect">
                                  <p:stCondLst>
                                    <p:cond delay="0"/>
                                  </p:stCondLst>
                                  <p:childTnLst>
                                    <p:set>
                                      <p:cBhvr>
                                        <p:cTn id="23" dur="1" fill="hold">
                                          <p:stCondLst>
                                            <p:cond delay="0"/>
                                          </p:stCondLst>
                                        </p:cTn>
                                        <p:tgtEl>
                                          <p:spTgt spid="80899">
                                            <p:txEl>
                                              <p:pRg st="2" end="2"/>
                                            </p:txEl>
                                          </p:spTgt>
                                        </p:tgtEl>
                                        <p:attrNameLst>
                                          <p:attrName>style.visibility</p:attrName>
                                        </p:attrNameLst>
                                      </p:cBhvr>
                                      <p:to>
                                        <p:strVal val="visible"/>
                                      </p:to>
                                    </p:set>
                                    <p:anim calcmode="lin" valueType="num">
                                      <p:cBhvr additive="base">
                                        <p:cTn id="24" dur="500" fill="hold"/>
                                        <p:tgtEl>
                                          <p:spTgt spid="80899">
                                            <p:txEl>
                                              <p:pRg st="2" end="2"/>
                                            </p:txEl>
                                          </p:spTgt>
                                        </p:tgtEl>
                                        <p:attrNameLst>
                                          <p:attrName>ppt_x</p:attrName>
                                        </p:attrNameLst>
                                      </p:cBhvr>
                                      <p:tavLst>
                                        <p:tav tm="0">
                                          <p:val>
                                            <p:strVal val="0-#ppt_w/2"/>
                                          </p:val>
                                        </p:tav>
                                        <p:tav tm="100000">
                                          <p:val>
                                            <p:strVal val="#ppt_x"/>
                                          </p:val>
                                        </p:tav>
                                      </p:tavLst>
                                    </p:anim>
                                    <p:anim calcmode="lin" valueType="num">
                                      <p:cBhvr additive="base">
                                        <p:cTn id="25" dur="500" fill="hold"/>
                                        <p:tgtEl>
                                          <p:spTgt spid="80899">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26" fill="hold" nodeType="clickPar">
                      <p:stCondLst>
                        <p:cond delay="indefinite"/>
                      </p:stCondLst>
                      <p:childTnLst>
                        <p:par>
                          <p:cTn id="27" fill="hold" nodeType="withGroup">
                            <p:stCondLst>
                              <p:cond delay="0"/>
                            </p:stCondLst>
                            <p:childTnLst>
                              <p:par>
                                <p:cTn id="28" presetID="2" presetClass="entr" presetSubtype="8" fill="hold" grpId="0" nodeType="clickEffect">
                                  <p:stCondLst>
                                    <p:cond delay="0"/>
                                  </p:stCondLst>
                                  <p:childTnLst>
                                    <p:set>
                                      <p:cBhvr>
                                        <p:cTn id="29" dur="1" fill="hold">
                                          <p:stCondLst>
                                            <p:cond delay="0"/>
                                          </p:stCondLst>
                                        </p:cTn>
                                        <p:tgtEl>
                                          <p:spTgt spid="80899">
                                            <p:txEl>
                                              <p:pRg st="3" end="3"/>
                                            </p:txEl>
                                          </p:spTgt>
                                        </p:tgtEl>
                                        <p:attrNameLst>
                                          <p:attrName>style.visibility</p:attrName>
                                        </p:attrNameLst>
                                      </p:cBhvr>
                                      <p:to>
                                        <p:strVal val="visible"/>
                                      </p:to>
                                    </p:set>
                                    <p:anim calcmode="lin" valueType="num">
                                      <p:cBhvr additive="base">
                                        <p:cTn id="30" dur="500" fill="hold"/>
                                        <p:tgtEl>
                                          <p:spTgt spid="80899">
                                            <p:txEl>
                                              <p:pRg st="3" end="3"/>
                                            </p:txEl>
                                          </p:spTgt>
                                        </p:tgtEl>
                                        <p:attrNameLst>
                                          <p:attrName>ppt_x</p:attrName>
                                        </p:attrNameLst>
                                      </p:cBhvr>
                                      <p:tavLst>
                                        <p:tav tm="0">
                                          <p:val>
                                            <p:strVal val="0-#ppt_w/2"/>
                                          </p:val>
                                        </p:tav>
                                        <p:tav tm="100000">
                                          <p:val>
                                            <p:strVal val="#ppt_x"/>
                                          </p:val>
                                        </p:tav>
                                      </p:tavLst>
                                    </p:anim>
                                    <p:anim calcmode="lin" valueType="num">
                                      <p:cBhvr additive="base">
                                        <p:cTn id="31" dur="500" fill="hold"/>
                                        <p:tgtEl>
                                          <p:spTgt spid="80899">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32" fill="hold" nodeType="clickPar">
                      <p:stCondLst>
                        <p:cond delay="indefinite"/>
                      </p:stCondLst>
                      <p:childTnLst>
                        <p:par>
                          <p:cTn id="33" fill="hold" nodeType="withGroup">
                            <p:stCondLst>
                              <p:cond delay="0"/>
                            </p:stCondLst>
                            <p:childTnLst>
                              <p:par>
                                <p:cTn id="34" presetID="2" presetClass="entr" presetSubtype="8" fill="hold" grpId="0" nodeType="clickEffect">
                                  <p:stCondLst>
                                    <p:cond delay="0"/>
                                  </p:stCondLst>
                                  <p:childTnLst>
                                    <p:set>
                                      <p:cBhvr>
                                        <p:cTn id="35" dur="1" fill="hold">
                                          <p:stCondLst>
                                            <p:cond delay="0"/>
                                          </p:stCondLst>
                                        </p:cTn>
                                        <p:tgtEl>
                                          <p:spTgt spid="80899">
                                            <p:txEl>
                                              <p:pRg st="4" end="4"/>
                                            </p:txEl>
                                          </p:spTgt>
                                        </p:tgtEl>
                                        <p:attrNameLst>
                                          <p:attrName>style.visibility</p:attrName>
                                        </p:attrNameLst>
                                      </p:cBhvr>
                                      <p:to>
                                        <p:strVal val="visible"/>
                                      </p:to>
                                    </p:set>
                                    <p:anim calcmode="lin" valueType="num">
                                      <p:cBhvr additive="base">
                                        <p:cTn id="36" dur="500" fill="hold"/>
                                        <p:tgtEl>
                                          <p:spTgt spid="80899">
                                            <p:txEl>
                                              <p:pRg st="4" end="4"/>
                                            </p:txEl>
                                          </p:spTgt>
                                        </p:tgtEl>
                                        <p:attrNameLst>
                                          <p:attrName>ppt_x</p:attrName>
                                        </p:attrNameLst>
                                      </p:cBhvr>
                                      <p:tavLst>
                                        <p:tav tm="0">
                                          <p:val>
                                            <p:strVal val="0-#ppt_w/2"/>
                                          </p:val>
                                        </p:tav>
                                        <p:tav tm="100000">
                                          <p:val>
                                            <p:strVal val="#ppt_x"/>
                                          </p:val>
                                        </p:tav>
                                      </p:tavLst>
                                    </p:anim>
                                    <p:anim calcmode="lin" valueType="num">
                                      <p:cBhvr additive="base">
                                        <p:cTn id="37" dur="500" fill="hold"/>
                                        <p:tgtEl>
                                          <p:spTgt spid="80899">
                                            <p:txEl>
                                              <p:pRg st="4" end="4"/>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0899" grpId="0" build="p" autoUpdateAnimBg="0"/>
    </p:bldLst>
  </p:timing>
</p:sld>
</file>

<file path=ppt/slides/slide2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81922" name="Rectangle 2"/>
          <p:cNvSpPr>
            <a:spLocks noGrp="1" noChangeArrowheads="1"/>
          </p:cNvSpPr>
          <p:nvPr>
            <p:ph type="title"/>
          </p:nvPr>
        </p:nvSpPr>
        <p:spPr/>
        <p:txBody>
          <a:bodyPr/>
          <a:lstStyle/>
          <a:p>
            <a:r>
              <a:rPr lang="en-US" altLang="en-US"/>
              <a:t>Fossil Footprints</a:t>
            </a:r>
          </a:p>
        </p:txBody>
      </p:sp>
      <p:sp>
        <p:nvSpPr>
          <p:cNvPr id="81923" name="Rectangle 3"/>
          <p:cNvSpPr>
            <a:spLocks noGrp="1" noChangeArrowheads="1"/>
          </p:cNvSpPr>
          <p:nvPr>
            <p:ph type="body" idx="1"/>
          </p:nvPr>
        </p:nvSpPr>
        <p:spPr/>
        <p:txBody>
          <a:bodyPr/>
          <a:lstStyle/>
          <a:p>
            <a:r>
              <a:rPr lang="en-US" altLang="en-US" sz="2800"/>
              <a:t>Young-Earth Interpretation</a:t>
            </a:r>
          </a:p>
          <a:p>
            <a:pPr lvl="1"/>
            <a:r>
              <a:rPr lang="en-US" altLang="en-US" sz="2400"/>
              <a:t>Claimed both human and dinosaur prints in same strata, so both lived at same time, so evolutionists wrong.</a:t>
            </a:r>
          </a:p>
          <a:p>
            <a:r>
              <a:rPr lang="en-US" altLang="en-US" sz="2800"/>
              <a:t>Problems with Young-Earth Interpretation</a:t>
            </a:r>
          </a:p>
          <a:p>
            <a:pPr lvl="1"/>
            <a:r>
              <a:rPr lang="en-US" altLang="en-US" sz="2400"/>
              <a:t>Paluxy strata underlaid by 8500 feet of sediment.</a:t>
            </a:r>
          </a:p>
          <a:p>
            <a:pPr lvl="1"/>
            <a:r>
              <a:rPr lang="en-US" altLang="en-US" sz="2400"/>
              <a:t>Though at surface here, overlaid E and S by much sediment.</a:t>
            </a:r>
          </a:p>
          <a:p>
            <a:pPr lvl="1"/>
            <a:r>
              <a:rPr lang="en-US" altLang="en-US" sz="2400"/>
              <a:t>Thus in young-earth view, tracks were made </a:t>
            </a:r>
            <a:r>
              <a:rPr lang="en-US" altLang="en-US" sz="2400">
                <a:solidFill>
                  <a:schemeClr val="tx2"/>
                </a:solidFill>
              </a:rPr>
              <a:t>during</a:t>
            </a:r>
            <a:r>
              <a:rPr lang="en-US" altLang="en-US" sz="2400"/>
              <a:t> the flood!</a:t>
            </a:r>
          </a:p>
        </p:txBody>
      </p:sp>
    </p:spTree>
    <p:custDataLst>
      <p:tags r:id="rId1"/>
    </p:custDataLst>
  </p:cSld>
  <p:clrMapOvr>
    <a:masterClrMapping/>
  </p:clrMapOvr>
  <p:transition advTm="76199"/>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81923">
                                            <p:txEl>
                                              <p:pRg st="0" end="0"/>
                                            </p:txEl>
                                          </p:spTgt>
                                        </p:tgtEl>
                                        <p:attrNameLst>
                                          <p:attrName>style.visibility</p:attrName>
                                        </p:attrNameLst>
                                      </p:cBhvr>
                                      <p:to>
                                        <p:strVal val="visible"/>
                                      </p:to>
                                    </p:set>
                                    <p:anim calcmode="lin" valueType="num">
                                      <p:cBhvr additive="base">
                                        <p:cTn id="7" dur="500" fill="hold"/>
                                        <p:tgtEl>
                                          <p:spTgt spid="81923">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81923">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81923">
                                            <p:txEl>
                                              <p:pRg st="1" end="1"/>
                                            </p:txEl>
                                          </p:spTgt>
                                        </p:tgtEl>
                                        <p:attrNameLst>
                                          <p:attrName>style.visibility</p:attrName>
                                        </p:attrNameLst>
                                      </p:cBhvr>
                                      <p:to>
                                        <p:strVal val="visible"/>
                                      </p:to>
                                    </p:set>
                                    <p:anim calcmode="lin" valueType="num">
                                      <p:cBhvr additive="base">
                                        <p:cTn id="13" dur="500" fill="hold"/>
                                        <p:tgtEl>
                                          <p:spTgt spid="81923">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81923">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81923">
                                            <p:txEl>
                                              <p:pRg st="2" end="2"/>
                                            </p:txEl>
                                          </p:spTgt>
                                        </p:tgtEl>
                                        <p:attrNameLst>
                                          <p:attrName>style.visibility</p:attrName>
                                        </p:attrNameLst>
                                      </p:cBhvr>
                                      <p:to>
                                        <p:strVal val="visible"/>
                                      </p:to>
                                    </p:set>
                                    <p:anim calcmode="lin" valueType="num">
                                      <p:cBhvr additive="base">
                                        <p:cTn id="19" dur="500" fill="hold"/>
                                        <p:tgtEl>
                                          <p:spTgt spid="81923">
                                            <p:txEl>
                                              <p:pRg st="2" end="2"/>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81923">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81923">
                                            <p:txEl>
                                              <p:pRg st="3" end="3"/>
                                            </p:txEl>
                                          </p:spTgt>
                                        </p:tgtEl>
                                        <p:attrNameLst>
                                          <p:attrName>style.visibility</p:attrName>
                                        </p:attrNameLst>
                                      </p:cBhvr>
                                      <p:to>
                                        <p:strVal val="visible"/>
                                      </p:to>
                                    </p:set>
                                    <p:anim calcmode="lin" valueType="num">
                                      <p:cBhvr additive="base">
                                        <p:cTn id="25" dur="500" fill="hold"/>
                                        <p:tgtEl>
                                          <p:spTgt spid="81923">
                                            <p:txEl>
                                              <p:pRg st="3" end="3"/>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81923">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8" fill="hold" grpId="0" nodeType="clickEffect">
                                  <p:stCondLst>
                                    <p:cond delay="0"/>
                                  </p:stCondLst>
                                  <p:childTnLst>
                                    <p:set>
                                      <p:cBhvr>
                                        <p:cTn id="30" dur="1" fill="hold">
                                          <p:stCondLst>
                                            <p:cond delay="0"/>
                                          </p:stCondLst>
                                        </p:cTn>
                                        <p:tgtEl>
                                          <p:spTgt spid="81923">
                                            <p:txEl>
                                              <p:pRg st="4" end="4"/>
                                            </p:txEl>
                                          </p:spTgt>
                                        </p:tgtEl>
                                        <p:attrNameLst>
                                          <p:attrName>style.visibility</p:attrName>
                                        </p:attrNameLst>
                                      </p:cBhvr>
                                      <p:to>
                                        <p:strVal val="visible"/>
                                      </p:to>
                                    </p:set>
                                    <p:anim calcmode="lin" valueType="num">
                                      <p:cBhvr additive="base">
                                        <p:cTn id="31" dur="500" fill="hold"/>
                                        <p:tgtEl>
                                          <p:spTgt spid="81923">
                                            <p:txEl>
                                              <p:pRg st="4" end="4"/>
                                            </p:txEl>
                                          </p:spTgt>
                                        </p:tgtEl>
                                        <p:attrNameLst>
                                          <p:attrName>ppt_x</p:attrName>
                                        </p:attrNameLst>
                                      </p:cBhvr>
                                      <p:tavLst>
                                        <p:tav tm="0">
                                          <p:val>
                                            <p:strVal val="0-#ppt_w/2"/>
                                          </p:val>
                                        </p:tav>
                                        <p:tav tm="100000">
                                          <p:val>
                                            <p:strVal val="#ppt_x"/>
                                          </p:val>
                                        </p:tav>
                                      </p:tavLst>
                                    </p:anim>
                                    <p:anim calcmode="lin" valueType="num">
                                      <p:cBhvr additive="base">
                                        <p:cTn id="32" dur="500" fill="hold"/>
                                        <p:tgtEl>
                                          <p:spTgt spid="81923">
                                            <p:txEl>
                                              <p:pRg st="4" end="4"/>
                                            </p:txEl>
                                          </p:spTgt>
                                        </p:tgtEl>
                                        <p:attrNameLst>
                                          <p:attrName>ppt_y</p:attrName>
                                        </p:attrNameLst>
                                      </p:cBhvr>
                                      <p:tavLst>
                                        <p:tav tm="0">
                                          <p:val>
                                            <p:strVal val="#ppt_y"/>
                                          </p:val>
                                        </p:tav>
                                        <p:tav tm="100000">
                                          <p:val>
                                            <p:strVal val="#ppt_y"/>
                                          </p:val>
                                        </p:tav>
                                      </p:tavLst>
                                    </p:anim>
                                  </p:childTnLst>
                                </p:cTn>
                              </p:par>
                            </p:childTnLst>
                          </p:cTn>
                        </p:par>
                      </p:childTnLst>
                    </p:cTn>
                  </p:par>
                  <p:par>
                    <p:cTn id="33" fill="hold" nodeType="clickPar">
                      <p:stCondLst>
                        <p:cond delay="indefinite"/>
                      </p:stCondLst>
                      <p:childTnLst>
                        <p:par>
                          <p:cTn id="34" fill="hold" nodeType="withGroup">
                            <p:stCondLst>
                              <p:cond delay="0"/>
                            </p:stCondLst>
                            <p:childTnLst>
                              <p:par>
                                <p:cTn id="35" presetID="2" presetClass="entr" presetSubtype="8" fill="hold" grpId="0" nodeType="clickEffect">
                                  <p:stCondLst>
                                    <p:cond delay="0"/>
                                  </p:stCondLst>
                                  <p:childTnLst>
                                    <p:set>
                                      <p:cBhvr>
                                        <p:cTn id="36" dur="1" fill="hold">
                                          <p:stCondLst>
                                            <p:cond delay="0"/>
                                          </p:stCondLst>
                                        </p:cTn>
                                        <p:tgtEl>
                                          <p:spTgt spid="81923">
                                            <p:txEl>
                                              <p:pRg st="5" end="5"/>
                                            </p:txEl>
                                          </p:spTgt>
                                        </p:tgtEl>
                                        <p:attrNameLst>
                                          <p:attrName>style.visibility</p:attrName>
                                        </p:attrNameLst>
                                      </p:cBhvr>
                                      <p:to>
                                        <p:strVal val="visible"/>
                                      </p:to>
                                    </p:set>
                                    <p:anim calcmode="lin" valueType="num">
                                      <p:cBhvr additive="base">
                                        <p:cTn id="37" dur="500" fill="hold"/>
                                        <p:tgtEl>
                                          <p:spTgt spid="81923">
                                            <p:txEl>
                                              <p:pRg st="5" end="5"/>
                                            </p:txEl>
                                          </p:spTgt>
                                        </p:tgtEl>
                                        <p:attrNameLst>
                                          <p:attrName>ppt_x</p:attrName>
                                        </p:attrNameLst>
                                      </p:cBhvr>
                                      <p:tavLst>
                                        <p:tav tm="0">
                                          <p:val>
                                            <p:strVal val="0-#ppt_w/2"/>
                                          </p:val>
                                        </p:tav>
                                        <p:tav tm="100000">
                                          <p:val>
                                            <p:strVal val="#ppt_x"/>
                                          </p:val>
                                        </p:tav>
                                      </p:tavLst>
                                    </p:anim>
                                    <p:anim calcmode="lin" valueType="num">
                                      <p:cBhvr additive="base">
                                        <p:cTn id="38" dur="500" fill="hold"/>
                                        <p:tgtEl>
                                          <p:spTgt spid="81923">
                                            <p:txEl>
                                              <p:pRg st="5" end="5"/>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923" grpId="0" build="p" bldLvl="2" autoUpdateAnimBg="0"/>
    </p:bldLst>
  </p:timing>
</p:sld>
</file>

<file path=ppt/slides/slide2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82946" name="Rectangle 2"/>
          <p:cNvSpPr>
            <a:spLocks noGrp="1" noChangeArrowheads="1"/>
          </p:cNvSpPr>
          <p:nvPr>
            <p:ph type="title"/>
          </p:nvPr>
        </p:nvSpPr>
        <p:spPr/>
        <p:txBody>
          <a:bodyPr/>
          <a:lstStyle/>
          <a:p>
            <a:r>
              <a:rPr lang="en-US" altLang="en-US"/>
              <a:t>Paluxy Footprints</a:t>
            </a:r>
          </a:p>
        </p:txBody>
      </p:sp>
      <p:sp>
        <p:nvSpPr>
          <p:cNvPr id="82947" name="Rectangle 3"/>
          <p:cNvSpPr>
            <a:spLocks noGrp="1" noChangeArrowheads="1"/>
          </p:cNvSpPr>
          <p:nvPr>
            <p:ph type="body" idx="1"/>
          </p:nvPr>
        </p:nvSpPr>
        <p:spPr/>
        <p:txBody>
          <a:bodyPr/>
          <a:lstStyle/>
          <a:p>
            <a:pPr>
              <a:lnSpc>
                <a:spcPct val="90000"/>
              </a:lnSpc>
            </a:pPr>
            <a:r>
              <a:rPr lang="en-US" altLang="en-US" sz="2800"/>
              <a:t>Recent evidence indicates that most of the claimed human tracks are parts of sequences that are clearly dinosaur tracks further on.</a:t>
            </a:r>
          </a:p>
          <a:p>
            <a:pPr>
              <a:lnSpc>
                <a:spcPct val="90000"/>
              </a:lnSpc>
            </a:pPr>
            <a:r>
              <a:rPr lang="en-US" altLang="en-US" sz="2800"/>
              <a:t>Other "human" tracks:</a:t>
            </a:r>
          </a:p>
          <a:p>
            <a:pPr lvl="1">
              <a:lnSpc>
                <a:spcPct val="90000"/>
              </a:lnSpc>
            </a:pPr>
            <a:r>
              <a:rPr lang="en-US" altLang="en-US" sz="2400"/>
              <a:t>Some clearly fraudulent</a:t>
            </a:r>
          </a:p>
          <a:p>
            <a:pPr lvl="1">
              <a:lnSpc>
                <a:spcPct val="90000"/>
              </a:lnSpc>
            </a:pPr>
            <a:r>
              <a:rPr lang="en-US" altLang="en-US" sz="2400"/>
              <a:t>Some irregular erosion patterns</a:t>
            </a:r>
          </a:p>
          <a:p>
            <a:pPr lvl="1">
              <a:lnSpc>
                <a:spcPct val="90000"/>
              </a:lnSpc>
            </a:pPr>
            <a:r>
              <a:rPr lang="en-US" altLang="en-US" sz="2400"/>
              <a:t>A few might be genuine; more work needed to establish this.</a:t>
            </a:r>
          </a:p>
          <a:p>
            <a:pPr>
              <a:lnSpc>
                <a:spcPct val="90000"/>
              </a:lnSpc>
            </a:pPr>
            <a:r>
              <a:rPr lang="en-US" altLang="en-US" sz="2800"/>
              <a:t>About 60% of underlying strata is limestone, with fossils indicating this was rock before other sediment laid down</a:t>
            </a:r>
          </a:p>
        </p:txBody>
      </p:sp>
    </p:spTree>
    <p:custDataLst>
      <p:tags r:id="rId1"/>
    </p:custDataLst>
  </p:cSld>
  <p:clrMapOvr>
    <a:masterClrMapping/>
  </p:clrMapOvr>
  <p:transition advTm="65304"/>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82947">
                                            <p:txEl>
                                              <p:pRg st="0" end="0"/>
                                            </p:txEl>
                                          </p:spTgt>
                                        </p:tgtEl>
                                        <p:attrNameLst>
                                          <p:attrName>style.visibility</p:attrName>
                                        </p:attrNameLst>
                                      </p:cBhvr>
                                      <p:to>
                                        <p:strVal val="visible"/>
                                      </p:to>
                                    </p:set>
                                    <p:anim calcmode="lin" valueType="num">
                                      <p:cBhvr additive="base">
                                        <p:cTn id="7" dur="500" fill="hold"/>
                                        <p:tgtEl>
                                          <p:spTgt spid="82947">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82947">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82947">
                                            <p:txEl>
                                              <p:pRg st="1" end="1"/>
                                            </p:txEl>
                                          </p:spTgt>
                                        </p:tgtEl>
                                        <p:attrNameLst>
                                          <p:attrName>style.visibility</p:attrName>
                                        </p:attrNameLst>
                                      </p:cBhvr>
                                      <p:to>
                                        <p:strVal val="visible"/>
                                      </p:to>
                                    </p:set>
                                    <p:anim calcmode="lin" valueType="num">
                                      <p:cBhvr additive="base">
                                        <p:cTn id="13" dur="500" fill="hold"/>
                                        <p:tgtEl>
                                          <p:spTgt spid="82947">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82947">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82947">
                                            <p:txEl>
                                              <p:pRg st="2" end="2"/>
                                            </p:txEl>
                                          </p:spTgt>
                                        </p:tgtEl>
                                        <p:attrNameLst>
                                          <p:attrName>style.visibility</p:attrName>
                                        </p:attrNameLst>
                                      </p:cBhvr>
                                      <p:to>
                                        <p:strVal val="visible"/>
                                      </p:to>
                                    </p:set>
                                    <p:anim calcmode="lin" valueType="num">
                                      <p:cBhvr additive="base">
                                        <p:cTn id="19" dur="500" fill="hold"/>
                                        <p:tgtEl>
                                          <p:spTgt spid="82947">
                                            <p:txEl>
                                              <p:pRg st="2" end="2"/>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82947">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82947">
                                            <p:txEl>
                                              <p:pRg st="3" end="3"/>
                                            </p:txEl>
                                          </p:spTgt>
                                        </p:tgtEl>
                                        <p:attrNameLst>
                                          <p:attrName>style.visibility</p:attrName>
                                        </p:attrNameLst>
                                      </p:cBhvr>
                                      <p:to>
                                        <p:strVal val="visible"/>
                                      </p:to>
                                    </p:set>
                                    <p:anim calcmode="lin" valueType="num">
                                      <p:cBhvr additive="base">
                                        <p:cTn id="25" dur="500" fill="hold"/>
                                        <p:tgtEl>
                                          <p:spTgt spid="82947">
                                            <p:txEl>
                                              <p:pRg st="3" end="3"/>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82947">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8" fill="hold" grpId="0" nodeType="clickEffect">
                                  <p:stCondLst>
                                    <p:cond delay="0"/>
                                  </p:stCondLst>
                                  <p:childTnLst>
                                    <p:set>
                                      <p:cBhvr>
                                        <p:cTn id="30" dur="1" fill="hold">
                                          <p:stCondLst>
                                            <p:cond delay="0"/>
                                          </p:stCondLst>
                                        </p:cTn>
                                        <p:tgtEl>
                                          <p:spTgt spid="82947">
                                            <p:txEl>
                                              <p:pRg st="4" end="4"/>
                                            </p:txEl>
                                          </p:spTgt>
                                        </p:tgtEl>
                                        <p:attrNameLst>
                                          <p:attrName>style.visibility</p:attrName>
                                        </p:attrNameLst>
                                      </p:cBhvr>
                                      <p:to>
                                        <p:strVal val="visible"/>
                                      </p:to>
                                    </p:set>
                                    <p:anim calcmode="lin" valueType="num">
                                      <p:cBhvr additive="base">
                                        <p:cTn id="31" dur="500" fill="hold"/>
                                        <p:tgtEl>
                                          <p:spTgt spid="82947">
                                            <p:txEl>
                                              <p:pRg st="4" end="4"/>
                                            </p:txEl>
                                          </p:spTgt>
                                        </p:tgtEl>
                                        <p:attrNameLst>
                                          <p:attrName>ppt_x</p:attrName>
                                        </p:attrNameLst>
                                      </p:cBhvr>
                                      <p:tavLst>
                                        <p:tav tm="0">
                                          <p:val>
                                            <p:strVal val="0-#ppt_w/2"/>
                                          </p:val>
                                        </p:tav>
                                        <p:tav tm="100000">
                                          <p:val>
                                            <p:strVal val="#ppt_x"/>
                                          </p:val>
                                        </p:tav>
                                      </p:tavLst>
                                    </p:anim>
                                    <p:anim calcmode="lin" valueType="num">
                                      <p:cBhvr additive="base">
                                        <p:cTn id="32" dur="500" fill="hold"/>
                                        <p:tgtEl>
                                          <p:spTgt spid="82947">
                                            <p:txEl>
                                              <p:pRg st="4" end="4"/>
                                            </p:txEl>
                                          </p:spTgt>
                                        </p:tgtEl>
                                        <p:attrNameLst>
                                          <p:attrName>ppt_y</p:attrName>
                                        </p:attrNameLst>
                                      </p:cBhvr>
                                      <p:tavLst>
                                        <p:tav tm="0">
                                          <p:val>
                                            <p:strVal val="#ppt_y"/>
                                          </p:val>
                                        </p:tav>
                                        <p:tav tm="100000">
                                          <p:val>
                                            <p:strVal val="#ppt_y"/>
                                          </p:val>
                                        </p:tav>
                                      </p:tavLst>
                                    </p:anim>
                                  </p:childTnLst>
                                </p:cTn>
                              </p:par>
                            </p:childTnLst>
                          </p:cTn>
                        </p:par>
                      </p:childTnLst>
                    </p:cTn>
                  </p:par>
                  <p:par>
                    <p:cTn id="33" fill="hold" nodeType="clickPar">
                      <p:stCondLst>
                        <p:cond delay="indefinite"/>
                      </p:stCondLst>
                      <p:childTnLst>
                        <p:par>
                          <p:cTn id="34" fill="hold" nodeType="withGroup">
                            <p:stCondLst>
                              <p:cond delay="0"/>
                            </p:stCondLst>
                            <p:childTnLst>
                              <p:par>
                                <p:cTn id="35" presetID="2" presetClass="entr" presetSubtype="8" fill="hold" grpId="0" nodeType="clickEffect">
                                  <p:stCondLst>
                                    <p:cond delay="0"/>
                                  </p:stCondLst>
                                  <p:childTnLst>
                                    <p:set>
                                      <p:cBhvr>
                                        <p:cTn id="36" dur="1" fill="hold">
                                          <p:stCondLst>
                                            <p:cond delay="0"/>
                                          </p:stCondLst>
                                        </p:cTn>
                                        <p:tgtEl>
                                          <p:spTgt spid="82947">
                                            <p:txEl>
                                              <p:pRg st="5" end="5"/>
                                            </p:txEl>
                                          </p:spTgt>
                                        </p:tgtEl>
                                        <p:attrNameLst>
                                          <p:attrName>style.visibility</p:attrName>
                                        </p:attrNameLst>
                                      </p:cBhvr>
                                      <p:to>
                                        <p:strVal val="visible"/>
                                      </p:to>
                                    </p:set>
                                    <p:anim calcmode="lin" valueType="num">
                                      <p:cBhvr additive="base">
                                        <p:cTn id="37" dur="500" fill="hold"/>
                                        <p:tgtEl>
                                          <p:spTgt spid="82947">
                                            <p:txEl>
                                              <p:pRg st="5" end="5"/>
                                            </p:txEl>
                                          </p:spTgt>
                                        </p:tgtEl>
                                        <p:attrNameLst>
                                          <p:attrName>ppt_x</p:attrName>
                                        </p:attrNameLst>
                                      </p:cBhvr>
                                      <p:tavLst>
                                        <p:tav tm="0">
                                          <p:val>
                                            <p:strVal val="0-#ppt_w/2"/>
                                          </p:val>
                                        </p:tav>
                                        <p:tav tm="100000">
                                          <p:val>
                                            <p:strVal val="#ppt_x"/>
                                          </p:val>
                                        </p:tav>
                                      </p:tavLst>
                                    </p:anim>
                                    <p:anim calcmode="lin" valueType="num">
                                      <p:cBhvr additive="base">
                                        <p:cTn id="38" dur="500" fill="hold"/>
                                        <p:tgtEl>
                                          <p:spTgt spid="82947">
                                            <p:txEl>
                                              <p:pRg st="5" end="5"/>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2947" grpId="0" build="p" bldLvl="2" autoUpdateAnimBg="0"/>
    </p:bldLst>
  </p:timing>
</p:sld>
</file>

<file path=ppt/slides/slide2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83970" name="Rectangle 2"/>
          <p:cNvSpPr>
            <a:spLocks noGrp="1" noChangeArrowheads="1"/>
          </p:cNvSpPr>
          <p:nvPr>
            <p:ph type="title"/>
          </p:nvPr>
        </p:nvSpPr>
        <p:spPr/>
        <p:txBody>
          <a:bodyPr/>
          <a:lstStyle/>
          <a:p>
            <a:r>
              <a:rPr lang="en-US" altLang="en-US"/>
              <a:t>Wind-Laid Sediments</a:t>
            </a:r>
          </a:p>
        </p:txBody>
      </p:sp>
      <p:sp>
        <p:nvSpPr>
          <p:cNvPr id="83971" name="Rectangle 3"/>
          <p:cNvSpPr>
            <a:spLocks noGrp="1" noChangeArrowheads="1"/>
          </p:cNvSpPr>
          <p:nvPr>
            <p:ph type="body" sz="half" idx="1"/>
          </p:nvPr>
        </p:nvSpPr>
        <p:spPr/>
        <p:txBody>
          <a:bodyPr/>
          <a:lstStyle/>
          <a:p>
            <a:pPr>
              <a:lnSpc>
                <a:spcPct val="90000"/>
              </a:lnSpc>
            </a:pPr>
            <a:r>
              <a:rPr lang="en-US" altLang="en-US" sz="2400"/>
              <a:t>In many places wind-laid sediments (desert dunes) are interspersed with large thicknesses of water-laid sediments above &amp; below.</a:t>
            </a:r>
          </a:p>
          <a:p>
            <a:pPr>
              <a:lnSpc>
                <a:spcPct val="90000"/>
              </a:lnSpc>
            </a:pPr>
            <a:r>
              <a:rPr lang="en-US" altLang="en-US" sz="2400"/>
              <a:t>Are we to assume that parts of the earth were bone-dry during the one-year flood, and that large dunes had time to form?</a:t>
            </a:r>
          </a:p>
          <a:p>
            <a:pPr>
              <a:lnSpc>
                <a:spcPct val="90000"/>
              </a:lnSpc>
            </a:pPr>
            <a:r>
              <a:rPr lang="en-US" altLang="en-US" sz="2400"/>
              <a:t>This better fits an old earth.</a:t>
            </a:r>
          </a:p>
        </p:txBody>
      </p:sp>
      <p:pic>
        <p:nvPicPr>
          <p:cNvPr id="83974" name="Picture 6" descr="dunerock2"/>
          <p:cNvPicPr>
            <a:picLocks noGrp="1" noChangeAspect="1" noChangeArrowheads="1"/>
          </p:cNvPicPr>
          <p:nvPr>
            <p:ph type="clipArt" sz="half" idx="2"/>
          </p:nvPr>
        </p:nvPicPr>
        <p:blipFill>
          <a:blip r:embed="rId3">
            <a:extLst>
              <a:ext uri="{28A0092B-C50C-407E-A947-70E740481C1C}">
                <a14:useLocalDpi xmlns:a14="http://schemas.microsoft.com/office/drawing/2010/main" val="0"/>
              </a:ext>
            </a:extLst>
          </a:blip>
          <a:srcRect/>
          <a:stretch>
            <a:fillRect/>
          </a:stretch>
        </p:blipFill>
        <p:spPr>
          <a:xfrm>
            <a:off x="5251450" y="1981200"/>
            <a:ext cx="2601913"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ustDataLst>
      <p:tags r:id="rId1"/>
    </p:custDataLst>
  </p:cSld>
  <p:clrMapOvr>
    <a:masterClrMapping/>
  </p:clrMapOvr>
  <p:transition advTm="31014"/>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nodeType="clickEffect">
                                  <p:stCondLst>
                                    <p:cond delay="0"/>
                                  </p:stCondLst>
                                  <p:childTnLst>
                                    <p:set>
                                      <p:cBhvr>
                                        <p:cTn id="6" dur="1" fill="hold">
                                          <p:stCondLst>
                                            <p:cond delay="0"/>
                                          </p:stCondLst>
                                        </p:cTn>
                                        <p:tgtEl>
                                          <p:spTgt spid="83974"/>
                                        </p:tgtEl>
                                        <p:attrNameLst>
                                          <p:attrName>style.visibility</p:attrName>
                                        </p:attrNameLst>
                                      </p:cBhvr>
                                      <p:to>
                                        <p:strVal val="visible"/>
                                      </p:to>
                                    </p:set>
                                    <p:animEffect transition="in" filter="checkerboard(across)">
                                      <p:cBhvr>
                                        <p:cTn id="7" dur="500"/>
                                        <p:tgtEl>
                                          <p:spTgt spid="83974"/>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 presetClass="entr" presetSubtype="8" fill="hold" grpId="0" nodeType="clickEffect">
                                  <p:stCondLst>
                                    <p:cond delay="0"/>
                                  </p:stCondLst>
                                  <p:childTnLst>
                                    <p:set>
                                      <p:cBhvr>
                                        <p:cTn id="11" dur="1" fill="hold">
                                          <p:stCondLst>
                                            <p:cond delay="0"/>
                                          </p:stCondLst>
                                        </p:cTn>
                                        <p:tgtEl>
                                          <p:spTgt spid="83971">
                                            <p:txEl>
                                              <p:pRg st="0" end="0"/>
                                            </p:txEl>
                                          </p:spTgt>
                                        </p:tgtEl>
                                        <p:attrNameLst>
                                          <p:attrName>style.visibility</p:attrName>
                                        </p:attrNameLst>
                                      </p:cBhvr>
                                      <p:to>
                                        <p:strVal val="visible"/>
                                      </p:to>
                                    </p:set>
                                    <p:anim calcmode="lin" valueType="num">
                                      <p:cBhvr additive="base">
                                        <p:cTn id="12" dur="500" fill="hold"/>
                                        <p:tgtEl>
                                          <p:spTgt spid="83971">
                                            <p:txEl>
                                              <p:pRg st="0" end="0"/>
                                            </p:txEl>
                                          </p:spTgt>
                                        </p:tgtEl>
                                        <p:attrNameLst>
                                          <p:attrName>ppt_x</p:attrName>
                                        </p:attrNameLst>
                                      </p:cBhvr>
                                      <p:tavLst>
                                        <p:tav tm="0">
                                          <p:val>
                                            <p:strVal val="0-#ppt_w/2"/>
                                          </p:val>
                                        </p:tav>
                                        <p:tav tm="100000">
                                          <p:val>
                                            <p:strVal val="#ppt_x"/>
                                          </p:val>
                                        </p:tav>
                                      </p:tavLst>
                                    </p:anim>
                                    <p:anim calcmode="lin" valueType="num">
                                      <p:cBhvr additive="base">
                                        <p:cTn id="13" dur="500" fill="hold"/>
                                        <p:tgtEl>
                                          <p:spTgt spid="83971">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14" fill="hold" nodeType="clickPar">
                      <p:stCondLst>
                        <p:cond delay="indefinite"/>
                      </p:stCondLst>
                      <p:childTnLst>
                        <p:par>
                          <p:cTn id="15" fill="hold" nodeType="withGroup">
                            <p:stCondLst>
                              <p:cond delay="0"/>
                            </p:stCondLst>
                            <p:childTnLst>
                              <p:par>
                                <p:cTn id="16" presetID="2" presetClass="entr" presetSubtype="8" fill="hold" grpId="0" nodeType="clickEffect">
                                  <p:stCondLst>
                                    <p:cond delay="0"/>
                                  </p:stCondLst>
                                  <p:childTnLst>
                                    <p:set>
                                      <p:cBhvr>
                                        <p:cTn id="17" dur="1" fill="hold">
                                          <p:stCondLst>
                                            <p:cond delay="0"/>
                                          </p:stCondLst>
                                        </p:cTn>
                                        <p:tgtEl>
                                          <p:spTgt spid="83971">
                                            <p:txEl>
                                              <p:pRg st="1" end="1"/>
                                            </p:txEl>
                                          </p:spTgt>
                                        </p:tgtEl>
                                        <p:attrNameLst>
                                          <p:attrName>style.visibility</p:attrName>
                                        </p:attrNameLst>
                                      </p:cBhvr>
                                      <p:to>
                                        <p:strVal val="visible"/>
                                      </p:to>
                                    </p:set>
                                    <p:anim calcmode="lin" valueType="num">
                                      <p:cBhvr additive="base">
                                        <p:cTn id="18" dur="500" fill="hold"/>
                                        <p:tgtEl>
                                          <p:spTgt spid="83971">
                                            <p:txEl>
                                              <p:pRg st="1" end="1"/>
                                            </p:txEl>
                                          </p:spTgt>
                                        </p:tgtEl>
                                        <p:attrNameLst>
                                          <p:attrName>ppt_x</p:attrName>
                                        </p:attrNameLst>
                                      </p:cBhvr>
                                      <p:tavLst>
                                        <p:tav tm="0">
                                          <p:val>
                                            <p:strVal val="0-#ppt_w/2"/>
                                          </p:val>
                                        </p:tav>
                                        <p:tav tm="100000">
                                          <p:val>
                                            <p:strVal val="#ppt_x"/>
                                          </p:val>
                                        </p:tav>
                                      </p:tavLst>
                                    </p:anim>
                                    <p:anim calcmode="lin" valueType="num">
                                      <p:cBhvr additive="base">
                                        <p:cTn id="19" dur="500" fill="hold"/>
                                        <p:tgtEl>
                                          <p:spTgt spid="83971">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20" fill="hold" nodeType="clickPar">
                      <p:stCondLst>
                        <p:cond delay="indefinite"/>
                      </p:stCondLst>
                      <p:childTnLst>
                        <p:par>
                          <p:cTn id="21" fill="hold" nodeType="withGroup">
                            <p:stCondLst>
                              <p:cond delay="0"/>
                            </p:stCondLst>
                            <p:childTnLst>
                              <p:par>
                                <p:cTn id="22" presetID="2" presetClass="entr" presetSubtype="8" fill="hold" grpId="0" nodeType="clickEffect">
                                  <p:stCondLst>
                                    <p:cond delay="0"/>
                                  </p:stCondLst>
                                  <p:childTnLst>
                                    <p:set>
                                      <p:cBhvr>
                                        <p:cTn id="23" dur="1" fill="hold">
                                          <p:stCondLst>
                                            <p:cond delay="0"/>
                                          </p:stCondLst>
                                        </p:cTn>
                                        <p:tgtEl>
                                          <p:spTgt spid="83971">
                                            <p:txEl>
                                              <p:pRg st="2" end="2"/>
                                            </p:txEl>
                                          </p:spTgt>
                                        </p:tgtEl>
                                        <p:attrNameLst>
                                          <p:attrName>style.visibility</p:attrName>
                                        </p:attrNameLst>
                                      </p:cBhvr>
                                      <p:to>
                                        <p:strVal val="visible"/>
                                      </p:to>
                                    </p:set>
                                    <p:anim calcmode="lin" valueType="num">
                                      <p:cBhvr additive="base">
                                        <p:cTn id="24" dur="500" fill="hold"/>
                                        <p:tgtEl>
                                          <p:spTgt spid="83971">
                                            <p:txEl>
                                              <p:pRg st="2" end="2"/>
                                            </p:txEl>
                                          </p:spTgt>
                                        </p:tgtEl>
                                        <p:attrNameLst>
                                          <p:attrName>ppt_x</p:attrName>
                                        </p:attrNameLst>
                                      </p:cBhvr>
                                      <p:tavLst>
                                        <p:tav tm="0">
                                          <p:val>
                                            <p:strVal val="0-#ppt_w/2"/>
                                          </p:val>
                                        </p:tav>
                                        <p:tav tm="100000">
                                          <p:val>
                                            <p:strVal val="#ppt_x"/>
                                          </p:val>
                                        </p:tav>
                                      </p:tavLst>
                                    </p:anim>
                                    <p:anim calcmode="lin" valueType="num">
                                      <p:cBhvr additive="base">
                                        <p:cTn id="25" dur="500" fill="hold"/>
                                        <p:tgtEl>
                                          <p:spTgt spid="83971">
                                            <p:txEl>
                                              <p:pRg st="2" end="2"/>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3971" grpId="0" build="p" autoUpdateAnimBg="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Rectangle 2"/>
          <p:cNvSpPr>
            <a:spLocks noGrp="1" noChangeArrowheads="1"/>
          </p:cNvSpPr>
          <p:nvPr>
            <p:ph type="title"/>
          </p:nvPr>
        </p:nvSpPr>
        <p:spPr/>
        <p:txBody>
          <a:bodyPr/>
          <a:lstStyle/>
          <a:p>
            <a:r>
              <a:rPr lang="en-US" altLang="en-US"/>
              <a:t>Other Problems with Young Earth</a:t>
            </a:r>
          </a:p>
        </p:txBody>
      </p:sp>
      <p:pic>
        <p:nvPicPr>
          <p:cNvPr id="84995" name="Picture 3" descr="condrift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57400" y="2209800"/>
            <a:ext cx="5057775" cy="3611563"/>
          </a:xfrm>
          <a:prstGeom prst="rect">
            <a:avLst/>
          </a:prstGeom>
          <a:noFill/>
          <a:extLst>
            <a:ext uri="{909E8E84-426E-40DD-AFC4-6F175D3DCCD1}">
              <a14:hiddenFill xmlns:a14="http://schemas.microsoft.com/office/drawing/2010/main">
                <a:solidFill>
                  <a:srgbClr val="FFFFFF"/>
                </a:solidFill>
              </a14:hiddenFill>
            </a:ext>
          </a:extLst>
        </p:spPr>
      </p:pic>
    </p:spTree>
    <p:custDataLst>
      <p:tags r:id="rId1"/>
    </p:custDataLst>
  </p:cSld>
  <p:clrMapOvr>
    <a:masterClrMapping/>
  </p:clrMapOvr>
  <p:transition advTm="4116"/>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nodeType="clickEffect">
                                  <p:stCondLst>
                                    <p:cond delay="0"/>
                                  </p:stCondLst>
                                  <p:childTnLst>
                                    <p:set>
                                      <p:cBhvr>
                                        <p:cTn id="6" dur="1" fill="hold">
                                          <p:stCondLst>
                                            <p:cond delay="0"/>
                                          </p:stCondLst>
                                        </p:cTn>
                                        <p:tgtEl>
                                          <p:spTgt spid="84995"/>
                                        </p:tgtEl>
                                        <p:attrNameLst>
                                          <p:attrName>style.visibility</p:attrName>
                                        </p:attrNameLst>
                                      </p:cBhvr>
                                      <p:to>
                                        <p:strVal val="visible"/>
                                      </p:to>
                                    </p:set>
                                    <p:animEffect transition="in" filter="checkerboard(across)">
                                      <p:cBhvr>
                                        <p:cTn id="7" dur="500"/>
                                        <p:tgtEl>
                                          <p:spTgt spid="8499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8370" name="Rectangle 2"/>
          <p:cNvSpPr>
            <a:spLocks noGrp="1" noChangeArrowheads="1"/>
          </p:cNvSpPr>
          <p:nvPr>
            <p:ph type="title"/>
          </p:nvPr>
        </p:nvSpPr>
        <p:spPr/>
        <p:txBody>
          <a:bodyPr/>
          <a:lstStyle/>
          <a:p>
            <a:r>
              <a:rPr lang="en-US" altLang="en-US"/>
              <a:t>Some Problems with a </a:t>
            </a:r>
            <a:br>
              <a:rPr lang="en-US" altLang="en-US"/>
            </a:br>
            <a:r>
              <a:rPr lang="en-US" altLang="en-US"/>
              <a:t>Young Earth</a:t>
            </a:r>
          </a:p>
        </p:txBody>
      </p:sp>
      <p:sp>
        <p:nvSpPr>
          <p:cNvPr id="58371" name="Rectangle 3"/>
          <p:cNvSpPr>
            <a:spLocks noGrp="1" noChangeArrowheads="1"/>
          </p:cNvSpPr>
          <p:nvPr>
            <p:ph type="body" idx="1"/>
          </p:nvPr>
        </p:nvSpPr>
        <p:spPr/>
        <p:txBody>
          <a:bodyPr/>
          <a:lstStyle/>
          <a:p>
            <a:r>
              <a:rPr lang="en-US" altLang="en-US"/>
              <a:t>These problems can be categorized under two headings:</a:t>
            </a:r>
          </a:p>
          <a:p>
            <a:pPr lvl="1"/>
            <a:r>
              <a:rPr lang="en-US" altLang="en-US"/>
              <a:t>Problems with a young earth in general</a:t>
            </a:r>
          </a:p>
          <a:p>
            <a:pPr lvl="1"/>
            <a:r>
              <a:rPr lang="en-US" altLang="en-US"/>
              <a:t>Problems with flood geology in particular</a:t>
            </a:r>
          </a:p>
          <a:p>
            <a:r>
              <a:rPr lang="en-US" altLang="en-US"/>
              <a:t>We will consider these in reverse order.</a:t>
            </a:r>
          </a:p>
        </p:txBody>
      </p:sp>
    </p:spTree>
    <p:custDataLst>
      <p:tags r:id="rId1"/>
    </p:custDataLst>
  </p:cSld>
  <p:clrMapOvr>
    <a:masterClrMapping/>
  </p:clrMapOvr>
  <p:transition advTm="16844"/>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58371">
                                            <p:txEl>
                                              <p:pRg st="0" end="0"/>
                                            </p:txEl>
                                          </p:spTgt>
                                        </p:tgtEl>
                                        <p:attrNameLst>
                                          <p:attrName>style.visibility</p:attrName>
                                        </p:attrNameLst>
                                      </p:cBhvr>
                                      <p:to>
                                        <p:strVal val="visible"/>
                                      </p:to>
                                    </p:set>
                                    <p:anim calcmode="lin" valueType="num">
                                      <p:cBhvr additive="base">
                                        <p:cTn id="7" dur="500" fill="hold"/>
                                        <p:tgtEl>
                                          <p:spTgt spid="58371">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58371">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58371">
                                            <p:txEl>
                                              <p:pRg st="1" end="1"/>
                                            </p:txEl>
                                          </p:spTgt>
                                        </p:tgtEl>
                                        <p:attrNameLst>
                                          <p:attrName>style.visibility</p:attrName>
                                        </p:attrNameLst>
                                      </p:cBhvr>
                                      <p:to>
                                        <p:strVal val="visible"/>
                                      </p:to>
                                    </p:set>
                                    <p:anim calcmode="lin" valueType="num">
                                      <p:cBhvr additive="base">
                                        <p:cTn id="13" dur="500" fill="hold"/>
                                        <p:tgtEl>
                                          <p:spTgt spid="58371">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58371">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58371">
                                            <p:txEl>
                                              <p:pRg st="2" end="2"/>
                                            </p:txEl>
                                          </p:spTgt>
                                        </p:tgtEl>
                                        <p:attrNameLst>
                                          <p:attrName>style.visibility</p:attrName>
                                        </p:attrNameLst>
                                      </p:cBhvr>
                                      <p:to>
                                        <p:strVal val="visible"/>
                                      </p:to>
                                    </p:set>
                                    <p:anim calcmode="lin" valueType="num">
                                      <p:cBhvr additive="base">
                                        <p:cTn id="19" dur="500" fill="hold"/>
                                        <p:tgtEl>
                                          <p:spTgt spid="58371">
                                            <p:txEl>
                                              <p:pRg st="2" end="2"/>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58371">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58371">
                                            <p:txEl>
                                              <p:pRg st="3" end="3"/>
                                            </p:txEl>
                                          </p:spTgt>
                                        </p:tgtEl>
                                        <p:attrNameLst>
                                          <p:attrName>style.visibility</p:attrName>
                                        </p:attrNameLst>
                                      </p:cBhvr>
                                      <p:to>
                                        <p:strVal val="visible"/>
                                      </p:to>
                                    </p:set>
                                    <p:anim calcmode="lin" valueType="num">
                                      <p:cBhvr additive="base">
                                        <p:cTn id="25" dur="500" fill="hold"/>
                                        <p:tgtEl>
                                          <p:spTgt spid="58371">
                                            <p:txEl>
                                              <p:pRg st="3" end="3"/>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58371">
                                            <p:txEl>
                                              <p:pRg st="3" end="3"/>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8371" grpId="0" build="p" bldLvl="2" autoUpdateAnimBg="0"/>
    </p:bldLst>
  </p:timing>
</p:sld>
</file>

<file path=ppt/slides/slide3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86018" name="Rectangle 2"/>
          <p:cNvSpPr>
            <a:spLocks noGrp="1" noChangeArrowheads="1"/>
          </p:cNvSpPr>
          <p:nvPr>
            <p:ph type="title"/>
          </p:nvPr>
        </p:nvSpPr>
        <p:spPr/>
        <p:txBody>
          <a:bodyPr/>
          <a:lstStyle/>
          <a:p>
            <a:r>
              <a:rPr lang="en-US" altLang="en-US"/>
              <a:t>Other Scientific Problems</a:t>
            </a:r>
          </a:p>
        </p:txBody>
      </p:sp>
      <p:sp>
        <p:nvSpPr>
          <p:cNvPr id="86019" name="Rectangle 3"/>
          <p:cNvSpPr>
            <a:spLocks noGrp="1" noChangeArrowheads="1"/>
          </p:cNvSpPr>
          <p:nvPr>
            <p:ph type="body" idx="1"/>
          </p:nvPr>
        </p:nvSpPr>
        <p:spPr/>
        <p:txBody>
          <a:bodyPr/>
          <a:lstStyle/>
          <a:p>
            <a:r>
              <a:rPr lang="en-US" altLang="en-US"/>
              <a:t>There are other scientific problems with a young-earth view of origins besides those related to flood geology:</a:t>
            </a:r>
          </a:p>
          <a:p>
            <a:pPr lvl="1"/>
            <a:r>
              <a:rPr lang="en-US" altLang="en-US"/>
              <a:t>Changes from current rates</a:t>
            </a:r>
          </a:p>
          <a:p>
            <a:pPr lvl="1"/>
            <a:r>
              <a:rPr lang="en-US" altLang="en-US"/>
              <a:t>Astronomical problems</a:t>
            </a:r>
          </a:p>
        </p:txBody>
      </p:sp>
    </p:spTree>
    <p:custDataLst>
      <p:tags r:id="rId1"/>
    </p:custDataLst>
  </p:cSld>
  <p:clrMapOvr>
    <a:masterClrMapping/>
  </p:clrMapOvr>
  <p:transition advTm="20179"/>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86019">
                                            <p:txEl>
                                              <p:pRg st="0" end="0"/>
                                            </p:txEl>
                                          </p:spTgt>
                                        </p:tgtEl>
                                        <p:attrNameLst>
                                          <p:attrName>style.visibility</p:attrName>
                                        </p:attrNameLst>
                                      </p:cBhvr>
                                      <p:to>
                                        <p:strVal val="visible"/>
                                      </p:to>
                                    </p:set>
                                    <p:anim calcmode="lin" valueType="num">
                                      <p:cBhvr additive="base">
                                        <p:cTn id="7" dur="500" fill="hold"/>
                                        <p:tgtEl>
                                          <p:spTgt spid="86019">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86019">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86019">
                                            <p:txEl>
                                              <p:pRg st="1" end="1"/>
                                            </p:txEl>
                                          </p:spTgt>
                                        </p:tgtEl>
                                        <p:attrNameLst>
                                          <p:attrName>style.visibility</p:attrName>
                                        </p:attrNameLst>
                                      </p:cBhvr>
                                      <p:to>
                                        <p:strVal val="visible"/>
                                      </p:to>
                                    </p:set>
                                    <p:anim calcmode="lin" valueType="num">
                                      <p:cBhvr additive="base">
                                        <p:cTn id="13" dur="500" fill="hold"/>
                                        <p:tgtEl>
                                          <p:spTgt spid="86019">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86019">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86019">
                                            <p:txEl>
                                              <p:pRg st="2" end="2"/>
                                            </p:txEl>
                                          </p:spTgt>
                                        </p:tgtEl>
                                        <p:attrNameLst>
                                          <p:attrName>style.visibility</p:attrName>
                                        </p:attrNameLst>
                                      </p:cBhvr>
                                      <p:to>
                                        <p:strVal val="visible"/>
                                      </p:to>
                                    </p:set>
                                    <p:anim calcmode="lin" valueType="num">
                                      <p:cBhvr additive="base">
                                        <p:cTn id="19" dur="500" fill="hold"/>
                                        <p:tgtEl>
                                          <p:spTgt spid="86019">
                                            <p:txEl>
                                              <p:pRg st="2" end="2"/>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86019">
                                            <p:txEl>
                                              <p:pRg st="2" end="2"/>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6019" grpId="0" build="p" bldLvl="2" autoUpdateAnimBg="0"/>
    </p:bldLst>
  </p:timing>
</p:sld>
</file>

<file path=ppt/slides/slide3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87042" name="Rectangle 2"/>
          <p:cNvSpPr>
            <a:spLocks noGrp="1" noChangeArrowheads="1"/>
          </p:cNvSpPr>
          <p:nvPr>
            <p:ph type="title"/>
          </p:nvPr>
        </p:nvSpPr>
        <p:spPr/>
        <p:txBody>
          <a:bodyPr/>
          <a:lstStyle/>
          <a:p>
            <a:r>
              <a:rPr lang="en-US" altLang="en-US"/>
              <a:t>Current Rates</a:t>
            </a:r>
          </a:p>
        </p:txBody>
      </p:sp>
      <p:sp>
        <p:nvSpPr>
          <p:cNvPr id="87043" name="Rectangle 3"/>
          <p:cNvSpPr>
            <a:spLocks noGrp="1" noChangeArrowheads="1"/>
          </p:cNvSpPr>
          <p:nvPr>
            <p:ph type="body" idx="1"/>
          </p:nvPr>
        </p:nvSpPr>
        <p:spPr/>
        <p:txBody>
          <a:bodyPr/>
          <a:lstStyle/>
          <a:p>
            <a:r>
              <a:rPr lang="en-US" altLang="en-US" sz="2800"/>
              <a:t>To have a young earth, one must assume that many things happened much more quickly in the past than they do today:</a:t>
            </a:r>
          </a:p>
          <a:p>
            <a:pPr lvl="1"/>
            <a:r>
              <a:rPr lang="en-US" altLang="en-US" sz="2400"/>
              <a:t>Speed of light</a:t>
            </a:r>
          </a:p>
          <a:p>
            <a:pPr lvl="1"/>
            <a:r>
              <a:rPr lang="en-US" altLang="en-US" sz="2400"/>
              <a:t>Radioactive decay</a:t>
            </a:r>
          </a:p>
          <a:p>
            <a:pPr lvl="1"/>
            <a:r>
              <a:rPr lang="en-US" altLang="en-US" sz="2400"/>
              <a:t>Cooling of rock</a:t>
            </a:r>
          </a:p>
          <a:p>
            <a:pPr lvl="1"/>
            <a:r>
              <a:rPr lang="en-US" altLang="en-US" sz="2400"/>
              <a:t>Movement of continents</a:t>
            </a:r>
          </a:p>
          <a:p>
            <a:pPr lvl="1"/>
            <a:r>
              <a:rPr lang="en-US" altLang="en-US" sz="2400"/>
              <a:t>Growth of corals</a:t>
            </a:r>
          </a:p>
          <a:p>
            <a:pPr lvl="1"/>
            <a:r>
              <a:rPr lang="en-US" altLang="en-US" sz="2400"/>
              <a:t>Magnetic field reversals</a:t>
            </a:r>
          </a:p>
        </p:txBody>
      </p:sp>
    </p:spTree>
    <p:custDataLst>
      <p:tags r:id="rId1"/>
    </p:custDataLst>
  </p:cSld>
  <p:clrMapOvr>
    <a:masterClrMapping/>
  </p:clrMapOvr>
  <p:transition advTm="113393"/>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87043">
                                            <p:txEl>
                                              <p:pRg st="0" end="0"/>
                                            </p:txEl>
                                          </p:spTgt>
                                        </p:tgtEl>
                                        <p:attrNameLst>
                                          <p:attrName>style.visibility</p:attrName>
                                        </p:attrNameLst>
                                      </p:cBhvr>
                                      <p:to>
                                        <p:strVal val="visible"/>
                                      </p:to>
                                    </p:set>
                                    <p:anim calcmode="lin" valueType="num">
                                      <p:cBhvr additive="base">
                                        <p:cTn id="7" dur="500" fill="hold"/>
                                        <p:tgtEl>
                                          <p:spTgt spid="87043">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87043">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87043">
                                            <p:txEl>
                                              <p:pRg st="1" end="1"/>
                                            </p:txEl>
                                          </p:spTgt>
                                        </p:tgtEl>
                                        <p:attrNameLst>
                                          <p:attrName>style.visibility</p:attrName>
                                        </p:attrNameLst>
                                      </p:cBhvr>
                                      <p:to>
                                        <p:strVal val="visible"/>
                                      </p:to>
                                    </p:set>
                                    <p:anim calcmode="lin" valueType="num">
                                      <p:cBhvr additive="base">
                                        <p:cTn id="13" dur="500" fill="hold"/>
                                        <p:tgtEl>
                                          <p:spTgt spid="87043">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87043">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87043">
                                            <p:txEl>
                                              <p:pRg st="2" end="2"/>
                                            </p:txEl>
                                          </p:spTgt>
                                        </p:tgtEl>
                                        <p:attrNameLst>
                                          <p:attrName>style.visibility</p:attrName>
                                        </p:attrNameLst>
                                      </p:cBhvr>
                                      <p:to>
                                        <p:strVal val="visible"/>
                                      </p:to>
                                    </p:set>
                                    <p:anim calcmode="lin" valueType="num">
                                      <p:cBhvr additive="base">
                                        <p:cTn id="19" dur="500" fill="hold"/>
                                        <p:tgtEl>
                                          <p:spTgt spid="87043">
                                            <p:txEl>
                                              <p:pRg st="2" end="2"/>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87043">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87043">
                                            <p:txEl>
                                              <p:pRg st="3" end="3"/>
                                            </p:txEl>
                                          </p:spTgt>
                                        </p:tgtEl>
                                        <p:attrNameLst>
                                          <p:attrName>style.visibility</p:attrName>
                                        </p:attrNameLst>
                                      </p:cBhvr>
                                      <p:to>
                                        <p:strVal val="visible"/>
                                      </p:to>
                                    </p:set>
                                    <p:anim calcmode="lin" valueType="num">
                                      <p:cBhvr additive="base">
                                        <p:cTn id="25" dur="500" fill="hold"/>
                                        <p:tgtEl>
                                          <p:spTgt spid="87043">
                                            <p:txEl>
                                              <p:pRg st="3" end="3"/>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87043">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8" fill="hold" grpId="0" nodeType="clickEffect">
                                  <p:stCondLst>
                                    <p:cond delay="0"/>
                                  </p:stCondLst>
                                  <p:childTnLst>
                                    <p:set>
                                      <p:cBhvr>
                                        <p:cTn id="30" dur="1" fill="hold">
                                          <p:stCondLst>
                                            <p:cond delay="0"/>
                                          </p:stCondLst>
                                        </p:cTn>
                                        <p:tgtEl>
                                          <p:spTgt spid="87043">
                                            <p:txEl>
                                              <p:pRg st="4" end="4"/>
                                            </p:txEl>
                                          </p:spTgt>
                                        </p:tgtEl>
                                        <p:attrNameLst>
                                          <p:attrName>style.visibility</p:attrName>
                                        </p:attrNameLst>
                                      </p:cBhvr>
                                      <p:to>
                                        <p:strVal val="visible"/>
                                      </p:to>
                                    </p:set>
                                    <p:anim calcmode="lin" valueType="num">
                                      <p:cBhvr additive="base">
                                        <p:cTn id="31" dur="500" fill="hold"/>
                                        <p:tgtEl>
                                          <p:spTgt spid="87043">
                                            <p:txEl>
                                              <p:pRg st="4" end="4"/>
                                            </p:txEl>
                                          </p:spTgt>
                                        </p:tgtEl>
                                        <p:attrNameLst>
                                          <p:attrName>ppt_x</p:attrName>
                                        </p:attrNameLst>
                                      </p:cBhvr>
                                      <p:tavLst>
                                        <p:tav tm="0">
                                          <p:val>
                                            <p:strVal val="0-#ppt_w/2"/>
                                          </p:val>
                                        </p:tav>
                                        <p:tav tm="100000">
                                          <p:val>
                                            <p:strVal val="#ppt_x"/>
                                          </p:val>
                                        </p:tav>
                                      </p:tavLst>
                                    </p:anim>
                                    <p:anim calcmode="lin" valueType="num">
                                      <p:cBhvr additive="base">
                                        <p:cTn id="32" dur="500" fill="hold"/>
                                        <p:tgtEl>
                                          <p:spTgt spid="87043">
                                            <p:txEl>
                                              <p:pRg st="4" end="4"/>
                                            </p:txEl>
                                          </p:spTgt>
                                        </p:tgtEl>
                                        <p:attrNameLst>
                                          <p:attrName>ppt_y</p:attrName>
                                        </p:attrNameLst>
                                      </p:cBhvr>
                                      <p:tavLst>
                                        <p:tav tm="0">
                                          <p:val>
                                            <p:strVal val="#ppt_y"/>
                                          </p:val>
                                        </p:tav>
                                        <p:tav tm="100000">
                                          <p:val>
                                            <p:strVal val="#ppt_y"/>
                                          </p:val>
                                        </p:tav>
                                      </p:tavLst>
                                    </p:anim>
                                  </p:childTnLst>
                                </p:cTn>
                              </p:par>
                            </p:childTnLst>
                          </p:cTn>
                        </p:par>
                      </p:childTnLst>
                    </p:cTn>
                  </p:par>
                  <p:par>
                    <p:cTn id="33" fill="hold" nodeType="clickPar">
                      <p:stCondLst>
                        <p:cond delay="indefinite"/>
                      </p:stCondLst>
                      <p:childTnLst>
                        <p:par>
                          <p:cTn id="34" fill="hold" nodeType="withGroup">
                            <p:stCondLst>
                              <p:cond delay="0"/>
                            </p:stCondLst>
                            <p:childTnLst>
                              <p:par>
                                <p:cTn id="35" presetID="2" presetClass="entr" presetSubtype="8" fill="hold" grpId="0" nodeType="clickEffect">
                                  <p:stCondLst>
                                    <p:cond delay="0"/>
                                  </p:stCondLst>
                                  <p:childTnLst>
                                    <p:set>
                                      <p:cBhvr>
                                        <p:cTn id="36" dur="1" fill="hold">
                                          <p:stCondLst>
                                            <p:cond delay="0"/>
                                          </p:stCondLst>
                                        </p:cTn>
                                        <p:tgtEl>
                                          <p:spTgt spid="87043">
                                            <p:txEl>
                                              <p:pRg st="5" end="5"/>
                                            </p:txEl>
                                          </p:spTgt>
                                        </p:tgtEl>
                                        <p:attrNameLst>
                                          <p:attrName>style.visibility</p:attrName>
                                        </p:attrNameLst>
                                      </p:cBhvr>
                                      <p:to>
                                        <p:strVal val="visible"/>
                                      </p:to>
                                    </p:set>
                                    <p:anim calcmode="lin" valueType="num">
                                      <p:cBhvr additive="base">
                                        <p:cTn id="37" dur="500" fill="hold"/>
                                        <p:tgtEl>
                                          <p:spTgt spid="87043">
                                            <p:txEl>
                                              <p:pRg st="5" end="5"/>
                                            </p:txEl>
                                          </p:spTgt>
                                        </p:tgtEl>
                                        <p:attrNameLst>
                                          <p:attrName>ppt_x</p:attrName>
                                        </p:attrNameLst>
                                      </p:cBhvr>
                                      <p:tavLst>
                                        <p:tav tm="0">
                                          <p:val>
                                            <p:strVal val="0-#ppt_w/2"/>
                                          </p:val>
                                        </p:tav>
                                        <p:tav tm="100000">
                                          <p:val>
                                            <p:strVal val="#ppt_x"/>
                                          </p:val>
                                        </p:tav>
                                      </p:tavLst>
                                    </p:anim>
                                    <p:anim calcmode="lin" valueType="num">
                                      <p:cBhvr additive="base">
                                        <p:cTn id="38" dur="500" fill="hold"/>
                                        <p:tgtEl>
                                          <p:spTgt spid="87043">
                                            <p:txEl>
                                              <p:pRg st="5" end="5"/>
                                            </p:txEl>
                                          </p:spTgt>
                                        </p:tgtEl>
                                        <p:attrNameLst>
                                          <p:attrName>ppt_y</p:attrName>
                                        </p:attrNameLst>
                                      </p:cBhvr>
                                      <p:tavLst>
                                        <p:tav tm="0">
                                          <p:val>
                                            <p:strVal val="#ppt_y"/>
                                          </p:val>
                                        </p:tav>
                                        <p:tav tm="100000">
                                          <p:val>
                                            <p:strVal val="#ppt_y"/>
                                          </p:val>
                                        </p:tav>
                                      </p:tavLst>
                                    </p:anim>
                                  </p:childTnLst>
                                </p:cTn>
                              </p:par>
                            </p:childTnLst>
                          </p:cTn>
                        </p:par>
                      </p:childTnLst>
                    </p:cTn>
                  </p:par>
                  <p:par>
                    <p:cTn id="39" fill="hold" nodeType="clickPar">
                      <p:stCondLst>
                        <p:cond delay="indefinite"/>
                      </p:stCondLst>
                      <p:childTnLst>
                        <p:par>
                          <p:cTn id="40" fill="hold" nodeType="withGroup">
                            <p:stCondLst>
                              <p:cond delay="0"/>
                            </p:stCondLst>
                            <p:childTnLst>
                              <p:par>
                                <p:cTn id="41" presetID="2" presetClass="entr" presetSubtype="8" fill="hold" grpId="0" nodeType="clickEffect">
                                  <p:stCondLst>
                                    <p:cond delay="0"/>
                                  </p:stCondLst>
                                  <p:childTnLst>
                                    <p:set>
                                      <p:cBhvr>
                                        <p:cTn id="42" dur="1" fill="hold">
                                          <p:stCondLst>
                                            <p:cond delay="0"/>
                                          </p:stCondLst>
                                        </p:cTn>
                                        <p:tgtEl>
                                          <p:spTgt spid="87043">
                                            <p:txEl>
                                              <p:pRg st="6" end="6"/>
                                            </p:txEl>
                                          </p:spTgt>
                                        </p:tgtEl>
                                        <p:attrNameLst>
                                          <p:attrName>style.visibility</p:attrName>
                                        </p:attrNameLst>
                                      </p:cBhvr>
                                      <p:to>
                                        <p:strVal val="visible"/>
                                      </p:to>
                                    </p:set>
                                    <p:anim calcmode="lin" valueType="num">
                                      <p:cBhvr additive="base">
                                        <p:cTn id="43" dur="500" fill="hold"/>
                                        <p:tgtEl>
                                          <p:spTgt spid="87043">
                                            <p:txEl>
                                              <p:pRg st="6" end="6"/>
                                            </p:txEl>
                                          </p:spTgt>
                                        </p:tgtEl>
                                        <p:attrNameLst>
                                          <p:attrName>ppt_x</p:attrName>
                                        </p:attrNameLst>
                                      </p:cBhvr>
                                      <p:tavLst>
                                        <p:tav tm="0">
                                          <p:val>
                                            <p:strVal val="0-#ppt_w/2"/>
                                          </p:val>
                                        </p:tav>
                                        <p:tav tm="100000">
                                          <p:val>
                                            <p:strVal val="#ppt_x"/>
                                          </p:val>
                                        </p:tav>
                                      </p:tavLst>
                                    </p:anim>
                                    <p:anim calcmode="lin" valueType="num">
                                      <p:cBhvr additive="base">
                                        <p:cTn id="44" dur="500" fill="hold"/>
                                        <p:tgtEl>
                                          <p:spTgt spid="87043">
                                            <p:txEl>
                                              <p:pRg st="6" end="6"/>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7043" grpId="0" build="p" bldLvl="2" autoUpdateAnimBg="0"/>
    </p:bldLst>
  </p:timing>
</p:sld>
</file>

<file path=ppt/slides/slide3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88066" name="Rectangle 2"/>
          <p:cNvSpPr>
            <a:spLocks noGrp="1" noChangeArrowheads="1"/>
          </p:cNvSpPr>
          <p:nvPr>
            <p:ph type="title"/>
          </p:nvPr>
        </p:nvSpPr>
        <p:spPr/>
        <p:txBody>
          <a:bodyPr/>
          <a:lstStyle/>
          <a:p>
            <a:r>
              <a:rPr lang="en-US" altLang="en-US"/>
              <a:t>Movement of Continents</a:t>
            </a:r>
          </a:p>
        </p:txBody>
      </p:sp>
      <p:sp>
        <p:nvSpPr>
          <p:cNvPr id="88067" name="Rectangle 3"/>
          <p:cNvSpPr>
            <a:spLocks noGrp="1" noChangeArrowheads="1"/>
          </p:cNvSpPr>
          <p:nvPr>
            <p:ph type="body" sz="half" idx="1"/>
          </p:nvPr>
        </p:nvSpPr>
        <p:spPr/>
        <p:txBody>
          <a:bodyPr/>
          <a:lstStyle/>
          <a:p>
            <a:pPr>
              <a:lnSpc>
                <a:spcPct val="90000"/>
              </a:lnSpc>
            </a:pPr>
            <a:r>
              <a:rPr lang="en-US" altLang="en-US" sz="2400"/>
              <a:t>We can measure the current rate at which continents move, ~ one inch per year.</a:t>
            </a:r>
          </a:p>
          <a:p>
            <a:pPr>
              <a:lnSpc>
                <a:spcPct val="90000"/>
              </a:lnSpc>
            </a:pPr>
            <a:r>
              <a:rPr lang="en-US" altLang="en-US" sz="2400"/>
              <a:t>This is consistent with geologic dating for their separation &amp; collision.</a:t>
            </a:r>
          </a:p>
          <a:p>
            <a:pPr>
              <a:lnSpc>
                <a:spcPct val="90000"/>
              </a:lnSpc>
            </a:pPr>
            <a:r>
              <a:rPr lang="en-US" altLang="en-US" sz="2400"/>
              <a:t>It also fits the increasing depth of sediments as one moves away from the spreading centers.</a:t>
            </a:r>
          </a:p>
          <a:p>
            <a:pPr>
              <a:lnSpc>
                <a:spcPct val="90000"/>
              </a:lnSpc>
            </a:pPr>
            <a:r>
              <a:rPr lang="en-US" altLang="en-US" sz="2400"/>
              <a:t>It also fits the pattern of magnetic reversals.</a:t>
            </a:r>
          </a:p>
        </p:txBody>
      </p:sp>
      <p:pic>
        <p:nvPicPr>
          <p:cNvPr id="88070" name="Picture 6" descr="condrift"/>
          <p:cNvPicPr>
            <a:picLocks noGrp="1" noChangeAspect="1" noChangeArrowheads="1"/>
          </p:cNvPicPr>
          <p:nvPr>
            <p:ph type="clipArt" sz="half" idx="2"/>
          </p:nvPr>
        </p:nvPicPr>
        <p:blipFill>
          <a:blip r:embed="rId3">
            <a:extLst>
              <a:ext uri="{28A0092B-C50C-407E-A947-70E740481C1C}">
                <a14:useLocalDpi xmlns:a14="http://schemas.microsoft.com/office/drawing/2010/main" val="0"/>
              </a:ext>
            </a:extLst>
          </a:blip>
          <a:srcRect/>
          <a:stretch>
            <a:fillRect/>
          </a:stretch>
        </p:blipFill>
        <p:spPr>
          <a:xfrm>
            <a:off x="4916488" y="1981200"/>
            <a:ext cx="3271837"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ustDataLst>
      <p:tags r:id="rId1"/>
    </p:custDataLst>
  </p:cSld>
  <p:clrMapOvr>
    <a:masterClrMapping/>
  </p:clrMapOvr>
  <p:transition advTm="86094"/>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nodeType="clickEffect">
                                  <p:stCondLst>
                                    <p:cond delay="0"/>
                                  </p:stCondLst>
                                  <p:childTnLst>
                                    <p:set>
                                      <p:cBhvr>
                                        <p:cTn id="6" dur="1" fill="hold">
                                          <p:stCondLst>
                                            <p:cond delay="0"/>
                                          </p:stCondLst>
                                        </p:cTn>
                                        <p:tgtEl>
                                          <p:spTgt spid="88070"/>
                                        </p:tgtEl>
                                        <p:attrNameLst>
                                          <p:attrName>style.visibility</p:attrName>
                                        </p:attrNameLst>
                                      </p:cBhvr>
                                      <p:to>
                                        <p:strVal val="visible"/>
                                      </p:to>
                                    </p:set>
                                    <p:animEffect transition="in" filter="checkerboard(across)">
                                      <p:cBhvr>
                                        <p:cTn id="7" dur="500"/>
                                        <p:tgtEl>
                                          <p:spTgt spid="88070"/>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 presetClass="entr" presetSubtype="8" fill="hold" grpId="0" nodeType="clickEffect">
                                  <p:stCondLst>
                                    <p:cond delay="0"/>
                                  </p:stCondLst>
                                  <p:childTnLst>
                                    <p:set>
                                      <p:cBhvr>
                                        <p:cTn id="11" dur="1" fill="hold">
                                          <p:stCondLst>
                                            <p:cond delay="0"/>
                                          </p:stCondLst>
                                        </p:cTn>
                                        <p:tgtEl>
                                          <p:spTgt spid="88067">
                                            <p:txEl>
                                              <p:pRg st="0" end="0"/>
                                            </p:txEl>
                                          </p:spTgt>
                                        </p:tgtEl>
                                        <p:attrNameLst>
                                          <p:attrName>style.visibility</p:attrName>
                                        </p:attrNameLst>
                                      </p:cBhvr>
                                      <p:to>
                                        <p:strVal val="visible"/>
                                      </p:to>
                                    </p:set>
                                    <p:anim calcmode="lin" valueType="num">
                                      <p:cBhvr additive="base">
                                        <p:cTn id="12" dur="500" fill="hold"/>
                                        <p:tgtEl>
                                          <p:spTgt spid="88067">
                                            <p:txEl>
                                              <p:pRg st="0" end="0"/>
                                            </p:txEl>
                                          </p:spTgt>
                                        </p:tgtEl>
                                        <p:attrNameLst>
                                          <p:attrName>ppt_x</p:attrName>
                                        </p:attrNameLst>
                                      </p:cBhvr>
                                      <p:tavLst>
                                        <p:tav tm="0">
                                          <p:val>
                                            <p:strVal val="0-#ppt_w/2"/>
                                          </p:val>
                                        </p:tav>
                                        <p:tav tm="100000">
                                          <p:val>
                                            <p:strVal val="#ppt_x"/>
                                          </p:val>
                                        </p:tav>
                                      </p:tavLst>
                                    </p:anim>
                                    <p:anim calcmode="lin" valueType="num">
                                      <p:cBhvr additive="base">
                                        <p:cTn id="13" dur="500" fill="hold"/>
                                        <p:tgtEl>
                                          <p:spTgt spid="88067">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14" fill="hold" nodeType="clickPar">
                      <p:stCondLst>
                        <p:cond delay="indefinite"/>
                      </p:stCondLst>
                      <p:childTnLst>
                        <p:par>
                          <p:cTn id="15" fill="hold" nodeType="withGroup">
                            <p:stCondLst>
                              <p:cond delay="0"/>
                            </p:stCondLst>
                            <p:childTnLst>
                              <p:par>
                                <p:cTn id="16" presetID="2" presetClass="entr" presetSubtype="8" fill="hold" grpId="0" nodeType="clickEffect">
                                  <p:stCondLst>
                                    <p:cond delay="0"/>
                                  </p:stCondLst>
                                  <p:childTnLst>
                                    <p:set>
                                      <p:cBhvr>
                                        <p:cTn id="17" dur="1" fill="hold">
                                          <p:stCondLst>
                                            <p:cond delay="0"/>
                                          </p:stCondLst>
                                        </p:cTn>
                                        <p:tgtEl>
                                          <p:spTgt spid="88067">
                                            <p:txEl>
                                              <p:pRg st="1" end="1"/>
                                            </p:txEl>
                                          </p:spTgt>
                                        </p:tgtEl>
                                        <p:attrNameLst>
                                          <p:attrName>style.visibility</p:attrName>
                                        </p:attrNameLst>
                                      </p:cBhvr>
                                      <p:to>
                                        <p:strVal val="visible"/>
                                      </p:to>
                                    </p:set>
                                    <p:anim calcmode="lin" valueType="num">
                                      <p:cBhvr additive="base">
                                        <p:cTn id="18" dur="500" fill="hold"/>
                                        <p:tgtEl>
                                          <p:spTgt spid="88067">
                                            <p:txEl>
                                              <p:pRg st="1" end="1"/>
                                            </p:txEl>
                                          </p:spTgt>
                                        </p:tgtEl>
                                        <p:attrNameLst>
                                          <p:attrName>ppt_x</p:attrName>
                                        </p:attrNameLst>
                                      </p:cBhvr>
                                      <p:tavLst>
                                        <p:tav tm="0">
                                          <p:val>
                                            <p:strVal val="0-#ppt_w/2"/>
                                          </p:val>
                                        </p:tav>
                                        <p:tav tm="100000">
                                          <p:val>
                                            <p:strVal val="#ppt_x"/>
                                          </p:val>
                                        </p:tav>
                                      </p:tavLst>
                                    </p:anim>
                                    <p:anim calcmode="lin" valueType="num">
                                      <p:cBhvr additive="base">
                                        <p:cTn id="19" dur="500" fill="hold"/>
                                        <p:tgtEl>
                                          <p:spTgt spid="88067">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20" fill="hold" nodeType="clickPar">
                      <p:stCondLst>
                        <p:cond delay="indefinite"/>
                      </p:stCondLst>
                      <p:childTnLst>
                        <p:par>
                          <p:cTn id="21" fill="hold" nodeType="withGroup">
                            <p:stCondLst>
                              <p:cond delay="0"/>
                            </p:stCondLst>
                            <p:childTnLst>
                              <p:par>
                                <p:cTn id="22" presetID="2" presetClass="entr" presetSubtype="8" fill="hold" grpId="0" nodeType="clickEffect">
                                  <p:stCondLst>
                                    <p:cond delay="0"/>
                                  </p:stCondLst>
                                  <p:childTnLst>
                                    <p:set>
                                      <p:cBhvr>
                                        <p:cTn id="23" dur="1" fill="hold">
                                          <p:stCondLst>
                                            <p:cond delay="0"/>
                                          </p:stCondLst>
                                        </p:cTn>
                                        <p:tgtEl>
                                          <p:spTgt spid="88067">
                                            <p:txEl>
                                              <p:pRg st="2" end="2"/>
                                            </p:txEl>
                                          </p:spTgt>
                                        </p:tgtEl>
                                        <p:attrNameLst>
                                          <p:attrName>style.visibility</p:attrName>
                                        </p:attrNameLst>
                                      </p:cBhvr>
                                      <p:to>
                                        <p:strVal val="visible"/>
                                      </p:to>
                                    </p:set>
                                    <p:anim calcmode="lin" valueType="num">
                                      <p:cBhvr additive="base">
                                        <p:cTn id="24" dur="500" fill="hold"/>
                                        <p:tgtEl>
                                          <p:spTgt spid="88067">
                                            <p:txEl>
                                              <p:pRg st="2" end="2"/>
                                            </p:txEl>
                                          </p:spTgt>
                                        </p:tgtEl>
                                        <p:attrNameLst>
                                          <p:attrName>ppt_x</p:attrName>
                                        </p:attrNameLst>
                                      </p:cBhvr>
                                      <p:tavLst>
                                        <p:tav tm="0">
                                          <p:val>
                                            <p:strVal val="0-#ppt_w/2"/>
                                          </p:val>
                                        </p:tav>
                                        <p:tav tm="100000">
                                          <p:val>
                                            <p:strVal val="#ppt_x"/>
                                          </p:val>
                                        </p:tav>
                                      </p:tavLst>
                                    </p:anim>
                                    <p:anim calcmode="lin" valueType="num">
                                      <p:cBhvr additive="base">
                                        <p:cTn id="25" dur="500" fill="hold"/>
                                        <p:tgtEl>
                                          <p:spTgt spid="88067">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26" fill="hold" nodeType="clickPar">
                      <p:stCondLst>
                        <p:cond delay="indefinite"/>
                      </p:stCondLst>
                      <p:childTnLst>
                        <p:par>
                          <p:cTn id="27" fill="hold" nodeType="withGroup">
                            <p:stCondLst>
                              <p:cond delay="0"/>
                            </p:stCondLst>
                            <p:childTnLst>
                              <p:par>
                                <p:cTn id="28" presetID="2" presetClass="entr" presetSubtype="8" fill="hold" grpId="0" nodeType="clickEffect">
                                  <p:stCondLst>
                                    <p:cond delay="0"/>
                                  </p:stCondLst>
                                  <p:childTnLst>
                                    <p:set>
                                      <p:cBhvr>
                                        <p:cTn id="29" dur="1" fill="hold">
                                          <p:stCondLst>
                                            <p:cond delay="0"/>
                                          </p:stCondLst>
                                        </p:cTn>
                                        <p:tgtEl>
                                          <p:spTgt spid="88067">
                                            <p:txEl>
                                              <p:pRg st="3" end="3"/>
                                            </p:txEl>
                                          </p:spTgt>
                                        </p:tgtEl>
                                        <p:attrNameLst>
                                          <p:attrName>style.visibility</p:attrName>
                                        </p:attrNameLst>
                                      </p:cBhvr>
                                      <p:to>
                                        <p:strVal val="visible"/>
                                      </p:to>
                                    </p:set>
                                    <p:anim calcmode="lin" valueType="num">
                                      <p:cBhvr additive="base">
                                        <p:cTn id="30" dur="500" fill="hold"/>
                                        <p:tgtEl>
                                          <p:spTgt spid="88067">
                                            <p:txEl>
                                              <p:pRg st="3" end="3"/>
                                            </p:txEl>
                                          </p:spTgt>
                                        </p:tgtEl>
                                        <p:attrNameLst>
                                          <p:attrName>ppt_x</p:attrName>
                                        </p:attrNameLst>
                                      </p:cBhvr>
                                      <p:tavLst>
                                        <p:tav tm="0">
                                          <p:val>
                                            <p:strVal val="0-#ppt_w/2"/>
                                          </p:val>
                                        </p:tav>
                                        <p:tav tm="100000">
                                          <p:val>
                                            <p:strVal val="#ppt_x"/>
                                          </p:val>
                                        </p:tav>
                                      </p:tavLst>
                                    </p:anim>
                                    <p:anim calcmode="lin" valueType="num">
                                      <p:cBhvr additive="base">
                                        <p:cTn id="31" dur="500" fill="hold"/>
                                        <p:tgtEl>
                                          <p:spTgt spid="88067">
                                            <p:txEl>
                                              <p:pRg st="3" end="3"/>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8067" grpId="0" build="p" autoUpdateAnimBg="0"/>
    </p:bldLst>
  </p:timing>
</p:sld>
</file>

<file path=ppt/slides/slide3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89090" name="Rectangle 2"/>
          <p:cNvSpPr>
            <a:spLocks noGrp="1" noChangeArrowheads="1"/>
          </p:cNvSpPr>
          <p:nvPr>
            <p:ph type="title"/>
          </p:nvPr>
        </p:nvSpPr>
        <p:spPr/>
        <p:txBody>
          <a:bodyPr/>
          <a:lstStyle/>
          <a:p>
            <a:r>
              <a:rPr lang="en-US" altLang="en-US"/>
              <a:t>Astronomical Phenomena</a:t>
            </a:r>
          </a:p>
        </p:txBody>
      </p:sp>
      <p:sp>
        <p:nvSpPr>
          <p:cNvPr id="89091" name="Rectangle 3"/>
          <p:cNvSpPr>
            <a:spLocks noGrp="1" noChangeArrowheads="1"/>
          </p:cNvSpPr>
          <p:nvPr>
            <p:ph type="body" sz="half" idx="1"/>
          </p:nvPr>
        </p:nvSpPr>
        <p:spPr/>
        <p:txBody>
          <a:bodyPr/>
          <a:lstStyle/>
          <a:p>
            <a:pPr>
              <a:buFont typeface="Wingdings" pitchFamily="2" charset="2"/>
              <a:buNone/>
            </a:pPr>
            <a:r>
              <a:rPr lang="en-US" altLang="en-US" sz="2800"/>
              <a:t>A young earth is not the natural reading of:</a:t>
            </a:r>
          </a:p>
          <a:p>
            <a:r>
              <a:rPr lang="en-US" altLang="en-US" sz="2800"/>
              <a:t>Light travel-time</a:t>
            </a:r>
          </a:p>
          <a:p>
            <a:r>
              <a:rPr lang="en-US" altLang="en-US" sz="2800"/>
              <a:t>Stellar life cycles as calculated &amp; observed</a:t>
            </a:r>
          </a:p>
          <a:p>
            <a:r>
              <a:rPr lang="en-US" altLang="en-US" sz="2800"/>
              <a:t>Planetary cratering</a:t>
            </a:r>
          </a:p>
          <a:p>
            <a:r>
              <a:rPr lang="en-US" altLang="en-US" sz="2800"/>
              <a:t>Tidal slowdown</a:t>
            </a:r>
          </a:p>
        </p:txBody>
      </p:sp>
      <p:pic>
        <p:nvPicPr>
          <p:cNvPr id="89094" name="Picture 6" descr="hrdiagram"/>
          <p:cNvPicPr>
            <a:picLocks noGrp="1" noChangeAspect="1" noChangeArrowheads="1"/>
          </p:cNvPicPr>
          <p:nvPr>
            <p:ph type="clipArt" sz="half" idx="2"/>
          </p:nvPr>
        </p:nvPicPr>
        <p:blipFill>
          <a:blip r:embed="rId3" cstate="print">
            <a:extLst>
              <a:ext uri="{28A0092B-C50C-407E-A947-70E740481C1C}">
                <a14:useLocalDpi xmlns:a14="http://schemas.microsoft.com/office/drawing/2010/main" val="0"/>
              </a:ext>
            </a:extLst>
          </a:blip>
          <a:srcRect/>
          <a:stretch>
            <a:fillRect/>
          </a:stretch>
        </p:blipFill>
        <p:spPr>
          <a:xfrm>
            <a:off x="4668838" y="1981200"/>
            <a:ext cx="3768725"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ustDataLst>
      <p:tags r:id="rId1"/>
    </p:custDataLst>
  </p:cSld>
  <p:clrMapOvr>
    <a:masterClrMapping/>
  </p:clrMapOvr>
  <p:transition advTm="31335"/>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nodeType="clickEffect">
                                  <p:stCondLst>
                                    <p:cond delay="0"/>
                                  </p:stCondLst>
                                  <p:childTnLst>
                                    <p:set>
                                      <p:cBhvr>
                                        <p:cTn id="6" dur="1" fill="hold">
                                          <p:stCondLst>
                                            <p:cond delay="0"/>
                                          </p:stCondLst>
                                        </p:cTn>
                                        <p:tgtEl>
                                          <p:spTgt spid="89094"/>
                                        </p:tgtEl>
                                        <p:attrNameLst>
                                          <p:attrName>style.visibility</p:attrName>
                                        </p:attrNameLst>
                                      </p:cBhvr>
                                      <p:to>
                                        <p:strVal val="visible"/>
                                      </p:to>
                                    </p:set>
                                    <p:animEffect transition="in" filter="checkerboard(across)">
                                      <p:cBhvr>
                                        <p:cTn id="7" dur="500"/>
                                        <p:tgtEl>
                                          <p:spTgt spid="89094"/>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 presetClass="entr" presetSubtype="8" fill="hold" grpId="0" nodeType="clickEffect">
                                  <p:stCondLst>
                                    <p:cond delay="0"/>
                                  </p:stCondLst>
                                  <p:childTnLst>
                                    <p:set>
                                      <p:cBhvr>
                                        <p:cTn id="11" dur="1" fill="hold">
                                          <p:stCondLst>
                                            <p:cond delay="0"/>
                                          </p:stCondLst>
                                        </p:cTn>
                                        <p:tgtEl>
                                          <p:spTgt spid="89091">
                                            <p:txEl>
                                              <p:pRg st="0" end="0"/>
                                            </p:txEl>
                                          </p:spTgt>
                                        </p:tgtEl>
                                        <p:attrNameLst>
                                          <p:attrName>style.visibility</p:attrName>
                                        </p:attrNameLst>
                                      </p:cBhvr>
                                      <p:to>
                                        <p:strVal val="visible"/>
                                      </p:to>
                                    </p:set>
                                    <p:anim calcmode="lin" valueType="num">
                                      <p:cBhvr additive="base">
                                        <p:cTn id="12" dur="500" fill="hold"/>
                                        <p:tgtEl>
                                          <p:spTgt spid="89091">
                                            <p:txEl>
                                              <p:pRg st="0" end="0"/>
                                            </p:txEl>
                                          </p:spTgt>
                                        </p:tgtEl>
                                        <p:attrNameLst>
                                          <p:attrName>ppt_x</p:attrName>
                                        </p:attrNameLst>
                                      </p:cBhvr>
                                      <p:tavLst>
                                        <p:tav tm="0">
                                          <p:val>
                                            <p:strVal val="0-#ppt_w/2"/>
                                          </p:val>
                                        </p:tav>
                                        <p:tav tm="100000">
                                          <p:val>
                                            <p:strVal val="#ppt_x"/>
                                          </p:val>
                                        </p:tav>
                                      </p:tavLst>
                                    </p:anim>
                                    <p:anim calcmode="lin" valueType="num">
                                      <p:cBhvr additive="base">
                                        <p:cTn id="13" dur="500" fill="hold"/>
                                        <p:tgtEl>
                                          <p:spTgt spid="89091">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14" fill="hold" nodeType="clickPar">
                      <p:stCondLst>
                        <p:cond delay="indefinite"/>
                      </p:stCondLst>
                      <p:childTnLst>
                        <p:par>
                          <p:cTn id="15" fill="hold" nodeType="withGroup">
                            <p:stCondLst>
                              <p:cond delay="0"/>
                            </p:stCondLst>
                            <p:childTnLst>
                              <p:par>
                                <p:cTn id="16" presetID="2" presetClass="entr" presetSubtype="8" fill="hold" grpId="0" nodeType="clickEffect">
                                  <p:stCondLst>
                                    <p:cond delay="0"/>
                                  </p:stCondLst>
                                  <p:childTnLst>
                                    <p:set>
                                      <p:cBhvr>
                                        <p:cTn id="17" dur="1" fill="hold">
                                          <p:stCondLst>
                                            <p:cond delay="0"/>
                                          </p:stCondLst>
                                        </p:cTn>
                                        <p:tgtEl>
                                          <p:spTgt spid="89091">
                                            <p:txEl>
                                              <p:pRg st="1" end="1"/>
                                            </p:txEl>
                                          </p:spTgt>
                                        </p:tgtEl>
                                        <p:attrNameLst>
                                          <p:attrName>style.visibility</p:attrName>
                                        </p:attrNameLst>
                                      </p:cBhvr>
                                      <p:to>
                                        <p:strVal val="visible"/>
                                      </p:to>
                                    </p:set>
                                    <p:anim calcmode="lin" valueType="num">
                                      <p:cBhvr additive="base">
                                        <p:cTn id="18" dur="500" fill="hold"/>
                                        <p:tgtEl>
                                          <p:spTgt spid="89091">
                                            <p:txEl>
                                              <p:pRg st="1" end="1"/>
                                            </p:txEl>
                                          </p:spTgt>
                                        </p:tgtEl>
                                        <p:attrNameLst>
                                          <p:attrName>ppt_x</p:attrName>
                                        </p:attrNameLst>
                                      </p:cBhvr>
                                      <p:tavLst>
                                        <p:tav tm="0">
                                          <p:val>
                                            <p:strVal val="0-#ppt_w/2"/>
                                          </p:val>
                                        </p:tav>
                                        <p:tav tm="100000">
                                          <p:val>
                                            <p:strVal val="#ppt_x"/>
                                          </p:val>
                                        </p:tav>
                                      </p:tavLst>
                                    </p:anim>
                                    <p:anim calcmode="lin" valueType="num">
                                      <p:cBhvr additive="base">
                                        <p:cTn id="19" dur="500" fill="hold"/>
                                        <p:tgtEl>
                                          <p:spTgt spid="89091">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20" fill="hold" nodeType="clickPar">
                      <p:stCondLst>
                        <p:cond delay="indefinite"/>
                      </p:stCondLst>
                      <p:childTnLst>
                        <p:par>
                          <p:cTn id="21" fill="hold" nodeType="withGroup">
                            <p:stCondLst>
                              <p:cond delay="0"/>
                            </p:stCondLst>
                            <p:childTnLst>
                              <p:par>
                                <p:cTn id="22" presetID="2" presetClass="entr" presetSubtype="8" fill="hold" grpId="0" nodeType="clickEffect">
                                  <p:stCondLst>
                                    <p:cond delay="0"/>
                                  </p:stCondLst>
                                  <p:childTnLst>
                                    <p:set>
                                      <p:cBhvr>
                                        <p:cTn id="23" dur="1" fill="hold">
                                          <p:stCondLst>
                                            <p:cond delay="0"/>
                                          </p:stCondLst>
                                        </p:cTn>
                                        <p:tgtEl>
                                          <p:spTgt spid="89091">
                                            <p:txEl>
                                              <p:pRg st="2" end="2"/>
                                            </p:txEl>
                                          </p:spTgt>
                                        </p:tgtEl>
                                        <p:attrNameLst>
                                          <p:attrName>style.visibility</p:attrName>
                                        </p:attrNameLst>
                                      </p:cBhvr>
                                      <p:to>
                                        <p:strVal val="visible"/>
                                      </p:to>
                                    </p:set>
                                    <p:anim calcmode="lin" valueType="num">
                                      <p:cBhvr additive="base">
                                        <p:cTn id="24" dur="500" fill="hold"/>
                                        <p:tgtEl>
                                          <p:spTgt spid="89091">
                                            <p:txEl>
                                              <p:pRg st="2" end="2"/>
                                            </p:txEl>
                                          </p:spTgt>
                                        </p:tgtEl>
                                        <p:attrNameLst>
                                          <p:attrName>ppt_x</p:attrName>
                                        </p:attrNameLst>
                                      </p:cBhvr>
                                      <p:tavLst>
                                        <p:tav tm="0">
                                          <p:val>
                                            <p:strVal val="0-#ppt_w/2"/>
                                          </p:val>
                                        </p:tav>
                                        <p:tav tm="100000">
                                          <p:val>
                                            <p:strVal val="#ppt_x"/>
                                          </p:val>
                                        </p:tav>
                                      </p:tavLst>
                                    </p:anim>
                                    <p:anim calcmode="lin" valueType="num">
                                      <p:cBhvr additive="base">
                                        <p:cTn id="25" dur="500" fill="hold"/>
                                        <p:tgtEl>
                                          <p:spTgt spid="89091">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26" fill="hold" nodeType="clickPar">
                      <p:stCondLst>
                        <p:cond delay="indefinite"/>
                      </p:stCondLst>
                      <p:childTnLst>
                        <p:par>
                          <p:cTn id="27" fill="hold" nodeType="withGroup">
                            <p:stCondLst>
                              <p:cond delay="0"/>
                            </p:stCondLst>
                            <p:childTnLst>
                              <p:par>
                                <p:cTn id="28" presetID="2" presetClass="entr" presetSubtype="8" fill="hold" grpId="0" nodeType="clickEffect">
                                  <p:stCondLst>
                                    <p:cond delay="0"/>
                                  </p:stCondLst>
                                  <p:childTnLst>
                                    <p:set>
                                      <p:cBhvr>
                                        <p:cTn id="29" dur="1" fill="hold">
                                          <p:stCondLst>
                                            <p:cond delay="0"/>
                                          </p:stCondLst>
                                        </p:cTn>
                                        <p:tgtEl>
                                          <p:spTgt spid="89091">
                                            <p:txEl>
                                              <p:pRg st="3" end="3"/>
                                            </p:txEl>
                                          </p:spTgt>
                                        </p:tgtEl>
                                        <p:attrNameLst>
                                          <p:attrName>style.visibility</p:attrName>
                                        </p:attrNameLst>
                                      </p:cBhvr>
                                      <p:to>
                                        <p:strVal val="visible"/>
                                      </p:to>
                                    </p:set>
                                    <p:anim calcmode="lin" valueType="num">
                                      <p:cBhvr additive="base">
                                        <p:cTn id="30" dur="500" fill="hold"/>
                                        <p:tgtEl>
                                          <p:spTgt spid="89091">
                                            <p:txEl>
                                              <p:pRg st="3" end="3"/>
                                            </p:txEl>
                                          </p:spTgt>
                                        </p:tgtEl>
                                        <p:attrNameLst>
                                          <p:attrName>ppt_x</p:attrName>
                                        </p:attrNameLst>
                                      </p:cBhvr>
                                      <p:tavLst>
                                        <p:tav tm="0">
                                          <p:val>
                                            <p:strVal val="0-#ppt_w/2"/>
                                          </p:val>
                                        </p:tav>
                                        <p:tav tm="100000">
                                          <p:val>
                                            <p:strVal val="#ppt_x"/>
                                          </p:val>
                                        </p:tav>
                                      </p:tavLst>
                                    </p:anim>
                                    <p:anim calcmode="lin" valueType="num">
                                      <p:cBhvr additive="base">
                                        <p:cTn id="31" dur="500" fill="hold"/>
                                        <p:tgtEl>
                                          <p:spTgt spid="89091">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32" fill="hold" nodeType="clickPar">
                      <p:stCondLst>
                        <p:cond delay="indefinite"/>
                      </p:stCondLst>
                      <p:childTnLst>
                        <p:par>
                          <p:cTn id="33" fill="hold" nodeType="withGroup">
                            <p:stCondLst>
                              <p:cond delay="0"/>
                            </p:stCondLst>
                            <p:childTnLst>
                              <p:par>
                                <p:cTn id="34" presetID="2" presetClass="entr" presetSubtype="8" fill="hold" grpId="0" nodeType="clickEffect">
                                  <p:stCondLst>
                                    <p:cond delay="0"/>
                                  </p:stCondLst>
                                  <p:childTnLst>
                                    <p:set>
                                      <p:cBhvr>
                                        <p:cTn id="35" dur="1" fill="hold">
                                          <p:stCondLst>
                                            <p:cond delay="0"/>
                                          </p:stCondLst>
                                        </p:cTn>
                                        <p:tgtEl>
                                          <p:spTgt spid="89091">
                                            <p:txEl>
                                              <p:pRg st="4" end="4"/>
                                            </p:txEl>
                                          </p:spTgt>
                                        </p:tgtEl>
                                        <p:attrNameLst>
                                          <p:attrName>style.visibility</p:attrName>
                                        </p:attrNameLst>
                                      </p:cBhvr>
                                      <p:to>
                                        <p:strVal val="visible"/>
                                      </p:to>
                                    </p:set>
                                    <p:anim calcmode="lin" valueType="num">
                                      <p:cBhvr additive="base">
                                        <p:cTn id="36" dur="500" fill="hold"/>
                                        <p:tgtEl>
                                          <p:spTgt spid="89091">
                                            <p:txEl>
                                              <p:pRg st="4" end="4"/>
                                            </p:txEl>
                                          </p:spTgt>
                                        </p:tgtEl>
                                        <p:attrNameLst>
                                          <p:attrName>ppt_x</p:attrName>
                                        </p:attrNameLst>
                                      </p:cBhvr>
                                      <p:tavLst>
                                        <p:tav tm="0">
                                          <p:val>
                                            <p:strVal val="0-#ppt_w/2"/>
                                          </p:val>
                                        </p:tav>
                                        <p:tav tm="100000">
                                          <p:val>
                                            <p:strVal val="#ppt_x"/>
                                          </p:val>
                                        </p:tav>
                                      </p:tavLst>
                                    </p:anim>
                                    <p:anim calcmode="lin" valueType="num">
                                      <p:cBhvr additive="base">
                                        <p:cTn id="37" dur="500" fill="hold"/>
                                        <p:tgtEl>
                                          <p:spTgt spid="89091">
                                            <p:txEl>
                                              <p:pRg st="4" end="4"/>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9091" grpId="0" build="p" autoUpdateAnimBg="0"/>
    </p:bldLst>
  </p:timing>
</p:sld>
</file>

<file path=ppt/slides/slide3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90114" name="Rectangle 2"/>
          <p:cNvSpPr>
            <a:spLocks noGrp="1" noChangeArrowheads="1"/>
          </p:cNvSpPr>
          <p:nvPr>
            <p:ph type="title"/>
          </p:nvPr>
        </p:nvSpPr>
        <p:spPr/>
        <p:txBody>
          <a:bodyPr/>
          <a:lstStyle/>
          <a:p>
            <a:r>
              <a:rPr lang="en-US" altLang="en-US"/>
              <a:t>The Young-Earth Track Record</a:t>
            </a:r>
          </a:p>
        </p:txBody>
      </p:sp>
      <p:sp>
        <p:nvSpPr>
          <p:cNvPr id="90115" name="Rectangle 3"/>
          <p:cNvSpPr>
            <a:spLocks noGrp="1" noChangeArrowheads="1"/>
          </p:cNvSpPr>
          <p:nvPr>
            <p:ph type="body" sz="half" idx="1"/>
          </p:nvPr>
        </p:nvSpPr>
        <p:spPr/>
        <p:txBody>
          <a:bodyPr/>
          <a:lstStyle/>
          <a:p>
            <a:pPr>
              <a:buFont typeface="Wingdings" pitchFamily="2" charset="2"/>
              <a:buNone/>
            </a:pPr>
            <a:r>
              <a:rPr lang="en-US" altLang="en-US" sz="2800"/>
              <a:t>… Is not impressive!</a:t>
            </a:r>
          </a:p>
          <a:p>
            <a:r>
              <a:rPr lang="en-US" altLang="en-US" sz="2800"/>
              <a:t>Dinosaur-human tracks</a:t>
            </a:r>
          </a:p>
          <a:p>
            <a:r>
              <a:rPr lang="en-US" altLang="en-US" sz="2800"/>
              <a:t>Decaying magnetic field of earth</a:t>
            </a:r>
          </a:p>
          <a:p>
            <a:r>
              <a:rPr lang="en-US" altLang="en-US" sz="2800"/>
              <a:t>Changing speed of light</a:t>
            </a:r>
          </a:p>
          <a:p>
            <a:r>
              <a:rPr lang="en-US" altLang="en-US" sz="2800"/>
              <a:t>Shrinking sun</a:t>
            </a:r>
          </a:p>
          <a:p>
            <a:r>
              <a:rPr lang="en-US" altLang="en-US" sz="2800"/>
              <a:t>Moon dust</a:t>
            </a:r>
          </a:p>
          <a:p>
            <a:r>
              <a:rPr lang="en-US" altLang="en-US" sz="2800"/>
              <a:t>No old meteor craters</a:t>
            </a:r>
          </a:p>
        </p:txBody>
      </p:sp>
      <p:pic>
        <p:nvPicPr>
          <p:cNvPr id="90118" name="Picture 6" descr="Manicougan"/>
          <p:cNvPicPr>
            <a:picLocks noGrp="1" noChangeAspect="1" noChangeArrowheads="1"/>
          </p:cNvPicPr>
          <p:nvPr>
            <p:ph type="clipArt" sz="half" idx="2"/>
          </p:nvPr>
        </p:nvPicPr>
        <p:blipFill>
          <a:blip r:embed="rId3">
            <a:extLst>
              <a:ext uri="{28A0092B-C50C-407E-A947-70E740481C1C}">
                <a14:useLocalDpi xmlns:a14="http://schemas.microsoft.com/office/drawing/2010/main" val="0"/>
              </a:ext>
            </a:extLst>
          </a:blip>
          <a:srcRect/>
          <a:stretch>
            <a:fillRect/>
          </a:stretch>
        </p:blipFill>
        <p:spPr>
          <a:xfrm>
            <a:off x="4648200" y="2476500"/>
            <a:ext cx="3810000" cy="31242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ustDataLst>
      <p:tags r:id="rId1"/>
    </p:custDataLst>
  </p:cSld>
  <p:clrMapOvr>
    <a:masterClrMapping/>
  </p:clrMapOvr>
  <p:transition advTm="264341"/>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90115">
                                            <p:txEl>
                                              <p:pRg st="0" end="0"/>
                                            </p:txEl>
                                          </p:spTgt>
                                        </p:tgtEl>
                                        <p:attrNameLst>
                                          <p:attrName>style.visibility</p:attrName>
                                        </p:attrNameLst>
                                      </p:cBhvr>
                                      <p:to>
                                        <p:strVal val="visible"/>
                                      </p:to>
                                    </p:set>
                                    <p:anim calcmode="lin" valueType="num">
                                      <p:cBhvr additive="base">
                                        <p:cTn id="7" dur="500" fill="hold"/>
                                        <p:tgtEl>
                                          <p:spTgt spid="90115">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90115">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90115">
                                            <p:txEl>
                                              <p:pRg st="1" end="1"/>
                                            </p:txEl>
                                          </p:spTgt>
                                        </p:tgtEl>
                                        <p:attrNameLst>
                                          <p:attrName>style.visibility</p:attrName>
                                        </p:attrNameLst>
                                      </p:cBhvr>
                                      <p:to>
                                        <p:strVal val="visible"/>
                                      </p:to>
                                    </p:set>
                                    <p:anim calcmode="lin" valueType="num">
                                      <p:cBhvr additive="base">
                                        <p:cTn id="13" dur="500" fill="hold"/>
                                        <p:tgtEl>
                                          <p:spTgt spid="90115">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90115">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90115">
                                            <p:txEl>
                                              <p:pRg st="2" end="2"/>
                                            </p:txEl>
                                          </p:spTgt>
                                        </p:tgtEl>
                                        <p:attrNameLst>
                                          <p:attrName>style.visibility</p:attrName>
                                        </p:attrNameLst>
                                      </p:cBhvr>
                                      <p:to>
                                        <p:strVal val="visible"/>
                                      </p:to>
                                    </p:set>
                                    <p:anim calcmode="lin" valueType="num">
                                      <p:cBhvr additive="base">
                                        <p:cTn id="19" dur="500" fill="hold"/>
                                        <p:tgtEl>
                                          <p:spTgt spid="90115">
                                            <p:txEl>
                                              <p:pRg st="2" end="2"/>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90115">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90115">
                                            <p:txEl>
                                              <p:pRg st="3" end="3"/>
                                            </p:txEl>
                                          </p:spTgt>
                                        </p:tgtEl>
                                        <p:attrNameLst>
                                          <p:attrName>style.visibility</p:attrName>
                                        </p:attrNameLst>
                                      </p:cBhvr>
                                      <p:to>
                                        <p:strVal val="visible"/>
                                      </p:to>
                                    </p:set>
                                    <p:anim calcmode="lin" valueType="num">
                                      <p:cBhvr additive="base">
                                        <p:cTn id="25" dur="500" fill="hold"/>
                                        <p:tgtEl>
                                          <p:spTgt spid="90115">
                                            <p:txEl>
                                              <p:pRg st="3" end="3"/>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90115">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8" fill="hold" grpId="0" nodeType="clickEffect">
                                  <p:stCondLst>
                                    <p:cond delay="0"/>
                                  </p:stCondLst>
                                  <p:childTnLst>
                                    <p:set>
                                      <p:cBhvr>
                                        <p:cTn id="30" dur="1" fill="hold">
                                          <p:stCondLst>
                                            <p:cond delay="0"/>
                                          </p:stCondLst>
                                        </p:cTn>
                                        <p:tgtEl>
                                          <p:spTgt spid="90115">
                                            <p:txEl>
                                              <p:pRg st="4" end="4"/>
                                            </p:txEl>
                                          </p:spTgt>
                                        </p:tgtEl>
                                        <p:attrNameLst>
                                          <p:attrName>style.visibility</p:attrName>
                                        </p:attrNameLst>
                                      </p:cBhvr>
                                      <p:to>
                                        <p:strVal val="visible"/>
                                      </p:to>
                                    </p:set>
                                    <p:anim calcmode="lin" valueType="num">
                                      <p:cBhvr additive="base">
                                        <p:cTn id="31" dur="500" fill="hold"/>
                                        <p:tgtEl>
                                          <p:spTgt spid="90115">
                                            <p:txEl>
                                              <p:pRg st="4" end="4"/>
                                            </p:txEl>
                                          </p:spTgt>
                                        </p:tgtEl>
                                        <p:attrNameLst>
                                          <p:attrName>ppt_x</p:attrName>
                                        </p:attrNameLst>
                                      </p:cBhvr>
                                      <p:tavLst>
                                        <p:tav tm="0">
                                          <p:val>
                                            <p:strVal val="0-#ppt_w/2"/>
                                          </p:val>
                                        </p:tav>
                                        <p:tav tm="100000">
                                          <p:val>
                                            <p:strVal val="#ppt_x"/>
                                          </p:val>
                                        </p:tav>
                                      </p:tavLst>
                                    </p:anim>
                                    <p:anim calcmode="lin" valueType="num">
                                      <p:cBhvr additive="base">
                                        <p:cTn id="32" dur="500" fill="hold"/>
                                        <p:tgtEl>
                                          <p:spTgt spid="90115">
                                            <p:txEl>
                                              <p:pRg st="4" end="4"/>
                                            </p:txEl>
                                          </p:spTgt>
                                        </p:tgtEl>
                                        <p:attrNameLst>
                                          <p:attrName>ppt_y</p:attrName>
                                        </p:attrNameLst>
                                      </p:cBhvr>
                                      <p:tavLst>
                                        <p:tav tm="0">
                                          <p:val>
                                            <p:strVal val="#ppt_y"/>
                                          </p:val>
                                        </p:tav>
                                        <p:tav tm="100000">
                                          <p:val>
                                            <p:strVal val="#ppt_y"/>
                                          </p:val>
                                        </p:tav>
                                      </p:tavLst>
                                    </p:anim>
                                  </p:childTnLst>
                                </p:cTn>
                              </p:par>
                            </p:childTnLst>
                          </p:cTn>
                        </p:par>
                      </p:childTnLst>
                    </p:cTn>
                  </p:par>
                  <p:par>
                    <p:cTn id="33" fill="hold" nodeType="clickPar">
                      <p:stCondLst>
                        <p:cond delay="indefinite"/>
                      </p:stCondLst>
                      <p:childTnLst>
                        <p:par>
                          <p:cTn id="34" fill="hold" nodeType="withGroup">
                            <p:stCondLst>
                              <p:cond delay="0"/>
                            </p:stCondLst>
                            <p:childTnLst>
                              <p:par>
                                <p:cTn id="35" presetID="2" presetClass="entr" presetSubtype="8" fill="hold" grpId="0" nodeType="clickEffect">
                                  <p:stCondLst>
                                    <p:cond delay="0"/>
                                  </p:stCondLst>
                                  <p:childTnLst>
                                    <p:set>
                                      <p:cBhvr>
                                        <p:cTn id="36" dur="1" fill="hold">
                                          <p:stCondLst>
                                            <p:cond delay="0"/>
                                          </p:stCondLst>
                                        </p:cTn>
                                        <p:tgtEl>
                                          <p:spTgt spid="90115">
                                            <p:txEl>
                                              <p:pRg st="5" end="5"/>
                                            </p:txEl>
                                          </p:spTgt>
                                        </p:tgtEl>
                                        <p:attrNameLst>
                                          <p:attrName>style.visibility</p:attrName>
                                        </p:attrNameLst>
                                      </p:cBhvr>
                                      <p:to>
                                        <p:strVal val="visible"/>
                                      </p:to>
                                    </p:set>
                                    <p:anim calcmode="lin" valueType="num">
                                      <p:cBhvr additive="base">
                                        <p:cTn id="37" dur="500" fill="hold"/>
                                        <p:tgtEl>
                                          <p:spTgt spid="90115">
                                            <p:txEl>
                                              <p:pRg st="5" end="5"/>
                                            </p:txEl>
                                          </p:spTgt>
                                        </p:tgtEl>
                                        <p:attrNameLst>
                                          <p:attrName>ppt_x</p:attrName>
                                        </p:attrNameLst>
                                      </p:cBhvr>
                                      <p:tavLst>
                                        <p:tav tm="0">
                                          <p:val>
                                            <p:strVal val="0-#ppt_w/2"/>
                                          </p:val>
                                        </p:tav>
                                        <p:tav tm="100000">
                                          <p:val>
                                            <p:strVal val="#ppt_x"/>
                                          </p:val>
                                        </p:tav>
                                      </p:tavLst>
                                    </p:anim>
                                    <p:anim calcmode="lin" valueType="num">
                                      <p:cBhvr additive="base">
                                        <p:cTn id="38" dur="500" fill="hold"/>
                                        <p:tgtEl>
                                          <p:spTgt spid="90115">
                                            <p:txEl>
                                              <p:pRg st="5" end="5"/>
                                            </p:txEl>
                                          </p:spTgt>
                                        </p:tgtEl>
                                        <p:attrNameLst>
                                          <p:attrName>ppt_y</p:attrName>
                                        </p:attrNameLst>
                                      </p:cBhvr>
                                      <p:tavLst>
                                        <p:tav tm="0">
                                          <p:val>
                                            <p:strVal val="#ppt_y"/>
                                          </p:val>
                                        </p:tav>
                                        <p:tav tm="100000">
                                          <p:val>
                                            <p:strVal val="#ppt_y"/>
                                          </p:val>
                                        </p:tav>
                                      </p:tavLst>
                                    </p:anim>
                                  </p:childTnLst>
                                </p:cTn>
                              </p:par>
                            </p:childTnLst>
                          </p:cTn>
                        </p:par>
                      </p:childTnLst>
                    </p:cTn>
                  </p:par>
                  <p:par>
                    <p:cTn id="39" fill="hold" nodeType="clickPar">
                      <p:stCondLst>
                        <p:cond delay="indefinite"/>
                      </p:stCondLst>
                      <p:childTnLst>
                        <p:par>
                          <p:cTn id="40" fill="hold" nodeType="withGroup">
                            <p:stCondLst>
                              <p:cond delay="0"/>
                            </p:stCondLst>
                            <p:childTnLst>
                              <p:par>
                                <p:cTn id="41" presetID="2" presetClass="entr" presetSubtype="8" fill="hold" grpId="0" nodeType="clickEffect">
                                  <p:stCondLst>
                                    <p:cond delay="0"/>
                                  </p:stCondLst>
                                  <p:childTnLst>
                                    <p:set>
                                      <p:cBhvr>
                                        <p:cTn id="42" dur="1" fill="hold">
                                          <p:stCondLst>
                                            <p:cond delay="0"/>
                                          </p:stCondLst>
                                        </p:cTn>
                                        <p:tgtEl>
                                          <p:spTgt spid="90115">
                                            <p:txEl>
                                              <p:pRg st="6" end="6"/>
                                            </p:txEl>
                                          </p:spTgt>
                                        </p:tgtEl>
                                        <p:attrNameLst>
                                          <p:attrName>style.visibility</p:attrName>
                                        </p:attrNameLst>
                                      </p:cBhvr>
                                      <p:to>
                                        <p:strVal val="visible"/>
                                      </p:to>
                                    </p:set>
                                    <p:anim calcmode="lin" valueType="num">
                                      <p:cBhvr additive="base">
                                        <p:cTn id="43" dur="500" fill="hold"/>
                                        <p:tgtEl>
                                          <p:spTgt spid="90115">
                                            <p:txEl>
                                              <p:pRg st="6" end="6"/>
                                            </p:txEl>
                                          </p:spTgt>
                                        </p:tgtEl>
                                        <p:attrNameLst>
                                          <p:attrName>ppt_x</p:attrName>
                                        </p:attrNameLst>
                                      </p:cBhvr>
                                      <p:tavLst>
                                        <p:tav tm="0">
                                          <p:val>
                                            <p:strVal val="0-#ppt_w/2"/>
                                          </p:val>
                                        </p:tav>
                                        <p:tav tm="100000">
                                          <p:val>
                                            <p:strVal val="#ppt_x"/>
                                          </p:val>
                                        </p:tav>
                                      </p:tavLst>
                                    </p:anim>
                                    <p:anim calcmode="lin" valueType="num">
                                      <p:cBhvr additive="base">
                                        <p:cTn id="44" dur="500" fill="hold"/>
                                        <p:tgtEl>
                                          <p:spTgt spid="90115">
                                            <p:txEl>
                                              <p:pRg st="6" end="6"/>
                                            </p:txEl>
                                          </p:spTgt>
                                        </p:tgtEl>
                                        <p:attrNameLst>
                                          <p:attrName>ppt_y</p:attrName>
                                        </p:attrNameLst>
                                      </p:cBhvr>
                                      <p:tavLst>
                                        <p:tav tm="0">
                                          <p:val>
                                            <p:strVal val="#ppt_y"/>
                                          </p:val>
                                        </p:tav>
                                        <p:tav tm="100000">
                                          <p:val>
                                            <p:strVal val="#ppt_y"/>
                                          </p:val>
                                        </p:tav>
                                      </p:tavLst>
                                    </p:anim>
                                  </p:childTnLst>
                                </p:cTn>
                              </p:par>
                            </p:childTnLst>
                          </p:cTn>
                        </p:par>
                      </p:childTnLst>
                    </p:cTn>
                  </p:par>
                  <p:par>
                    <p:cTn id="45" fill="hold" nodeType="clickPar">
                      <p:stCondLst>
                        <p:cond delay="indefinite"/>
                      </p:stCondLst>
                      <p:childTnLst>
                        <p:par>
                          <p:cTn id="46" fill="hold" nodeType="withGroup">
                            <p:stCondLst>
                              <p:cond delay="0"/>
                            </p:stCondLst>
                            <p:childTnLst>
                              <p:par>
                                <p:cTn id="47" presetID="5" presetClass="entr" presetSubtype="10" fill="hold" nodeType="clickEffect">
                                  <p:stCondLst>
                                    <p:cond delay="0"/>
                                  </p:stCondLst>
                                  <p:childTnLst>
                                    <p:set>
                                      <p:cBhvr>
                                        <p:cTn id="48" dur="1" fill="hold">
                                          <p:stCondLst>
                                            <p:cond delay="0"/>
                                          </p:stCondLst>
                                        </p:cTn>
                                        <p:tgtEl>
                                          <p:spTgt spid="90118"/>
                                        </p:tgtEl>
                                        <p:attrNameLst>
                                          <p:attrName>style.visibility</p:attrName>
                                        </p:attrNameLst>
                                      </p:cBhvr>
                                      <p:to>
                                        <p:strVal val="visible"/>
                                      </p:to>
                                    </p:set>
                                    <p:animEffect transition="in" filter="checkerboard(across)">
                                      <p:cBhvr>
                                        <p:cTn id="49" dur="500"/>
                                        <p:tgtEl>
                                          <p:spTgt spid="901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0115" grpId="0" build="p" autoUpdateAnimBg="0"/>
    </p:bldLst>
  </p:timing>
</p:sld>
</file>

<file path=ppt/slides/slide3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91138" name="Rectangle 2"/>
          <p:cNvSpPr>
            <a:spLocks noGrp="1" noChangeArrowheads="1"/>
          </p:cNvSpPr>
          <p:nvPr>
            <p:ph type="title"/>
          </p:nvPr>
        </p:nvSpPr>
        <p:spPr/>
        <p:txBody>
          <a:bodyPr/>
          <a:lstStyle/>
          <a:p>
            <a:r>
              <a:rPr lang="en-US" altLang="en-US"/>
              <a:t>Similar to Geocentrism</a:t>
            </a:r>
          </a:p>
        </p:txBody>
      </p:sp>
      <p:sp>
        <p:nvSpPr>
          <p:cNvPr id="91139" name="Rectangle 3"/>
          <p:cNvSpPr>
            <a:spLocks noGrp="1" noChangeArrowheads="1"/>
          </p:cNvSpPr>
          <p:nvPr>
            <p:ph type="body" idx="1"/>
          </p:nvPr>
        </p:nvSpPr>
        <p:spPr/>
        <p:txBody>
          <a:bodyPr/>
          <a:lstStyle/>
          <a:p>
            <a:pPr>
              <a:lnSpc>
                <a:spcPct val="90000"/>
              </a:lnSpc>
            </a:pPr>
            <a:r>
              <a:rPr lang="en-US" altLang="en-US"/>
              <a:t>The arguments for a young earth have a similar structure to those for geocentrism.</a:t>
            </a:r>
          </a:p>
          <a:p>
            <a:pPr>
              <a:lnSpc>
                <a:spcPct val="90000"/>
              </a:lnSpc>
            </a:pPr>
            <a:r>
              <a:rPr lang="en-US" altLang="en-US"/>
              <a:t>According to geocentrism, the sun goes around the earth instead of the earth around the sun.</a:t>
            </a:r>
          </a:p>
          <a:p>
            <a:pPr>
              <a:lnSpc>
                <a:spcPct val="90000"/>
              </a:lnSpc>
            </a:pPr>
            <a:r>
              <a:rPr lang="en-US" altLang="en-US"/>
              <a:t>Emphasis is placed on the alleged meaning of various Bible passages as ruling out other views.</a:t>
            </a:r>
          </a:p>
          <a:p>
            <a:pPr>
              <a:lnSpc>
                <a:spcPct val="90000"/>
              </a:lnSpc>
            </a:pPr>
            <a:r>
              <a:rPr lang="en-US" altLang="en-US"/>
              <a:t>Proponents refuse to let scientific data count in deciding what the Bible might mean.</a:t>
            </a:r>
          </a:p>
        </p:txBody>
      </p:sp>
    </p:spTree>
    <p:custDataLst>
      <p:tags r:id="rId1"/>
    </p:custDataLst>
  </p:cSld>
  <p:clrMapOvr>
    <a:masterClrMapping/>
  </p:clrMapOvr>
  <p:transition advTm="72735"/>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91139">
                                            <p:txEl>
                                              <p:pRg st="0" end="0"/>
                                            </p:txEl>
                                          </p:spTgt>
                                        </p:tgtEl>
                                        <p:attrNameLst>
                                          <p:attrName>style.visibility</p:attrName>
                                        </p:attrNameLst>
                                      </p:cBhvr>
                                      <p:to>
                                        <p:strVal val="visible"/>
                                      </p:to>
                                    </p:set>
                                    <p:anim calcmode="lin" valueType="num">
                                      <p:cBhvr additive="base">
                                        <p:cTn id="7" dur="500" fill="hold"/>
                                        <p:tgtEl>
                                          <p:spTgt spid="91139">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91139">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91139">
                                            <p:txEl>
                                              <p:pRg st="1" end="1"/>
                                            </p:txEl>
                                          </p:spTgt>
                                        </p:tgtEl>
                                        <p:attrNameLst>
                                          <p:attrName>style.visibility</p:attrName>
                                        </p:attrNameLst>
                                      </p:cBhvr>
                                      <p:to>
                                        <p:strVal val="visible"/>
                                      </p:to>
                                    </p:set>
                                    <p:anim calcmode="lin" valueType="num">
                                      <p:cBhvr additive="base">
                                        <p:cTn id="13" dur="500" fill="hold"/>
                                        <p:tgtEl>
                                          <p:spTgt spid="91139">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91139">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91139">
                                            <p:txEl>
                                              <p:pRg st="2" end="2"/>
                                            </p:txEl>
                                          </p:spTgt>
                                        </p:tgtEl>
                                        <p:attrNameLst>
                                          <p:attrName>style.visibility</p:attrName>
                                        </p:attrNameLst>
                                      </p:cBhvr>
                                      <p:to>
                                        <p:strVal val="visible"/>
                                      </p:to>
                                    </p:set>
                                    <p:anim calcmode="lin" valueType="num">
                                      <p:cBhvr additive="base">
                                        <p:cTn id="19" dur="500" fill="hold"/>
                                        <p:tgtEl>
                                          <p:spTgt spid="91139">
                                            <p:txEl>
                                              <p:pRg st="2" end="2"/>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91139">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91139">
                                            <p:txEl>
                                              <p:pRg st="3" end="3"/>
                                            </p:txEl>
                                          </p:spTgt>
                                        </p:tgtEl>
                                        <p:attrNameLst>
                                          <p:attrName>style.visibility</p:attrName>
                                        </p:attrNameLst>
                                      </p:cBhvr>
                                      <p:to>
                                        <p:strVal val="visible"/>
                                      </p:to>
                                    </p:set>
                                    <p:anim calcmode="lin" valueType="num">
                                      <p:cBhvr additive="base">
                                        <p:cTn id="25" dur="500" fill="hold"/>
                                        <p:tgtEl>
                                          <p:spTgt spid="91139">
                                            <p:txEl>
                                              <p:pRg st="3" end="3"/>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91139">
                                            <p:txEl>
                                              <p:pRg st="3" end="3"/>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1139" grpId="0" build="p" autoUpdateAnimBg="0"/>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Rectangle 2"/>
          <p:cNvSpPr>
            <a:spLocks noGrp="1" noChangeArrowheads="1"/>
          </p:cNvSpPr>
          <p:nvPr>
            <p:ph type="title"/>
          </p:nvPr>
        </p:nvSpPr>
        <p:spPr/>
        <p:txBody>
          <a:bodyPr/>
          <a:lstStyle/>
          <a:p>
            <a:r>
              <a:rPr lang="en-US" altLang="en-US"/>
              <a:t>A Caution</a:t>
            </a:r>
          </a:p>
        </p:txBody>
      </p:sp>
      <p:sp>
        <p:nvSpPr>
          <p:cNvPr id="92163" name="Text Box 3"/>
          <p:cNvSpPr txBox="1">
            <a:spLocks noChangeArrowheads="1"/>
          </p:cNvSpPr>
          <p:nvPr/>
        </p:nvSpPr>
        <p:spPr bwMode="auto">
          <a:xfrm>
            <a:off x="762000" y="1905000"/>
            <a:ext cx="7620000" cy="42910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a:t>As Augustine teaches, there are two things to be observed in questions of this kind.  First, that the truth of Scripture be inviolably maintained.  Second, since Divine Scripture may be explained in many ways, that no one cling to any particular exposition with such pertinacity that, if what he supposed to be the teaching of Scripture should turn out to be plainly false, he would nevertheless presume to put it forward; lest thereby Sacred Scripture should be exposed to the derision of unbelievers, and the way of salvation should be closed to them.</a:t>
            </a:r>
          </a:p>
          <a:p>
            <a:pPr algn="r">
              <a:spcBef>
                <a:spcPct val="50000"/>
              </a:spcBef>
            </a:pPr>
            <a:r>
              <a:rPr lang="en-US" altLang="en-US"/>
              <a:t>Aquinas, </a:t>
            </a:r>
            <a:r>
              <a:rPr lang="en-US" altLang="en-US" i="1"/>
              <a:t>On the Work of the Second Day</a:t>
            </a:r>
            <a:endParaRPr lang="en-US" altLang="en-US"/>
          </a:p>
        </p:txBody>
      </p:sp>
    </p:spTree>
    <p:custDataLst>
      <p:tags r:id="rId1"/>
    </p:custDataLst>
  </p:cSld>
  <p:clrMapOvr>
    <a:masterClrMapping/>
  </p:clrMapOvr>
  <p:transition advTm="86114"/>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92163"/>
                                        </p:tgtEl>
                                        <p:attrNameLst>
                                          <p:attrName>style.visibility</p:attrName>
                                        </p:attrNameLst>
                                      </p:cBhvr>
                                      <p:to>
                                        <p:strVal val="visible"/>
                                      </p:to>
                                    </p:set>
                                    <p:animEffect transition="in" filter="checkerboard(across)">
                                      <p:cBhvr>
                                        <p:cTn id="7" dur="500"/>
                                        <p:tgtEl>
                                          <p:spTgt spid="921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163" grpId="0" autoUpdateAnimBg="0"/>
    </p:bldLst>
  </p:timing>
</p:sld>
</file>

<file path=ppt/slides/slide3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94210" name="Rectangle 2"/>
          <p:cNvSpPr>
            <a:spLocks noGrp="1" noChangeArrowheads="1"/>
          </p:cNvSpPr>
          <p:nvPr>
            <p:ph type="ctrTitle"/>
          </p:nvPr>
        </p:nvSpPr>
        <p:spPr/>
        <p:txBody>
          <a:bodyPr/>
          <a:lstStyle/>
          <a:p>
            <a:r>
              <a:rPr lang="en-US" altLang="en-US"/>
              <a:t>The End</a:t>
            </a:r>
          </a:p>
        </p:txBody>
      </p:sp>
      <p:sp>
        <p:nvSpPr>
          <p:cNvPr id="94211" name="Rectangle 3"/>
          <p:cNvSpPr>
            <a:spLocks noGrp="1" noChangeArrowheads="1"/>
          </p:cNvSpPr>
          <p:nvPr>
            <p:ph type="subTitle" idx="1"/>
          </p:nvPr>
        </p:nvSpPr>
        <p:spPr/>
        <p:txBody>
          <a:bodyPr/>
          <a:lstStyle/>
          <a:p>
            <a:r>
              <a:rPr lang="en-US" altLang="en-US"/>
              <a:t>"Test all things; </a:t>
            </a:r>
          </a:p>
          <a:p>
            <a:r>
              <a:rPr lang="en-US" altLang="en-US"/>
              <a:t>hold fast to that which is good."</a:t>
            </a:r>
          </a:p>
        </p:txBody>
      </p:sp>
    </p:spTree>
    <p:custDataLst>
      <p:tags r:id="rId1"/>
    </p:custDataLst>
  </p:cSld>
  <p:clrMapOvr>
    <a:masterClrMapping/>
  </p:clrMapOvr>
  <p:transition advTm="22131"/>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3" presetClass="entr" presetSubtype="16" fill="hold" grpId="0" nodeType="clickEffect">
                                  <p:stCondLst>
                                    <p:cond delay="0"/>
                                  </p:stCondLst>
                                  <p:childTnLst>
                                    <p:set>
                                      <p:cBhvr>
                                        <p:cTn id="6" dur="1" fill="hold">
                                          <p:stCondLst>
                                            <p:cond delay="0"/>
                                          </p:stCondLst>
                                        </p:cTn>
                                        <p:tgtEl>
                                          <p:spTgt spid="94210"/>
                                        </p:tgtEl>
                                        <p:attrNameLst>
                                          <p:attrName>style.visibility</p:attrName>
                                        </p:attrNameLst>
                                      </p:cBhvr>
                                      <p:to>
                                        <p:strVal val="visible"/>
                                      </p:to>
                                    </p:set>
                                    <p:anim calcmode="lin" valueType="num">
                                      <p:cBhvr>
                                        <p:cTn id="7" dur="500" fill="hold"/>
                                        <p:tgtEl>
                                          <p:spTgt spid="94210"/>
                                        </p:tgtEl>
                                        <p:attrNameLst>
                                          <p:attrName>ppt_w</p:attrName>
                                        </p:attrNameLst>
                                      </p:cBhvr>
                                      <p:tavLst>
                                        <p:tav tm="0">
                                          <p:val>
                                            <p:fltVal val="0"/>
                                          </p:val>
                                        </p:tav>
                                        <p:tav tm="100000">
                                          <p:val>
                                            <p:strVal val="#ppt_w"/>
                                          </p:val>
                                        </p:tav>
                                      </p:tavLst>
                                    </p:anim>
                                    <p:anim calcmode="lin" valueType="num">
                                      <p:cBhvr>
                                        <p:cTn id="8" dur="500" fill="hold"/>
                                        <p:tgtEl>
                                          <p:spTgt spid="94210"/>
                                        </p:tgtEl>
                                        <p:attrNameLst>
                                          <p:attrName>ppt_h</p:attrName>
                                        </p:attrNameLst>
                                      </p:cBhvr>
                                      <p:tavLst>
                                        <p:tav tm="0">
                                          <p:val>
                                            <p:fltVal val="0"/>
                                          </p:val>
                                        </p:tav>
                                        <p:tav tm="100000">
                                          <p:val>
                                            <p:strVal val="#ppt_h"/>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94211">
                                            <p:txEl>
                                              <p:pRg st="0" end="0"/>
                                            </p:txEl>
                                          </p:spTgt>
                                        </p:tgtEl>
                                        <p:attrNameLst>
                                          <p:attrName>style.visibility</p:attrName>
                                        </p:attrNameLst>
                                      </p:cBhvr>
                                      <p:to>
                                        <p:strVal val="visible"/>
                                      </p:to>
                                    </p:set>
                                    <p:anim calcmode="lin" valueType="num">
                                      <p:cBhvr additive="base">
                                        <p:cTn id="13" dur="500" fill="hold"/>
                                        <p:tgtEl>
                                          <p:spTgt spid="94211">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94211">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94211">
                                            <p:txEl>
                                              <p:pRg st="1" end="1"/>
                                            </p:txEl>
                                          </p:spTgt>
                                        </p:tgtEl>
                                        <p:attrNameLst>
                                          <p:attrName>style.visibility</p:attrName>
                                        </p:attrNameLst>
                                      </p:cBhvr>
                                      <p:to>
                                        <p:strVal val="visible"/>
                                      </p:to>
                                    </p:set>
                                    <p:anim calcmode="lin" valueType="num">
                                      <p:cBhvr additive="base">
                                        <p:cTn id="19" dur="500" fill="hold"/>
                                        <p:tgtEl>
                                          <p:spTgt spid="94211">
                                            <p:txEl>
                                              <p:pRg st="1" end="1"/>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94211">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4210" grpId="0" autoUpdateAnimBg="0"/>
      <p:bldP spid="94211" grpId="0" build="p" autoUpdateAnimBg="0"/>
    </p:bldLst>
  </p:timing>
</p:sld>
</file>

<file path=ppt/slides/slide3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93186" name="Rectangle 2"/>
          <p:cNvSpPr>
            <a:spLocks noGrp="1" noChangeArrowheads="1"/>
          </p:cNvSpPr>
          <p:nvPr>
            <p:ph type="title"/>
          </p:nvPr>
        </p:nvSpPr>
        <p:spPr/>
        <p:txBody>
          <a:bodyPr/>
          <a:lstStyle/>
          <a:p>
            <a:r>
              <a:rPr lang="en-US" altLang="en-US"/>
              <a:t>For Further Study</a:t>
            </a:r>
          </a:p>
        </p:txBody>
      </p:sp>
      <p:sp>
        <p:nvSpPr>
          <p:cNvPr id="93187" name="Rectangle 3"/>
          <p:cNvSpPr>
            <a:spLocks noGrp="1" noChangeArrowheads="1"/>
          </p:cNvSpPr>
          <p:nvPr>
            <p:ph type="body" idx="1"/>
          </p:nvPr>
        </p:nvSpPr>
        <p:spPr/>
        <p:txBody>
          <a:bodyPr/>
          <a:lstStyle/>
          <a:p>
            <a:pPr>
              <a:lnSpc>
                <a:spcPct val="90000"/>
              </a:lnSpc>
            </a:pPr>
            <a:r>
              <a:rPr lang="en-US" altLang="en-US" sz="2800"/>
              <a:t>Alan Hayward, </a:t>
            </a:r>
            <a:r>
              <a:rPr lang="en-US" altLang="en-US" sz="2800" i="1"/>
              <a:t>Creation &amp; Evolution</a:t>
            </a:r>
            <a:endParaRPr lang="en-US" altLang="en-US" sz="2800"/>
          </a:p>
          <a:p>
            <a:pPr>
              <a:lnSpc>
                <a:spcPct val="90000"/>
              </a:lnSpc>
            </a:pPr>
            <a:r>
              <a:rPr lang="en-US" altLang="en-US" sz="2800"/>
              <a:t>Moreland &amp; Reynolds, </a:t>
            </a:r>
            <a:r>
              <a:rPr lang="en-US" altLang="en-US" sz="2800" i="1"/>
              <a:t>Three Views on Creation and Evolution</a:t>
            </a:r>
            <a:endParaRPr lang="en-US" altLang="en-US" sz="2800"/>
          </a:p>
          <a:p>
            <a:pPr>
              <a:lnSpc>
                <a:spcPct val="90000"/>
              </a:lnSpc>
            </a:pPr>
            <a:r>
              <a:rPr lang="en-US" altLang="en-US" sz="2800"/>
              <a:t>Newman &amp; Eckelmann, </a:t>
            </a:r>
            <a:r>
              <a:rPr lang="en-US" altLang="en-US" sz="2800" i="1"/>
              <a:t>Genesis One &amp; the Origin of the Earth</a:t>
            </a:r>
            <a:endParaRPr lang="en-US" altLang="en-US" sz="2800"/>
          </a:p>
          <a:p>
            <a:pPr>
              <a:lnSpc>
                <a:spcPct val="90000"/>
              </a:lnSpc>
            </a:pPr>
            <a:r>
              <a:rPr lang="en-US" altLang="en-US" sz="2800"/>
              <a:t>David Snoke, </a:t>
            </a:r>
            <a:r>
              <a:rPr lang="en-US" altLang="en-US" sz="2800" i="1"/>
              <a:t>A Biblical Case for an Old Earth</a:t>
            </a:r>
            <a:endParaRPr lang="en-US" altLang="en-US" sz="2800"/>
          </a:p>
          <a:p>
            <a:pPr>
              <a:lnSpc>
                <a:spcPct val="90000"/>
              </a:lnSpc>
            </a:pPr>
            <a:r>
              <a:rPr lang="en-US" altLang="en-US" sz="2800"/>
              <a:t>John Wiester, </a:t>
            </a:r>
            <a:r>
              <a:rPr lang="en-US" altLang="en-US" sz="2800" i="1"/>
              <a:t>The Genesis Connection</a:t>
            </a:r>
            <a:endParaRPr lang="en-US" altLang="en-US" sz="2800"/>
          </a:p>
          <a:p>
            <a:pPr>
              <a:lnSpc>
                <a:spcPct val="90000"/>
              </a:lnSpc>
            </a:pPr>
            <a:r>
              <a:rPr lang="en-US" altLang="en-US" sz="2800"/>
              <a:t>Dan Wonderly, </a:t>
            </a:r>
            <a:r>
              <a:rPr lang="en-US" altLang="en-US" sz="2800" i="1"/>
              <a:t>Neglect of Geologic Data</a:t>
            </a:r>
            <a:endParaRPr lang="en-US" altLang="en-US" sz="2800"/>
          </a:p>
          <a:p>
            <a:pPr>
              <a:lnSpc>
                <a:spcPct val="90000"/>
              </a:lnSpc>
            </a:pPr>
            <a:r>
              <a:rPr lang="en-US" altLang="en-US" sz="2800" i="1">
                <a:solidFill>
                  <a:schemeClr val="tx2"/>
                </a:solidFill>
              </a:rPr>
              <a:t>See our website at www.ibri.org.</a:t>
            </a:r>
          </a:p>
        </p:txBody>
      </p:sp>
    </p:spTree>
    <p:custDataLst>
      <p:tags r:id="rId1"/>
    </p:custDataLst>
  </p:cSld>
  <p:clrMapOvr>
    <a:masterClrMapping/>
  </p:clrMapOvr>
  <p:transition advTm="17426"/>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93187">
                                            <p:txEl>
                                              <p:pRg st="0" end="0"/>
                                            </p:txEl>
                                          </p:spTgt>
                                        </p:tgtEl>
                                        <p:attrNameLst>
                                          <p:attrName>style.visibility</p:attrName>
                                        </p:attrNameLst>
                                      </p:cBhvr>
                                      <p:to>
                                        <p:strVal val="visible"/>
                                      </p:to>
                                    </p:set>
                                    <p:anim calcmode="lin" valueType="num">
                                      <p:cBhvr additive="base">
                                        <p:cTn id="7" dur="500" fill="hold"/>
                                        <p:tgtEl>
                                          <p:spTgt spid="93187">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93187">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93187">
                                            <p:txEl>
                                              <p:pRg st="1" end="1"/>
                                            </p:txEl>
                                          </p:spTgt>
                                        </p:tgtEl>
                                        <p:attrNameLst>
                                          <p:attrName>style.visibility</p:attrName>
                                        </p:attrNameLst>
                                      </p:cBhvr>
                                      <p:to>
                                        <p:strVal val="visible"/>
                                      </p:to>
                                    </p:set>
                                    <p:anim calcmode="lin" valueType="num">
                                      <p:cBhvr additive="base">
                                        <p:cTn id="13" dur="500" fill="hold"/>
                                        <p:tgtEl>
                                          <p:spTgt spid="93187">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93187">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93187">
                                            <p:txEl>
                                              <p:pRg st="2" end="2"/>
                                            </p:txEl>
                                          </p:spTgt>
                                        </p:tgtEl>
                                        <p:attrNameLst>
                                          <p:attrName>style.visibility</p:attrName>
                                        </p:attrNameLst>
                                      </p:cBhvr>
                                      <p:to>
                                        <p:strVal val="visible"/>
                                      </p:to>
                                    </p:set>
                                    <p:anim calcmode="lin" valueType="num">
                                      <p:cBhvr additive="base">
                                        <p:cTn id="19" dur="500" fill="hold"/>
                                        <p:tgtEl>
                                          <p:spTgt spid="93187">
                                            <p:txEl>
                                              <p:pRg st="2" end="2"/>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93187">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93187">
                                            <p:txEl>
                                              <p:pRg st="3" end="3"/>
                                            </p:txEl>
                                          </p:spTgt>
                                        </p:tgtEl>
                                        <p:attrNameLst>
                                          <p:attrName>style.visibility</p:attrName>
                                        </p:attrNameLst>
                                      </p:cBhvr>
                                      <p:to>
                                        <p:strVal val="visible"/>
                                      </p:to>
                                    </p:set>
                                    <p:anim calcmode="lin" valueType="num">
                                      <p:cBhvr additive="base">
                                        <p:cTn id="25" dur="500" fill="hold"/>
                                        <p:tgtEl>
                                          <p:spTgt spid="93187">
                                            <p:txEl>
                                              <p:pRg st="3" end="3"/>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93187">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8" fill="hold" grpId="0" nodeType="clickEffect">
                                  <p:stCondLst>
                                    <p:cond delay="0"/>
                                  </p:stCondLst>
                                  <p:childTnLst>
                                    <p:set>
                                      <p:cBhvr>
                                        <p:cTn id="30" dur="1" fill="hold">
                                          <p:stCondLst>
                                            <p:cond delay="0"/>
                                          </p:stCondLst>
                                        </p:cTn>
                                        <p:tgtEl>
                                          <p:spTgt spid="93187">
                                            <p:txEl>
                                              <p:pRg st="4" end="4"/>
                                            </p:txEl>
                                          </p:spTgt>
                                        </p:tgtEl>
                                        <p:attrNameLst>
                                          <p:attrName>style.visibility</p:attrName>
                                        </p:attrNameLst>
                                      </p:cBhvr>
                                      <p:to>
                                        <p:strVal val="visible"/>
                                      </p:to>
                                    </p:set>
                                    <p:anim calcmode="lin" valueType="num">
                                      <p:cBhvr additive="base">
                                        <p:cTn id="31" dur="500" fill="hold"/>
                                        <p:tgtEl>
                                          <p:spTgt spid="93187">
                                            <p:txEl>
                                              <p:pRg st="4" end="4"/>
                                            </p:txEl>
                                          </p:spTgt>
                                        </p:tgtEl>
                                        <p:attrNameLst>
                                          <p:attrName>ppt_x</p:attrName>
                                        </p:attrNameLst>
                                      </p:cBhvr>
                                      <p:tavLst>
                                        <p:tav tm="0">
                                          <p:val>
                                            <p:strVal val="0-#ppt_w/2"/>
                                          </p:val>
                                        </p:tav>
                                        <p:tav tm="100000">
                                          <p:val>
                                            <p:strVal val="#ppt_x"/>
                                          </p:val>
                                        </p:tav>
                                      </p:tavLst>
                                    </p:anim>
                                    <p:anim calcmode="lin" valueType="num">
                                      <p:cBhvr additive="base">
                                        <p:cTn id="32" dur="500" fill="hold"/>
                                        <p:tgtEl>
                                          <p:spTgt spid="93187">
                                            <p:txEl>
                                              <p:pRg st="4" end="4"/>
                                            </p:txEl>
                                          </p:spTgt>
                                        </p:tgtEl>
                                        <p:attrNameLst>
                                          <p:attrName>ppt_y</p:attrName>
                                        </p:attrNameLst>
                                      </p:cBhvr>
                                      <p:tavLst>
                                        <p:tav tm="0">
                                          <p:val>
                                            <p:strVal val="#ppt_y"/>
                                          </p:val>
                                        </p:tav>
                                        <p:tav tm="100000">
                                          <p:val>
                                            <p:strVal val="#ppt_y"/>
                                          </p:val>
                                        </p:tav>
                                      </p:tavLst>
                                    </p:anim>
                                  </p:childTnLst>
                                </p:cTn>
                              </p:par>
                            </p:childTnLst>
                          </p:cTn>
                        </p:par>
                      </p:childTnLst>
                    </p:cTn>
                  </p:par>
                  <p:par>
                    <p:cTn id="33" fill="hold" nodeType="clickPar">
                      <p:stCondLst>
                        <p:cond delay="indefinite"/>
                      </p:stCondLst>
                      <p:childTnLst>
                        <p:par>
                          <p:cTn id="34" fill="hold" nodeType="withGroup">
                            <p:stCondLst>
                              <p:cond delay="0"/>
                            </p:stCondLst>
                            <p:childTnLst>
                              <p:par>
                                <p:cTn id="35" presetID="2" presetClass="entr" presetSubtype="8" fill="hold" grpId="0" nodeType="clickEffect">
                                  <p:stCondLst>
                                    <p:cond delay="0"/>
                                  </p:stCondLst>
                                  <p:childTnLst>
                                    <p:set>
                                      <p:cBhvr>
                                        <p:cTn id="36" dur="1" fill="hold">
                                          <p:stCondLst>
                                            <p:cond delay="0"/>
                                          </p:stCondLst>
                                        </p:cTn>
                                        <p:tgtEl>
                                          <p:spTgt spid="93187">
                                            <p:txEl>
                                              <p:pRg st="5" end="5"/>
                                            </p:txEl>
                                          </p:spTgt>
                                        </p:tgtEl>
                                        <p:attrNameLst>
                                          <p:attrName>style.visibility</p:attrName>
                                        </p:attrNameLst>
                                      </p:cBhvr>
                                      <p:to>
                                        <p:strVal val="visible"/>
                                      </p:to>
                                    </p:set>
                                    <p:anim calcmode="lin" valueType="num">
                                      <p:cBhvr additive="base">
                                        <p:cTn id="37" dur="500" fill="hold"/>
                                        <p:tgtEl>
                                          <p:spTgt spid="93187">
                                            <p:txEl>
                                              <p:pRg st="5" end="5"/>
                                            </p:txEl>
                                          </p:spTgt>
                                        </p:tgtEl>
                                        <p:attrNameLst>
                                          <p:attrName>ppt_x</p:attrName>
                                        </p:attrNameLst>
                                      </p:cBhvr>
                                      <p:tavLst>
                                        <p:tav tm="0">
                                          <p:val>
                                            <p:strVal val="0-#ppt_w/2"/>
                                          </p:val>
                                        </p:tav>
                                        <p:tav tm="100000">
                                          <p:val>
                                            <p:strVal val="#ppt_x"/>
                                          </p:val>
                                        </p:tav>
                                      </p:tavLst>
                                    </p:anim>
                                    <p:anim calcmode="lin" valueType="num">
                                      <p:cBhvr additive="base">
                                        <p:cTn id="38" dur="500" fill="hold"/>
                                        <p:tgtEl>
                                          <p:spTgt spid="93187">
                                            <p:txEl>
                                              <p:pRg st="5" end="5"/>
                                            </p:txEl>
                                          </p:spTgt>
                                        </p:tgtEl>
                                        <p:attrNameLst>
                                          <p:attrName>ppt_y</p:attrName>
                                        </p:attrNameLst>
                                      </p:cBhvr>
                                      <p:tavLst>
                                        <p:tav tm="0">
                                          <p:val>
                                            <p:strVal val="#ppt_y"/>
                                          </p:val>
                                        </p:tav>
                                        <p:tav tm="100000">
                                          <p:val>
                                            <p:strVal val="#ppt_y"/>
                                          </p:val>
                                        </p:tav>
                                      </p:tavLst>
                                    </p:anim>
                                  </p:childTnLst>
                                </p:cTn>
                              </p:par>
                            </p:childTnLst>
                          </p:cTn>
                        </p:par>
                      </p:childTnLst>
                    </p:cTn>
                  </p:par>
                  <p:par>
                    <p:cTn id="39" fill="hold" nodeType="clickPar">
                      <p:stCondLst>
                        <p:cond delay="indefinite"/>
                      </p:stCondLst>
                      <p:childTnLst>
                        <p:par>
                          <p:cTn id="40" fill="hold" nodeType="withGroup">
                            <p:stCondLst>
                              <p:cond delay="0"/>
                            </p:stCondLst>
                            <p:childTnLst>
                              <p:par>
                                <p:cTn id="41" presetID="2" presetClass="entr" presetSubtype="8" fill="hold" grpId="0" nodeType="clickEffect">
                                  <p:stCondLst>
                                    <p:cond delay="0"/>
                                  </p:stCondLst>
                                  <p:childTnLst>
                                    <p:set>
                                      <p:cBhvr>
                                        <p:cTn id="42" dur="1" fill="hold">
                                          <p:stCondLst>
                                            <p:cond delay="0"/>
                                          </p:stCondLst>
                                        </p:cTn>
                                        <p:tgtEl>
                                          <p:spTgt spid="93187">
                                            <p:txEl>
                                              <p:pRg st="6" end="6"/>
                                            </p:txEl>
                                          </p:spTgt>
                                        </p:tgtEl>
                                        <p:attrNameLst>
                                          <p:attrName>style.visibility</p:attrName>
                                        </p:attrNameLst>
                                      </p:cBhvr>
                                      <p:to>
                                        <p:strVal val="visible"/>
                                      </p:to>
                                    </p:set>
                                    <p:anim calcmode="lin" valueType="num">
                                      <p:cBhvr additive="base">
                                        <p:cTn id="43" dur="500" fill="hold"/>
                                        <p:tgtEl>
                                          <p:spTgt spid="93187">
                                            <p:txEl>
                                              <p:pRg st="6" end="6"/>
                                            </p:txEl>
                                          </p:spTgt>
                                        </p:tgtEl>
                                        <p:attrNameLst>
                                          <p:attrName>ppt_x</p:attrName>
                                        </p:attrNameLst>
                                      </p:cBhvr>
                                      <p:tavLst>
                                        <p:tav tm="0">
                                          <p:val>
                                            <p:strVal val="0-#ppt_w/2"/>
                                          </p:val>
                                        </p:tav>
                                        <p:tav tm="100000">
                                          <p:val>
                                            <p:strVal val="#ppt_x"/>
                                          </p:val>
                                        </p:tav>
                                      </p:tavLst>
                                    </p:anim>
                                    <p:anim calcmode="lin" valueType="num">
                                      <p:cBhvr additive="base">
                                        <p:cTn id="44" dur="500" fill="hold"/>
                                        <p:tgtEl>
                                          <p:spTgt spid="93187">
                                            <p:txEl>
                                              <p:pRg st="6" end="6"/>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3187" grpId="0" build="p" autoUpdateAnimBg="0"/>
    </p:bldLst>
  </p:timing>
</p:sld>
</file>

<file path=ppt/slides/slide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9394" name="Rectangle 2"/>
          <p:cNvSpPr>
            <a:spLocks noGrp="1" noChangeArrowheads="1"/>
          </p:cNvSpPr>
          <p:nvPr>
            <p:ph type="title"/>
          </p:nvPr>
        </p:nvSpPr>
        <p:spPr/>
        <p:txBody>
          <a:bodyPr/>
          <a:lstStyle/>
          <a:p>
            <a:r>
              <a:rPr lang="en-US" altLang="en-US"/>
              <a:t>What is 'Flood Geology'?</a:t>
            </a:r>
          </a:p>
        </p:txBody>
      </p:sp>
      <p:sp>
        <p:nvSpPr>
          <p:cNvPr id="59395" name="Rectangle 3"/>
          <p:cNvSpPr>
            <a:spLocks noGrp="1" noChangeArrowheads="1"/>
          </p:cNvSpPr>
          <p:nvPr>
            <p:ph type="body" idx="1"/>
          </p:nvPr>
        </p:nvSpPr>
        <p:spPr/>
        <p:txBody>
          <a:bodyPr/>
          <a:lstStyle/>
          <a:p>
            <a:r>
              <a:rPr lang="en-US" altLang="en-US"/>
              <a:t>Claims geologic record is not a history of earth.</a:t>
            </a:r>
          </a:p>
          <a:p>
            <a:r>
              <a:rPr lang="en-US" altLang="en-US"/>
              <a:t>Rather geologic record is a history of Noah's flood.</a:t>
            </a:r>
          </a:p>
          <a:p>
            <a:pPr lvl="1"/>
            <a:r>
              <a:rPr lang="en-US" altLang="en-US"/>
              <a:t>Nearly all geologic strata laid down in one year.</a:t>
            </a:r>
          </a:p>
          <a:p>
            <a:pPr lvl="1"/>
            <a:r>
              <a:rPr lang="en-US" altLang="en-US"/>
              <a:t>Thus all geologic phenomena formed very quickly.</a:t>
            </a:r>
          </a:p>
          <a:p>
            <a:r>
              <a:rPr lang="en-US" altLang="en-US"/>
              <a:t>Flood geology is a major (indispensable?) feature of young-earth creationism.</a:t>
            </a:r>
          </a:p>
        </p:txBody>
      </p:sp>
    </p:spTree>
    <p:custDataLst>
      <p:tags r:id="rId1"/>
    </p:custDataLst>
  </p:cSld>
  <p:clrMapOvr>
    <a:masterClrMapping/>
  </p:clrMapOvr>
  <p:transition advTm="61138"/>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59395">
                                            <p:txEl>
                                              <p:pRg st="0" end="0"/>
                                            </p:txEl>
                                          </p:spTgt>
                                        </p:tgtEl>
                                        <p:attrNameLst>
                                          <p:attrName>style.visibility</p:attrName>
                                        </p:attrNameLst>
                                      </p:cBhvr>
                                      <p:to>
                                        <p:strVal val="visible"/>
                                      </p:to>
                                    </p:set>
                                    <p:anim calcmode="lin" valueType="num">
                                      <p:cBhvr additive="base">
                                        <p:cTn id="7" dur="500" fill="hold"/>
                                        <p:tgtEl>
                                          <p:spTgt spid="59395">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59395">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59395">
                                            <p:txEl>
                                              <p:pRg st="1" end="1"/>
                                            </p:txEl>
                                          </p:spTgt>
                                        </p:tgtEl>
                                        <p:attrNameLst>
                                          <p:attrName>style.visibility</p:attrName>
                                        </p:attrNameLst>
                                      </p:cBhvr>
                                      <p:to>
                                        <p:strVal val="visible"/>
                                      </p:to>
                                    </p:set>
                                    <p:anim calcmode="lin" valueType="num">
                                      <p:cBhvr additive="base">
                                        <p:cTn id="13" dur="500" fill="hold"/>
                                        <p:tgtEl>
                                          <p:spTgt spid="59395">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59395">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59395">
                                            <p:txEl>
                                              <p:pRg st="2" end="2"/>
                                            </p:txEl>
                                          </p:spTgt>
                                        </p:tgtEl>
                                        <p:attrNameLst>
                                          <p:attrName>style.visibility</p:attrName>
                                        </p:attrNameLst>
                                      </p:cBhvr>
                                      <p:to>
                                        <p:strVal val="visible"/>
                                      </p:to>
                                    </p:set>
                                    <p:anim calcmode="lin" valueType="num">
                                      <p:cBhvr additive="base">
                                        <p:cTn id="19" dur="500" fill="hold"/>
                                        <p:tgtEl>
                                          <p:spTgt spid="59395">
                                            <p:txEl>
                                              <p:pRg st="2" end="2"/>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59395">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59395">
                                            <p:txEl>
                                              <p:pRg st="3" end="3"/>
                                            </p:txEl>
                                          </p:spTgt>
                                        </p:tgtEl>
                                        <p:attrNameLst>
                                          <p:attrName>style.visibility</p:attrName>
                                        </p:attrNameLst>
                                      </p:cBhvr>
                                      <p:to>
                                        <p:strVal val="visible"/>
                                      </p:to>
                                    </p:set>
                                    <p:anim calcmode="lin" valueType="num">
                                      <p:cBhvr additive="base">
                                        <p:cTn id="25" dur="500" fill="hold"/>
                                        <p:tgtEl>
                                          <p:spTgt spid="59395">
                                            <p:txEl>
                                              <p:pRg st="3" end="3"/>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59395">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8" fill="hold" grpId="0" nodeType="clickEffect">
                                  <p:stCondLst>
                                    <p:cond delay="0"/>
                                  </p:stCondLst>
                                  <p:childTnLst>
                                    <p:set>
                                      <p:cBhvr>
                                        <p:cTn id="30" dur="1" fill="hold">
                                          <p:stCondLst>
                                            <p:cond delay="0"/>
                                          </p:stCondLst>
                                        </p:cTn>
                                        <p:tgtEl>
                                          <p:spTgt spid="59395">
                                            <p:txEl>
                                              <p:pRg st="4" end="4"/>
                                            </p:txEl>
                                          </p:spTgt>
                                        </p:tgtEl>
                                        <p:attrNameLst>
                                          <p:attrName>style.visibility</p:attrName>
                                        </p:attrNameLst>
                                      </p:cBhvr>
                                      <p:to>
                                        <p:strVal val="visible"/>
                                      </p:to>
                                    </p:set>
                                    <p:anim calcmode="lin" valueType="num">
                                      <p:cBhvr additive="base">
                                        <p:cTn id="31" dur="500" fill="hold"/>
                                        <p:tgtEl>
                                          <p:spTgt spid="59395">
                                            <p:txEl>
                                              <p:pRg st="4" end="4"/>
                                            </p:txEl>
                                          </p:spTgt>
                                        </p:tgtEl>
                                        <p:attrNameLst>
                                          <p:attrName>ppt_x</p:attrName>
                                        </p:attrNameLst>
                                      </p:cBhvr>
                                      <p:tavLst>
                                        <p:tav tm="0">
                                          <p:val>
                                            <p:strVal val="0-#ppt_w/2"/>
                                          </p:val>
                                        </p:tav>
                                        <p:tav tm="100000">
                                          <p:val>
                                            <p:strVal val="#ppt_x"/>
                                          </p:val>
                                        </p:tav>
                                      </p:tavLst>
                                    </p:anim>
                                    <p:anim calcmode="lin" valueType="num">
                                      <p:cBhvr additive="base">
                                        <p:cTn id="32" dur="500" fill="hold"/>
                                        <p:tgtEl>
                                          <p:spTgt spid="59395">
                                            <p:txEl>
                                              <p:pRg st="4" end="4"/>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9395" grpId="0" build="p" bldLvl="2" autoUpdateAnimBg="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2"/>
          <p:cNvSpPr>
            <a:spLocks noGrp="1" noChangeArrowheads="1"/>
          </p:cNvSpPr>
          <p:nvPr>
            <p:ph type="title"/>
          </p:nvPr>
        </p:nvSpPr>
        <p:spPr/>
        <p:txBody>
          <a:bodyPr/>
          <a:lstStyle/>
          <a:p>
            <a:r>
              <a:rPr lang="en-US" altLang="en-US"/>
              <a:t>Scientific Problems for </a:t>
            </a:r>
            <a:br>
              <a:rPr lang="en-US" altLang="en-US"/>
            </a:br>
            <a:r>
              <a:rPr lang="en-US" altLang="en-US"/>
              <a:t>'Flood Geology'</a:t>
            </a:r>
          </a:p>
        </p:txBody>
      </p:sp>
      <p:pic>
        <p:nvPicPr>
          <p:cNvPr id="60419" name="Picture 3" descr="strata1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67000" y="2057400"/>
            <a:ext cx="3760788" cy="4114800"/>
          </a:xfrm>
          <a:prstGeom prst="rect">
            <a:avLst/>
          </a:prstGeom>
          <a:noFill/>
          <a:extLst>
            <a:ext uri="{909E8E84-426E-40DD-AFC4-6F175D3DCCD1}">
              <a14:hiddenFill xmlns:a14="http://schemas.microsoft.com/office/drawing/2010/main">
                <a:solidFill>
                  <a:srgbClr val="FFFFFF"/>
                </a:solidFill>
              </a14:hiddenFill>
            </a:ext>
          </a:extLst>
        </p:spPr>
      </p:pic>
    </p:spTree>
    <p:custDataLst>
      <p:tags r:id="rId1"/>
    </p:custDataLst>
  </p:cSld>
  <p:clrMapOvr>
    <a:masterClrMapping/>
  </p:clrMapOvr>
  <p:transition advTm="10756"/>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nodeType="clickEffect">
                                  <p:stCondLst>
                                    <p:cond delay="0"/>
                                  </p:stCondLst>
                                  <p:childTnLst>
                                    <p:set>
                                      <p:cBhvr>
                                        <p:cTn id="6" dur="1" fill="hold">
                                          <p:stCondLst>
                                            <p:cond delay="0"/>
                                          </p:stCondLst>
                                        </p:cTn>
                                        <p:tgtEl>
                                          <p:spTgt spid="60419"/>
                                        </p:tgtEl>
                                        <p:attrNameLst>
                                          <p:attrName>style.visibility</p:attrName>
                                        </p:attrNameLst>
                                      </p:cBhvr>
                                      <p:to>
                                        <p:strVal val="visible"/>
                                      </p:to>
                                    </p:set>
                                    <p:animEffect transition="in" filter="checkerboard(across)">
                                      <p:cBhvr>
                                        <p:cTn id="7" dur="500"/>
                                        <p:tgtEl>
                                          <p:spTgt spid="604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1442" name="Rectangle 2"/>
          <p:cNvSpPr>
            <a:spLocks noGrp="1" noChangeArrowheads="1"/>
          </p:cNvSpPr>
          <p:nvPr>
            <p:ph type="title"/>
          </p:nvPr>
        </p:nvSpPr>
        <p:spPr/>
        <p:txBody>
          <a:bodyPr/>
          <a:lstStyle/>
          <a:p>
            <a:r>
              <a:rPr lang="en-US" altLang="en-US"/>
              <a:t>Too Many Fossils</a:t>
            </a:r>
          </a:p>
        </p:txBody>
      </p:sp>
      <p:sp>
        <p:nvSpPr>
          <p:cNvPr id="61443" name="Rectangle 3"/>
          <p:cNvSpPr>
            <a:spLocks noGrp="1" noChangeArrowheads="1"/>
          </p:cNvSpPr>
          <p:nvPr>
            <p:ph type="body" sz="half" idx="1"/>
          </p:nvPr>
        </p:nvSpPr>
        <p:spPr/>
        <p:txBody>
          <a:bodyPr/>
          <a:lstStyle/>
          <a:p>
            <a:pPr>
              <a:lnSpc>
                <a:spcPct val="90000"/>
              </a:lnSpc>
            </a:pPr>
            <a:r>
              <a:rPr lang="en-US" altLang="en-US" sz="2800"/>
              <a:t>There are thousands of feet of marine fossils.</a:t>
            </a:r>
          </a:p>
          <a:p>
            <a:pPr>
              <a:lnSpc>
                <a:spcPct val="90000"/>
              </a:lnSpc>
            </a:pPr>
            <a:r>
              <a:rPr lang="en-US" altLang="en-US" sz="2800"/>
              <a:t>Was the earth really covered many feet deep with marine life just before the flood?</a:t>
            </a:r>
          </a:p>
          <a:p>
            <a:pPr>
              <a:lnSpc>
                <a:spcPct val="90000"/>
              </a:lnSpc>
            </a:pPr>
            <a:r>
              <a:rPr lang="en-US" altLang="en-US" sz="2800"/>
              <a:t>This is no problem if these sediments are millions of years of deposits.</a:t>
            </a:r>
          </a:p>
        </p:txBody>
      </p:sp>
      <p:pic>
        <p:nvPicPr>
          <p:cNvPr id="61446" name="Picture 6" descr="grcanstrata"/>
          <p:cNvPicPr>
            <a:picLocks noGrp="1" noChangeAspect="1" noChangeArrowheads="1"/>
          </p:cNvPicPr>
          <p:nvPr>
            <p:ph type="clipArt" sz="half" idx="2"/>
          </p:nvPr>
        </p:nvPicPr>
        <p:blipFill>
          <a:blip r:embed="rId3">
            <a:extLst>
              <a:ext uri="{28A0092B-C50C-407E-A947-70E740481C1C}">
                <a14:useLocalDpi xmlns:a14="http://schemas.microsoft.com/office/drawing/2010/main" val="0"/>
              </a:ext>
            </a:extLst>
          </a:blip>
          <a:srcRect/>
          <a:stretch>
            <a:fillRect/>
          </a:stretch>
        </p:blipFill>
        <p:spPr>
          <a:xfrm>
            <a:off x="5029200" y="1981200"/>
            <a:ext cx="30480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ustDataLst>
      <p:tags r:id="rId1"/>
    </p:custDataLst>
  </p:cSld>
  <p:clrMapOvr>
    <a:masterClrMapping/>
  </p:clrMapOvr>
  <p:transition advTm="30924"/>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nodeType="clickEffect">
                                  <p:stCondLst>
                                    <p:cond delay="0"/>
                                  </p:stCondLst>
                                  <p:childTnLst>
                                    <p:set>
                                      <p:cBhvr>
                                        <p:cTn id="6" dur="1" fill="hold">
                                          <p:stCondLst>
                                            <p:cond delay="0"/>
                                          </p:stCondLst>
                                        </p:cTn>
                                        <p:tgtEl>
                                          <p:spTgt spid="61446"/>
                                        </p:tgtEl>
                                        <p:attrNameLst>
                                          <p:attrName>style.visibility</p:attrName>
                                        </p:attrNameLst>
                                      </p:cBhvr>
                                      <p:to>
                                        <p:strVal val="visible"/>
                                      </p:to>
                                    </p:set>
                                    <p:animEffect transition="in" filter="checkerboard(across)">
                                      <p:cBhvr>
                                        <p:cTn id="7" dur="500"/>
                                        <p:tgtEl>
                                          <p:spTgt spid="61446"/>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 presetClass="entr" presetSubtype="8" fill="hold" grpId="0" nodeType="clickEffect">
                                  <p:stCondLst>
                                    <p:cond delay="0"/>
                                  </p:stCondLst>
                                  <p:childTnLst>
                                    <p:set>
                                      <p:cBhvr>
                                        <p:cTn id="11" dur="1" fill="hold">
                                          <p:stCondLst>
                                            <p:cond delay="0"/>
                                          </p:stCondLst>
                                        </p:cTn>
                                        <p:tgtEl>
                                          <p:spTgt spid="61443">
                                            <p:txEl>
                                              <p:pRg st="0" end="0"/>
                                            </p:txEl>
                                          </p:spTgt>
                                        </p:tgtEl>
                                        <p:attrNameLst>
                                          <p:attrName>style.visibility</p:attrName>
                                        </p:attrNameLst>
                                      </p:cBhvr>
                                      <p:to>
                                        <p:strVal val="visible"/>
                                      </p:to>
                                    </p:set>
                                    <p:anim calcmode="lin" valueType="num">
                                      <p:cBhvr additive="base">
                                        <p:cTn id="12" dur="500" fill="hold"/>
                                        <p:tgtEl>
                                          <p:spTgt spid="61443">
                                            <p:txEl>
                                              <p:pRg st="0" end="0"/>
                                            </p:txEl>
                                          </p:spTgt>
                                        </p:tgtEl>
                                        <p:attrNameLst>
                                          <p:attrName>ppt_x</p:attrName>
                                        </p:attrNameLst>
                                      </p:cBhvr>
                                      <p:tavLst>
                                        <p:tav tm="0">
                                          <p:val>
                                            <p:strVal val="0-#ppt_w/2"/>
                                          </p:val>
                                        </p:tav>
                                        <p:tav tm="100000">
                                          <p:val>
                                            <p:strVal val="#ppt_x"/>
                                          </p:val>
                                        </p:tav>
                                      </p:tavLst>
                                    </p:anim>
                                    <p:anim calcmode="lin" valueType="num">
                                      <p:cBhvr additive="base">
                                        <p:cTn id="13" dur="500" fill="hold"/>
                                        <p:tgtEl>
                                          <p:spTgt spid="61443">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14" fill="hold" nodeType="clickPar">
                      <p:stCondLst>
                        <p:cond delay="indefinite"/>
                      </p:stCondLst>
                      <p:childTnLst>
                        <p:par>
                          <p:cTn id="15" fill="hold" nodeType="withGroup">
                            <p:stCondLst>
                              <p:cond delay="0"/>
                            </p:stCondLst>
                            <p:childTnLst>
                              <p:par>
                                <p:cTn id="16" presetID="2" presetClass="entr" presetSubtype="8" fill="hold" grpId="0" nodeType="clickEffect">
                                  <p:stCondLst>
                                    <p:cond delay="0"/>
                                  </p:stCondLst>
                                  <p:childTnLst>
                                    <p:set>
                                      <p:cBhvr>
                                        <p:cTn id="17" dur="1" fill="hold">
                                          <p:stCondLst>
                                            <p:cond delay="0"/>
                                          </p:stCondLst>
                                        </p:cTn>
                                        <p:tgtEl>
                                          <p:spTgt spid="61443">
                                            <p:txEl>
                                              <p:pRg st="1" end="1"/>
                                            </p:txEl>
                                          </p:spTgt>
                                        </p:tgtEl>
                                        <p:attrNameLst>
                                          <p:attrName>style.visibility</p:attrName>
                                        </p:attrNameLst>
                                      </p:cBhvr>
                                      <p:to>
                                        <p:strVal val="visible"/>
                                      </p:to>
                                    </p:set>
                                    <p:anim calcmode="lin" valueType="num">
                                      <p:cBhvr additive="base">
                                        <p:cTn id="18" dur="500" fill="hold"/>
                                        <p:tgtEl>
                                          <p:spTgt spid="61443">
                                            <p:txEl>
                                              <p:pRg st="1" end="1"/>
                                            </p:txEl>
                                          </p:spTgt>
                                        </p:tgtEl>
                                        <p:attrNameLst>
                                          <p:attrName>ppt_x</p:attrName>
                                        </p:attrNameLst>
                                      </p:cBhvr>
                                      <p:tavLst>
                                        <p:tav tm="0">
                                          <p:val>
                                            <p:strVal val="0-#ppt_w/2"/>
                                          </p:val>
                                        </p:tav>
                                        <p:tav tm="100000">
                                          <p:val>
                                            <p:strVal val="#ppt_x"/>
                                          </p:val>
                                        </p:tav>
                                      </p:tavLst>
                                    </p:anim>
                                    <p:anim calcmode="lin" valueType="num">
                                      <p:cBhvr additive="base">
                                        <p:cTn id="19" dur="500" fill="hold"/>
                                        <p:tgtEl>
                                          <p:spTgt spid="61443">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20" fill="hold" nodeType="clickPar">
                      <p:stCondLst>
                        <p:cond delay="indefinite"/>
                      </p:stCondLst>
                      <p:childTnLst>
                        <p:par>
                          <p:cTn id="21" fill="hold" nodeType="withGroup">
                            <p:stCondLst>
                              <p:cond delay="0"/>
                            </p:stCondLst>
                            <p:childTnLst>
                              <p:par>
                                <p:cTn id="22" presetID="2" presetClass="entr" presetSubtype="8" fill="hold" grpId="0" nodeType="clickEffect">
                                  <p:stCondLst>
                                    <p:cond delay="0"/>
                                  </p:stCondLst>
                                  <p:childTnLst>
                                    <p:set>
                                      <p:cBhvr>
                                        <p:cTn id="23" dur="1" fill="hold">
                                          <p:stCondLst>
                                            <p:cond delay="0"/>
                                          </p:stCondLst>
                                        </p:cTn>
                                        <p:tgtEl>
                                          <p:spTgt spid="61443">
                                            <p:txEl>
                                              <p:pRg st="2" end="2"/>
                                            </p:txEl>
                                          </p:spTgt>
                                        </p:tgtEl>
                                        <p:attrNameLst>
                                          <p:attrName>style.visibility</p:attrName>
                                        </p:attrNameLst>
                                      </p:cBhvr>
                                      <p:to>
                                        <p:strVal val="visible"/>
                                      </p:to>
                                    </p:set>
                                    <p:anim calcmode="lin" valueType="num">
                                      <p:cBhvr additive="base">
                                        <p:cTn id="24" dur="500" fill="hold"/>
                                        <p:tgtEl>
                                          <p:spTgt spid="61443">
                                            <p:txEl>
                                              <p:pRg st="2" end="2"/>
                                            </p:txEl>
                                          </p:spTgt>
                                        </p:tgtEl>
                                        <p:attrNameLst>
                                          <p:attrName>ppt_x</p:attrName>
                                        </p:attrNameLst>
                                      </p:cBhvr>
                                      <p:tavLst>
                                        <p:tav tm="0">
                                          <p:val>
                                            <p:strVal val="0-#ppt_w/2"/>
                                          </p:val>
                                        </p:tav>
                                        <p:tav tm="100000">
                                          <p:val>
                                            <p:strVal val="#ppt_x"/>
                                          </p:val>
                                        </p:tav>
                                      </p:tavLst>
                                    </p:anim>
                                    <p:anim calcmode="lin" valueType="num">
                                      <p:cBhvr additive="base">
                                        <p:cTn id="25" dur="500" fill="hold"/>
                                        <p:tgtEl>
                                          <p:spTgt spid="61443">
                                            <p:txEl>
                                              <p:pRg st="2" end="2"/>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443" grpId="0" build="p" autoUpdateAnimBg="0"/>
    </p:bldLst>
  </p:timing>
</p:sld>
</file>

<file path=ppt/slides/slide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2466" name="Rectangle 2"/>
          <p:cNvSpPr>
            <a:spLocks noGrp="1" noChangeArrowheads="1"/>
          </p:cNvSpPr>
          <p:nvPr>
            <p:ph type="title"/>
          </p:nvPr>
        </p:nvSpPr>
        <p:spPr/>
        <p:txBody>
          <a:bodyPr/>
          <a:lstStyle/>
          <a:p>
            <a:r>
              <a:rPr lang="en-US" altLang="en-US"/>
              <a:t>Too Many Species</a:t>
            </a:r>
          </a:p>
        </p:txBody>
      </p:sp>
      <p:sp>
        <p:nvSpPr>
          <p:cNvPr id="62467" name="Rectangle 3"/>
          <p:cNvSpPr>
            <a:spLocks noGrp="1" noChangeArrowheads="1"/>
          </p:cNvSpPr>
          <p:nvPr>
            <p:ph type="body" idx="1"/>
          </p:nvPr>
        </p:nvSpPr>
        <p:spPr/>
        <p:txBody>
          <a:bodyPr/>
          <a:lstStyle/>
          <a:p>
            <a:r>
              <a:rPr lang="en-US" altLang="en-US"/>
              <a:t>An enormous variety of plants and animals are found in the fossil record.</a:t>
            </a:r>
          </a:p>
          <a:p>
            <a:r>
              <a:rPr lang="en-US" altLang="en-US"/>
              <a:t>Were there really hundreds of times as many species living at the flood as there are now?</a:t>
            </a:r>
          </a:p>
          <a:p>
            <a:r>
              <a:rPr lang="en-US" altLang="en-US"/>
              <a:t>This problem is solved if these varieties of plants and animals lived at various times in a much longer history of the earth.</a:t>
            </a:r>
          </a:p>
        </p:txBody>
      </p:sp>
    </p:spTree>
    <p:custDataLst>
      <p:tags r:id="rId1"/>
    </p:custDataLst>
  </p:cSld>
  <p:clrMapOvr>
    <a:masterClrMapping/>
  </p:clrMapOvr>
  <p:transition advTm="22553"/>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62467">
                                            <p:txEl>
                                              <p:pRg st="0" end="0"/>
                                            </p:txEl>
                                          </p:spTgt>
                                        </p:tgtEl>
                                        <p:attrNameLst>
                                          <p:attrName>style.visibility</p:attrName>
                                        </p:attrNameLst>
                                      </p:cBhvr>
                                      <p:to>
                                        <p:strVal val="visible"/>
                                      </p:to>
                                    </p:set>
                                    <p:anim calcmode="lin" valueType="num">
                                      <p:cBhvr additive="base">
                                        <p:cTn id="7" dur="500" fill="hold"/>
                                        <p:tgtEl>
                                          <p:spTgt spid="62467">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62467">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62467">
                                            <p:txEl>
                                              <p:pRg st="1" end="1"/>
                                            </p:txEl>
                                          </p:spTgt>
                                        </p:tgtEl>
                                        <p:attrNameLst>
                                          <p:attrName>style.visibility</p:attrName>
                                        </p:attrNameLst>
                                      </p:cBhvr>
                                      <p:to>
                                        <p:strVal val="visible"/>
                                      </p:to>
                                    </p:set>
                                    <p:anim calcmode="lin" valueType="num">
                                      <p:cBhvr additive="base">
                                        <p:cTn id="13" dur="500" fill="hold"/>
                                        <p:tgtEl>
                                          <p:spTgt spid="62467">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62467">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62467">
                                            <p:txEl>
                                              <p:pRg st="2" end="2"/>
                                            </p:txEl>
                                          </p:spTgt>
                                        </p:tgtEl>
                                        <p:attrNameLst>
                                          <p:attrName>style.visibility</p:attrName>
                                        </p:attrNameLst>
                                      </p:cBhvr>
                                      <p:to>
                                        <p:strVal val="visible"/>
                                      </p:to>
                                    </p:set>
                                    <p:anim calcmode="lin" valueType="num">
                                      <p:cBhvr additive="base">
                                        <p:cTn id="19" dur="500" fill="hold"/>
                                        <p:tgtEl>
                                          <p:spTgt spid="62467">
                                            <p:txEl>
                                              <p:pRg st="2" end="2"/>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62467">
                                            <p:txEl>
                                              <p:pRg st="2" end="2"/>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2467" grpId="0" build="p" autoUpdateAnimBg="0"/>
    </p:bldLst>
  </p:timing>
</p:sld>
</file>

<file path=ppt/slides/slide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3490" name="Rectangle 2"/>
          <p:cNvSpPr>
            <a:spLocks noGrp="1" noChangeArrowheads="1"/>
          </p:cNvSpPr>
          <p:nvPr>
            <p:ph type="title"/>
          </p:nvPr>
        </p:nvSpPr>
        <p:spPr/>
        <p:txBody>
          <a:bodyPr/>
          <a:lstStyle/>
          <a:p>
            <a:r>
              <a:rPr lang="en-US" altLang="en-US"/>
              <a:t>Too Few Land Animals</a:t>
            </a:r>
          </a:p>
        </p:txBody>
      </p:sp>
      <p:sp>
        <p:nvSpPr>
          <p:cNvPr id="63491" name="Rectangle 3"/>
          <p:cNvSpPr>
            <a:spLocks noGrp="1" noChangeArrowheads="1"/>
          </p:cNvSpPr>
          <p:nvPr>
            <p:ph type="body" idx="1"/>
          </p:nvPr>
        </p:nvSpPr>
        <p:spPr/>
        <p:txBody>
          <a:bodyPr/>
          <a:lstStyle/>
          <a:p>
            <a:r>
              <a:rPr lang="en-US" altLang="en-US" sz="2800"/>
              <a:t>There are far fewer fossils of land animals than of marine animals.</a:t>
            </a:r>
          </a:p>
          <a:p>
            <a:r>
              <a:rPr lang="en-US" altLang="en-US" sz="2800"/>
              <a:t>This is surprising if all these creatures perished in the same sudden catastrophe that buried them all in water or soil.</a:t>
            </a:r>
          </a:p>
          <a:p>
            <a:r>
              <a:rPr lang="en-US" altLang="en-US" sz="2800"/>
              <a:t>This makes better sense if most land animals died on land (not in a flood), where scavengers &amp; decay destroyed their carcasses before they could become fossils.</a:t>
            </a:r>
          </a:p>
        </p:txBody>
      </p:sp>
    </p:spTree>
    <p:custDataLst>
      <p:tags r:id="rId1"/>
    </p:custDataLst>
  </p:cSld>
  <p:clrMapOvr>
    <a:masterClrMapping/>
  </p:clrMapOvr>
  <p:transition advTm="24966"/>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63491">
                                            <p:txEl>
                                              <p:pRg st="0" end="0"/>
                                            </p:txEl>
                                          </p:spTgt>
                                        </p:tgtEl>
                                        <p:attrNameLst>
                                          <p:attrName>style.visibility</p:attrName>
                                        </p:attrNameLst>
                                      </p:cBhvr>
                                      <p:to>
                                        <p:strVal val="visible"/>
                                      </p:to>
                                    </p:set>
                                    <p:anim calcmode="lin" valueType="num">
                                      <p:cBhvr additive="base">
                                        <p:cTn id="7" dur="500" fill="hold"/>
                                        <p:tgtEl>
                                          <p:spTgt spid="63491">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63491">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63491">
                                            <p:txEl>
                                              <p:pRg st="1" end="1"/>
                                            </p:txEl>
                                          </p:spTgt>
                                        </p:tgtEl>
                                        <p:attrNameLst>
                                          <p:attrName>style.visibility</p:attrName>
                                        </p:attrNameLst>
                                      </p:cBhvr>
                                      <p:to>
                                        <p:strVal val="visible"/>
                                      </p:to>
                                    </p:set>
                                    <p:anim calcmode="lin" valueType="num">
                                      <p:cBhvr additive="base">
                                        <p:cTn id="13" dur="500" fill="hold"/>
                                        <p:tgtEl>
                                          <p:spTgt spid="63491">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63491">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63491">
                                            <p:txEl>
                                              <p:pRg st="2" end="2"/>
                                            </p:txEl>
                                          </p:spTgt>
                                        </p:tgtEl>
                                        <p:attrNameLst>
                                          <p:attrName>style.visibility</p:attrName>
                                        </p:attrNameLst>
                                      </p:cBhvr>
                                      <p:to>
                                        <p:strVal val="visible"/>
                                      </p:to>
                                    </p:set>
                                    <p:anim calcmode="lin" valueType="num">
                                      <p:cBhvr additive="base">
                                        <p:cTn id="19" dur="500" fill="hold"/>
                                        <p:tgtEl>
                                          <p:spTgt spid="63491">
                                            <p:txEl>
                                              <p:pRg st="2" end="2"/>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63491">
                                            <p:txEl>
                                              <p:pRg st="2" end="2"/>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491" grpId="0" build="p" autoUpdateAnimBg="0"/>
    </p:bldLst>
  </p:timing>
</p:sld>
</file>

<file path=ppt/slides/slide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4514" name="Rectangle 2"/>
          <p:cNvSpPr>
            <a:spLocks noGrp="1" noChangeArrowheads="1"/>
          </p:cNvSpPr>
          <p:nvPr>
            <p:ph type="title"/>
          </p:nvPr>
        </p:nvSpPr>
        <p:spPr/>
        <p:txBody>
          <a:bodyPr/>
          <a:lstStyle/>
          <a:p>
            <a:r>
              <a:rPr lang="en-US" altLang="en-US"/>
              <a:t>Sediment Distribution</a:t>
            </a:r>
          </a:p>
        </p:txBody>
      </p:sp>
      <p:sp>
        <p:nvSpPr>
          <p:cNvPr id="64515" name="Rectangle 3"/>
          <p:cNvSpPr>
            <a:spLocks noGrp="1" noChangeArrowheads="1"/>
          </p:cNvSpPr>
          <p:nvPr>
            <p:ph type="body" idx="1"/>
          </p:nvPr>
        </p:nvSpPr>
        <p:spPr/>
        <p:txBody>
          <a:bodyPr/>
          <a:lstStyle/>
          <a:p>
            <a:r>
              <a:rPr lang="en-US" altLang="en-US" sz="2800"/>
              <a:t>If the geologic record is largely that of a one-year flood, then the sediments should have settled into the lowest places – sea bottoms.</a:t>
            </a:r>
          </a:p>
          <a:p>
            <a:r>
              <a:rPr lang="en-US" altLang="en-US" sz="2800"/>
              <a:t>But there is too much sediment on land, not enough in the oceans, to fit this scheme.</a:t>
            </a:r>
          </a:p>
          <a:p>
            <a:r>
              <a:rPr lang="en-US" altLang="en-US" sz="2800"/>
              <a:t>This fits an old earth, in which sediments washed into the oceans are recycled by continental drift dragging them down into the mantle.</a:t>
            </a:r>
          </a:p>
        </p:txBody>
      </p:sp>
    </p:spTree>
    <p:custDataLst>
      <p:tags r:id="rId1"/>
    </p:custDataLst>
  </p:cSld>
  <p:clrMapOvr>
    <a:masterClrMapping/>
  </p:clrMapOvr>
  <p:transition advTm="32326"/>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64515">
                                            <p:txEl>
                                              <p:pRg st="0" end="0"/>
                                            </p:txEl>
                                          </p:spTgt>
                                        </p:tgtEl>
                                        <p:attrNameLst>
                                          <p:attrName>style.visibility</p:attrName>
                                        </p:attrNameLst>
                                      </p:cBhvr>
                                      <p:to>
                                        <p:strVal val="visible"/>
                                      </p:to>
                                    </p:set>
                                    <p:anim calcmode="lin" valueType="num">
                                      <p:cBhvr additive="base">
                                        <p:cTn id="7" dur="500" fill="hold"/>
                                        <p:tgtEl>
                                          <p:spTgt spid="64515">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64515">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64515">
                                            <p:txEl>
                                              <p:pRg st="1" end="1"/>
                                            </p:txEl>
                                          </p:spTgt>
                                        </p:tgtEl>
                                        <p:attrNameLst>
                                          <p:attrName>style.visibility</p:attrName>
                                        </p:attrNameLst>
                                      </p:cBhvr>
                                      <p:to>
                                        <p:strVal val="visible"/>
                                      </p:to>
                                    </p:set>
                                    <p:anim calcmode="lin" valueType="num">
                                      <p:cBhvr additive="base">
                                        <p:cTn id="13" dur="500" fill="hold"/>
                                        <p:tgtEl>
                                          <p:spTgt spid="64515">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64515">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64515">
                                            <p:txEl>
                                              <p:pRg st="2" end="2"/>
                                            </p:txEl>
                                          </p:spTgt>
                                        </p:tgtEl>
                                        <p:attrNameLst>
                                          <p:attrName>style.visibility</p:attrName>
                                        </p:attrNameLst>
                                      </p:cBhvr>
                                      <p:to>
                                        <p:strVal val="visible"/>
                                      </p:to>
                                    </p:set>
                                    <p:anim calcmode="lin" valueType="num">
                                      <p:cBhvr additive="base">
                                        <p:cTn id="19" dur="500" fill="hold"/>
                                        <p:tgtEl>
                                          <p:spTgt spid="64515">
                                            <p:txEl>
                                              <p:pRg st="2" end="2"/>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64515">
                                            <p:txEl>
                                              <p:pRg st="2" end="2"/>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4515" grpId="0" build="p" autoUpdateAnimBg="0"/>
    </p:bldLst>
  </p:timing>
</p:sld>
</file>

<file path=ppt/tags/tag1.xml><?xml version="1.0" encoding="utf-8"?>
<p:tagLst xmlns:a="http://schemas.openxmlformats.org/drawingml/2006/main" xmlns:r="http://schemas.openxmlformats.org/officeDocument/2006/relationships" xmlns:p="http://schemas.openxmlformats.org/presentationml/2006/main">
  <p:tag name="TIMING" val="|2.2|10.2|7"/>
</p:tagLst>
</file>

<file path=ppt/tags/tag10.xml><?xml version="1.0" encoding="utf-8"?>
<p:tagLst xmlns:a="http://schemas.openxmlformats.org/drawingml/2006/main" xmlns:r="http://schemas.openxmlformats.org/officeDocument/2006/relationships" xmlns:p="http://schemas.openxmlformats.org/presentationml/2006/main">
  <p:tag name="TIMING" val="|6.3|1.2|8.4|6.6|2|2.1|2.6"/>
</p:tagLst>
</file>

<file path=ppt/tags/tag11.xml><?xml version="1.0" encoding="utf-8"?>
<p:tagLst xmlns:a="http://schemas.openxmlformats.org/drawingml/2006/main" xmlns:r="http://schemas.openxmlformats.org/officeDocument/2006/relationships" xmlns:p="http://schemas.openxmlformats.org/presentationml/2006/main">
  <p:tag name="TIMING" val="|0.1|6.6|3.6|5.9"/>
</p:tagLst>
</file>

<file path=ppt/tags/tag12.xml><?xml version="1.0" encoding="utf-8"?>
<p:tagLst xmlns:a="http://schemas.openxmlformats.org/drawingml/2006/main" xmlns:r="http://schemas.openxmlformats.org/officeDocument/2006/relationships" xmlns:p="http://schemas.openxmlformats.org/presentationml/2006/main">
  <p:tag name="TIMING" val="|0.2|4|4.3|5.5|22.7"/>
</p:tagLst>
</file>

<file path=ppt/tags/tag13.xml><?xml version="1.0" encoding="utf-8"?>
<p:tagLst xmlns:a="http://schemas.openxmlformats.org/drawingml/2006/main" xmlns:r="http://schemas.openxmlformats.org/officeDocument/2006/relationships" xmlns:p="http://schemas.openxmlformats.org/presentationml/2006/main">
  <p:tag name="TIMING" val="|0.3|5.7|4.4|5.5|4.7|29.1"/>
</p:tagLst>
</file>

<file path=ppt/tags/tag14.xml><?xml version="1.0" encoding="utf-8"?>
<p:tagLst xmlns:a="http://schemas.openxmlformats.org/drawingml/2006/main" xmlns:r="http://schemas.openxmlformats.org/officeDocument/2006/relationships" xmlns:p="http://schemas.openxmlformats.org/presentationml/2006/main">
  <p:tag name="TIMING" val="|4|9.1|7.2"/>
</p:tagLst>
</file>

<file path=ppt/tags/tag15.xml><?xml version="1.0" encoding="utf-8"?>
<p:tagLst xmlns:a="http://schemas.openxmlformats.org/drawingml/2006/main" xmlns:r="http://schemas.openxmlformats.org/officeDocument/2006/relationships" xmlns:p="http://schemas.openxmlformats.org/presentationml/2006/main">
  <p:tag name="TIMING" val="|0.9|9.9|11.1|15.2"/>
</p:tagLst>
</file>

<file path=ppt/tags/tag16.xml><?xml version="1.0" encoding="utf-8"?>
<p:tagLst xmlns:a="http://schemas.openxmlformats.org/drawingml/2006/main" xmlns:r="http://schemas.openxmlformats.org/officeDocument/2006/relationships" xmlns:p="http://schemas.openxmlformats.org/presentationml/2006/main">
  <p:tag name="TIMING" val="|0.5|14.4|5.4|1.2|2.2|1.9|2"/>
</p:tagLst>
</file>

<file path=ppt/tags/tag17.xml><?xml version="1.0" encoding="utf-8"?>
<p:tagLst xmlns:a="http://schemas.openxmlformats.org/drawingml/2006/main" xmlns:r="http://schemas.openxmlformats.org/officeDocument/2006/relationships" xmlns:p="http://schemas.openxmlformats.org/presentationml/2006/main">
  <p:tag name="TIMING" val="|2.4|6.2|1.7|1.4|1.7|2.1|2"/>
</p:tagLst>
</file>

<file path=ppt/tags/tag18.xml><?xml version="1.0" encoding="utf-8"?>
<p:tagLst xmlns:a="http://schemas.openxmlformats.org/drawingml/2006/main" xmlns:r="http://schemas.openxmlformats.org/officeDocument/2006/relationships" xmlns:p="http://schemas.openxmlformats.org/presentationml/2006/main">
  <p:tag name="TIMING" val="|0.7|11.1|21.4|15.4|14|10.1|3.1|15.3|16.9"/>
</p:tagLst>
</file>

<file path=ppt/tags/tag19.xml><?xml version="1.0" encoding="utf-8"?>
<p:tagLst xmlns:a="http://schemas.openxmlformats.org/drawingml/2006/main" xmlns:r="http://schemas.openxmlformats.org/officeDocument/2006/relationships" xmlns:p="http://schemas.openxmlformats.org/presentationml/2006/main">
  <p:tag name="TIMING" val="|0.6|24|20.3|10.7|8.6|6.4|43.2"/>
</p:tagLst>
</file>

<file path=ppt/tags/tag2.xml><?xml version="1.0" encoding="utf-8"?>
<p:tagLst xmlns:a="http://schemas.openxmlformats.org/drawingml/2006/main" xmlns:r="http://schemas.openxmlformats.org/officeDocument/2006/relationships" xmlns:p="http://schemas.openxmlformats.org/presentationml/2006/main">
  <p:tag name="TIMING" val="|0.6|15|19.9|4|5.2"/>
</p:tagLst>
</file>

<file path=ppt/tags/tag20.xml><?xml version="1.0" encoding="utf-8"?>
<p:tagLst xmlns:a="http://schemas.openxmlformats.org/drawingml/2006/main" xmlns:r="http://schemas.openxmlformats.org/officeDocument/2006/relationships" xmlns:p="http://schemas.openxmlformats.org/presentationml/2006/main">
  <p:tag name="TIMING" val="|0.6|7.8|3.6|9.2|3.8|5.6"/>
</p:tagLst>
</file>

<file path=ppt/tags/tag21.xml><?xml version="1.0" encoding="utf-8"?>
<p:tagLst xmlns:a="http://schemas.openxmlformats.org/drawingml/2006/main" xmlns:r="http://schemas.openxmlformats.org/officeDocument/2006/relationships" xmlns:p="http://schemas.openxmlformats.org/presentationml/2006/main">
  <p:tag name="TIMING" val="|0.6|7.3|8.2|7.2|12.1|3.7|5.1|7.2"/>
</p:tagLst>
</file>

<file path=ppt/tags/tag22.xml><?xml version="1.0" encoding="utf-8"?>
<p:tagLst xmlns:a="http://schemas.openxmlformats.org/drawingml/2006/main" xmlns:r="http://schemas.openxmlformats.org/officeDocument/2006/relationships" xmlns:p="http://schemas.openxmlformats.org/presentationml/2006/main">
  <p:tag name="TIMING" val="|0.2|7.3|14.3|13.5"/>
</p:tagLst>
</file>

<file path=ppt/tags/tag23.xml><?xml version="1.0" encoding="utf-8"?>
<p:tagLst xmlns:a="http://schemas.openxmlformats.org/drawingml/2006/main" xmlns:r="http://schemas.openxmlformats.org/officeDocument/2006/relationships" xmlns:p="http://schemas.openxmlformats.org/presentationml/2006/main">
  <p:tag name="TIMING" val="|1.9|2.5|5.2|5.7|7.1|23.7|28.7|7.5|6.7"/>
</p:tagLst>
</file>

<file path=ppt/tags/tag24.xml><?xml version="1.0" encoding="utf-8"?>
<p:tagLst xmlns:a="http://schemas.openxmlformats.org/drawingml/2006/main" xmlns:r="http://schemas.openxmlformats.org/officeDocument/2006/relationships" xmlns:p="http://schemas.openxmlformats.org/presentationml/2006/main">
  <p:tag name="TIMING" val="|2.8|10.3|17.7|5.1|7.8"/>
</p:tagLst>
</file>

<file path=ppt/tags/tag25.xml><?xml version="1.0" encoding="utf-8"?>
<p:tagLst xmlns:a="http://schemas.openxmlformats.org/drawingml/2006/main" xmlns:r="http://schemas.openxmlformats.org/officeDocument/2006/relationships" xmlns:p="http://schemas.openxmlformats.org/presentationml/2006/main">
  <p:tag name="TIMING" val="|0.2|1.9|15.1|12.9|8.8|7.4"/>
</p:tagLst>
</file>

<file path=ppt/tags/tag26.xml><?xml version="1.0" encoding="utf-8"?>
<p:tagLst xmlns:a="http://schemas.openxmlformats.org/drawingml/2006/main" xmlns:r="http://schemas.openxmlformats.org/officeDocument/2006/relationships" xmlns:p="http://schemas.openxmlformats.org/presentationml/2006/main">
  <p:tag name="TIMING" val="|0.4|8.5|14|3.4|22|15.7"/>
</p:tagLst>
</file>

<file path=ppt/tags/tag27.xml><?xml version="1.0" encoding="utf-8"?>
<p:tagLst xmlns:a="http://schemas.openxmlformats.org/drawingml/2006/main" xmlns:r="http://schemas.openxmlformats.org/officeDocument/2006/relationships" xmlns:p="http://schemas.openxmlformats.org/presentationml/2006/main">
  <p:tag name="TIMING" val="|0.4|32.1|3.1|4.8|4.8|7.4"/>
</p:tagLst>
</file>

<file path=ppt/tags/tag28.xml><?xml version="1.0" encoding="utf-8"?>
<p:tagLst xmlns:a="http://schemas.openxmlformats.org/drawingml/2006/main" xmlns:r="http://schemas.openxmlformats.org/officeDocument/2006/relationships" xmlns:p="http://schemas.openxmlformats.org/presentationml/2006/main">
  <p:tag name="TIMING" val="|0.2|1.4|8.4|9"/>
</p:tagLst>
</file>

<file path=ppt/tags/tag29.xml><?xml version="1.0" encoding="utf-8"?>
<p:tagLst xmlns:a="http://schemas.openxmlformats.org/drawingml/2006/main" xmlns:r="http://schemas.openxmlformats.org/officeDocument/2006/relationships" xmlns:p="http://schemas.openxmlformats.org/presentationml/2006/main">
  <p:tag name="TIMING" val="|0.5"/>
</p:tagLst>
</file>

<file path=ppt/tags/tag3.xml><?xml version="1.0" encoding="utf-8"?>
<p:tagLst xmlns:a="http://schemas.openxmlformats.org/drawingml/2006/main" xmlns:r="http://schemas.openxmlformats.org/officeDocument/2006/relationships" xmlns:p="http://schemas.openxmlformats.org/presentationml/2006/main">
  <p:tag name="TIMING" val="|0.8|5.5|2.1|3.9"/>
</p:tagLst>
</file>

<file path=ppt/tags/tag30.xml><?xml version="1.0" encoding="utf-8"?>
<p:tagLst xmlns:a="http://schemas.openxmlformats.org/drawingml/2006/main" xmlns:r="http://schemas.openxmlformats.org/officeDocument/2006/relationships" xmlns:p="http://schemas.openxmlformats.org/presentationml/2006/main">
  <p:tag name="TIMING" val="|0.4|7.5|5.1"/>
</p:tagLst>
</file>

<file path=ppt/tags/tag31.xml><?xml version="1.0" encoding="utf-8"?>
<p:tagLst xmlns:a="http://schemas.openxmlformats.org/drawingml/2006/main" xmlns:r="http://schemas.openxmlformats.org/officeDocument/2006/relationships" xmlns:p="http://schemas.openxmlformats.org/presentationml/2006/main">
  <p:tag name="TIMING" val="|0.3|6.2|24.7|7.7|39.3|10.6|6.2"/>
</p:tagLst>
</file>

<file path=ppt/tags/tag32.xml><?xml version="1.0" encoding="utf-8"?>
<p:tagLst xmlns:a="http://schemas.openxmlformats.org/drawingml/2006/main" xmlns:r="http://schemas.openxmlformats.org/officeDocument/2006/relationships" xmlns:p="http://schemas.openxmlformats.org/presentationml/2006/main">
  <p:tag name="TIMING" val="|0.3|1.9|32.9|6.5|6.3"/>
</p:tagLst>
</file>

<file path=ppt/tags/tag33.xml><?xml version="1.0" encoding="utf-8"?>
<p:tagLst xmlns:a="http://schemas.openxmlformats.org/drawingml/2006/main" xmlns:r="http://schemas.openxmlformats.org/officeDocument/2006/relationships" xmlns:p="http://schemas.openxmlformats.org/presentationml/2006/main">
  <p:tag name="TIMING" val="|0.3|2|1.8|1.9|3.4|2.6"/>
</p:tagLst>
</file>

<file path=ppt/tags/tag34.xml><?xml version="1.0" encoding="utf-8"?>
<p:tagLst xmlns:a="http://schemas.openxmlformats.org/drawingml/2006/main" xmlns:r="http://schemas.openxmlformats.org/officeDocument/2006/relationships" xmlns:p="http://schemas.openxmlformats.org/presentationml/2006/main">
  <p:tag name="TIMING" val="|0.2|3.1|16.5|76.4|10.2|12.8|65|2"/>
</p:tagLst>
</file>

<file path=ppt/tags/tag35.xml><?xml version="1.0" encoding="utf-8"?>
<p:tagLst xmlns:a="http://schemas.openxmlformats.org/drawingml/2006/main" xmlns:r="http://schemas.openxmlformats.org/officeDocument/2006/relationships" xmlns:p="http://schemas.openxmlformats.org/presentationml/2006/main">
  <p:tag name="TIMING" val="|4.2|4.5|4.7|20.1"/>
</p:tagLst>
</file>

<file path=ppt/tags/tag36.xml><?xml version="1.0" encoding="utf-8"?>
<p:tagLst xmlns:a="http://schemas.openxmlformats.org/drawingml/2006/main" xmlns:r="http://schemas.openxmlformats.org/officeDocument/2006/relationships" xmlns:p="http://schemas.openxmlformats.org/presentationml/2006/main">
  <p:tag name="TIMING" val="|1.4"/>
</p:tagLst>
</file>

<file path=ppt/tags/tag37.xml><?xml version="1.0" encoding="utf-8"?>
<p:tagLst xmlns:a="http://schemas.openxmlformats.org/drawingml/2006/main" xmlns:r="http://schemas.openxmlformats.org/officeDocument/2006/relationships" xmlns:p="http://schemas.openxmlformats.org/presentationml/2006/main">
  <p:tag name="TIMING" val="|0.4|1.2|5"/>
</p:tagLst>
</file>

<file path=ppt/tags/tag38.xml><?xml version="1.0" encoding="utf-8"?>
<p:tagLst xmlns:a="http://schemas.openxmlformats.org/drawingml/2006/main" xmlns:r="http://schemas.openxmlformats.org/officeDocument/2006/relationships" xmlns:p="http://schemas.openxmlformats.org/presentationml/2006/main">
  <p:tag name="TIMING" val="|0.4|1.1|2.7|1.9|2.3|2.5|1.9"/>
</p:tagLst>
</file>

<file path=ppt/tags/tag4.xml><?xml version="1.0" encoding="utf-8"?>
<p:tagLst xmlns:a="http://schemas.openxmlformats.org/drawingml/2006/main" xmlns:r="http://schemas.openxmlformats.org/officeDocument/2006/relationships" xmlns:p="http://schemas.openxmlformats.org/presentationml/2006/main">
  <p:tag name="TIMING" val="|1.2|6.2|3.8|4.8|4.9"/>
</p:tagLst>
</file>

<file path=ppt/tags/tag5.xml><?xml version="1.0" encoding="utf-8"?>
<p:tagLst xmlns:a="http://schemas.openxmlformats.org/drawingml/2006/main" xmlns:r="http://schemas.openxmlformats.org/officeDocument/2006/relationships" xmlns:p="http://schemas.openxmlformats.org/presentationml/2006/main">
  <p:tag name="TIMING" val="|6.9"/>
</p:tagLst>
</file>

<file path=ppt/tags/tag6.xml><?xml version="1.0" encoding="utf-8"?>
<p:tagLst xmlns:a="http://schemas.openxmlformats.org/drawingml/2006/main" xmlns:r="http://schemas.openxmlformats.org/officeDocument/2006/relationships" xmlns:p="http://schemas.openxmlformats.org/presentationml/2006/main">
  <p:tag name="TIMING" val="|0.1|1.1|4.2|9.7"/>
</p:tagLst>
</file>

<file path=ppt/tags/tag7.xml><?xml version="1.0" encoding="utf-8"?>
<p:tagLst xmlns:a="http://schemas.openxmlformats.org/drawingml/2006/main" xmlns:r="http://schemas.openxmlformats.org/officeDocument/2006/relationships" xmlns:p="http://schemas.openxmlformats.org/presentationml/2006/main">
  <p:tag name="TIMING" val="|1.9|5.6|7.3"/>
</p:tagLst>
</file>

<file path=ppt/tags/tag8.xml><?xml version="1.0" encoding="utf-8"?>
<p:tagLst xmlns:a="http://schemas.openxmlformats.org/drawingml/2006/main" xmlns:r="http://schemas.openxmlformats.org/officeDocument/2006/relationships" xmlns:p="http://schemas.openxmlformats.org/presentationml/2006/main">
  <p:tag name="TIMING" val="|2|3.8|7.7"/>
</p:tagLst>
</file>

<file path=ppt/tags/tag9.xml><?xml version="1.0" encoding="utf-8"?>
<p:tagLst xmlns:a="http://schemas.openxmlformats.org/drawingml/2006/main" xmlns:r="http://schemas.openxmlformats.org/officeDocument/2006/relationships" xmlns:p="http://schemas.openxmlformats.org/presentationml/2006/main">
  <p:tag name="TIMING" val="|0.5|10|6.6"/>
</p:tagLst>
</file>

<file path=ppt/theme/theme1.xml><?xml version="1.0" encoding="utf-8"?>
<a:theme xmlns:a="http://schemas.openxmlformats.org/drawingml/2006/main" name="Construction">
  <a:themeElements>
    <a:clrScheme name="Construction 1">
      <a:dk1>
        <a:srgbClr val="000000"/>
      </a:dk1>
      <a:lt1>
        <a:srgbClr val="EAE8E2"/>
      </a:lt1>
      <a:dk2>
        <a:srgbClr val="5F5F5F"/>
      </a:dk2>
      <a:lt2>
        <a:srgbClr val="FDBC03"/>
      </a:lt2>
      <a:accent1>
        <a:srgbClr val="A7C1CB"/>
      </a:accent1>
      <a:accent2>
        <a:srgbClr val="A38D77"/>
      </a:accent2>
      <a:accent3>
        <a:srgbClr val="B6B6B6"/>
      </a:accent3>
      <a:accent4>
        <a:srgbClr val="C8C6C1"/>
      </a:accent4>
      <a:accent5>
        <a:srgbClr val="D0DDE2"/>
      </a:accent5>
      <a:accent6>
        <a:srgbClr val="937F6B"/>
      </a:accent6>
      <a:hlink>
        <a:srgbClr val="FFFFCC"/>
      </a:hlink>
      <a:folHlink>
        <a:srgbClr val="FFCC66"/>
      </a:folHlink>
    </a:clrScheme>
    <a:fontScheme name="Construction">
      <a:majorFont>
        <a:latin typeface="Impact"/>
        <a:ea typeface=""/>
        <a:cs typeface=""/>
      </a:majorFont>
      <a:minorFont>
        <a:latin typeface="Arial Narrow"/>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altLang="en-US" sz="24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altLang="en-US" sz="24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Construction 1">
        <a:dk1>
          <a:srgbClr val="000000"/>
        </a:dk1>
        <a:lt1>
          <a:srgbClr val="EAE8E2"/>
        </a:lt1>
        <a:dk2>
          <a:srgbClr val="5F5F5F"/>
        </a:dk2>
        <a:lt2>
          <a:srgbClr val="FDBC03"/>
        </a:lt2>
        <a:accent1>
          <a:srgbClr val="A7C1CB"/>
        </a:accent1>
        <a:accent2>
          <a:srgbClr val="A38D77"/>
        </a:accent2>
        <a:accent3>
          <a:srgbClr val="B6B6B6"/>
        </a:accent3>
        <a:accent4>
          <a:srgbClr val="C8C6C1"/>
        </a:accent4>
        <a:accent5>
          <a:srgbClr val="D0DDE2"/>
        </a:accent5>
        <a:accent6>
          <a:srgbClr val="937F6B"/>
        </a:accent6>
        <a:hlink>
          <a:srgbClr val="FFFFCC"/>
        </a:hlink>
        <a:folHlink>
          <a:srgbClr val="FFCC66"/>
        </a:folHlink>
      </a:clrScheme>
      <a:clrMap bg1="dk2" tx1="lt1" bg2="dk1" tx2="lt2" accent1="accent1" accent2="accent2" accent3="accent3" accent4="accent4" accent5="accent5" accent6="accent6" hlink="hlink" folHlink="folHlink"/>
    </a:extraClrScheme>
    <a:extraClrScheme>
      <a:clrScheme name="Construction 2">
        <a:dk1>
          <a:srgbClr val="333333"/>
        </a:dk1>
        <a:lt1>
          <a:srgbClr val="FFFFFF"/>
        </a:lt1>
        <a:dk2>
          <a:srgbClr val="B75E31"/>
        </a:dk2>
        <a:lt2>
          <a:srgbClr val="463828"/>
        </a:lt2>
        <a:accent1>
          <a:srgbClr val="E09F98"/>
        </a:accent1>
        <a:accent2>
          <a:srgbClr val="E4D8CA"/>
        </a:accent2>
        <a:accent3>
          <a:srgbClr val="FFFFFF"/>
        </a:accent3>
        <a:accent4>
          <a:srgbClr val="2A2A2A"/>
        </a:accent4>
        <a:accent5>
          <a:srgbClr val="EDCDCA"/>
        </a:accent5>
        <a:accent6>
          <a:srgbClr val="CFC4B7"/>
        </a:accent6>
        <a:hlink>
          <a:srgbClr val="663300"/>
        </a:hlink>
        <a:folHlink>
          <a:srgbClr val="CC9900"/>
        </a:folHlink>
      </a:clrScheme>
      <a:clrMap bg1="lt1" tx1="dk1" bg2="lt2" tx2="dk2" accent1="accent1" accent2="accent2" accent3="accent3" accent4="accent4" accent5="accent5" accent6="accent6" hlink="hlink" folHlink="folHlink"/>
    </a:extraClrScheme>
    <a:extraClrScheme>
      <a:clrScheme name="Construction 3">
        <a:dk1>
          <a:srgbClr val="333333"/>
        </a:dk1>
        <a:lt1>
          <a:srgbClr val="FFFFFF"/>
        </a:lt1>
        <a:dk2>
          <a:srgbClr val="4D4D4D"/>
        </a:dk2>
        <a:lt2>
          <a:srgbClr val="000000"/>
        </a:lt2>
        <a:accent1>
          <a:srgbClr val="C0C0C0"/>
        </a:accent1>
        <a:accent2>
          <a:srgbClr val="DDDDDD"/>
        </a:accent2>
        <a:accent3>
          <a:srgbClr val="FFFFFF"/>
        </a:accent3>
        <a:accent4>
          <a:srgbClr val="2A2A2A"/>
        </a:accent4>
        <a:accent5>
          <a:srgbClr val="DCDCDC"/>
        </a:accent5>
        <a:accent6>
          <a:srgbClr val="C8C8C8"/>
        </a:accent6>
        <a:hlink>
          <a:srgbClr val="808080"/>
        </a:hlink>
        <a:folHlink>
          <a:srgbClr val="B2B2B2"/>
        </a:folHlink>
      </a:clrScheme>
      <a:clrMap bg1="lt1" tx1="dk1" bg2="lt2" tx2="dk2" accent1="accent1" accent2="accent2" accent3="accent3" accent4="accent4" accent5="accent5" accent6="accent6" hlink="hlink" folHlink="folHlink"/>
    </a:extraClrScheme>
    <a:extraClrScheme>
      <a:clrScheme name="Construction 4">
        <a:dk1>
          <a:srgbClr val="000000"/>
        </a:dk1>
        <a:lt1>
          <a:srgbClr val="EAE8E2"/>
        </a:lt1>
        <a:dk2>
          <a:srgbClr val="783A34"/>
        </a:dk2>
        <a:lt2>
          <a:srgbClr val="FFCC99"/>
        </a:lt2>
        <a:accent1>
          <a:srgbClr val="83AAAD"/>
        </a:accent1>
        <a:accent2>
          <a:srgbClr val="A06766"/>
        </a:accent2>
        <a:accent3>
          <a:srgbClr val="BEAEAE"/>
        </a:accent3>
        <a:accent4>
          <a:srgbClr val="C8C6C1"/>
        </a:accent4>
        <a:accent5>
          <a:srgbClr val="C1D2D3"/>
        </a:accent5>
        <a:accent6>
          <a:srgbClr val="915D5C"/>
        </a:accent6>
        <a:hlink>
          <a:srgbClr val="FFFFCC"/>
        </a:hlink>
        <a:folHlink>
          <a:srgbClr val="CC9900"/>
        </a:folHlink>
      </a:clrScheme>
      <a:clrMap bg1="dk2" tx1="lt1" bg2="dk1" tx2="lt2" accent1="accent1" accent2="accent2" accent3="accent3" accent4="accent4" accent5="accent5" accent6="accent6" hlink="hlink" folHlink="folHlink"/>
    </a:extraClrScheme>
  </a:extraClrSchemeLst>
</a:theme>
</file>

<file path=docProps/app.xml><?xml version="1.0" encoding="utf-8"?>
<Properties xmlns="http://schemas.openxmlformats.org/officeDocument/2006/extended-properties" xmlns:vt="http://schemas.openxmlformats.org/officeDocument/2006/docPropsVTypes">
  <Template>C:\Program Files\Microsoft Office\Templates\Presentation Designs\Construction.pot</Template>
  <TotalTime>214</TotalTime>
  <Words>1932</Words>
  <Application>Microsoft Office PowerPoint</Application>
  <PresentationFormat>On-screen Show (4:3)</PresentationFormat>
  <Paragraphs>213</Paragraphs>
  <Slides>38</Slides>
  <Notes>0</Notes>
  <HiddenSlides>0</HiddenSlides>
  <MMClips>1</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38</vt:i4>
      </vt:variant>
    </vt:vector>
  </HeadingPairs>
  <TitlesOfParts>
    <vt:vector size="44" baseType="lpstr">
      <vt:lpstr>Arial</vt:lpstr>
      <vt:lpstr>Times New Roman</vt:lpstr>
      <vt:lpstr>Arial Narrow</vt:lpstr>
      <vt:lpstr>Impact</vt:lpstr>
      <vt:lpstr>Wingdings</vt:lpstr>
      <vt:lpstr>Construction</vt:lpstr>
      <vt:lpstr>Scientific Problems for "Scientific Creationism"</vt:lpstr>
      <vt:lpstr>What is 'Scientific Creationism'?</vt:lpstr>
      <vt:lpstr>Some Problems with a  Young Earth</vt:lpstr>
      <vt:lpstr>What is 'Flood Geology'?</vt:lpstr>
      <vt:lpstr>Scientific Problems for  'Flood Geology'</vt:lpstr>
      <vt:lpstr>Too Many Fossils</vt:lpstr>
      <vt:lpstr>Too Many Species</vt:lpstr>
      <vt:lpstr>Too Few Land Animals</vt:lpstr>
      <vt:lpstr>Sediment Distribution</vt:lpstr>
      <vt:lpstr>Strata Deposited Quickly?</vt:lpstr>
      <vt:lpstr>Erosion Surfaces</vt:lpstr>
      <vt:lpstr>Potholes</vt:lpstr>
      <vt:lpstr>Cementation</vt:lpstr>
      <vt:lpstr>Metamorphosed Sediments</vt:lpstr>
      <vt:lpstr>Conglomerate Rocks</vt:lpstr>
      <vt:lpstr>Summary on Quick Deposit</vt:lpstr>
      <vt:lpstr>Other Phenomena in the Geologic Record</vt:lpstr>
      <vt:lpstr>Salt Layers</vt:lpstr>
      <vt:lpstr>Salt Layers in West Texas</vt:lpstr>
      <vt:lpstr>Clay-Silt Layers</vt:lpstr>
      <vt:lpstr> Examples of Clay-Silt Layers</vt:lpstr>
      <vt:lpstr>Carbonate Reefs</vt:lpstr>
      <vt:lpstr>Examples of Carbonate Reefs</vt:lpstr>
      <vt:lpstr>Chemical Separations</vt:lpstr>
      <vt:lpstr>Example of Chemical Separation</vt:lpstr>
      <vt:lpstr>Fossil Footprints</vt:lpstr>
      <vt:lpstr>Paluxy Footprints</vt:lpstr>
      <vt:lpstr>Wind-Laid Sediments</vt:lpstr>
      <vt:lpstr>Other Problems with Young Earth</vt:lpstr>
      <vt:lpstr>Other Scientific Problems</vt:lpstr>
      <vt:lpstr>Current Rates</vt:lpstr>
      <vt:lpstr>Movement of Continents</vt:lpstr>
      <vt:lpstr>Astronomical Phenomena</vt:lpstr>
      <vt:lpstr>The Young-Earth Track Record</vt:lpstr>
      <vt:lpstr>Similar to Geocentrism</vt:lpstr>
      <vt:lpstr>A Caution</vt:lpstr>
      <vt:lpstr>The End</vt:lpstr>
      <vt:lpstr>For Further Study</vt:lpstr>
    </vt:vector>
  </TitlesOfParts>
  <Company>Biblical Theological Seminary</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Scientific Problems for “Scientific Creationism”</dc:title>
  <dc:creator>RC Newman</dc:creator>
  <cp:lastModifiedBy>Newman</cp:lastModifiedBy>
  <cp:revision>119</cp:revision>
  <cp:lastPrinted>1601-01-01T00:00:00Z</cp:lastPrinted>
  <dcterms:created xsi:type="dcterms:W3CDTF">2002-11-07T18:32:27Z</dcterms:created>
  <dcterms:modified xsi:type="dcterms:W3CDTF">2015-07-09T13:53:19Z</dcterms:modified>
</cp:coreProperties>
</file>