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2"/>
  </p:handoutMasterIdLst>
  <p:sldIdLst>
    <p:sldId id="256" r:id="rId2"/>
    <p:sldId id="257" r:id="rId3"/>
    <p:sldId id="258" r:id="rId4"/>
    <p:sldId id="259" r:id="rId5"/>
    <p:sldId id="291"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3" r:id="rId39"/>
    <p:sldId id="299" r:id="rId40"/>
    <p:sldId id="294" r:id="rId41"/>
    <p:sldId id="295" r:id="rId42"/>
    <p:sldId id="296" r:id="rId43"/>
    <p:sldId id="297" r:id="rId44"/>
    <p:sldId id="298"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5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39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39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39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8432249-A218-40DD-B3C2-E487C45AB642}" type="slidenum">
              <a:rPr lang="en-US" altLang="en-US"/>
              <a:pPr/>
              <a:t>‹#›</a:t>
            </a:fld>
            <a:endParaRPr lang="en-US" altLang="en-US"/>
          </a:p>
        </p:txBody>
      </p:sp>
    </p:spTree>
    <p:extLst>
      <p:ext uri="{BB962C8B-B14F-4D97-AF65-F5344CB8AC3E}">
        <p14:creationId xmlns:p14="http://schemas.microsoft.com/office/powerpoint/2010/main" val="12405122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0BAFC5-E6EB-42CA-A8E9-84F18928205C}" type="slidenum">
              <a:rPr lang="en-US" altLang="en-US"/>
              <a:pPr/>
              <a:t>‹#›</a:t>
            </a:fld>
            <a:endParaRPr lang="en-US" altLang="en-US"/>
          </a:p>
        </p:txBody>
      </p:sp>
    </p:spTree>
    <p:extLst>
      <p:ext uri="{BB962C8B-B14F-4D97-AF65-F5344CB8AC3E}">
        <p14:creationId xmlns:p14="http://schemas.microsoft.com/office/powerpoint/2010/main" val="11229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5EDD2B-7673-4C2B-8EEC-727385C825DB}" type="slidenum">
              <a:rPr lang="en-US" altLang="en-US"/>
              <a:pPr/>
              <a:t>‹#›</a:t>
            </a:fld>
            <a:endParaRPr lang="en-US" altLang="en-US"/>
          </a:p>
        </p:txBody>
      </p:sp>
    </p:spTree>
    <p:extLst>
      <p:ext uri="{BB962C8B-B14F-4D97-AF65-F5344CB8AC3E}">
        <p14:creationId xmlns:p14="http://schemas.microsoft.com/office/powerpoint/2010/main" val="409891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D306DF-2C4B-4786-83F9-AE4DCA2A3BCA}" type="slidenum">
              <a:rPr lang="en-US" altLang="en-US"/>
              <a:pPr/>
              <a:t>‹#›</a:t>
            </a:fld>
            <a:endParaRPr lang="en-US" altLang="en-US"/>
          </a:p>
        </p:txBody>
      </p:sp>
    </p:spTree>
    <p:extLst>
      <p:ext uri="{BB962C8B-B14F-4D97-AF65-F5344CB8AC3E}">
        <p14:creationId xmlns:p14="http://schemas.microsoft.com/office/powerpoint/2010/main" val="87004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09C8C5-B92B-45AC-A033-47759F49FC55}" type="slidenum">
              <a:rPr lang="en-US" altLang="en-US"/>
              <a:pPr/>
              <a:t>‹#›</a:t>
            </a:fld>
            <a:endParaRPr lang="en-US" altLang="en-US"/>
          </a:p>
        </p:txBody>
      </p:sp>
    </p:spTree>
    <p:extLst>
      <p:ext uri="{BB962C8B-B14F-4D97-AF65-F5344CB8AC3E}">
        <p14:creationId xmlns:p14="http://schemas.microsoft.com/office/powerpoint/2010/main" val="972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6A1DDB-FD07-497F-8E80-4A8DBADA348F}" type="slidenum">
              <a:rPr lang="en-US" altLang="en-US"/>
              <a:pPr/>
              <a:t>‹#›</a:t>
            </a:fld>
            <a:endParaRPr lang="en-US" altLang="en-US"/>
          </a:p>
        </p:txBody>
      </p:sp>
    </p:spTree>
    <p:extLst>
      <p:ext uri="{BB962C8B-B14F-4D97-AF65-F5344CB8AC3E}">
        <p14:creationId xmlns:p14="http://schemas.microsoft.com/office/powerpoint/2010/main" val="201287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321EA4A-2BEF-43F0-A8F4-B451D93A4F3B}" type="slidenum">
              <a:rPr lang="en-US" altLang="en-US"/>
              <a:pPr/>
              <a:t>‹#›</a:t>
            </a:fld>
            <a:endParaRPr lang="en-US" altLang="en-US"/>
          </a:p>
        </p:txBody>
      </p:sp>
    </p:spTree>
    <p:extLst>
      <p:ext uri="{BB962C8B-B14F-4D97-AF65-F5344CB8AC3E}">
        <p14:creationId xmlns:p14="http://schemas.microsoft.com/office/powerpoint/2010/main" val="130537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A50B15D-D1C3-4150-8C9C-FC05C05A54EB}" type="slidenum">
              <a:rPr lang="en-US" altLang="en-US"/>
              <a:pPr/>
              <a:t>‹#›</a:t>
            </a:fld>
            <a:endParaRPr lang="en-US" altLang="en-US"/>
          </a:p>
        </p:txBody>
      </p:sp>
    </p:spTree>
    <p:extLst>
      <p:ext uri="{BB962C8B-B14F-4D97-AF65-F5344CB8AC3E}">
        <p14:creationId xmlns:p14="http://schemas.microsoft.com/office/powerpoint/2010/main" val="69839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943E3C7-9D40-45F7-8BA4-A6AE95C7D2FE}" type="slidenum">
              <a:rPr lang="en-US" altLang="en-US"/>
              <a:pPr/>
              <a:t>‹#›</a:t>
            </a:fld>
            <a:endParaRPr lang="en-US" altLang="en-US"/>
          </a:p>
        </p:txBody>
      </p:sp>
    </p:spTree>
    <p:extLst>
      <p:ext uri="{BB962C8B-B14F-4D97-AF65-F5344CB8AC3E}">
        <p14:creationId xmlns:p14="http://schemas.microsoft.com/office/powerpoint/2010/main" val="139328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D5FB076-827C-43F4-B5AD-C3B8F286DA0A}" type="slidenum">
              <a:rPr lang="en-US" altLang="en-US"/>
              <a:pPr/>
              <a:t>‹#›</a:t>
            </a:fld>
            <a:endParaRPr lang="en-US" altLang="en-US"/>
          </a:p>
        </p:txBody>
      </p:sp>
    </p:spTree>
    <p:extLst>
      <p:ext uri="{BB962C8B-B14F-4D97-AF65-F5344CB8AC3E}">
        <p14:creationId xmlns:p14="http://schemas.microsoft.com/office/powerpoint/2010/main" val="370699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15501D-C7C2-4072-8A01-A0D1F989FA66}" type="slidenum">
              <a:rPr lang="en-US" altLang="en-US"/>
              <a:pPr/>
              <a:t>‹#›</a:t>
            </a:fld>
            <a:endParaRPr lang="en-US" altLang="en-US"/>
          </a:p>
        </p:txBody>
      </p:sp>
    </p:spTree>
    <p:extLst>
      <p:ext uri="{BB962C8B-B14F-4D97-AF65-F5344CB8AC3E}">
        <p14:creationId xmlns:p14="http://schemas.microsoft.com/office/powerpoint/2010/main" val="217098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9C239AE-7BBF-4C4A-9140-C36D0688D434}" type="slidenum">
              <a:rPr lang="en-US" altLang="en-US"/>
              <a:pPr/>
              <a:t>‹#›</a:t>
            </a:fld>
            <a:endParaRPr lang="en-US" altLang="en-US"/>
          </a:p>
        </p:txBody>
      </p:sp>
    </p:spTree>
    <p:extLst>
      <p:ext uri="{BB962C8B-B14F-4D97-AF65-F5344CB8AC3E}">
        <p14:creationId xmlns:p14="http://schemas.microsoft.com/office/powerpoint/2010/main" val="42963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036BA93-B61C-457C-89DA-AEA9972ACA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Responding to </a:t>
            </a:r>
            <a:br>
              <a:rPr lang="en-US" altLang="en-US"/>
            </a:br>
            <a:r>
              <a:rPr lang="en-US" altLang="en-US"/>
              <a:t>Jehovah</a:t>
            </a:r>
            <a:r>
              <a:rPr lang="en-US" altLang="en-US">
                <a:cs typeface="Arial" charset="0"/>
              </a:rPr>
              <a:t>'</a:t>
            </a:r>
            <a:r>
              <a:rPr lang="en-US" altLang="en-US"/>
              <a:t>s Witnesses</a:t>
            </a:r>
          </a:p>
        </p:txBody>
      </p:sp>
      <p:sp>
        <p:nvSpPr>
          <p:cNvPr id="2051" name="Rectangle 3"/>
          <p:cNvSpPr>
            <a:spLocks noGrp="1" noChangeArrowheads="1"/>
          </p:cNvSpPr>
          <p:nvPr>
            <p:ph type="subTitle" idx="1"/>
          </p:nvPr>
        </p:nvSpPr>
        <p:spPr/>
        <p:txBody>
          <a:bodyPr/>
          <a:lstStyle/>
          <a:p>
            <a:r>
              <a:rPr lang="en-US" altLang="en-US"/>
              <a:t>On the Person of Jesus</a:t>
            </a:r>
          </a:p>
          <a:p>
            <a:r>
              <a:rPr lang="en-US" altLang="en-US" i="1"/>
              <a:t>Robert C. Newman</a:t>
            </a:r>
          </a:p>
        </p:txBody>
      </p:sp>
      <p:pic>
        <p:nvPicPr>
          <p:cNvPr id="2" name="RespJW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33400" y="5715000"/>
            <a:ext cx="609600" cy="609600"/>
          </a:xfrm>
          <a:prstGeom prst="rect">
            <a:avLst/>
          </a:prstGeom>
        </p:spPr>
      </p:pic>
    </p:spTree>
    <p:custDataLst>
      <p:tags r:id="rId1"/>
    </p:custDataLst>
  </p:cSld>
  <p:clrMapOvr>
    <a:masterClrMapping/>
  </p:clrMapOvr>
  <p:transition advTm="4288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Mark 1:2 and Malachi 3:1</a:t>
            </a:r>
          </a:p>
        </p:txBody>
      </p:sp>
      <p:sp>
        <p:nvSpPr>
          <p:cNvPr id="19460" name="Text Box 4"/>
          <p:cNvSpPr txBox="1">
            <a:spLocks noChangeArrowheads="1"/>
          </p:cNvSpPr>
          <p:nvPr/>
        </p:nvSpPr>
        <p:spPr bwMode="auto">
          <a:xfrm>
            <a:off x="609600" y="19812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1:1 (NIV) The beginning of the gospel about Jesus Christ, the Son of God. 2 It is written in Isaiah the prophet: </a:t>
            </a:r>
            <a:r>
              <a:rPr lang="en-US" altLang="en-US" sz="2400">
                <a:cs typeface="Arial" charset="0"/>
              </a:rPr>
              <a:t>"</a:t>
            </a:r>
            <a:r>
              <a:rPr lang="en-US" altLang="en-US" sz="2400"/>
              <a:t>I will send my messenger ahead of you, who will prepare your way</a:t>
            </a:r>
            <a:r>
              <a:rPr lang="en-US" altLang="en-US" sz="2400">
                <a:cs typeface="Arial" charset="0"/>
              </a:rPr>
              <a:t>"</a:t>
            </a:r>
            <a:r>
              <a:rPr lang="en-US" altLang="en-US" sz="2400"/>
              <a:t> {[2] Mal. 3:1}</a:t>
            </a:r>
          </a:p>
        </p:txBody>
      </p:sp>
      <p:sp>
        <p:nvSpPr>
          <p:cNvPr id="19461" name="Text Box 5"/>
          <p:cNvSpPr txBox="1">
            <a:spLocks noChangeArrowheads="1"/>
          </p:cNvSpPr>
          <p:nvPr/>
        </p:nvSpPr>
        <p:spPr bwMode="auto">
          <a:xfrm>
            <a:off x="609600" y="4038600"/>
            <a:ext cx="800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Malachi 3:1 (NIV) </a:t>
            </a:r>
            <a:r>
              <a:rPr lang="en-US" altLang="en-US" sz="2400">
                <a:cs typeface="Arial" charset="0"/>
              </a:rPr>
              <a:t>"</a:t>
            </a:r>
            <a:r>
              <a:rPr lang="en-US" altLang="en-US" sz="2400"/>
              <a:t>See, I will send my messenger, who will prepare the way before me. Then suddenly the Lord you are seeking will come to his temple; the messenger of the covenant, whom you desire, will come,</a:t>
            </a:r>
            <a:r>
              <a:rPr lang="en-US" altLang="en-US" sz="2400">
                <a:cs typeface="Arial" charset="0"/>
              </a:rPr>
              <a:t>"</a:t>
            </a:r>
            <a:r>
              <a:rPr lang="en-US" altLang="en-US" sz="2400"/>
              <a:t> says the LORD Almighty. </a:t>
            </a:r>
          </a:p>
        </p:txBody>
      </p:sp>
    </p:spTree>
    <p:custDataLst>
      <p:tags r:id="rId1"/>
    </p:custDataLst>
  </p:cSld>
  <p:clrMapOvr>
    <a:masterClrMapping/>
  </p:clrMapOvr>
  <p:transition advTm="44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checkerboard(across)">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Mark 1:2 and Malachi 3:1</a:t>
            </a:r>
          </a:p>
        </p:txBody>
      </p:sp>
      <p:sp>
        <p:nvSpPr>
          <p:cNvPr id="21507" name="Rectangle 3"/>
          <p:cNvSpPr>
            <a:spLocks noGrp="1" noChangeArrowheads="1"/>
          </p:cNvSpPr>
          <p:nvPr>
            <p:ph type="body" idx="1"/>
          </p:nvPr>
        </p:nvSpPr>
        <p:spPr/>
        <p:txBody>
          <a:bodyPr/>
          <a:lstStyle/>
          <a:p>
            <a:pPr>
              <a:lnSpc>
                <a:spcPct val="90000"/>
              </a:lnSpc>
            </a:pPr>
            <a:r>
              <a:rPr lang="en-US" altLang="en-US"/>
              <a:t>Malachi speaks of </a:t>
            </a:r>
            <a:r>
              <a:rPr lang="en-US" altLang="en-US">
                <a:cs typeface="Arial" charset="0"/>
              </a:rPr>
              <a:t>'</a:t>
            </a:r>
            <a:r>
              <a:rPr lang="en-US" altLang="en-US"/>
              <a:t>my messenger</a:t>
            </a:r>
            <a:r>
              <a:rPr lang="en-US" altLang="en-US">
                <a:cs typeface="Arial" charset="0"/>
              </a:rPr>
              <a:t>'</a:t>
            </a:r>
            <a:r>
              <a:rPr lang="en-US" altLang="en-US"/>
              <a:t> who will prepare the way </a:t>
            </a:r>
            <a:r>
              <a:rPr lang="en-US" altLang="en-US">
                <a:cs typeface="Arial" charset="0"/>
              </a:rPr>
              <a:t>'</a:t>
            </a:r>
            <a:r>
              <a:rPr lang="en-US" altLang="en-US"/>
              <a:t>before me.</a:t>
            </a:r>
            <a:r>
              <a:rPr lang="en-US" altLang="en-US">
                <a:cs typeface="Arial" charset="0"/>
              </a:rPr>
              <a:t>'</a:t>
            </a:r>
            <a:r>
              <a:rPr lang="en-US" altLang="en-US"/>
              <a:t> </a:t>
            </a:r>
          </a:p>
          <a:p>
            <a:pPr lvl="1">
              <a:lnSpc>
                <a:spcPct val="90000"/>
              </a:lnSpc>
            </a:pPr>
            <a:r>
              <a:rPr lang="en-US" altLang="en-US"/>
              <a:t>It is the LORD who is here speaking.</a:t>
            </a:r>
          </a:p>
          <a:p>
            <a:pPr>
              <a:lnSpc>
                <a:spcPct val="90000"/>
              </a:lnSpc>
            </a:pPr>
            <a:r>
              <a:rPr lang="en-US" altLang="en-US"/>
              <a:t>Mark applies this to Jesus, see verses 7-8:</a:t>
            </a:r>
          </a:p>
          <a:p>
            <a:pPr lvl="1">
              <a:lnSpc>
                <a:spcPct val="90000"/>
              </a:lnSpc>
            </a:pPr>
            <a:r>
              <a:rPr lang="en-US" altLang="en-US"/>
              <a:t>7 (NIV) And this was his [John</a:t>
            </a:r>
            <a:r>
              <a:rPr lang="en-US" altLang="en-US">
                <a:cs typeface="Arial" charset="0"/>
              </a:rPr>
              <a:t>'</a:t>
            </a:r>
            <a:r>
              <a:rPr lang="en-US" altLang="en-US"/>
              <a:t>s] message: </a:t>
            </a:r>
            <a:r>
              <a:rPr lang="en-US" altLang="en-US">
                <a:cs typeface="Arial" charset="0"/>
              </a:rPr>
              <a:t>"</a:t>
            </a:r>
            <a:r>
              <a:rPr lang="en-US" altLang="en-US"/>
              <a:t>After me will come one more powerful than I, the thongs of whose sandals I am not worthy to stoop down and untie. 8 I baptize you with water, but he will baptize you with the Holy Spirit.</a:t>
            </a:r>
            <a:r>
              <a:rPr lang="en-US" altLang="en-US">
                <a:cs typeface="Arial" charset="0"/>
              </a:rPr>
              <a:t>"</a:t>
            </a:r>
            <a:r>
              <a:rPr lang="en-US" altLang="en-US"/>
              <a:t> </a:t>
            </a:r>
          </a:p>
        </p:txBody>
      </p:sp>
    </p:spTree>
    <p:custDataLst>
      <p:tags r:id="rId1"/>
    </p:custDataLst>
  </p:cSld>
  <p:clrMapOvr>
    <a:masterClrMapping/>
  </p:clrMapOvr>
  <p:transition advTm="281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John 1:23 and Isaiah 40:3</a:t>
            </a:r>
          </a:p>
        </p:txBody>
      </p:sp>
      <p:sp>
        <p:nvSpPr>
          <p:cNvPr id="22532" name="Text Box 4"/>
          <p:cNvSpPr txBox="1">
            <a:spLocks noChangeArrowheads="1"/>
          </p:cNvSpPr>
          <p:nvPr/>
        </p:nvSpPr>
        <p:spPr bwMode="auto">
          <a:xfrm>
            <a:off x="609600" y="1981200"/>
            <a:ext cx="7924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1:22 (NIV) Finally they said, </a:t>
            </a:r>
            <a:r>
              <a:rPr lang="en-US" altLang="en-US" sz="2400">
                <a:cs typeface="Arial" charset="0"/>
              </a:rPr>
              <a:t>"</a:t>
            </a:r>
            <a:r>
              <a:rPr lang="en-US" altLang="en-US" sz="2400"/>
              <a:t>Who are you? Give us an answer to take back to those who sent us. What do you say about yourself?</a:t>
            </a:r>
            <a:r>
              <a:rPr lang="en-US" altLang="en-US" sz="2400">
                <a:cs typeface="Arial" charset="0"/>
              </a:rPr>
              <a:t>"</a:t>
            </a:r>
            <a:r>
              <a:rPr lang="en-US" altLang="en-US" sz="2400"/>
              <a:t> 23 John replied in the words of Isaiah the prophet, </a:t>
            </a:r>
            <a:r>
              <a:rPr lang="en-US" altLang="en-US" sz="2400">
                <a:cs typeface="Arial" charset="0"/>
              </a:rPr>
              <a:t>"</a:t>
            </a:r>
            <a:r>
              <a:rPr lang="en-US" altLang="en-US" sz="2400"/>
              <a:t>I am the voice of one calling in the desert, </a:t>
            </a:r>
            <a:r>
              <a:rPr lang="en-US" altLang="en-US" sz="2400">
                <a:cs typeface="Arial" charset="0"/>
              </a:rPr>
              <a:t>'</a:t>
            </a:r>
            <a:r>
              <a:rPr lang="en-US" altLang="en-US" sz="2400"/>
              <a:t>Make straight the way for the Lord.</a:t>
            </a:r>
            <a:r>
              <a:rPr lang="en-US" altLang="en-US" sz="2400">
                <a:cs typeface="Arial" charset="0"/>
              </a:rPr>
              <a:t>'"</a:t>
            </a:r>
            <a:r>
              <a:rPr lang="en-US" altLang="en-US" sz="2400"/>
              <a:t> {[23] Isaiah 40:3} </a:t>
            </a:r>
          </a:p>
        </p:txBody>
      </p:sp>
      <p:sp>
        <p:nvSpPr>
          <p:cNvPr id="22533" name="Text Box 5"/>
          <p:cNvSpPr txBox="1">
            <a:spLocks noChangeArrowheads="1"/>
          </p:cNvSpPr>
          <p:nvPr/>
        </p:nvSpPr>
        <p:spPr bwMode="auto">
          <a:xfrm>
            <a:off x="762000" y="4648200"/>
            <a:ext cx="769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 40:3 (NIV) A voice of one calling: </a:t>
            </a:r>
            <a:r>
              <a:rPr lang="en-US" altLang="en-US" sz="2400">
                <a:cs typeface="Arial" charset="0"/>
              </a:rPr>
              <a:t>"</a:t>
            </a:r>
            <a:r>
              <a:rPr lang="en-US" altLang="en-US" sz="2400"/>
              <a:t>In the desert prepare the way for the LORD; make straight in the wilderness a highway for our God.</a:t>
            </a:r>
            <a:r>
              <a:rPr lang="en-US" altLang="en-US" sz="2400">
                <a:cs typeface="Arial" charset="0"/>
              </a:rPr>
              <a:t>"</a:t>
            </a:r>
            <a:r>
              <a:rPr lang="en-US" altLang="en-US" sz="2400"/>
              <a:t> </a:t>
            </a:r>
          </a:p>
        </p:txBody>
      </p:sp>
    </p:spTree>
    <p:custDataLst>
      <p:tags r:id="rId1"/>
    </p:custDataLst>
  </p:cSld>
  <p:clrMapOvr>
    <a:masterClrMapping/>
  </p:clrMapOvr>
  <p:transition advTm="358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checkerboard(across)">
                                      <p:cBhvr>
                                        <p:cTn id="12"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John 1:23 and Isaiah 40:3</a:t>
            </a:r>
          </a:p>
        </p:txBody>
      </p:sp>
      <p:sp>
        <p:nvSpPr>
          <p:cNvPr id="24579" name="Rectangle 3"/>
          <p:cNvSpPr>
            <a:spLocks noGrp="1" noChangeArrowheads="1"/>
          </p:cNvSpPr>
          <p:nvPr>
            <p:ph type="body" idx="1"/>
          </p:nvPr>
        </p:nvSpPr>
        <p:spPr/>
        <p:txBody>
          <a:bodyPr/>
          <a:lstStyle/>
          <a:p>
            <a:r>
              <a:rPr lang="en-US" altLang="en-US"/>
              <a:t>Notice Isaiah speaks of preparing the way for the LORD.</a:t>
            </a:r>
          </a:p>
          <a:p>
            <a:r>
              <a:rPr lang="en-US" altLang="en-US"/>
              <a:t>John the Baptist sees himself as the one fulfilling this prophecy as he prepares the way for Jesus:</a:t>
            </a:r>
          </a:p>
          <a:p>
            <a:pPr lvl="1"/>
            <a:r>
              <a:rPr lang="en-US" altLang="en-US"/>
              <a:t>See John</a:t>
            </a:r>
            <a:r>
              <a:rPr lang="en-US" altLang="en-US">
                <a:cs typeface="Arial" charset="0"/>
              </a:rPr>
              <a:t>'</a:t>
            </a:r>
            <a:r>
              <a:rPr lang="en-US" altLang="en-US"/>
              <a:t>s detailed explanation in John 1:22-34, which we will post on the next slide.</a:t>
            </a:r>
          </a:p>
        </p:txBody>
      </p:sp>
    </p:spTree>
    <p:custDataLst>
      <p:tags r:id="rId1"/>
    </p:custDataLst>
  </p:cSld>
  <p:clrMapOvr>
    <a:masterClrMapping/>
  </p:clrMapOvr>
  <p:transition advTm="185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John 1:22-34</a:t>
            </a:r>
          </a:p>
        </p:txBody>
      </p:sp>
      <p:sp>
        <p:nvSpPr>
          <p:cNvPr id="25604" name="Text Box 4"/>
          <p:cNvSpPr txBox="1">
            <a:spLocks noChangeArrowheads="1"/>
          </p:cNvSpPr>
          <p:nvPr/>
        </p:nvSpPr>
        <p:spPr bwMode="auto">
          <a:xfrm>
            <a:off x="533400" y="1295400"/>
            <a:ext cx="83058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John 1:22 (NIV) Finally they said, </a:t>
            </a:r>
            <a:r>
              <a:rPr lang="en-US" altLang="en-US">
                <a:cs typeface="Arial" charset="0"/>
              </a:rPr>
              <a:t>"</a:t>
            </a:r>
            <a:r>
              <a:rPr lang="en-US" altLang="en-US"/>
              <a:t>Who are you? Give us an answer to take back to those who sent us. What do you say about yourself?</a:t>
            </a:r>
            <a:r>
              <a:rPr lang="en-US" altLang="en-US">
                <a:cs typeface="Arial" charset="0"/>
              </a:rPr>
              <a:t>"</a:t>
            </a:r>
            <a:r>
              <a:rPr lang="en-US" altLang="en-US"/>
              <a:t> 23 John replied in the words of Isaiah the prophet, </a:t>
            </a:r>
            <a:r>
              <a:rPr lang="en-US" altLang="en-US">
                <a:cs typeface="Arial" charset="0"/>
              </a:rPr>
              <a:t>“</a:t>
            </a:r>
            <a:r>
              <a:rPr lang="en-US" altLang="en-US"/>
              <a:t>I am the voice of one calling in the desert, </a:t>
            </a:r>
            <a:r>
              <a:rPr lang="en-US" altLang="en-US">
                <a:cs typeface="Arial" charset="0"/>
              </a:rPr>
              <a:t>'</a:t>
            </a:r>
            <a:r>
              <a:rPr lang="en-US" altLang="en-US"/>
              <a:t>Make straight the way for the Lord.</a:t>
            </a:r>
            <a:r>
              <a:rPr lang="en-US" altLang="en-US">
                <a:cs typeface="Arial" charset="0"/>
              </a:rPr>
              <a:t>'"</a:t>
            </a:r>
            <a:r>
              <a:rPr lang="en-US" altLang="en-US"/>
              <a:t> 24 Now some Pharisees who had been sent 25 questioned him, </a:t>
            </a:r>
            <a:r>
              <a:rPr lang="en-US" altLang="en-US">
                <a:cs typeface="Arial" charset="0"/>
              </a:rPr>
              <a:t>"</a:t>
            </a:r>
            <a:r>
              <a:rPr lang="en-US" altLang="en-US"/>
              <a:t>Why then do you baptize if you are not the Christ, nor Elijah, nor the Prophet?</a:t>
            </a:r>
            <a:r>
              <a:rPr lang="en-US" altLang="en-US">
                <a:cs typeface="Arial" charset="0"/>
              </a:rPr>
              <a:t>"</a:t>
            </a:r>
            <a:r>
              <a:rPr lang="en-US" altLang="en-US"/>
              <a:t> 26 </a:t>
            </a:r>
            <a:r>
              <a:rPr lang="en-US" altLang="en-US">
                <a:cs typeface="Arial" charset="0"/>
              </a:rPr>
              <a:t>"</a:t>
            </a:r>
            <a:r>
              <a:rPr lang="en-US" altLang="en-US"/>
              <a:t>I baptize with water,</a:t>
            </a:r>
            <a:r>
              <a:rPr lang="en-US" altLang="en-US">
                <a:cs typeface="Arial" charset="0"/>
              </a:rPr>
              <a:t>"</a:t>
            </a:r>
            <a:r>
              <a:rPr lang="en-US" altLang="en-US"/>
              <a:t> John replied, </a:t>
            </a:r>
            <a:r>
              <a:rPr lang="en-US" altLang="en-US">
                <a:cs typeface="Arial" charset="0"/>
              </a:rPr>
              <a:t>"</a:t>
            </a:r>
            <a:r>
              <a:rPr lang="en-US" altLang="en-US"/>
              <a:t>but among you stands one you do not know. 27 He is the one who comes after me, the thongs of whose sandals I am not worthy to untie.</a:t>
            </a:r>
            <a:r>
              <a:rPr lang="en-US" altLang="en-US">
                <a:cs typeface="Arial" charset="0"/>
              </a:rPr>
              <a:t>"</a:t>
            </a:r>
            <a:r>
              <a:rPr lang="en-US" altLang="en-US"/>
              <a:t> 28 This all happened at Bethany on the other side of the Jordan, where John was baptizing. 29 The next day John saw Jesus coming toward him and said, </a:t>
            </a:r>
            <a:r>
              <a:rPr lang="en-US" altLang="en-US">
                <a:cs typeface="Arial" charset="0"/>
              </a:rPr>
              <a:t>"</a:t>
            </a:r>
            <a:r>
              <a:rPr lang="en-US" altLang="en-US"/>
              <a:t>Look, the Lamb of God, who takes away the sin of the world! 30 This is the one I meant when I said, </a:t>
            </a:r>
            <a:r>
              <a:rPr lang="en-US" altLang="en-US">
                <a:cs typeface="Arial" charset="0"/>
              </a:rPr>
              <a:t>'</a:t>
            </a:r>
            <a:r>
              <a:rPr lang="en-US" altLang="en-US"/>
              <a:t>A man who comes after me has surpassed me because he was before me.</a:t>
            </a:r>
            <a:r>
              <a:rPr lang="en-US" altLang="en-US">
                <a:cs typeface="Arial" charset="0"/>
              </a:rPr>
              <a:t>'</a:t>
            </a:r>
            <a:r>
              <a:rPr lang="en-US" altLang="en-US"/>
              <a:t> 31 I myself did not know him, but the reason I came baptizing with water was that he might be revealed to Israel.</a:t>
            </a:r>
            <a:r>
              <a:rPr lang="en-US" altLang="en-US">
                <a:cs typeface="Arial" charset="0"/>
              </a:rPr>
              <a:t>"</a:t>
            </a:r>
            <a:r>
              <a:rPr lang="en-US" altLang="en-US"/>
              <a:t> 32 Then John gave this testimony: </a:t>
            </a:r>
            <a:r>
              <a:rPr lang="en-US" altLang="en-US">
                <a:cs typeface="Arial" charset="0"/>
              </a:rPr>
              <a:t>"</a:t>
            </a:r>
            <a:r>
              <a:rPr lang="en-US" altLang="en-US"/>
              <a:t>I saw the Spirit come down from heaven as a dove and remain on him. 33 I would not have known him, except that the one who sent me to baptize with water told me, </a:t>
            </a:r>
            <a:r>
              <a:rPr lang="en-US" altLang="en-US">
                <a:cs typeface="Arial" charset="0"/>
              </a:rPr>
              <a:t>'</a:t>
            </a:r>
            <a:r>
              <a:rPr lang="en-US" altLang="en-US"/>
              <a:t>The man on whom you see the Spirit come down and remain is he who will baptize with the Holy Spirit.</a:t>
            </a:r>
            <a:r>
              <a:rPr lang="en-US" altLang="en-US">
                <a:cs typeface="Arial" charset="0"/>
              </a:rPr>
              <a:t>'</a:t>
            </a:r>
            <a:r>
              <a:rPr lang="en-US" altLang="en-US"/>
              <a:t> 34 I have seen and I testify that this is the Son of God.</a:t>
            </a:r>
            <a:r>
              <a:rPr lang="en-US" altLang="en-US">
                <a:cs typeface="Arial" charset="0"/>
              </a:rPr>
              <a:t>"</a:t>
            </a:r>
            <a:r>
              <a:rPr lang="en-US" altLang="en-US"/>
              <a:t> </a:t>
            </a:r>
          </a:p>
        </p:txBody>
      </p:sp>
    </p:spTree>
    <p:custDataLst>
      <p:tags r:id="rId1"/>
    </p:custDataLst>
  </p:cSld>
  <p:clrMapOvr>
    <a:masterClrMapping/>
  </p:clrMapOvr>
  <p:transition advTm="70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John 12:40-41 &amp; Isaiah 6</a:t>
            </a:r>
          </a:p>
        </p:txBody>
      </p:sp>
      <p:sp>
        <p:nvSpPr>
          <p:cNvPr id="27652" name="Text Box 4"/>
          <p:cNvSpPr txBox="1">
            <a:spLocks noChangeArrowheads="1"/>
          </p:cNvSpPr>
          <p:nvPr/>
        </p:nvSpPr>
        <p:spPr bwMode="auto">
          <a:xfrm>
            <a:off x="533400" y="1524000"/>
            <a:ext cx="7924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12:40 (NIV) </a:t>
            </a:r>
            <a:r>
              <a:rPr lang="en-US" altLang="en-US" sz="2400">
                <a:cs typeface="Arial" charset="0"/>
              </a:rPr>
              <a:t>"</a:t>
            </a:r>
            <a:r>
              <a:rPr lang="en-US" altLang="en-US" sz="2400"/>
              <a:t>He has blinded their eyes and deadened their hearts, so they can neither see with their eyes, nor understand with their hearts, nor turn</a:t>
            </a:r>
            <a:r>
              <a:rPr lang="en-US" altLang="en-US" sz="2400">
                <a:cs typeface="Arial" charset="0"/>
              </a:rPr>
              <a:t>–</a:t>
            </a:r>
            <a:r>
              <a:rPr lang="en-US" altLang="en-US" sz="2400"/>
              <a:t>and I would heal them.</a:t>
            </a:r>
            <a:r>
              <a:rPr lang="en-US" altLang="en-US" sz="2400">
                <a:cs typeface="Arial" charset="0"/>
              </a:rPr>
              <a:t>"</a:t>
            </a:r>
            <a:r>
              <a:rPr lang="en-US" altLang="en-US" sz="2400"/>
              <a:t> {[40] Isaiah 6:10} 41 Isaiah said this because he saw Jesus' glory and spoke about him.</a:t>
            </a:r>
            <a:r>
              <a:rPr lang="en-US" altLang="en-US"/>
              <a:t> </a:t>
            </a:r>
          </a:p>
        </p:txBody>
      </p:sp>
      <p:sp>
        <p:nvSpPr>
          <p:cNvPr id="27653" name="Text Box 5"/>
          <p:cNvSpPr txBox="1">
            <a:spLocks noChangeArrowheads="1"/>
          </p:cNvSpPr>
          <p:nvPr/>
        </p:nvSpPr>
        <p:spPr bwMode="auto">
          <a:xfrm>
            <a:off x="609600" y="3657600"/>
            <a:ext cx="7924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 6:5 (NIV) </a:t>
            </a:r>
            <a:r>
              <a:rPr lang="en-US" altLang="en-US" sz="2400">
                <a:cs typeface="Arial" charset="0"/>
              </a:rPr>
              <a:t>"</a:t>
            </a:r>
            <a:r>
              <a:rPr lang="en-US" altLang="en-US" sz="2400"/>
              <a:t>Woe to me!</a:t>
            </a:r>
            <a:r>
              <a:rPr lang="en-US" altLang="en-US" sz="2400">
                <a:cs typeface="Arial" charset="0"/>
              </a:rPr>
              <a:t>"</a:t>
            </a:r>
            <a:r>
              <a:rPr lang="en-US" altLang="en-US" sz="2400"/>
              <a:t> I cried. </a:t>
            </a:r>
            <a:r>
              <a:rPr lang="en-US" altLang="en-US" sz="2400">
                <a:cs typeface="Arial" charset="0"/>
              </a:rPr>
              <a:t>"</a:t>
            </a:r>
            <a:r>
              <a:rPr lang="en-US" altLang="en-US" sz="2400"/>
              <a:t>I am ruined! For I am a man of unclean lips, and I live among a people of unclean lips, and my eyes have seen the King, the LORD Almighty</a:t>
            </a:r>
            <a:r>
              <a:rPr lang="en-US" altLang="en-US" sz="2400">
                <a:cs typeface="Arial" charset="0"/>
              </a:rPr>
              <a:t>"</a:t>
            </a:r>
            <a:r>
              <a:rPr lang="en-US" altLang="en-US" sz="2400"/>
              <a:t> …10 Make the heart of this people calloused; make their ears dull and close their eyes. Otherwise they might see with their eyes, hear with their ears, understand with their hearts, and turn and be healed. </a:t>
            </a:r>
          </a:p>
        </p:txBody>
      </p:sp>
    </p:spTree>
    <p:custDataLst>
      <p:tags r:id="rId1"/>
    </p:custDataLst>
  </p:cSld>
  <p:clrMapOvr>
    <a:masterClrMapping/>
  </p:clrMapOvr>
  <p:transition advTm="496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12" dur="500"/>
                                        <p:tgtEl>
                                          <p:spTgt spid="276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John 12:40-41 &amp; Isaiah 6</a:t>
            </a:r>
          </a:p>
        </p:txBody>
      </p:sp>
      <p:sp>
        <p:nvSpPr>
          <p:cNvPr id="29699" name="Rectangle 3"/>
          <p:cNvSpPr>
            <a:spLocks noGrp="1" noChangeArrowheads="1"/>
          </p:cNvSpPr>
          <p:nvPr>
            <p:ph type="body" idx="1"/>
          </p:nvPr>
        </p:nvSpPr>
        <p:spPr/>
        <p:txBody>
          <a:bodyPr/>
          <a:lstStyle/>
          <a:p>
            <a:r>
              <a:rPr lang="en-US" altLang="en-US"/>
              <a:t>John cites Isaiah 6:10, when Isaiah saw the LORD Almighty in the temple.</a:t>
            </a:r>
          </a:p>
          <a:p>
            <a:r>
              <a:rPr lang="en-US" altLang="en-US"/>
              <a:t>John says that Isaiah here saw Jesus</a:t>
            </a:r>
            <a:r>
              <a:rPr lang="en-US" altLang="en-US">
                <a:cs typeface="Arial" charset="0"/>
              </a:rPr>
              <a:t>'</a:t>
            </a:r>
            <a:r>
              <a:rPr lang="en-US" altLang="en-US"/>
              <a:t> glory and spoke of him.</a:t>
            </a:r>
          </a:p>
        </p:txBody>
      </p:sp>
    </p:spTree>
    <p:custDataLst>
      <p:tags r:id="rId1"/>
    </p:custDataLst>
  </p:cSld>
  <p:clrMapOvr>
    <a:masterClrMapping/>
  </p:clrMapOvr>
  <p:transition advTm="143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John 19:37 &amp; Zechariah 12:10</a:t>
            </a:r>
          </a:p>
        </p:txBody>
      </p:sp>
      <p:sp>
        <p:nvSpPr>
          <p:cNvPr id="30724" name="Text Box 4"/>
          <p:cNvSpPr txBox="1">
            <a:spLocks noChangeArrowheads="1"/>
          </p:cNvSpPr>
          <p:nvPr/>
        </p:nvSpPr>
        <p:spPr bwMode="auto">
          <a:xfrm>
            <a:off x="609600" y="1219200"/>
            <a:ext cx="792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19:34 (NIV) Instead, one of the soldiers pierced Jesus' side with a spear, bringing a sudden flow of blood and water. 35 The man who saw it has given testimony, and his testimony is true. He knows that he tells the truth, and he testifies so that you also may believe. 36 These things happened so that the scripture would be fulfilled: </a:t>
            </a:r>
            <a:r>
              <a:rPr lang="en-US" altLang="en-US" sz="2400">
                <a:cs typeface="Arial" charset="0"/>
              </a:rPr>
              <a:t>"</a:t>
            </a:r>
            <a:r>
              <a:rPr lang="en-US" altLang="en-US" sz="2400"/>
              <a:t>Not one of his bones will be broken,</a:t>
            </a:r>
            <a:r>
              <a:rPr lang="en-US" altLang="en-US" sz="2400">
                <a:cs typeface="Arial" charset="0"/>
              </a:rPr>
              <a:t>"</a:t>
            </a:r>
            <a:r>
              <a:rPr lang="en-US" altLang="en-US" sz="2400"/>
              <a:t> {[36] Exodus 12:46; Num. 9:12; Psalm 34:20} 37 and, as another scripture says, </a:t>
            </a:r>
            <a:r>
              <a:rPr lang="en-US" altLang="en-US" sz="2400">
                <a:cs typeface="Arial" charset="0"/>
              </a:rPr>
              <a:t>"</a:t>
            </a:r>
            <a:r>
              <a:rPr lang="en-US" altLang="en-US" sz="2400"/>
              <a:t>They will look on the one they have pierced.</a:t>
            </a:r>
            <a:r>
              <a:rPr lang="en-US" altLang="en-US" sz="2400">
                <a:cs typeface="Arial" charset="0"/>
              </a:rPr>
              <a:t>"</a:t>
            </a:r>
            <a:r>
              <a:rPr lang="en-US" altLang="en-US" sz="2400"/>
              <a:t> {[37] Zech. 12:10} </a:t>
            </a:r>
          </a:p>
        </p:txBody>
      </p:sp>
      <p:sp>
        <p:nvSpPr>
          <p:cNvPr id="30725" name="Text Box 5"/>
          <p:cNvSpPr txBox="1">
            <a:spLocks noChangeArrowheads="1"/>
          </p:cNvSpPr>
          <p:nvPr/>
        </p:nvSpPr>
        <p:spPr bwMode="auto">
          <a:xfrm>
            <a:off x="609600" y="51054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Zech 12:10 (NIV) And I will pour out on the house of David and the inhabitants of Jerusalem a spirit of grace and supplication. They will look on me, the one they have pierced…</a:t>
            </a:r>
          </a:p>
        </p:txBody>
      </p:sp>
    </p:spTree>
    <p:custDataLst>
      <p:tags r:id="rId1"/>
    </p:custDataLst>
  </p:cSld>
  <p:clrMapOvr>
    <a:masterClrMapping/>
  </p:clrMapOvr>
  <p:transition advTm="459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heckerboard(across)">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checkerboard(across)">
                                      <p:cBhvr>
                                        <p:cTn id="1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John 19:37 &amp; Zechariah 12:10</a:t>
            </a:r>
          </a:p>
        </p:txBody>
      </p:sp>
      <p:sp>
        <p:nvSpPr>
          <p:cNvPr id="32771" name="Rectangle 3"/>
          <p:cNvSpPr>
            <a:spLocks noGrp="1" noChangeArrowheads="1"/>
          </p:cNvSpPr>
          <p:nvPr>
            <p:ph type="body" idx="1"/>
          </p:nvPr>
        </p:nvSpPr>
        <p:spPr/>
        <p:txBody>
          <a:bodyPr/>
          <a:lstStyle/>
          <a:p>
            <a:r>
              <a:rPr lang="en-US" altLang="en-US"/>
              <a:t>In Zechariah, the LORD says </a:t>
            </a:r>
            <a:r>
              <a:rPr lang="en-US" altLang="en-US">
                <a:cs typeface="Arial" charset="0"/>
              </a:rPr>
              <a:t>"</a:t>
            </a:r>
            <a:r>
              <a:rPr lang="en-US" altLang="en-US"/>
              <a:t>they will look on me, who they have pierced.</a:t>
            </a:r>
            <a:r>
              <a:rPr lang="en-US" altLang="en-US">
                <a:cs typeface="Arial" charset="0"/>
              </a:rPr>
              <a:t>"</a:t>
            </a:r>
          </a:p>
          <a:p>
            <a:r>
              <a:rPr lang="en-US" altLang="en-US"/>
              <a:t>John narrates Jesus being pierced by the soldier</a:t>
            </a:r>
            <a:r>
              <a:rPr lang="en-US" altLang="en-US">
                <a:cs typeface="Arial" charset="0"/>
              </a:rPr>
              <a:t>'</a:t>
            </a:r>
            <a:r>
              <a:rPr lang="en-US" altLang="en-US"/>
              <a:t>s spear in 19:34 and then says this is a fulfillment of Zechariah 12:10.</a:t>
            </a:r>
          </a:p>
        </p:txBody>
      </p:sp>
    </p:spTree>
    <p:custDataLst>
      <p:tags r:id="rId1"/>
    </p:custDataLst>
  </p:cSld>
  <p:clrMapOvr>
    <a:masterClrMapping/>
  </p:clrMapOvr>
  <p:transition advTm="164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Acts 2:17 &amp; Joel 2:28</a:t>
            </a:r>
          </a:p>
        </p:txBody>
      </p:sp>
      <p:sp>
        <p:nvSpPr>
          <p:cNvPr id="33796" name="Text Box 4"/>
          <p:cNvSpPr txBox="1">
            <a:spLocks noChangeArrowheads="1"/>
          </p:cNvSpPr>
          <p:nvPr/>
        </p:nvSpPr>
        <p:spPr bwMode="auto">
          <a:xfrm>
            <a:off x="609600" y="1524000"/>
            <a:ext cx="7924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Acts 2:17 (NIV) In the last days, God says, I will pour out my Spirit on all people. Your sons and daughters will prophesy, your young men will see visions, your old men will dream dreams… 33 Exalted to the right hand of God, he has received from the Father the promised Holy Spirit and has poured out what you now see and hear. </a:t>
            </a:r>
          </a:p>
        </p:txBody>
      </p:sp>
      <p:sp>
        <p:nvSpPr>
          <p:cNvPr id="33797" name="Text Box 5"/>
          <p:cNvSpPr txBox="1">
            <a:spLocks noChangeArrowheads="1"/>
          </p:cNvSpPr>
          <p:nvPr/>
        </p:nvSpPr>
        <p:spPr bwMode="auto">
          <a:xfrm>
            <a:off x="609600" y="4114800"/>
            <a:ext cx="8001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Joel 2:27 (NIV) Then you will know that I am in Israel, that I am the LORD your God, and that there is no other; never again will my people be shamed.  28 And afterward, I will pour out my Spirit on all people. Your sons and daughters will prophesy, your old men will dream dreams, your young men will see visions. </a:t>
            </a:r>
          </a:p>
        </p:txBody>
      </p:sp>
    </p:spTree>
    <p:custDataLst>
      <p:tags r:id="rId1"/>
    </p:custDataLst>
  </p:cSld>
  <p:clrMapOvr>
    <a:masterClrMapping/>
  </p:clrMapOvr>
  <p:transition advTm="455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heckerboard(across)">
                                      <p:cBhvr>
                                        <p:cTn id="1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4000"/>
              <a:t>What are the </a:t>
            </a:r>
            <a:br>
              <a:rPr lang="en-US" altLang="en-US" sz="4000"/>
            </a:br>
            <a:r>
              <a:rPr lang="en-US" altLang="en-US" sz="4000"/>
              <a:t>Jehovah</a:t>
            </a:r>
            <a:r>
              <a:rPr lang="en-US" altLang="en-US" sz="4000">
                <a:cs typeface="Arial" charset="0"/>
              </a:rPr>
              <a:t>'</a:t>
            </a:r>
            <a:r>
              <a:rPr lang="en-US" altLang="en-US" sz="4000"/>
              <a:t>s Witnesses?</a:t>
            </a:r>
          </a:p>
        </p:txBody>
      </p:sp>
      <p:sp>
        <p:nvSpPr>
          <p:cNvPr id="11267" name="Rectangle 3"/>
          <p:cNvSpPr>
            <a:spLocks noGrp="1" noChangeArrowheads="1"/>
          </p:cNvSpPr>
          <p:nvPr>
            <p:ph type="body" idx="1"/>
          </p:nvPr>
        </p:nvSpPr>
        <p:spPr/>
        <p:txBody>
          <a:bodyPr/>
          <a:lstStyle/>
          <a:p>
            <a:pPr>
              <a:lnSpc>
                <a:spcPct val="90000"/>
              </a:lnSpc>
            </a:pPr>
            <a:r>
              <a:rPr lang="en-US" altLang="en-US" sz="2800"/>
              <a:t>The religious group was founded by Charles Taze Russell in the late 1870s.</a:t>
            </a:r>
          </a:p>
          <a:p>
            <a:pPr>
              <a:lnSpc>
                <a:spcPct val="90000"/>
              </a:lnSpc>
            </a:pPr>
            <a:r>
              <a:rPr lang="en-US" altLang="en-US" sz="2800"/>
              <a:t>The JWs are very evangelistic in seeking converts, going door-to-door &amp; publishing vast amounts of literature.</a:t>
            </a:r>
          </a:p>
          <a:p>
            <a:pPr>
              <a:lnSpc>
                <a:spcPct val="90000"/>
              </a:lnSpc>
            </a:pPr>
            <a:r>
              <a:rPr lang="en-US" altLang="en-US" sz="2800"/>
              <a:t>But their view of Jesus differs very much from that of historic orthodox Christianity.</a:t>
            </a:r>
          </a:p>
          <a:p>
            <a:pPr>
              <a:lnSpc>
                <a:spcPct val="90000"/>
              </a:lnSpc>
            </a:pPr>
            <a:r>
              <a:rPr lang="en-US" altLang="en-US" sz="2800"/>
              <a:t>Here we wish to look at Biblical materials to help us see one of the major theological problems of this movement.</a:t>
            </a:r>
          </a:p>
        </p:txBody>
      </p:sp>
    </p:spTree>
    <p:custDataLst>
      <p:tags r:id="rId1"/>
    </p:custDataLst>
  </p:cSld>
  <p:clrMapOvr>
    <a:masterClrMapping/>
  </p:clrMapOvr>
  <p:transition advTm="333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Acts 2:17 &amp; Joel 2:28</a:t>
            </a:r>
          </a:p>
        </p:txBody>
      </p:sp>
      <p:sp>
        <p:nvSpPr>
          <p:cNvPr id="35843" name="Rectangle 3"/>
          <p:cNvSpPr>
            <a:spLocks noGrp="1" noChangeArrowheads="1"/>
          </p:cNvSpPr>
          <p:nvPr>
            <p:ph type="body" idx="1"/>
          </p:nvPr>
        </p:nvSpPr>
        <p:spPr/>
        <p:txBody>
          <a:bodyPr/>
          <a:lstStyle/>
          <a:p>
            <a:r>
              <a:rPr lang="en-US" altLang="en-US"/>
              <a:t>Notice in Joel, that the LORD is speaking (vv 27, 32) and he says </a:t>
            </a:r>
            <a:r>
              <a:rPr lang="en-US" altLang="en-US">
                <a:cs typeface="Arial" charset="0"/>
              </a:rPr>
              <a:t>"</a:t>
            </a:r>
            <a:r>
              <a:rPr lang="en-US" altLang="en-US"/>
              <a:t>I will pour out…</a:t>
            </a:r>
            <a:r>
              <a:rPr lang="en-US" altLang="en-US">
                <a:cs typeface="Arial" charset="0"/>
              </a:rPr>
              <a:t>"</a:t>
            </a:r>
          </a:p>
          <a:p>
            <a:r>
              <a:rPr lang="en-US" altLang="en-US"/>
              <a:t>In Acts 2, Peter quotes Joel 2:28 and then in verse 33 he says </a:t>
            </a:r>
            <a:r>
              <a:rPr lang="en-US" altLang="en-US">
                <a:cs typeface="Arial" charset="0"/>
              </a:rPr>
              <a:t>“he [Jesus]</a:t>
            </a:r>
            <a:r>
              <a:rPr lang="en-US" altLang="en-US"/>
              <a:t> has poured out…</a:t>
            </a:r>
            <a:r>
              <a:rPr lang="en-US" altLang="en-US">
                <a:cs typeface="Arial" charset="0"/>
              </a:rPr>
              <a:t>"</a:t>
            </a:r>
          </a:p>
        </p:txBody>
      </p:sp>
    </p:spTree>
    <p:custDataLst>
      <p:tags r:id="rId1"/>
    </p:custDataLst>
  </p:cSld>
  <p:clrMapOvr>
    <a:masterClrMapping/>
  </p:clrMapOvr>
  <p:transition advTm="207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Romans 10:13 &amp; Joel 2:32</a:t>
            </a:r>
          </a:p>
        </p:txBody>
      </p:sp>
      <p:sp>
        <p:nvSpPr>
          <p:cNvPr id="36868" name="Text Box 4"/>
          <p:cNvSpPr txBox="1">
            <a:spLocks noChangeArrowheads="1"/>
          </p:cNvSpPr>
          <p:nvPr/>
        </p:nvSpPr>
        <p:spPr bwMode="auto">
          <a:xfrm>
            <a:off x="609600" y="19812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Rom 10:12 (NIV) For there is no difference between Jew and Gentile</a:t>
            </a:r>
            <a:r>
              <a:rPr lang="en-US" altLang="en-US" sz="2400">
                <a:cs typeface="Arial" charset="0"/>
              </a:rPr>
              <a:t>–</a:t>
            </a:r>
            <a:r>
              <a:rPr lang="en-US" altLang="en-US" sz="2400"/>
              <a:t>the same Lord is Lord of all and richly blesses all who call on him, 13 for, </a:t>
            </a:r>
            <a:r>
              <a:rPr lang="en-US" altLang="en-US" sz="2400">
                <a:cs typeface="Arial" charset="0"/>
              </a:rPr>
              <a:t>"</a:t>
            </a:r>
            <a:r>
              <a:rPr lang="en-US" altLang="en-US" sz="2400"/>
              <a:t>Everyone who calls on the name of the Lord will be saved.</a:t>
            </a:r>
            <a:r>
              <a:rPr lang="en-US" altLang="en-US" sz="2400">
                <a:cs typeface="Arial" charset="0"/>
              </a:rPr>
              <a:t>"</a:t>
            </a:r>
            <a:r>
              <a:rPr lang="en-US" altLang="en-US" sz="2400"/>
              <a:t> {[13] Joel 2:32} </a:t>
            </a:r>
          </a:p>
        </p:txBody>
      </p:sp>
      <p:sp>
        <p:nvSpPr>
          <p:cNvPr id="36869" name="Text Box 5"/>
          <p:cNvSpPr txBox="1">
            <a:spLocks noChangeArrowheads="1"/>
          </p:cNvSpPr>
          <p:nvPr/>
        </p:nvSpPr>
        <p:spPr bwMode="auto">
          <a:xfrm>
            <a:off x="609600" y="3962400"/>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Joel 2:32 (NIV) And everyone who calls on the name of the LORD will be saved; for on Mount Zion and in Jerusalem there will be deliverance, as the LORD has said, among the survivors whom the LORD calls. </a:t>
            </a:r>
          </a:p>
        </p:txBody>
      </p:sp>
    </p:spTree>
    <p:custDataLst>
      <p:tags r:id="rId1"/>
    </p:custDataLst>
  </p:cSld>
  <p:clrMapOvr>
    <a:masterClrMapping/>
  </p:clrMapOvr>
  <p:transition advTm="274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across)">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checkerboard(across)">
                                      <p:cBhvr>
                                        <p:cTn id="12"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Romans 10:13 &amp; Joel 2:32</a:t>
            </a:r>
          </a:p>
        </p:txBody>
      </p:sp>
      <p:sp>
        <p:nvSpPr>
          <p:cNvPr id="38915" name="Rectangle 3"/>
          <p:cNvSpPr>
            <a:spLocks noGrp="1" noChangeArrowheads="1"/>
          </p:cNvSpPr>
          <p:nvPr>
            <p:ph type="body" idx="1"/>
          </p:nvPr>
        </p:nvSpPr>
        <p:spPr/>
        <p:txBody>
          <a:bodyPr/>
          <a:lstStyle/>
          <a:p>
            <a:r>
              <a:rPr lang="en-US" altLang="en-US"/>
              <a:t>Paul has just noted in Rom 10:9 that </a:t>
            </a:r>
            <a:r>
              <a:rPr lang="en-US" altLang="en-US">
                <a:cs typeface="Arial" charset="0"/>
              </a:rPr>
              <a:t>"</a:t>
            </a:r>
            <a:r>
              <a:rPr lang="en-US" altLang="en-US"/>
              <a:t>if you confess with your mouth, </a:t>
            </a:r>
            <a:r>
              <a:rPr lang="en-US" altLang="en-US">
                <a:cs typeface="Arial" charset="0"/>
              </a:rPr>
              <a:t>'</a:t>
            </a:r>
            <a:r>
              <a:rPr lang="en-US" altLang="en-US"/>
              <a:t>Jesus is Lord,</a:t>
            </a:r>
            <a:r>
              <a:rPr lang="en-US" altLang="en-US">
                <a:cs typeface="Arial" charset="0"/>
              </a:rPr>
              <a:t>'</a:t>
            </a:r>
            <a:r>
              <a:rPr lang="en-US" altLang="en-US"/>
              <a:t> … you will be saved.</a:t>
            </a:r>
            <a:r>
              <a:rPr lang="en-US" altLang="en-US">
                <a:cs typeface="Arial" charset="0"/>
              </a:rPr>
              <a:t>"</a:t>
            </a:r>
          </a:p>
          <a:p>
            <a:r>
              <a:rPr lang="en-US" altLang="en-US"/>
              <a:t>Then he quotes Joel 2:32, </a:t>
            </a:r>
            <a:r>
              <a:rPr lang="en-US" altLang="en-US">
                <a:cs typeface="Arial" charset="0"/>
              </a:rPr>
              <a:t>"</a:t>
            </a:r>
            <a:r>
              <a:rPr lang="en-US" altLang="en-US"/>
              <a:t>Everyone who calls on the name of the Lord will be saved.</a:t>
            </a:r>
            <a:r>
              <a:rPr lang="en-US" altLang="en-US">
                <a:cs typeface="Arial" charset="0"/>
              </a:rPr>
              <a:t>"</a:t>
            </a:r>
          </a:p>
          <a:p>
            <a:r>
              <a:rPr lang="en-US" altLang="en-US"/>
              <a:t>Joel 2:32 clearly says </a:t>
            </a:r>
            <a:r>
              <a:rPr lang="en-US" altLang="en-US">
                <a:cs typeface="Arial" charset="0"/>
              </a:rPr>
              <a:t>"</a:t>
            </a:r>
            <a:r>
              <a:rPr lang="en-US" altLang="en-US"/>
              <a:t>everyone who calls on the name of the LORD will be saved.</a:t>
            </a:r>
            <a:r>
              <a:rPr lang="en-US" altLang="en-US">
                <a:cs typeface="Arial" charset="0"/>
              </a:rPr>
              <a:t>"</a:t>
            </a:r>
          </a:p>
        </p:txBody>
      </p:sp>
    </p:spTree>
    <p:custDataLst>
      <p:tags r:id="rId1"/>
    </p:custDataLst>
  </p:cSld>
  <p:clrMapOvr>
    <a:masterClrMapping/>
  </p:clrMapOvr>
  <p:transition advTm="199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Ephesians 4:8 &amp; Psalm 68:18</a:t>
            </a:r>
          </a:p>
        </p:txBody>
      </p:sp>
      <p:sp>
        <p:nvSpPr>
          <p:cNvPr id="39940" name="Text Box 4"/>
          <p:cNvSpPr txBox="1">
            <a:spLocks noChangeArrowheads="1"/>
          </p:cNvSpPr>
          <p:nvPr/>
        </p:nvSpPr>
        <p:spPr bwMode="auto">
          <a:xfrm>
            <a:off x="609600" y="19812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Eph 4:7 (NIV) But to each one of us grace has been given as Christ apportioned it. 8 This is why it {[8] Or God} says: </a:t>
            </a:r>
            <a:r>
              <a:rPr lang="en-US" altLang="en-US" sz="2400">
                <a:cs typeface="Arial" charset="0"/>
              </a:rPr>
              <a:t>"</a:t>
            </a:r>
            <a:r>
              <a:rPr lang="en-US" altLang="en-US" sz="2400"/>
              <a:t>When he ascended on high, he led captives in his train and gave gifts to men.</a:t>
            </a:r>
            <a:r>
              <a:rPr lang="en-US" altLang="en-US" sz="2400">
                <a:cs typeface="Arial" charset="0"/>
              </a:rPr>
              <a:t>"</a:t>
            </a:r>
            <a:r>
              <a:rPr lang="en-US" altLang="en-US" sz="2400"/>
              <a:t> {[8] Psalm 68:18} </a:t>
            </a:r>
          </a:p>
        </p:txBody>
      </p:sp>
      <p:sp>
        <p:nvSpPr>
          <p:cNvPr id="39941" name="Text Box 5"/>
          <p:cNvSpPr txBox="1">
            <a:spLocks noChangeArrowheads="1"/>
          </p:cNvSpPr>
          <p:nvPr/>
        </p:nvSpPr>
        <p:spPr bwMode="auto">
          <a:xfrm>
            <a:off x="533400" y="3886200"/>
            <a:ext cx="800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Psa 68:18 (NIV) When you ascended on high, you led captives in your train; you received gifts from men, even from {[18] Or gifts for men,  even} the rebellious</a:t>
            </a:r>
            <a:r>
              <a:rPr lang="en-US" altLang="en-US" sz="2400">
                <a:cs typeface="Arial" charset="0"/>
              </a:rPr>
              <a:t>–</a:t>
            </a:r>
            <a:r>
              <a:rPr lang="en-US" altLang="en-US" sz="2400"/>
              <a:t>that you, O LORD God, might dwell there. 19 Praise be to the Lord, to God our Savior, who daily bears our burdens.</a:t>
            </a:r>
          </a:p>
        </p:txBody>
      </p:sp>
    </p:spTree>
    <p:custDataLst>
      <p:tags r:id="rId1"/>
    </p:custDataLst>
  </p:cSld>
  <p:clrMapOvr>
    <a:masterClrMapping/>
  </p:clrMapOvr>
  <p:transition advTm="43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checkerboard(across)">
                                      <p:cBhvr>
                                        <p:cTn id="12"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Ephesians 4:8 &amp; Psalm 68:18</a:t>
            </a:r>
          </a:p>
        </p:txBody>
      </p:sp>
      <p:sp>
        <p:nvSpPr>
          <p:cNvPr id="41987" name="Rectangle 3"/>
          <p:cNvSpPr>
            <a:spLocks noGrp="1" noChangeArrowheads="1"/>
          </p:cNvSpPr>
          <p:nvPr>
            <p:ph type="body" idx="1"/>
          </p:nvPr>
        </p:nvSpPr>
        <p:spPr/>
        <p:txBody>
          <a:bodyPr/>
          <a:lstStyle/>
          <a:p>
            <a:r>
              <a:rPr lang="en-US" altLang="en-US"/>
              <a:t>The psalm applies the act of ascending to the LORD.</a:t>
            </a:r>
          </a:p>
          <a:p>
            <a:r>
              <a:rPr lang="en-US" altLang="en-US"/>
              <a:t>Paul, in Ephesians, applies the act of ascending to Christ.</a:t>
            </a:r>
          </a:p>
        </p:txBody>
      </p:sp>
    </p:spTree>
    <p:custDataLst>
      <p:tags r:id="rId1"/>
    </p:custDataLst>
  </p:cSld>
  <p:clrMapOvr>
    <a:masterClrMapping/>
  </p:clrMapOvr>
  <p:transition advTm="122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a:t>Philippians 2:10-11 &amp; Isaiah 45:23</a:t>
            </a:r>
          </a:p>
        </p:txBody>
      </p:sp>
      <p:sp>
        <p:nvSpPr>
          <p:cNvPr id="43012" name="Text Box 4"/>
          <p:cNvSpPr txBox="1">
            <a:spLocks noChangeArrowheads="1"/>
          </p:cNvSpPr>
          <p:nvPr/>
        </p:nvSpPr>
        <p:spPr bwMode="auto">
          <a:xfrm>
            <a:off x="533400" y="1371600"/>
            <a:ext cx="8077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Phil 2:9 (NIV) Therefore God exalted him to the highest place and gave him the name that is above every name, 10 that at the name of Jesus every knee should bow, in heaven and on earth and under the earth, 11 and every tongue confess that Jesus Christ is Lord, to the glory of God the Father. </a:t>
            </a:r>
          </a:p>
        </p:txBody>
      </p:sp>
      <p:sp>
        <p:nvSpPr>
          <p:cNvPr id="43013" name="Text Box 5"/>
          <p:cNvSpPr txBox="1">
            <a:spLocks noChangeArrowheads="1"/>
          </p:cNvSpPr>
          <p:nvPr/>
        </p:nvSpPr>
        <p:spPr bwMode="auto">
          <a:xfrm>
            <a:off x="533400" y="3962400"/>
            <a:ext cx="8001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 45:22 (NIV) Turn to me and be saved, all you ends of the earth; for I am God, and there is no other. 23 By myself I have sworn, my mouth has uttered in all integrity a word that will not be revoked: Before me every knee will bow; by me every tongue will swear. 24 They will say of me, </a:t>
            </a:r>
            <a:r>
              <a:rPr lang="en-US" altLang="en-US" sz="2400">
                <a:cs typeface="Arial" charset="0"/>
              </a:rPr>
              <a:t>'</a:t>
            </a:r>
            <a:r>
              <a:rPr lang="en-US" altLang="en-US" sz="2400"/>
              <a:t>In the LORD alone are righteousness and strength.</a:t>
            </a:r>
            <a:r>
              <a:rPr lang="en-US" altLang="en-US" sz="2400">
                <a:cs typeface="Arial" charset="0"/>
              </a:rPr>
              <a:t>'</a:t>
            </a:r>
          </a:p>
        </p:txBody>
      </p:sp>
    </p:spTree>
    <p:custDataLst>
      <p:tags r:id="rId1"/>
    </p:custDataLst>
  </p:cSld>
  <p:clrMapOvr>
    <a:masterClrMapping/>
  </p:clrMapOvr>
  <p:transition advTm="447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checkerboard(across)">
                                      <p:cBhvr>
                                        <p:cTn id="12"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4000"/>
              <a:t>Philippians 2:10-11 &amp; Isaiah 45:23</a:t>
            </a:r>
          </a:p>
        </p:txBody>
      </p:sp>
      <p:sp>
        <p:nvSpPr>
          <p:cNvPr id="45059" name="Rectangle 3"/>
          <p:cNvSpPr>
            <a:spLocks noGrp="1" noChangeArrowheads="1"/>
          </p:cNvSpPr>
          <p:nvPr>
            <p:ph type="body" idx="1"/>
          </p:nvPr>
        </p:nvSpPr>
        <p:spPr/>
        <p:txBody>
          <a:bodyPr/>
          <a:lstStyle/>
          <a:p>
            <a:pPr>
              <a:lnSpc>
                <a:spcPct val="90000"/>
              </a:lnSpc>
            </a:pPr>
            <a:r>
              <a:rPr lang="en-US" altLang="en-US"/>
              <a:t>In Isaiah 45:21, we see that there is no God apart from the one speaking; in 45:22, that he is God and there is no other, who is seen in v 24 to be the LORD.</a:t>
            </a:r>
          </a:p>
          <a:p>
            <a:pPr>
              <a:lnSpc>
                <a:spcPct val="90000"/>
              </a:lnSpc>
            </a:pPr>
            <a:r>
              <a:rPr lang="en-US" altLang="en-US"/>
              <a:t>Paul quotes this passage and applies it to Jesus in Philippians 2:10.  Notice in verse 9 that Jesus is given </a:t>
            </a:r>
            <a:r>
              <a:rPr lang="en-US" altLang="en-US">
                <a:cs typeface="Arial" charset="0"/>
              </a:rPr>
              <a:t>"</a:t>
            </a:r>
            <a:r>
              <a:rPr lang="en-US" altLang="en-US"/>
              <a:t>the name that is above every name.</a:t>
            </a:r>
            <a:r>
              <a:rPr lang="en-US" altLang="en-US">
                <a:cs typeface="Arial" charset="0"/>
              </a:rPr>
              <a:t>"</a:t>
            </a:r>
            <a:r>
              <a:rPr lang="en-US" altLang="en-US"/>
              <a:t>  Surely, this name is LORD or Jehovah.</a:t>
            </a:r>
          </a:p>
        </p:txBody>
      </p:sp>
    </p:spTree>
    <p:custDataLst>
      <p:tags r:id="rId1"/>
    </p:custDataLst>
  </p:cSld>
  <p:clrMapOvr>
    <a:masterClrMapping/>
  </p:clrMapOvr>
  <p:transition advTm="325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2"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Romans 14:11 &amp; Isaiah 45:23</a:t>
            </a:r>
          </a:p>
        </p:txBody>
      </p:sp>
      <p:sp>
        <p:nvSpPr>
          <p:cNvPr id="46084" name="Text Box 4"/>
          <p:cNvSpPr txBox="1">
            <a:spLocks noChangeArrowheads="1"/>
          </p:cNvSpPr>
          <p:nvPr/>
        </p:nvSpPr>
        <p:spPr bwMode="auto">
          <a:xfrm>
            <a:off x="609600" y="1981200"/>
            <a:ext cx="8077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Rom 14:8 (NIV) If we live, we live to the Lord; and if we die, we die to the Lord. So, whether we live or die, we belong to the Lord. 9 For this very reason, Christ died and returned to life so that he might be the Lord of both the dead and the living. 10 You, then, why do you judge your brother? Or why do you look down on your brother? For we will all stand before God's judgment seat. 11 It is written: </a:t>
            </a:r>
            <a:r>
              <a:rPr lang="en-US" altLang="en-US" sz="2400">
                <a:cs typeface="Arial" charset="0"/>
              </a:rPr>
              <a:t>"</a:t>
            </a:r>
            <a:r>
              <a:rPr lang="en-US" altLang="en-US" sz="2400"/>
              <a:t> </a:t>
            </a:r>
            <a:r>
              <a:rPr lang="en-US" altLang="en-US" sz="2400">
                <a:cs typeface="Arial" charset="0"/>
              </a:rPr>
              <a:t>'</a:t>
            </a:r>
            <a:r>
              <a:rPr lang="en-US" altLang="en-US" sz="2400"/>
              <a:t>As surely as I live,</a:t>
            </a:r>
            <a:r>
              <a:rPr lang="en-US" altLang="en-US" sz="2400">
                <a:cs typeface="Arial" charset="0"/>
              </a:rPr>
              <a:t>'</a:t>
            </a:r>
            <a:r>
              <a:rPr lang="en-US" altLang="en-US" sz="2400"/>
              <a:t> says the Lord, </a:t>
            </a:r>
          </a:p>
          <a:p>
            <a:r>
              <a:rPr lang="en-US" altLang="en-US" sz="2400">
                <a:cs typeface="Arial" charset="0"/>
              </a:rPr>
              <a:t>'</a:t>
            </a:r>
            <a:r>
              <a:rPr lang="en-US" altLang="en-US" sz="2400"/>
              <a:t>every knee will bow before me; every tongue will confess to God.</a:t>
            </a:r>
            <a:r>
              <a:rPr lang="en-US" altLang="en-US" sz="2400">
                <a:cs typeface="Arial" charset="0"/>
              </a:rPr>
              <a:t>'"</a:t>
            </a:r>
            <a:r>
              <a:rPr lang="en-US" altLang="en-US" sz="2400"/>
              <a:t> {[11] Isaiah 45:23} </a:t>
            </a:r>
          </a:p>
        </p:txBody>
      </p:sp>
    </p:spTree>
    <p:custDataLst>
      <p:tags r:id="rId1"/>
    </p:custDataLst>
  </p:cSld>
  <p:clrMapOvr>
    <a:masterClrMapping/>
  </p:clrMapOvr>
  <p:transition advTm="333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checkerboard(across)">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Romans 14:11 &amp; Isaiah 45:23</a:t>
            </a:r>
          </a:p>
        </p:txBody>
      </p:sp>
      <p:sp>
        <p:nvSpPr>
          <p:cNvPr id="48131" name="Rectangle 3"/>
          <p:cNvSpPr>
            <a:spLocks noGrp="1" noChangeArrowheads="1"/>
          </p:cNvSpPr>
          <p:nvPr>
            <p:ph type="body" idx="1"/>
          </p:nvPr>
        </p:nvSpPr>
        <p:spPr/>
        <p:txBody>
          <a:bodyPr/>
          <a:lstStyle/>
          <a:p>
            <a:r>
              <a:rPr lang="en-US" altLang="en-US"/>
              <a:t>Here Paul quotes the same passage he did in Philippians 2:10.</a:t>
            </a:r>
          </a:p>
          <a:p>
            <a:r>
              <a:rPr lang="en-US" altLang="en-US"/>
              <a:t>In the Romans context, Jesus is clearly the Lord, both of the dead and the living.</a:t>
            </a:r>
          </a:p>
          <a:p>
            <a:r>
              <a:rPr lang="en-US" altLang="en-US"/>
              <a:t>It is he who is quoted by Paul as speaking, </a:t>
            </a:r>
            <a:r>
              <a:rPr lang="en-US" altLang="en-US">
                <a:cs typeface="Arial" charset="0"/>
              </a:rPr>
              <a:t>'</a:t>
            </a:r>
            <a:r>
              <a:rPr lang="en-US" altLang="en-US"/>
              <a:t>As surely as I live,</a:t>
            </a:r>
            <a:r>
              <a:rPr lang="en-US" altLang="en-US">
                <a:cs typeface="Arial" charset="0"/>
              </a:rPr>
              <a:t>'</a:t>
            </a:r>
            <a:r>
              <a:rPr lang="en-US" altLang="en-US"/>
              <a:t> says the Lord, </a:t>
            </a:r>
            <a:r>
              <a:rPr lang="en-US" altLang="en-US">
                <a:cs typeface="Arial" charset="0"/>
              </a:rPr>
              <a:t>'</a:t>
            </a:r>
            <a:r>
              <a:rPr lang="en-US" altLang="en-US"/>
              <a:t>every knee will bow before me; every tongue will confess to God.</a:t>
            </a:r>
            <a:r>
              <a:rPr lang="en-US" altLang="en-US">
                <a:cs typeface="Arial" charset="0"/>
              </a:rPr>
              <a:t>'</a:t>
            </a:r>
          </a:p>
        </p:txBody>
      </p:sp>
    </p:spTree>
    <p:custDataLst>
      <p:tags r:id="rId1"/>
    </p:custDataLst>
  </p:cSld>
  <p:clrMapOvr>
    <a:masterClrMapping/>
  </p:clrMapOvr>
  <p:transition advTm="275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Hebrews 1:8 &amp; Psalm 45:6</a:t>
            </a:r>
          </a:p>
        </p:txBody>
      </p:sp>
      <p:sp>
        <p:nvSpPr>
          <p:cNvPr id="49156" name="Text Box 4"/>
          <p:cNvSpPr txBox="1">
            <a:spLocks noChangeArrowheads="1"/>
          </p:cNvSpPr>
          <p:nvPr/>
        </p:nvSpPr>
        <p:spPr bwMode="auto">
          <a:xfrm>
            <a:off x="533400" y="1524000"/>
            <a:ext cx="8153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Heb 1:8 (NIV) But about the Son he says, </a:t>
            </a:r>
            <a:r>
              <a:rPr lang="en-US" altLang="en-US" sz="2400">
                <a:cs typeface="Arial" charset="0"/>
              </a:rPr>
              <a:t>"</a:t>
            </a:r>
            <a:r>
              <a:rPr lang="en-US" altLang="en-US" sz="2400"/>
              <a:t>Your throne, O God, will last for ever and ever, and righteousness will be the scepter of your kingdom. 9 You have loved righteousness and hated wickedness; therefore God, your God, has set you above your companions by anointing you with the oil of joy.</a:t>
            </a:r>
            <a:r>
              <a:rPr lang="en-US" altLang="en-US" sz="2400">
                <a:cs typeface="Arial" charset="0"/>
              </a:rPr>
              <a:t>"</a:t>
            </a:r>
            <a:r>
              <a:rPr lang="en-US" altLang="en-US" sz="2400"/>
              <a:t> {[9] Psalm 45:6,7} </a:t>
            </a:r>
          </a:p>
        </p:txBody>
      </p:sp>
      <p:sp>
        <p:nvSpPr>
          <p:cNvPr id="49157" name="Text Box 5"/>
          <p:cNvSpPr txBox="1">
            <a:spLocks noChangeArrowheads="1"/>
          </p:cNvSpPr>
          <p:nvPr/>
        </p:nvSpPr>
        <p:spPr bwMode="auto">
          <a:xfrm>
            <a:off x="533400" y="4191000"/>
            <a:ext cx="8153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Psa 45:6 (NIV) Your throne, O God, will last for ever and ever; a scepter of justice will be the scepter of your kingdom. 7 You love righteousness and hate wickedness; therefore God, your God, has set you above your companions by anointing you with the oil of joy. </a:t>
            </a:r>
          </a:p>
        </p:txBody>
      </p:sp>
    </p:spTree>
    <p:custDataLst>
      <p:tags r:id="rId1"/>
    </p:custDataLst>
  </p:cSld>
  <p:clrMapOvr>
    <a:masterClrMapping/>
  </p:clrMapOvr>
  <p:transition advTm="357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checkerboard(across)">
                                      <p:cBhvr>
                                        <p:cTn id="1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JW view of Jesus</a:t>
            </a:r>
          </a:p>
        </p:txBody>
      </p:sp>
      <p:sp>
        <p:nvSpPr>
          <p:cNvPr id="12291" name="Rectangle 3"/>
          <p:cNvSpPr>
            <a:spLocks noGrp="1" noChangeArrowheads="1"/>
          </p:cNvSpPr>
          <p:nvPr>
            <p:ph type="body" idx="1"/>
          </p:nvPr>
        </p:nvSpPr>
        <p:spPr/>
        <p:txBody>
          <a:bodyPr/>
          <a:lstStyle/>
          <a:p>
            <a:r>
              <a:rPr lang="en-US" altLang="en-US"/>
              <a:t>Jesus is not Jehovah God.</a:t>
            </a:r>
          </a:p>
          <a:p>
            <a:r>
              <a:rPr lang="en-US" altLang="en-US"/>
              <a:t>Jesus is merely a created being, though he is the greatest created being and may be designated </a:t>
            </a:r>
            <a:r>
              <a:rPr lang="en-US" altLang="en-US">
                <a:cs typeface="Arial" charset="0"/>
              </a:rPr>
              <a:t>'</a:t>
            </a:r>
            <a:r>
              <a:rPr lang="en-US" altLang="en-US"/>
              <a:t>god</a:t>
            </a:r>
            <a:r>
              <a:rPr lang="en-US" altLang="en-US">
                <a:cs typeface="Arial" charset="0"/>
              </a:rPr>
              <a:t>'</a:t>
            </a:r>
            <a:r>
              <a:rPr lang="en-US" altLang="en-US"/>
              <a:t> under certain circumstances.</a:t>
            </a:r>
          </a:p>
          <a:p>
            <a:r>
              <a:rPr lang="en-US" altLang="en-US"/>
              <a:t>He is typically identified with the archangel Michael, whose </a:t>
            </a:r>
            <a:r>
              <a:rPr lang="en-US" altLang="en-US">
                <a:cs typeface="Arial" charset="0"/>
              </a:rPr>
              <a:t>'</a:t>
            </a:r>
            <a:r>
              <a:rPr lang="en-US" altLang="en-US"/>
              <a:t>life force</a:t>
            </a:r>
            <a:r>
              <a:rPr lang="en-US" altLang="en-US">
                <a:cs typeface="Arial" charset="0"/>
              </a:rPr>
              <a:t>'</a:t>
            </a:r>
            <a:r>
              <a:rPr lang="en-US" altLang="en-US"/>
              <a:t> was poured into Jesus when Jehovah created him.</a:t>
            </a:r>
          </a:p>
        </p:txBody>
      </p:sp>
    </p:spTree>
    <p:custDataLst>
      <p:tags r:id="rId1"/>
    </p:custDataLst>
  </p:cSld>
  <p:clrMapOvr>
    <a:masterClrMapping/>
  </p:clrMapOvr>
  <p:transition advTm="234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Hebrews 1:8 &amp; Psalm 45:6</a:t>
            </a:r>
          </a:p>
        </p:txBody>
      </p:sp>
      <p:sp>
        <p:nvSpPr>
          <p:cNvPr id="51203" name="Rectangle 3"/>
          <p:cNvSpPr>
            <a:spLocks noGrp="1" noChangeArrowheads="1"/>
          </p:cNvSpPr>
          <p:nvPr>
            <p:ph type="body" idx="1"/>
          </p:nvPr>
        </p:nvSpPr>
        <p:spPr/>
        <p:txBody>
          <a:bodyPr/>
          <a:lstStyle/>
          <a:p>
            <a:r>
              <a:rPr lang="en-US" altLang="en-US"/>
              <a:t>Note that the writer of Hebrews says that the Psalmist is speaking about the Son (Jesus), when he speaks about God’s throne.</a:t>
            </a:r>
          </a:p>
          <a:p>
            <a:r>
              <a:rPr lang="en-US" altLang="en-US"/>
              <a:t>It appears that the king in Psalm 45 is addressed as God.</a:t>
            </a:r>
          </a:p>
          <a:p>
            <a:r>
              <a:rPr lang="en-US" altLang="en-US"/>
              <a:t>This particular psalm does not use the name LORD or Jehovah.</a:t>
            </a:r>
          </a:p>
        </p:txBody>
      </p:sp>
    </p:spTree>
    <p:custDataLst>
      <p:tags r:id="rId1"/>
    </p:custDataLst>
  </p:cSld>
  <p:clrMapOvr>
    <a:masterClrMapping/>
  </p:clrMapOvr>
  <p:transition advTm="242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Hebrews 1:10 &amp; Psalm 102:25</a:t>
            </a:r>
          </a:p>
        </p:txBody>
      </p:sp>
      <p:sp>
        <p:nvSpPr>
          <p:cNvPr id="52228" name="Text Box 4"/>
          <p:cNvSpPr txBox="1">
            <a:spLocks noChangeArrowheads="1"/>
          </p:cNvSpPr>
          <p:nvPr/>
        </p:nvSpPr>
        <p:spPr bwMode="auto">
          <a:xfrm>
            <a:off x="609600" y="1295400"/>
            <a:ext cx="7924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Heb 1:10 (NIV) He also says, </a:t>
            </a:r>
            <a:r>
              <a:rPr lang="en-US" altLang="en-US" sz="2400">
                <a:cs typeface="Arial" charset="0"/>
              </a:rPr>
              <a:t>"</a:t>
            </a:r>
            <a:r>
              <a:rPr lang="en-US" altLang="en-US" sz="2400"/>
              <a:t>In the beginning, O Lord, you laid the foundations of the earth, and the heavens are the work of your hands. 11 They will perish, but you remain; they will all wear out like a garment. 12 You will roll them up like a robe; like a garment they will be changed. But you remain the same, and your years will never end.</a:t>
            </a:r>
            <a:r>
              <a:rPr lang="en-US" altLang="en-US" sz="2400">
                <a:cs typeface="Arial" charset="0"/>
              </a:rPr>
              <a:t>"</a:t>
            </a:r>
            <a:r>
              <a:rPr lang="en-US" altLang="en-US" sz="2400"/>
              <a:t> {[12] Psalm 102:25-27} </a:t>
            </a:r>
          </a:p>
        </p:txBody>
      </p:sp>
      <p:sp>
        <p:nvSpPr>
          <p:cNvPr id="52229" name="Text Box 5"/>
          <p:cNvSpPr txBox="1">
            <a:spLocks noChangeArrowheads="1"/>
          </p:cNvSpPr>
          <p:nvPr/>
        </p:nvSpPr>
        <p:spPr bwMode="auto">
          <a:xfrm>
            <a:off x="609600" y="4191000"/>
            <a:ext cx="8077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Psa 102:25 (NIV) In the beginning you laid the foundations of the earth, and the heavens are the work of your hands. 26 They will perish, but you remain; </a:t>
            </a:r>
          </a:p>
          <a:p>
            <a:r>
              <a:rPr lang="en-US" altLang="en-US" sz="2400"/>
              <a:t>they will all wear out like a garment. Like clothing you will change them and they will be discarded. 27 But you remain the same, and your years will never end. </a:t>
            </a:r>
          </a:p>
        </p:txBody>
      </p:sp>
    </p:spTree>
    <p:custDataLst>
      <p:tags r:id="rId1"/>
    </p:custDataLst>
  </p:cSld>
  <p:clrMapOvr>
    <a:masterClrMapping/>
  </p:clrMapOvr>
  <p:transition advTm="378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heckerboard(across)">
                                      <p:cBhvr>
                                        <p:cTn id="7" dur="5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checkerboard(across)">
                                      <p:cBhvr>
                                        <p:cTn id="12"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Hebrews 1:10 &amp; Psalm 102:25</a:t>
            </a:r>
          </a:p>
        </p:txBody>
      </p:sp>
      <p:sp>
        <p:nvSpPr>
          <p:cNvPr id="54275" name="Rectangle 3"/>
          <p:cNvSpPr>
            <a:spLocks noGrp="1" noChangeArrowheads="1"/>
          </p:cNvSpPr>
          <p:nvPr>
            <p:ph type="body" idx="1"/>
          </p:nvPr>
        </p:nvSpPr>
        <p:spPr/>
        <p:txBody>
          <a:bodyPr/>
          <a:lstStyle/>
          <a:p>
            <a:r>
              <a:rPr lang="en-US" altLang="en-US"/>
              <a:t>The writer of Hebrews applies this passage to Jesus, apparently identifying him with the LORD in Psalm 102.</a:t>
            </a:r>
          </a:p>
          <a:p>
            <a:r>
              <a:rPr lang="en-US" altLang="en-US"/>
              <a:t>The Hebrew text has LORD (Jehovah) in verses 1, 12, 18-19, 21-22 of this psalm, and the Greek text has Lord in verse 26 also.</a:t>
            </a:r>
          </a:p>
        </p:txBody>
      </p:sp>
    </p:spTree>
    <p:custDataLst>
      <p:tags r:id="rId1"/>
    </p:custDataLst>
  </p:cSld>
  <p:clrMapOvr>
    <a:masterClrMapping/>
  </p:clrMapOvr>
  <p:transition advTm="244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1 Peter 2:8 &amp; Isaiah 8:14</a:t>
            </a:r>
          </a:p>
        </p:txBody>
      </p:sp>
      <p:sp>
        <p:nvSpPr>
          <p:cNvPr id="55300" name="Text Box 4"/>
          <p:cNvSpPr txBox="1">
            <a:spLocks noChangeArrowheads="1"/>
          </p:cNvSpPr>
          <p:nvPr/>
        </p:nvSpPr>
        <p:spPr bwMode="auto">
          <a:xfrm>
            <a:off x="533400" y="1371600"/>
            <a:ext cx="8229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Pet 2:7 (NIV) Now to you who believe, this stone is precious. But to those who do not believe, </a:t>
            </a:r>
            <a:r>
              <a:rPr lang="en-US" altLang="en-US" sz="2400">
                <a:cs typeface="Arial" charset="0"/>
              </a:rPr>
              <a:t>"</a:t>
            </a:r>
            <a:r>
              <a:rPr lang="en-US" altLang="en-US" sz="2400"/>
              <a:t>The stone the builders rejected has become the capstone,{[7] Or cornerstone}</a:t>
            </a:r>
            <a:r>
              <a:rPr lang="en-US" altLang="en-US" sz="2400">
                <a:cs typeface="Arial" charset="0"/>
              </a:rPr>
              <a:t>"</a:t>
            </a:r>
            <a:r>
              <a:rPr lang="en-US" altLang="en-US" sz="2400"/>
              <a:t> {[7] Psalm 118:22} 8 and, </a:t>
            </a:r>
            <a:r>
              <a:rPr lang="en-US" altLang="en-US" sz="2400">
                <a:cs typeface="Arial" charset="0"/>
              </a:rPr>
              <a:t>"</a:t>
            </a:r>
            <a:r>
              <a:rPr lang="en-US" altLang="en-US" sz="2400"/>
              <a:t>A stone that causes men to stumble and a rock that makes them fall.</a:t>
            </a:r>
            <a:r>
              <a:rPr lang="en-US" altLang="en-US" sz="2400">
                <a:cs typeface="Arial" charset="0"/>
              </a:rPr>
              <a:t>"</a:t>
            </a:r>
            <a:r>
              <a:rPr lang="en-US" altLang="en-US" sz="2400"/>
              <a:t> {[8] Isaiah 8:14} They stumble because they disobey the message--which is also what they were destined for. </a:t>
            </a:r>
          </a:p>
        </p:txBody>
      </p:sp>
      <p:sp>
        <p:nvSpPr>
          <p:cNvPr id="55301" name="Text Box 5"/>
          <p:cNvSpPr txBox="1">
            <a:spLocks noChangeArrowheads="1"/>
          </p:cNvSpPr>
          <p:nvPr/>
        </p:nvSpPr>
        <p:spPr bwMode="auto">
          <a:xfrm>
            <a:off x="457200" y="4267200"/>
            <a:ext cx="8077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 8:13 (NIV) The LORD Almighty is the one you are to regard as holy, he is the one you are to fear, he is the one you are to dread, 14 and he will be a sanctuary; but for both houses of Israel he will be a stone that causes men to stumble and a rock that makes them fall. And for the people of Jerusalem he will be a trap and a snare. </a:t>
            </a:r>
          </a:p>
        </p:txBody>
      </p:sp>
    </p:spTree>
    <p:custDataLst>
      <p:tags r:id="rId1"/>
    </p:custDataLst>
  </p:cSld>
  <p:clrMapOvr>
    <a:masterClrMapping/>
  </p:clrMapOvr>
  <p:transition advTm="470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checkerboard(across)">
                                      <p:cBhvr>
                                        <p:cTn id="7" dur="500"/>
                                        <p:tgtEl>
                                          <p:spTgt spid="553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checkerboard(across)">
                                      <p:cBhvr>
                                        <p:cTn id="1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1 Peter 2:8 &amp; Isaiah 8:14</a:t>
            </a:r>
          </a:p>
        </p:txBody>
      </p:sp>
      <p:sp>
        <p:nvSpPr>
          <p:cNvPr id="57347" name="Rectangle 3"/>
          <p:cNvSpPr>
            <a:spLocks noGrp="1" noChangeArrowheads="1"/>
          </p:cNvSpPr>
          <p:nvPr>
            <p:ph type="body" idx="1"/>
          </p:nvPr>
        </p:nvSpPr>
        <p:spPr/>
        <p:txBody>
          <a:bodyPr/>
          <a:lstStyle/>
          <a:p>
            <a:r>
              <a:rPr lang="en-US" altLang="en-US"/>
              <a:t>Peter cites Isaiah 8:14, referring to Jesus as the stone of stumbling and the rock that causes falling.</a:t>
            </a:r>
          </a:p>
          <a:p>
            <a:r>
              <a:rPr lang="en-US" altLang="en-US"/>
              <a:t>In Isaiah 8:13, this stone and rock is </a:t>
            </a:r>
            <a:r>
              <a:rPr lang="en-US" altLang="en-US">
                <a:cs typeface="Arial" charset="0"/>
              </a:rPr>
              <a:t>"</a:t>
            </a:r>
            <a:r>
              <a:rPr lang="en-US" altLang="en-US"/>
              <a:t>the LORD Almighty.</a:t>
            </a:r>
            <a:r>
              <a:rPr lang="en-US" altLang="en-US">
                <a:cs typeface="Arial" charset="0"/>
              </a:rPr>
              <a:t>"</a:t>
            </a:r>
          </a:p>
        </p:txBody>
      </p:sp>
    </p:spTree>
    <p:custDataLst>
      <p:tags r:id="rId1"/>
    </p:custDataLst>
  </p:cSld>
  <p:clrMapOvr>
    <a:masterClrMapping/>
  </p:clrMapOvr>
  <p:transition advTm="15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Revelation 7:17 &amp; Psalm 23:1-2</a:t>
            </a:r>
          </a:p>
        </p:txBody>
      </p:sp>
      <p:sp>
        <p:nvSpPr>
          <p:cNvPr id="58372" name="Text Box 4"/>
          <p:cNvSpPr txBox="1">
            <a:spLocks noChangeArrowheads="1"/>
          </p:cNvSpPr>
          <p:nvPr/>
        </p:nvSpPr>
        <p:spPr bwMode="auto">
          <a:xfrm>
            <a:off x="533400" y="2057400"/>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7:17 (NIV) For the Lamb at the center of the throne will be their shepherd; he will lead them to springs of living water. And God will wipe away every tear from their eyes.</a:t>
            </a:r>
          </a:p>
        </p:txBody>
      </p:sp>
      <p:sp>
        <p:nvSpPr>
          <p:cNvPr id="58373" name="Text Box 5"/>
          <p:cNvSpPr txBox="1">
            <a:spLocks noChangeArrowheads="1"/>
          </p:cNvSpPr>
          <p:nvPr/>
        </p:nvSpPr>
        <p:spPr bwMode="auto">
          <a:xfrm>
            <a:off x="533400" y="388620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Psa 23:1 (NIV) The LORD is my shepherd, I shall not be in want. 2 He makes me lie down in green pastures, he leads me beside quiet waters…</a:t>
            </a:r>
          </a:p>
        </p:txBody>
      </p:sp>
    </p:spTree>
    <p:custDataLst>
      <p:tags r:id="rId1"/>
    </p:custDataLst>
  </p:cSld>
  <p:clrMapOvr>
    <a:masterClrMapping/>
  </p:clrMapOvr>
  <p:transition advTm="280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checkerboard(across)">
                                      <p:cBhvr>
                                        <p:cTn id="12"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Revelation 7:17 &amp; Psalm 23:1-2</a:t>
            </a:r>
          </a:p>
        </p:txBody>
      </p:sp>
      <p:sp>
        <p:nvSpPr>
          <p:cNvPr id="60419" name="Rectangle 3"/>
          <p:cNvSpPr>
            <a:spLocks noGrp="1" noChangeArrowheads="1"/>
          </p:cNvSpPr>
          <p:nvPr>
            <p:ph type="body" idx="1"/>
          </p:nvPr>
        </p:nvSpPr>
        <p:spPr/>
        <p:txBody>
          <a:bodyPr/>
          <a:lstStyle/>
          <a:p>
            <a:r>
              <a:rPr lang="en-US" altLang="en-US"/>
              <a:t>In Revelation 7:17, John is told by one of the 24 elders around God</a:t>
            </a:r>
            <a:r>
              <a:rPr lang="en-US" altLang="en-US">
                <a:cs typeface="Arial" charset="0"/>
              </a:rPr>
              <a:t>'</a:t>
            </a:r>
            <a:r>
              <a:rPr lang="en-US" altLang="en-US"/>
              <a:t>s throne that those who have come out of great tribulation will be shepherded by the Lamb, alluding to the 23</a:t>
            </a:r>
            <a:r>
              <a:rPr lang="en-US" altLang="en-US" baseline="30000"/>
              <a:t>rd</a:t>
            </a:r>
            <a:r>
              <a:rPr lang="en-US" altLang="en-US"/>
              <a:t> psalm.</a:t>
            </a:r>
          </a:p>
          <a:p>
            <a:r>
              <a:rPr lang="en-US" altLang="en-US"/>
              <a:t>In the psalm itself, we are told </a:t>
            </a:r>
            <a:r>
              <a:rPr lang="en-US" altLang="en-US">
                <a:cs typeface="Arial" charset="0"/>
              </a:rPr>
              <a:t>"T</a:t>
            </a:r>
            <a:r>
              <a:rPr lang="en-US" altLang="en-US"/>
              <a:t>he LORD is my shepherd.</a:t>
            </a:r>
            <a:r>
              <a:rPr lang="en-US" altLang="en-US">
                <a:cs typeface="Arial" charset="0"/>
              </a:rPr>
              <a:t>"</a:t>
            </a:r>
          </a:p>
        </p:txBody>
      </p:sp>
    </p:spTree>
    <p:custDataLst>
      <p:tags r:id="rId1"/>
    </p:custDataLst>
  </p:cSld>
  <p:clrMapOvr>
    <a:masterClrMapping/>
  </p:clrMapOvr>
  <p:transition advTm="241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2"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cs typeface="Arial" charset="0"/>
              </a:rPr>
              <a:t>'</a:t>
            </a:r>
            <a:r>
              <a:rPr lang="en-US" altLang="en-US"/>
              <a:t>Jehovah</a:t>
            </a:r>
            <a:r>
              <a:rPr lang="en-US" altLang="en-US">
                <a:cs typeface="Arial" charset="0"/>
              </a:rPr>
              <a:t>'</a:t>
            </a:r>
            <a:r>
              <a:rPr lang="en-US" altLang="en-US"/>
              <a:t> applied to Jesus</a:t>
            </a:r>
          </a:p>
        </p:txBody>
      </p:sp>
      <p:sp>
        <p:nvSpPr>
          <p:cNvPr id="62467" name="Rectangle 3"/>
          <p:cNvSpPr>
            <a:spLocks noGrp="1" noChangeArrowheads="1"/>
          </p:cNvSpPr>
          <p:nvPr>
            <p:ph type="body" idx="1"/>
          </p:nvPr>
        </p:nvSpPr>
        <p:spPr/>
        <p:txBody>
          <a:bodyPr/>
          <a:lstStyle/>
          <a:p>
            <a:r>
              <a:rPr lang="en-US" altLang="en-US"/>
              <a:t>So it appears that the NT writers had come to believe that it was proper to apply the OT name of God to Jesus.</a:t>
            </a:r>
          </a:p>
          <a:p>
            <a:r>
              <a:rPr lang="en-US" altLang="en-US"/>
              <a:t>This is consistent with the following items as well:</a:t>
            </a:r>
          </a:p>
          <a:p>
            <a:pPr lvl="1"/>
            <a:r>
              <a:rPr lang="en-US" altLang="en-US"/>
              <a:t>Jesus is worshiped in the NT.</a:t>
            </a:r>
          </a:p>
          <a:p>
            <a:pPr lvl="1"/>
            <a:r>
              <a:rPr lang="en-US" altLang="en-US"/>
              <a:t>Jesus is called God in the NT.</a:t>
            </a:r>
          </a:p>
          <a:p>
            <a:pPr lvl="1"/>
            <a:r>
              <a:rPr lang="en-US" altLang="en-US"/>
              <a:t>Jesus is characterized as God is in the NT.</a:t>
            </a:r>
          </a:p>
        </p:txBody>
      </p:sp>
    </p:spTree>
    <p:custDataLst>
      <p:tags r:id="rId1"/>
    </p:custDataLst>
  </p:cSld>
  <p:clrMapOvr>
    <a:masterClrMapping/>
  </p:clrMapOvr>
  <p:transition advTm="215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Worship &amp; Jesus</a:t>
            </a:r>
          </a:p>
        </p:txBody>
      </p:sp>
      <p:sp>
        <p:nvSpPr>
          <p:cNvPr id="63491" name="Rectangle 3"/>
          <p:cNvSpPr>
            <a:spLocks noGrp="1" noChangeArrowheads="1"/>
          </p:cNvSpPr>
          <p:nvPr>
            <p:ph type="body" idx="1"/>
          </p:nvPr>
        </p:nvSpPr>
        <p:spPr/>
        <p:txBody>
          <a:bodyPr/>
          <a:lstStyle/>
          <a:p>
            <a:pPr>
              <a:buFontTx/>
              <a:buNone/>
            </a:pPr>
            <a:r>
              <a:rPr lang="en-US" altLang="en-US"/>
              <a:t>	First of all, let us notice that the NT consistently refuses to give worship to those who are merely created beings.</a:t>
            </a:r>
          </a:p>
          <a:p>
            <a:r>
              <a:rPr lang="en-US" altLang="en-US"/>
              <a:t>Matthew 4:9-10 – Jesus &amp; Satan</a:t>
            </a:r>
          </a:p>
          <a:p>
            <a:r>
              <a:rPr lang="en-US" altLang="en-US"/>
              <a:t>Acts 10:25-26 </a:t>
            </a:r>
            <a:r>
              <a:rPr lang="en-US" altLang="en-US">
                <a:cs typeface="Arial" charset="0"/>
              </a:rPr>
              <a:t>–</a:t>
            </a:r>
            <a:r>
              <a:rPr lang="en-US" altLang="en-US"/>
              <a:t> Peter &amp; Cornelius</a:t>
            </a:r>
          </a:p>
          <a:p>
            <a:r>
              <a:rPr lang="en-US" altLang="en-US"/>
              <a:t>Revelation 19:10 – John &amp; angel</a:t>
            </a:r>
          </a:p>
          <a:p>
            <a:r>
              <a:rPr lang="en-US" altLang="en-US"/>
              <a:t>Revelation 22:8-9 – John &amp; angel </a:t>
            </a:r>
          </a:p>
        </p:txBody>
      </p:sp>
    </p:spTree>
    <p:custDataLst>
      <p:tags r:id="rId1"/>
    </p:custDataLst>
  </p:cSld>
  <p:clrMapOvr>
    <a:masterClrMapping/>
  </p:clrMapOvr>
  <p:transition advTm="258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checkerboard(across)">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checkerboard(across)">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checkerboard(across)">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checkerboard(across)">
                                      <p:cBhvr>
                                        <p:cTn id="22" dur="500"/>
                                        <p:tgtEl>
                                          <p:spTgt spid="63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checkerboard(across)">
                                      <p:cBhvr>
                                        <p:cTn id="27"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Matthew 4</a:t>
            </a:r>
          </a:p>
        </p:txBody>
      </p:sp>
      <p:sp>
        <p:nvSpPr>
          <p:cNvPr id="73732" name="Text Box 4"/>
          <p:cNvSpPr txBox="1">
            <a:spLocks noChangeArrowheads="1"/>
          </p:cNvSpPr>
          <p:nvPr/>
        </p:nvSpPr>
        <p:spPr bwMode="auto">
          <a:xfrm>
            <a:off x="1295400" y="2133600"/>
            <a:ext cx="6705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4:8 (NIV) Again, the devil took him to a very high mountain and showed him all the kingdoms of the world and their splendor. 9 </a:t>
            </a:r>
            <a:r>
              <a:rPr lang="en-US" altLang="en-US" sz="2400">
                <a:cs typeface="Arial" charset="0"/>
              </a:rPr>
              <a:t>"</a:t>
            </a:r>
            <a:r>
              <a:rPr lang="en-US" altLang="en-US" sz="2400"/>
              <a:t>All this I will give you,</a:t>
            </a:r>
            <a:r>
              <a:rPr lang="en-US" altLang="en-US" sz="2400">
                <a:cs typeface="Arial" charset="0"/>
              </a:rPr>
              <a:t>"</a:t>
            </a:r>
            <a:r>
              <a:rPr lang="en-US" altLang="en-US" sz="2400"/>
              <a:t> he said, </a:t>
            </a:r>
            <a:r>
              <a:rPr lang="en-US" altLang="en-US" sz="2400">
                <a:cs typeface="Arial" charset="0"/>
              </a:rPr>
              <a:t>"</a:t>
            </a:r>
            <a:r>
              <a:rPr lang="en-US" altLang="en-US" sz="2400"/>
              <a:t>if you will bow down and worship me.</a:t>
            </a:r>
            <a:r>
              <a:rPr lang="en-US" altLang="en-US" sz="2400">
                <a:cs typeface="Arial" charset="0"/>
              </a:rPr>
              <a:t>"</a:t>
            </a:r>
            <a:r>
              <a:rPr lang="en-US" altLang="en-US" sz="2400"/>
              <a:t> 10 Jesus said to him, </a:t>
            </a:r>
            <a:r>
              <a:rPr lang="en-US" altLang="en-US" sz="2400">
                <a:cs typeface="Arial" charset="0"/>
              </a:rPr>
              <a:t>"</a:t>
            </a:r>
            <a:r>
              <a:rPr lang="en-US" altLang="en-US" sz="2400"/>
              <a:t>Away from me, Satan! For it is written: </a:t>
            </a:r>
            <a:r>
              <a:rPr lang="en-US" altLang="en-US" sz="2400">
                <a:cs typeface="Arial" charset="0"/>
              </a:rPr>
              <a:t>'</a:t>
            </a:r>
            <a:r>
              <a:rPr lang="en-US" altLang="en-US" sz="2400"/>
              <a:t>Worship the Lord your God, and serve him only.</a:t>
            </a:r>
            <a:r>
              <a:rPr lang="en-US" altLang="en-US" sz="2400">
                <a:cs typeface="Arial" charset="0"/>
              </a:rPr>
              <a:t>'</a:t>
            </a:r>
            <a:r>
              <a:rPr lang="en-US" altLang="en-US" sz="2400"/>
              <a:t> {[10] Deut. 6:13}</a:t>
            </a:r>
            <a:r>
              <a:rPr lang="en-US" altLang="en-US" sz="2400">
                <a:cs typeface="Arial" charset="0"/>
              </a:rPr>
              <a:t>"</a:t>
            </a:r>
            <a:r>
              <a:rPr lang="en-US" altLang="en-US" sz="2400"/>
              <a:t> </a:t>
            </a:r>
          </a:p>
        </p:txBody>
      </p:sp>
    </p:spTree>
    <p:custDataLst>
      <p:tags r:id="rId1"/>
    </p:custDataLst>
  </p:cSld>
  <p:clrMapOvr>
    <a:masterClrMapping/>
  </p:clrMapOvr>
  <p:transition advTm="175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checkerboard(across)">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A Sketch of Our Response</a:t>
            </a:r>
          </a:p>
        </p:txBody>
      </p:sp>
      <p:sp>
        <p:nvSpPr>
          <p:cNvPr id="13315" name="Rectangle 3"/>
          <p:cNvSpPr>
            <a:spLocks noGrp="1" noChangeArrowheads="1"/>
          </p:cNvSpPr>
          <p:nvPr>
            <p:ph type="body" idx="1"/>
          </p:nvPr>
        </p:nvSpPr>
        <p:spPr/>
        <p:txBody>
          <a:bodyPr/>
          <a:lstStyle/>
          <a:p>
            <a:r>
              <a:rPr lang="en-US" altLang="en-US"/>
              <a:t>(1) There are a number of Old Testament passages cited in the New Testament where the term </a:t>
            </a:r>
            <a:r>
              <a:rPr lang="en-US" altLang="en-US">
                <a:cs typeface="Arial" charset="0"/>
              </a:rPr>
              <a:t>'</a:t>
            </a:r>
            <a:r>
              <a:rPr lang="en-US" altLang="en-US"/>
              <a:t>Jehovah</a:t>
            </a:r>
            <a:r>
              <a:rPr lang="en-US" altLang="en-US">
                <a:cs typeface="Arial" charset="0"/>
              </a:rPr>
              <a:t>'</a:t>
            </a:r>
            <a:r>
              <a:rPr lang="en-US" altLang="en-US"/>
              <a:t> (LORD) is applied to Jesus.</a:t>
            </a:r>
          </a:p>
          <a:p>
            <a:r>
              <a:rPr lang="en-US" altLang="en-US"/>
              <a:t>(2) Jesus is worshiped.</a:t>
            </a:r>
          </a:p>
          <a:p>
            <a:r>
              <a:rPr lang="en-US" altLang="en-US"/>
              <a:t>(3) Jesus is called </a:t>
            </a:r>
            <a:r>
              <a:rPr lang="en-US" altLang="en-US">
                <a:cs typeface="Arial" charset="0"/>
              </a:rPr>
              <a:t>'</a:t>
            </a:r>
            <a:r>
              <a:rPr lang="en-US" altLang="en-US"/>
              <a:t>God.</a:t>
            </a:r>
            <a:r>
              <a:rPr lang="en-US" altLang="en-US">
                <a:cs typeface="Arial" charset="0"/>
              </a:rPr>
              <a:t>'</a:t>
            </a:r>
          </a:p>
          <a:p>
            <a:r>
              <a:rPr lang="en-US" altLang="en-US"/>
              <a:t>(4) Jesus is characterized as God is.</a:t>
            </a:r>
          </a:p>
        </p:txBody>
      </p:sp>
    </p:spTree>
    <p:custDataLst>
      <p:tags r:id="rId1"/>
    </p:custDataLst>
  </p:cSld>
  <p:clrMapOvr>
    <a:masterClrMapping/>
  </p:clrMapOvr>
  <p:transition advTm="222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Acts 10</a:t>
            </a:r>
          </a:p>
        </p:txBody>
      </p:sp>
      <p:sp>
        <p:nvSpPr>
          <p:cNvPr id="64516" name="Text Box 4"/>
          <p:cNvSpPr txBox="1">
            <a:spLocks noChangeArrowheads="1"/>
          </p:cNvSpPr>
          <p:nvPr/>
        </p:nvSpPr>
        <p:spPr bwMode="auto">
          <a:xfrm>
            <a:off x="533400" y="1524000"/>
            <a:ext cx="8001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Acts 10:22 (NIV) The men replied, </a:t>
            </a:r>
            <a:r>
              <a:rPr lang="en-US" altLang="en-US" sz="2400">
                <a:cs typeface="Arial" charset="0"/>
              </a:rPr>
              <a:t>"</a:t>
            </a:r>
            <a:r>
              <a:rPr lang="en-US" altLang="en-US" sz="2400"/>
              <a:t>We have come from Cornelius the centurion. He is a righteous and God-fearing man, who is respected by all the Jewish people. A holy angel told him to have you come to his house so that he could hear what you have to say.</a:t>
            </a:r>
            <a:r>
              <a:rPr lang="en-US" altLang="en-US" sz="2400">
                <a:cs typeface="Arial" charset="0"/>
              </a:rPr>
              <a:t>"</a:t>
            </a:r>
            <a:r>
              <a:rPr lang="en-US" altLang="en-US" sz="2400"/>
              <a:t> 23 Then Peter invited the men into the house to be his guests. The next day Peter started out with them, and some of the brothers from Joppa went along. 24 The following day he arrived in Caesarea. Cornelius was expecting them and had called together his relatives and close friends. 25 As Peter entered the house, Cornelius met him and fell at his feet in reverence. 26 But Peter made him get up. </a:t>
            </a:r>
            <a:r>
              <a:rPr lang="en-US" altLang="en-US" sz="2400">
                <a:cs typeface="Arial" charset="0"/>
              </a:rPr>
              <a:t>"</a:t>
            </a:r>
            <a:r>
              <a:rPr lang="en-US" altLang="en-US" sz="2400"/>
              <a:t>Stand up," he said, "I am only a man myself.</a:t>
            </a:r>
            <a:r>
              <a:rPr lang="en-US" altLang="en-US" sz="2400">
                <a:cs typeface="Arial" charset="0"/>
              </a:rPr>
              <a:t>"</a:t>
            </a:r>
            <a:r>
              <a:rPr lang="en-US" altLang="en-US" sz="2400"/>
              <a:t> </a:t>
            </a:r>
          </a:p>
        </p:txBody>
      </p:sp>
    </p:spTree>
    <p:custDataLst>
      <p:tags r:id="rId1"/>
    </p:custDataLst>
  </p:cSld>
  <p:clrMapOvr>
    <a:masterClrMapping/>
  </p:clrMapOvr>
  <p:transition advTm="376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Revelation 19</a:t>
            </a:r>
          </a:p>
        </p:txBody>
      </p:sp>
      <p:sp>
        <p:nvSpPr>
          <p:cNvPr id="66564" name="Text Box 4"/>
          <p:cNvSpPr txBox="1">
            <a:spLocks noChangeArrowheads="1"/>
          </p:cNvSpPr>
          <p:nvPr/>
        </p:nvSpPr>
        <p:spPr bwMode="auto">
          <a:xfrm>
            <a:off x="1066800" y="2057400"/>
            <a:ext cx="7086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19:9 (NIV) Then the angel said to me, </a:t>
            </a:r>
            <a:r>
              <a:rPr lang="en-US" altLang="en-US" sz="2400">
                <a:cs typeface="Arial" charset="0"/>
              </a:rPr>
              <a:t>"</a:t>
            </a:r>
            <a:r>
              <a:rPr lang="en-US" altLang="en-US" sz="2400"/>
              <a:t>Write: </a:t>
            </a:r>
            <a:r>
              <a:rPr lang="en-US" altLang="en-US" sz="2400">
                <a:cs typeface="Arial" charset="0"/>
              </a:rPr>
              <a:t>'</a:t>
            </a:r>
            <a:r>
              <a:rPr lang="en-US" altLang="en-US" sz="2400"/>
              <a:t>Blessed are those who are invited to the wedding supper of the Lamb!</a:t>
            </a:r>
            <a:r>
              <a:rPr lang="en-US" altLang="en-US" sz="2400">
                <a:cs typeface="Arial" charset="0"/>
              </a:rPr>
              <a:t>'"</a:t>
            </a:r>
            <a:r>
              <a:rPr lang="en-US" altLang="en-US" sz="2400"/>
              <a:t> And he added, </a:t>
            </a:r>
            <a:r>
              <a:rPr lang="en-US" altLang="en-US" sz="2400">
                <a:cs typeface="Arial" charset="0"/>
              </a:rPr>
              <a:t>"</a:t>
            </a:r>
            <a:r>
              <a:rPr lang="en-US" altLang="en-US" sz="2400"/>
              <a:t>These are the true words of God.</a:t>
            </a:r>
            <a:r>
              <a:rPr lang="en-US" altLang="en-US" sz="2400">
                <a:cs typeface="Arial" charset="0"/>
              </a:rPr>
              <a:t>"</a:t>
            </a:r>
            <a:r>
              <a:rPr lang="en-US" altLang="en-US" sz="2400"/>
              <a:t> 10 At this I fell at his feet to worship him. But he said to me, </a:t>
            </a:r>
            <a:r>
              <a:rPr lang="en-US" altLang="en-US" sz="2400">
                <a:cs typeface="Arial" charset="0"/>
              </a:rPr>
              <a:t>"</a:t>
            </a:r>
            <a:r>
              <a:rPr lang="en-US" altLang="en-US" sz="2400"/>
              <a:t>Do not do it! I am a fellow servant with you and with your brothers who hold to the testimony of Jesus. Worship God! For the testimony of Jesus is the spirit of prophecy.</a:t>
            </a:r>
            <a:r>
              <a:rPr lang="en-US" altLang="en-US" sz="2400">
                <a:cs typeface="Arial" charset="0"/>
              </a:rPr>
              <a:t>"</a:t>
            </a:r>
            <a:r>
              <a:rPr lang="en-US" altLang="en-US" sz="2400"/>
              <a:t> </a:t>
            </a:r>
          </a:p>
        </p:txBody>
      </p:sp>
    </p:spTree>
    <p:custDataLst>
      <p:tags r:id="rId1"/>
    </p:custDataLst>
  </p:cSld>
  <p:clrMapOvr>
    <a:masterClrMapping/>
  </p:clrMapOvr>
  <p:transition advTm="248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across)">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Revelation 22</a:t>
            </a:r>
          </a:p>
        </p:txBody>
      </p:sp>
      <p:sp>
        <p:nvSpPr>
          <p:cNvPr id="68612" name="Text Box 4"/>
          <p:cNvSpPr txBox="1">
            <a:spLocks noChangeArrowheads="1"/>
          </p:cNvSpPr>
          <p:nvPr/>
        </p:nvSpPr>
        <p:spPr bwMode="auto">
          <a:xfrm>
            <a:off x="685800" y="1600200"/>
            <a:ext cx="7924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22:6 (NIV) The angel said to me, </a:t>
            </a:r>
            <a:r>
              <a:rPr lang="en-US" altLang="en-US" sz="2400">
                <a:cs typeface="Arial" charset="0"/>
              </a:rPr>
              <a:t>"</a:t>
            </a:r>
            <a:r>
              <a:rPr lang="en-US" altLang="en-US" sz="2400"/>
              <a:t>These words are trustworthy and true. The Lord, the God of the spirits of the prophets, sent his angel to show his servants the things that must soon take place." 7 </a:t>
            </a:r>
            <a:r>
              <a:rPr lang="en-US" altLang="en-US" sz="2400">
                <a:cs typeface="Arial" charset="0"/>
              </a:rPr>
              <a:t>"</a:t>
            </a:r>
            <a:r>
              <a:rPr lang="en-US" altLang="en-US" sz="2400"/>
              <a:t>Behold, I am coming soon! Blessed is he who keeps the words of the prophecy in this book." 8 I, John, am the one who heard and saw these things. And when I had heard and seen them, I fell down to worship at the feet of the angel who had been showing them to me. 9 But he said to me, "Do not do it! I am a fellow servant with you and with your brothers the prophets and of all who keep the words of this book. Worship God!"</a:t>
            </a:r>
          </a:p>
        </p:txBody>
      </p:sp>
    </p:spTree>
    <p:custDataLst>
      <p:tags r:id="rId1"/>
    </p:custDataLst>
  </p:cSld>
  <p:clrMapOvr>
    <a:masterClrMapping/>
  </p:clrMapOvr>
  <p:transition advTm="334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heckerboard(across)">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Worship &amp; Jesus</a:t>
            </a:r>
          </a:p>
        </p:txBody>
      </p:sp>
      <p:sp>
        <p:nvSpPr>
          <p:cNvPr id="70659" name="Rectangle 3"/>
          <p:cNvSpPr>
            <a:spLocks noGrp="1" noChangeArrowheads="1"/>
          </p:cNvSpPr>
          <p:nvPr>
            <p:ph type="body" idx="1"/>
          </p:nvPr>
        </p:nvSpPr>
        <p:spPr/>
        <p:txBody>
          <a:bodyPr/>
          <a:lstStyle/>
          <a:p>
            <a:pPr>
              <a:buFontTx/>
              <a:buNone/>
            </a:pPr>
            <a:r>
              <a:rPr lang="en-US" altLang="en-US"/>
              <a:t>	Now let us look at what is done to Jesus regarding worship.</a:t>
            </a:r>
          </a:p>
          <a:p>
            <a:r>
              <a:rPr lang="en-US" altLang="en-US"/>
              <a:t>Matthew 2:11 – the Magi</a:t>
            </a:r>
          </a:p>
          <a:p>
            <a:r>
              <a:rPr lang="en-US" altLang="en-US"/>
              <a:t>Matthew 28:9 – the women at his resurrection</a:t>
            </a:r>
          </a:p>
          <a:p>
            <a:r>
              <a:rPr lang="en-US" altLang="en-US"/>
              <a:t>Revelation 5:8-14 – the heavenly throne-room</a:t>
            </a:r>
          </a:p>
        </p:txBody>
      </p:sp>
    </p:spTree>
    <p:custDataLst>
      <p:tags r:id="rId1"/>
    </p:custDataLst>
  </p:cSld>
  <p:clrMapOvr>
    <a:masterClrMapping/>
  </p:clrMapOvr>
  <p:transition advTm="165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Matthew 2</a:t>
            </a:r>
          </a:p>
        </p:txBody>
      </p:sp>
      <p:sp>
        <p:nvSpPr>
          <p:cNvPr id="71684" name="Text Box 4"/>
          <p:cNvSpPr txBox="1">
            <a:spLocks noChangeArrowheads="1"/>
          </p:cNvSpPr>
          <p:nvPr/>
        </p:nvSpPr>
        <p:spPr bwMode="auto">
          <a:xfrm>
            <a:off x="914400" y="16002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2:9 (NIV) After they had heard the king, they went on their way, and the star they had seen in the east went ahead of them until it stopped over the place where the child was. 10 When they saw the star, they were overjoyed. 11 On coming to the house, they saw the child with his mother Mary, and they bowed down and worshiped him. Then they opened their treasures and presented him with gifts of gold and of incense and of myrrh. 12 And having been warned in a dream not to go back to Herod, they returned to their country by another route. </a:t>
            </a:r>
          </a:p>
        </p:txBody>
      </p:sp>
    </p:spTree>
    <p:custDataLst>
      <p:tags r:id="rId1"/>
    </p:custDataLst>
  </p:cSld>
  <p:clrMapOvr>
    <a:masterClrMapping/>
  </p:clrMapOvr>
  <p:transition advTm="32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checkerboard(across)">
                                      <p:cBhvr>
                                        <p:cTn id="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Matthew 28</a:t>
            </a:r>
          </a:p>
        </p:txBody>
      </p:sp>
      <p:sp>
        <p:nvSpPr>
          <p:cNvPr id="75780" name="Text Box 4"/>
          <p:cNvSpPr txBox="1">
            <a:spLocks noChangeArrowheads="1"/>
          </p:cNvSpPr>
          <p:nvPr/>
        </p:nvSpPr>
        <p:spPr bwMode="auto">
          <a:xfrm>
            <a:off x="838200" y="1371600"/>
            <a:ext cx="7391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28:5 (NIV) The angel said to the women, </a:t>
            </a:r>
            <a:r>
              <a:rPr lang="en-US" altLang="en-US" sz="2400">
                <a:cs typeface="Arial" charset="0"/>
              </a:rPr>
              <a:t>"</a:t>
            </a:r>
            <a:r>
              <a:rPr lang="en-US" altLang="en-US" sz="2400"/>
              <a:t>Do not be afraid, for I know that you are looking for Jesus, who was crucified. 6 He is not here; he has risen, just as he said. Come and see the place where he lay. 7 Then go quickly and tell his disciples: </a:t>
            </a:r>
            <a:r>
              <a:rPr lang="en-US" altLang="en-US" sz="2400">
                <a:cs typeface="Arial" charset="0"/>
              </a:rPr>
              <a:t>'</a:t>
            </a:r>
            <a:r>
              <a:rPr lang="en-US" altLang="en-US" sz="2400"/>
              <a:t>He has risen from the dead and is going ahead of you into Galilee. There you will see him.</a:t>
            </a:r>
            <a:r>
              <a:rPr lang="en-US" altLang="en-US" sz="2400">
                <a:cs typeface="Arial" charset="0"/>
              </a:rPr>
              <a:t>'</a:t>
            </a:r>
            <a:r>
              <a:rPr lang="en-US" altLang="en-US" sz="2400"/>
              <a:t> Now I have told you.</a:t>
            </a:r>
            <a:r>
              <a:rPr lang="en-US" altLang="en-US" sz="2400">
                <a:cs typeface="Arial" charset="0"/>
              </a:rPr>
              <a:t>"</a:t>
            </a:r>
            <a:r>
              <a:rPr lang="en-US" altLang="en-US" sz="2400"/>
              <a:t> 8 So the women hurried away from the tomb, afraid yet filled with joy, and ran to tell his disciples. 9 Suddenly Jesus met them. </a:t>
            </a:r>
            <a:r>
              <a:rPr lang="en-US" altLang="en-US" sz="2400">
                <a:cs typeface="Arial" charset="0"/>
              </a:rPr>
              <a:t>"</a:t>
            </a:r>
            <a:r>
              <a:rPr lang="en-US" altLang="en-US" sz="2400"/>
              <a:t>Greetings,</a:t>
            </a:r>
            <a:r>
              <a:rPr lang="en-US" altLang="en-US" sz="2400">
                <a:cs typeface="Arial" charset="0"/>
              </a:rPr>
              <a:t>"</a:t>
            </a:r>
            <a:r>
              <a:rPr lang="en-US" altLang="en-US" sz="2400"/>
              <a:t> he said. They came to him, clasped his feet and worshiped him. 10 Then Jesus said to them, </a:t>
            </a:r>
            <a:r>
              <a:rPr lang="en-US" altLang="en-US" sz="2400">
                <a:cs typeface="Arial" charset="0"/>
              </a:rPr>
              <a:t>"</a:t>
            </a:r>
            <a:r>
              <a:rPr lang="en-US" altLang="en-US" sz="2400"/>
              <a:t>Do not be afraid. Go and tell my brothers to go to Galilee; there they will see me.</a:t>
            </a:r>
            <a:r>
              <a:rPr lang="en-US" altLang="en-US" sz="2400">
                <a:cs typeface="Arial" charset="0"/>
              </a:rPr>
              <a:t>"</a:t>
            </a:r>
            <a:r>
              <a:rPr lang="en-US" altLang="en-US" sz="2400"/>
              <a:t> </a:t>
            </a:r>
          </a:p>
        </p:txBody>
      </p:sp>
    </p:spTree>
    <p:custDataLst>
      <p:tags r:id="rId1"/>
    </p:custDataLst>
  </p:cSld>
  <p:clrMapOvr>
    <a:masterClrMapping/>
  </p:clrMapOvr>
  <p:transition advTm="446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heckerboard(across)">
                                      <p:cBhvr>
                                        <p:cTn id="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Revelation 5</a:t>
            </a:r>
          </a:p>
        </p:txBody>
      </p:sp>
      <p:sp>
        <p:nvSpPr>
          <p:cNvPr id="77828" name="Text Box 4"/>
          <p:cNvSpPr txBox="1">
            <a:spLocks noChangeArrowheads="1"/>
          </p:cNvSpPr>
          <p:nvPr/>
        </p:nvSpPr>
        <p:spPr bwMode="auto">
          <a:xfrm>
            <a:off x="304800" y="1371600"/>
            <a:ext cx="86106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Rev 5:8 (NIV) And when he had taken it, the four living creatures and the twenty-four elders fell down before the Lamb. Each one had a harp and they were holding golden bowls full of incense, which are the prayers of the saints. 9 And they sang a new song: </a:t>
            </a:r>
            <a:r>
              <a:rPr lang="en-US" altLang="en-US" sz="2000">
                <a:cs typeface="Arial" charset="0"/>
              </a:rPr>
              <a:t>"</a:t>
            </a:r>
            <a:r>
              <a:rPr lang="en-US" altLang="en-US" sz="2000"/>
              <a:t>You are worthy to take the scroll and to open its seals, because you were slain, and with your blood you purchased men for God from every tribe and language and people and nation. 10 You have made them to be a kingdom and priests to serve our God, and they will reign on the earth.</a:t>
            </a:r>
            <a:r>
              <a:rPr lang="en-US" altLang="en-US" sz="2000">
                <a:cs typeface="Arial" charset="0"/>
              </a:rPr>
              <a:t>"</a:t>
            </a:r>
            <a:r>
              <a:rPr lang="en-US" altLang="en-US" sz="2000"/>
              <a:t> 11 Then I looked and heard the voice of many angels, numbering thousands upon thousands, and ten thousand times ten thousand. They encircled the throne and the living creatures and the elders. 12 In a loud voice they sang: </a:t>
            </a:r>
            <a:r>
              <a:rPr lang="en-US" altLang="en-US" sz="2000">
                <a:cs typeface="Arial" charset="0"/>
              </a:rPr>
              <a:t>"</a:t>
            </a:r>
            <a:r>
              <a:rPr lang="en-US" altLang="en-US" sz="2000"/>
              <a:t>Worthy is the Lamb, who was slain, to receive power and wealth and wisdom and strength and honor and glory and praise!</a:t>
            </a:r>
            <a:r>
              <a:rPr lang="en-US" altLang="en-US" sz="2000">
                <a:cs typeface="Arial" charset="0"/>
              </a:rPr>
              <a:t>"</a:t>
            </a:r>
            <a:r>
              <a:rPr lang="en-US" altLang="en-US" sz="2000"/>
              <a:t> 13 Then I heard every creature in heaven and on earth and under the earth and on the sea, and all that is in them, singing: </a:t>
            </a:r>
            <a:r>
              <a:rPr lang="en-US" altLang="en-US" sz="2000">
                <a:cs typeface="Arial" charset="0"/>
              </a:rPr>
              <a:t>"</a:t>
            </a:r>
            <a:r>
              <a:rPr lang="en-US" altLang="en-US" sz="2000"/>
              <a:t>To him who sits on the throne and to the Lamb be praise and honor and glory and power, for ever and ever!</a:t>
            </a:r>
            <a:r>
              <a:rPr lang="en-US" altLang="en-US" sz="2000">
                <a:cs typeface="Arial" charset="0"/>
              </a:rPr>
              <a:t>"</a:t>
            </a:r>
            <a:r>
              <a:rPr lang="en-US" altLang="en-US" sz="2000"/>
              <a:t> 14 The four living creatures said, </a:t>
            </a:r>
            <a:r>
              <a:rPr lang="en-US" altLang="en-US" sz="2000">
                <a:cs typeface="Arial" charset="0"/>
              </a:rPr>
              <a:t>"</a:t>
            </a:r>
            <a:r>
              <a:rPr lang="en-US" altLang="en-US" sz="2000"/>
              <a:t>Amen,</a:t>
            </a:r>
            <a:r>
              <a:rPr lang="en-US" altLang="en-US" sz="2000">
                <a:cs typeface="Arial" charset="0"/>
              </a:rPr>
              <a:t>"</a:t>
            </a:r>
            <a:r>
              <a:rPr lang="en-US" altLang="en-US" sz="2000"/>
              <a:t> and the elders fell down and worshiped. </a:t>
            </a:r>
          </a:p>
        </p:txBody>
      </p:sp>
    </p:spTree>
    <p:custDataLst>
      <p:tags r:id="rId1"/>
    </p:custDataLst>
  </p:cSld>
  <p:clrMapOvr>
    <a:masterClrMapping/>
  </p:clrMapOvr>
  <p:transition advTm="697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checkerboard(across)">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Worship &amp; Jesus</a:t>
            </a:r>
          </a:p>
        </p:txBody>
      </p:sp>
      <p:sp>
        <p:nvSpPr>
          <p:cNvPr id="79875" name="Rectangle 3"/>
          <p:cNvSpPr>
            <a:spLocks noGrp="1" noChangeArrowheads="1"/>
          </p:cNvSpPr>
          <p:nvPr>
            <p:ph type="body" idx="1"/>
          </p:nvPr>
        </p:nvSpPr>
        <p:spPr/>
        <p:txBody>
          <a:bodyPr/>
          <a:lstStyle/>
          <a:p>
            <a:pPr>
              <a:lnSpc>
                <a:spcPct val="90000"/>
              </a:lnSpc>
            </a:pPr>
            <a:r>
              <a:rPr lang="en-US" altLang="en-US" sz="2800"/>
              <a:t>So, worship is forbidden to given to anyone but God, as Jesus himself points out.</a:t>
            </a:r>
          </a:p>
          <a:p>
            <a:pPr>
              <a:lnSpc>
                <a:spcPct val="90000"/>
              </a:lnSpc>
            </a:pPr>
            <a:r>
              <a:rPr lang="en-US" altLang="en-US" sz="2800"/>
              <a:t>But Jesus accepts worship from the Magi and from the women returning from the tomb.</a:t>
            </a:r>
          </a:p>
          <a:p>
            <a:pPr>
              <a:lnSpc>
                <a:spcPct val="90000"/>
              </a:lnSpc>
            </a:pPr>
            <a:r>
              <a:rPr lang="en-US" altLang="en-US" sz="2800"/>
              <a:t>In heaven, Jesus is worshiped by the 24 elders, the 4 living creatures, and every creature in heaven &amp; earth.</a:t>
            </a:r>
          </a:p>
          <a:p>
            <a:pPr lvl="1">
              <a:lnSpc>
                <a:spcPct val="90000"/>
              </a:lnSpc>
            </a:pPr>
            <a:r>
              <a:rPr lang="en-US" altLang="en-US" sz="2400"/>
              <a:t>They fall down before him &amp; worship him.</a:t>
            </a:r>
          </a:p>
          <a:p>
            <a:pPr lvl="1">
              <a:lnSpc>
                <a:spcPct val="90000"/>
              </a:lnSpc>
            </a:pPr>
            <a:r>
              <a:rPr lang="en-US" altLang="en-US" sz="2400"/>
              <a:t>They offer incense and prayers to him.</a:t>
            </a:r>
          </a:p>
          <a:p>
            <a:pPr lvl="1">
              <a:lnSpc>
                <a:spcPct val="90000"/>
              </a:lnSpc>
            </a:pPr>
            <a:r>
              <a:rPr lang="en-US" altLang="en-US" sz="2400"/>
              <a:t>They sing hymns to him and to the Father.</a:t>
            </a:r>
          </a:p>
        </p:txBody>
      </p:sp>
    </p:spTree>
    <p:custDataLst>
      <p:tags r:id="rId1"/>
    </p:custDataLst>
  </p:cSld>
  <p:clrMapOvr>
    <a:masterClrMapping/>
  </p:clrMapOvr>
  <p:transition advTm="316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 calcmode="lin" valueType="num">
                                      <p:cBhvr additive="base">
                                        <p:cTn id="31" dur="5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8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875">
                                            <p:txEl>
                                              <p:pRg st="5" end="5"/>
                                            </p:txEl>
                                          </p:spTgt>
                                        </p:tgtEl>
                                        <p:attrNameLst>
                                          <p:attrName>style.visibility</p:attrName>
                                        </p:attrNameLst>
                                      </p:cBhvr>
                                      <p:to>
                                        <p:strVal val="visible"/>
                                      </p:to>
                                    </p:set>
                                    <p:anim calcmode="lin" valueType="num">
                                      <p:cBhvr additive="base">
                                        <p:cTn id="37" dur="5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8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Jesus is Called God</a:t>
            </a:r>
          </a:p>
        </p:txBody>
      </p:sp>
      <p:sp>
        <p:nvSpPr>
          <p:cNvPr id="80899" name="Rectangle 3"/>
          <p:cNvSpPr>
            <a:spLocks noGrp="1" noChangeArrowheads="1"/>
          </p:cNvSpPr>
          <p:nvPr>
            <p:ph type="body" idx="1"/>
          </p:nvPr>
        </p:nvSpPr>
        <p:spPr/>
        <p:txBody>
          <a:bodyPr/>
          <a:lstStyle/>
          <a:p>
            <a:r>
              <a:rPr lang="en-US" altLang="en-US"/>
              <a:t>John 20:28 – by the apostle Thomas</a:t>
            </a:r>
          </a:p>
          <a:p>
            <a:r>
              <a:rPr lang="en-US" altLang="en-US"/>
              <a:t>Titus 2:13 – by the apostle Paul</a:t>
            </a:r>
          </a:p>
          <a:p>
            <a:r>
              <a:rPr lang="en-US" altLang="en-US"/>
              <a:t>2 Peter 1:1-2 – by the apostle Peter</a:t>
            </a:r>
          </a:p>
          <a:p>
            <a:r>
              <a:rPr lang="en-US" altLang="en-US"/>
              <a:t>Romans 9:5 – by Paul again</a:t>
            </a:r>
          </a:p>
          <a:p>
            <a:r>
              <a:rPr lang="en-US" altLang="en-US"/>
              <a:t>John 5:18 – Jesus</a:t>
            </a:r>
            <a:r>
              <a:rPr lang="en-US" altLang="en-US">
                <a:cs typeface="Arial" charset="0"/>
              </a:rPr>
              <a:t>'</a:t>
            </a:r>
            <a:r>
              <a:rPr lang="en-US" altLang="en-US"/>
              <a:t> Jewish opponents see his claim as tantamount to equality with God.</a:t>
            </a:r>
          </a:p>
          <a:p>
            <a:r>
              <a:rPr lang="en-US" altLang="en-US"/>
              <a:t>Revelation 19:15 – called Almighty</a:t>
            </a:r>
          </a:p>
        </p:txBody>
      </p:sp>
    </p:spTree>
    <p:custDataLst>
      <p:tags r:id="rId1"/>
    </p:custDataLst>
  </p:cSld>
  <p:clrMapOvr>
    <a:masterClrMapping/>
  </p:clrMapOvr>
  <p:transition advTm="243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0899">
                                            <p:txEl>
                                              <p:pRg st="5" end="5"/>
                                            </p:txEl>
                                          </p:spTgt>
                                        </p:tgtEl>
                                        <p:attrNameLst>
                                          <p:attrName>style.visibility</p:attrName>
                                        </p:attrNameLst>
                                      </p:cBhvr>
                                      <p:to>
                                        <p:strVal val="visible"/>
                                      </p:to>
                                    </p:set>
                                    <p:anim calcmode="lin" valueType="num">
                                      <p:cBhvr additive="base">
                                        <p:cTn id="37"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John 20</a:t>
            </a:r>
          </a:p>
        </p:txBody>
      </p:sp>
      <p:sp>
        <p:nvSpPr>
          <p:cNvPr id="81924" name="Text Box 4"/>
          <p:cNvSpPr txBox="1">
            <a:spLocks noChangeArrowheads="1"/>
          </p:cNvSpPr>
          <p:nvPr/>
        </p:nvSpPr>
        <p:spPr bwMode="auto">
          <a:xfrm>
            <a:off x="457200" y="1676400"/>
            <a:ext cx="8229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20:26 (NIV) A week later his disciples were in the house again, and Thomas was with them. Though the doors were locked, Jesus came and stood among them and said, </a:t>
            </a:r>
            <a:r>
              <a:rPr lang="en-US" altLang="en-US" sz="2400">
                <a:cs typeface="Arial" charset="0"/>
              </a:rPr>
              <a:t>"</a:t>
            </a:r>
            <a:r>
              <a:rPr lang="en-US" altLang="en-US" sz="2400"/>
              <a:t>Peace be with you!</a:t>
            </a:r>
            <a:r>
              <a:rPr lang="en-US" altLang="en-US" sz="2400">
                <a:cs typeface="Arial" charset="0"/>
              </a:rPr>
              <a:t>"</a:t>
            </a:r>
            <a:r>
              <a:rPr lang="en-US" altLang="en-US" sz="2400"/>
              <a:t> </a:t>
            </a:r>
          </a:p>
          <a:p>
            <a:r>
              <a:rPr lang="en-US" altLang="en-US" sz="2400"/>
              <a:t>27 Then he said to Thomas, </a:t>
            </a:r>
            <a:r>
              <a:rPr lang="en-US" altLang="en-US" sz="2400">
                <a:cs typeface="Arial" charset="0"/>
              </a:rPr>
              <a:t>"</a:t>
            </a:r>
            <a:r>
              <a:rPr lang="en-US" altLang="en-US" sz="2400"/>
              <a:t>Put your finger here; see my hands. Reach out your hand and put it into my side. Stop doubting and believe.</a:t>
            </a:r>
            <a:r>
              <a:rPr lang="en-US" altLang="en-US" sz="2400">
                <a:cs typeface="Arial" charset="0"/>
              </a:rPr>
              <a:t>"</a:t>
            </a:r>
            <a:r>
              <a:rPr lang="en-US" altLang="en-US" sz="2400"/>
              <a:t> </a:t>
            </a:r>
          </a:p>
          <a:p>
            <a:r>
              <a:rPr lang="en-US" altLang="en-US" sz="2400"/>
              <a:t>28 Thomas said to him, </a:t>
            </a:r>
            <a:r>
              <a:rPr lang="en-US" altLang="en-US" sz="2400">
                <a:cs typeface="Arial" charset="0"/>
              </a:rPr>
              <a:t>"</a:t>
            </a:r>
            <a:r>
              <a:rPr lang="en-US" altLang="en-US" sz="2400"/>
              <a:t>My Lord and my God!</a:t>
            </a:r>
            <a:r>
              <a:rPr lang="en-US" altLang="en-US" sz="2400">
                <a:cs typeface="Arial" charset="0"/>
              </a:rPr>
              <a:t>"</a:t>
            </a:r>
            <a:r>
              <a:rPr lang="en-US" altLang="en-US" sz="2400"/>
              <a:t> </a:t>
            </a:r>
          </a:p>
          <a:p>
            <a:r>
              <a:rPr lang="en-US" altLang="en-US" sz="2400"/>
              <a:t>29 Then Jesus told him, </a:t>
            </a:r>
            <a:r>
              <a:rPr lang="en-US" altLang="en-US" sz="2400">
                <a:cs typeface="Arial" charset="0"/>
              </a:rPr>
              <a:t>"</a:t>
            </a:r>
            <a:r>
              <a:rPr lang="en-US" altLang="en-US" sz="2400"/>
              <a:t>Because you have seen me, you have believed; blessed are those who have not seen and yet have believed.</a:t>
            </a:r>
            <a:r>
              <a:rPr lang="en-US" altLang="en-US" sz="2400">
                <a:cs typeface="Arial" charset="0"/>
              </a:rPr>
              <a:t>"</a:t>
            </a:r>
            <a:r>
              <a:rPr lang="en-US" altLang="en-US" sz="2400"/>
              <a:t> </a:t>
            </a:r>
          </a:p>
        </p:txBody>
      </p:sp>
    </p:spTree>
    <p:custDataLst>
      <p:tags r:id="rId1"/>
    </p:custDataLst>
  </p:cSld>
  <p:clrMapOvr>
    <a:masterClrMapping/>
  </p:clrMapOvr>
  <p:transition advTm="336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cs typeface="Arial" charset="0"/>
              </a:rPr>
              <a:t>'</a:t>
            </a:r>
            <a:r>
              <a:rPr lang="en-US" altLang="en-US"/>
              <a:t>Jehovah</a:t>
            </a:r>
            <a:r>
              <a:rPr lang="en-US" altLang="en-US">
                <a:cs typeface="Arial" charset="0"/>
              </a:rPr>
              <a:t>'</a:t>
            </a:r>
            <a:r>
              <a:rPr lang="en-US" altLang="en-US"/>
              <a:t> applied to Jesus</a:t>
            </a:r>
          </a:p>
        </p:txBody>
      </p:sp>
      <p:sp>
        <p:nvSpPr>
          <p:cNvPr id="61443" name="Rectangle 3"/>
          <p:cNvSpPr>
            <a:spLocks noGrp="1" noChangeArrowheads="1"/>
          </p:cNvSpPr>
          <p:nvPr>
            <p:ph type="body" idx="1"/>
          </p:nvPr>
        </p:nvSpPr>
        <p:spPr/>
        <p:txBody>
          <a:bodyPr/>
          <a:lstStyle/>
          <a:p>
            <a:pPr>
              <a:lnSpc>
                <a:spcPct val="80000"/>
              </a:lnSpc>
            </a:pPr>
            <a:r>
              <a:rPr lang="en-US" altLang="en-US" sz="2800"/>
              <a:t>The term </a:t>
            </a:r>
            <a:r>
              <a:rPr lang="en-US" altLang="en-US" sz="2800">
                <a:cs typeface="Arial" charset="0"/>
              </a:rPr>
              <a:t>'</a:t>
            </a:r>
            <a:r>
              <a:rPr lang="en-US" altLang="en-US" sz="2800"/>
              <a:t>Jehovah</a:t>
            </a:r>
            <a:r>
              <a:rPr lang="en-US" altLang="en-US" sz="2800">
                <a:cs typeface="Arial" charset="0"/>
              </a:rPr>
              <a:t>'</a:t>
            </a:r>
            <a:r>
              <a:rPr lang="en-US" altLang="en-US" sz="2800"/>
              <a:t> is old word used in some English translations to represent the Hebrew </a:t>
            </a:r>
            <a:r>
              <a:rPr lang="he-IL" altLang="en-US" sz="2800">
                <a:latin typeface="Tahoma" pitchFamily="34" charset="0"/>
                <a:cs typeface="Arial" charset="0"/>
              </a:rPr>
              <a:t>יהוה</a:t>
            </a:r>
            <a:r>
              <a:rPr lang="en-US" altLang="en-US" sz="2800">
                <a:cs typeface="Arial" charset="0"/>
              </a:rPr>
              <a:t> now thought to have been pronounced '</a:t>
            </a:r>
            <a:r>
              <a:rPr lang="en-US" altLang="en-US" sz="2800"/>
              <a:t>Yahweh.</a:t>
            </a:r>
            <a:r>
              <a:rPr lang="en-US" altLang="en-US" sz="2800">
                <a:cs typeface="Arial" charset="0"/>
              </a:rPr>
              <a:t>'</a:t>
            </a:r>
          </a:p>
          <a:p>
            <a:pPr>
              <a:lnSpc>
                <a:spcPct val="80000"/>
              </a:lnSpc>
            </a:pPr>
            <a:r>
              <a:rPr lang="en-US" altLang="en-US" sz="2800"/>
              <a:t>Most English translations of the Old Testament represent this Hebrew word by LORD (all caps), as the Jews traditionally would not pronounce this sacred name, but instead substituted their word meaning </a:t>
            </a:r>
            <a:r>
              <a:rPr lang="en-US" altLang="en-US" sz="2800">
                <a:cs typeface="Arial" charset="0"/>
              </a:rPr>
              <a:t>"</a:t>
            </a:r>
            <a:r>
              <a:rPr lang="en-US" altLang="en-US" sz="2800"/>
              <a:t>lord, master.</a:t>
            </a:r>
            <a:r>
              <a:rPr lang="en-US" altLang="en-US" sz="2800">
                <a:cs typeface="Arial" charset="0"/>
              </a:rPr>
              <a:t>"</a:t>
            </a:r>
          </a:p>
          <a:p>
            <a:pPr>
              <a:lnSpc>
                <a:spcPct val="80000"/>
              </a:lnSpc>
            </a:pPr>
            <a:r>
              <a:rPr lang="en-US" altLang="en-US" sz="2800"/>
              <a:t>In the New Testament, we often see OT passages about Jehovah (LORD) applied to Jesus.</a:t>
            </a:r>
          </a:p>
        </p:txBody>
      </p:sp>
    </p:spTree>
    <p:custDataLst>
      <p:tags r:id="rId1"/>
    </p:custDataLst>
  </p:cSld>
  <p:clrMapOvr>
    <a:masterClrMapping/>
  </p:clrMapOvr>
  <p:transition advTm="428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checkerboard(across)">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checkerboard(across)">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checkerboard(across)">
                                      <p:cBhvr>
                                        <p:cTn id="1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Titus 2</a:t>
            </a:r>
          </a:p>
        </p:txBody>
      </p:sp>
      <p:sp>
        <p:nvSpPr>
          <p:cNvPr id="83972" name="Text Box 4"/>
          <p:cNvSpPr txBox="1">
            <a:spLocks noChangeArrowheads="1"/>
          </p:cNvSpPr>
          <p:nvPr/>
        </p:nvSpPr>
        <p:spPr bwMode="auto">
          <a:xfrm>
            <a:off x="1219200" y="2133600"/>
            <a:ext cx="7010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Titus 2:11 (NIV) For the grace of God that brings salvation has appeared to all men. 12 It teaches us to say </a:t>
            </a:r>
            <a:r>
              <a:rPr lang="en-US" altLang="en-US" sz="2400">
                <a:cs typeface="Arial" charset="0"/>
              </a:rPr>
              <a:t>"</a:t>
            </a:r>
            <a:r>
              <a:rPr lang="en-US" altLang="en-US" sz="2400"/>
              <a:t>No</a:t>
            </a:r>
            <a:r>
              <a:rPr lang="en-US" altLang="en-US" sz="2400">
                <a:cs typeface="Arial" charset="0"/>
              </a:rPr>
              <a:t>"</a:t>
            </a:r>
            <a:r>
              <a:rPr lang="en-US" altLang="en-US" sz="2400"/>
              <a:t> to ungodliness and worldly passions, and to live self-controlled, upright and godly lives in this present age, 13 while we wait for the blessed hope</a:t>
            </a:r>
            <a:r>
              <a:rPr lang="en-US" altLang="en-US" sz="2400">
                <a:cs typeface="Arial" charset="0"/>
              </a:rPr>
              <a:t>–</a:t>
            </a:r>
            <a:r>
              <a:rPr lang="en-US" altLang="en-US" sz="2400"/>
              <a:t>the glorious appearing of our great God and Savior, Jesus Christ, 14 who gave himself for us to redeem us from all wickedness and to purify for himself a people that are his very own, eager to do what is good.</a:t>
            </a:r>
            <a:r>
              <a:rPr lang="en-US" altLang="en-US"/>
              <a:t> </a:t>
            </a:r>
          </a:p>
        </p:txBody>
      </p:sp>
    </p:spTree>
    <p:custDataLst>
      <p:tags r:id="rId1"/>
    </p:custDataLst>
  </p:cSld>
  <p:clrMapOvr>
    <a:masterClrMapping/>
  </p:clrMapOvr>
  <p:transition advTm="297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checkerboard(across)">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2 Peter 1</a:t>
            </a:r>
          </a:p>
        </p:txBody>
      </p:sp>
      <p:sp>
        <p:nvSpPr>
          <p:cNvPr id="86020" name="Text Box 4"/>
          <p:cNvSpPr txBox="1">
            <a:spLocks noChangeArrowheads="1"/>
          </p:cNvSpPr>
          <p:nvPr/>
        </p:nvSpPr>
        <p:spPr bwMode="auto">
          <a:xfrm>
            <a:off x="1143000" y="1981200"/>
            <a:ext cx="6934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 Pet 1:1 (NIV) Simon Peter, a servant and apostle of Jesus Christ, To those who through the righteousness of our God and Savior Jesus Christ have received a faith as precious as ours: 2 Grace and peace be yours in abundance through the knowledge of God and of Jesus our Lord. 3 His divine power has given us everything we need for life and godliness through our knowledge of him who called us by his own glory and goodness. </a:t>
            </a:r>
          </a:p>
        </p:txBody>
      </p:sp>
    </p:spTree>
    <p:custDataLst>
      <p:tags r:id="rId1"/>
    </p:custDataLst>
  </p:cSld>
  <p:clrMapOvr>
    <a:masterClrMapping/>
  </p:clrMapOvr>
  <p:transition advTm="261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checkerboard(across)">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Romans 9</a:t>
            </a:r>
          </a:p>
        </p:txBody>
      </p:sp>
      <p:sp>
        <p:nvSpPr>
          <p:cNvPr id="88068" name="Text Box 4"/>
          <p:cNvSpPr txBox="1">
            <a:spLocks noChangeArrowheads="1"/>
          </p:cNvSpPr>
          <p:nvPr/>
        </p:nvSpPr>
        <p:spPr bwMode="auto">
          <a:xfrm>
            <a:off x="838200" y="1752600"/>
            <a:ext cx="7543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Rom 9:1 (NIV) I speak the truth in Christ</a:t>
            </a:r>
            <a:r>
              <a:rPr lang="en-US" altLang="en-US" sz="2400">
                <a:cs typeface="Arial" charset="0"/>
              </a:rPr>
              <a:t>–</a:t>
            </a:r>
            <a:r>
              <a:rPr lang="en-US" altLang="en-US" sz="2400"/>
              <a:t>I am not lying, my conscience confirms it in the Holy Spirit</a:t>
            </a:r>
            <a:r>
              <a:rPr lang="en-US" altLang="en-US" sz="2400">
                <a:cs typeface="Arial" charset="0"/>
              </a:rPr>
              <a:t>–</a:t>
            </a:r>
            <a:r>
              <a:rPr lang="en-US" altLang="en-US" sz="2400"/>
              <a:t> 2 I have great sorrow and unceasing anguish in my heart. 3 For I could wish that I myself were cursed and cut off from Christ for the sake of my brothers, those of my own race, 4 the people of Israel. Theirs is the adoption as sons; theirs the divine glory, the covenants, the receiving of the law, the temple worship and the promises. 5 Theirs are the patriarchs, and from them is traced the human ancestry of Christ, who is God over all, forever praised! Amen. </a:t>
            </a:r>
          </a:p>
        </p:txBody>
      </p:sp>
    </p:spTree>
    <p:custDataLst>
      <p:tags r:id="rId1"/>
    </p:custDataLst>
  </p:cSld>
  <p:clrMapOvr>
    <a:masterClrMapping/>
  </p:clrMapOvr>
  <p:transition advTm="477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checkerboard(across)">
                                      <p:cBhvr>
                                        <p:cTn id="7"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John 5</a:t>
            </a:r>
          </a:p>
        </p:txBody>
      </p:sp>
      <p:sp>
        <p:nvSpPr>
          <p:cNvPr id="90116" name="Text Box 4"/>
          <p:cNvSpPr txBox="1">
            <a:spLocks noChangeArrowheads="1"/>
          </p:cNvSpPr>
          <p:nvPr/>
        </p:nvSpPr>
        <p:spPr bwMode="auto">
          <a:xfrm>
            <a:off x="609600" y="14478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5:16 (NIV) So, because Jesus was doing these things on the Sabbath, the Jews persecuted him. 17 Jesus said to them, </a:t>
            </a:r>
            <a:r>
              <a:rPr lang="en-US" altLang="en-US" sz="2400">
                <a:cs typeface="Arial" charset="0"/>
              </a:rPr>
              <a:t>"</a:t>
            </a:r>
            <a:r>
              <a:rPr lang="en-US" altLang="en-US" sz="2400"/>
              <a:t>My Father is always at his work to this very day, and I, too, am working.</a:t>
            </a:r>
            <a:r>
              <a:rPr lang="en-US" altLang="en-US" sz="2400">
                <a:cs typeface="Arial" charset="0"/>
              </a:rPr>
              <a:t>"</a:t>
            </a:r>
            <a:r>
              <a:rPr lang="en-US" altLang="en-US" sz="2400"/>
              <a:t> 18 For this reason the Jews tried all the harder to kill him; not only was he breaking the Sabbath, but he was even calling God his own Father, making himself equal with God. 19 Jesus gave them this answer: </a:t>
            </a:r>
            <a:r>
              <a:rPr lang="en-US" altLang="en-US" sz="2400">
                <a:cs typeface="Arial" charset="0"/>
              </a:rPr>
              <a:t>"</a:t>
            </a:r>
            <a:r>
              <a:rPr lang="en-US" altLang="en-US" sz="2400"/>
              <a:t>I tell you the truth, the Son can do nothing by himself; he can do only what he sees his Father doing, because whatever the Father does the Son also does. 20 For the Father loves the Son and shows him all he does. Yes, to your amazement he will show him even greater things than these.</a:t>
            </a:r>
            <a:r>
              <a:rPr lang="en-US" altLang="en-US" sz="2400">
                <a:cs typeface="Arial" charset="0"/>
              </a:rPr>
              <a:t>"</a:t>
            </a:r>
            <a:r>
              <a:rPr lang="en-US" altLang="en-US" sz="2400"/>
              <a:t> </a:t>
            </a:r>
          </a:p>
        </p:txBody>
      </p:sp>
    </p:spTree>
    <p:custDataLst>
      <p:tags r:id="rId1"/>
    </p:custDataLst>
  </p:cSld>
  <p:clrMapOvr>
    <a:masterClrMapping/>
  </p:clrMapOvr>
  <p:transition advTm="647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checkerboard(across)">
                                      <p:cBhvr>
                                        <p:cTn id="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Revelation 19</a:t>
            </a:r>
          </a:p>
        </p:txBody>
      </p:sp>
      <p:sp>
        <p:nvSpPr>
          <p:cNvPr id="92164" name="Text Box 4"/>
          <p:cNvSpPr txBox="1">
            <a:spLocks noChangeArrowheads="1"/>
          </p:cNvSpPr>
          <p:nvPr/>
        </p:nvSpPr>
        <p:spPr bwMode="auto">
          <a:xfrm>
            <a:off x="685800" y="1524000"/>
            <a:ext cx="8001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19:14 (NIV) The armies of heaven were following him, riding on white horses and dressed in fine linen, white and clean. 15 Out of his mouth comes a sharp sword with which to strike down the nations. </a:t>
            </a:r>
            <a:r>
              <a:rPr lang="en-US" altLang="en-US" sz="2400">
                <a:cs typeface="Arial" charset="0"/>
              </a:rPr>
              <a:t>"</a:t>
            </a:r>
            <a:r>
              <a:rPr lang="en-US" altLang="en-US" sz="2400"/>
              <a:t>He will rule them with an iron scepter.</a:t>
            </a:r>
            <a:r>
              <a:rPr lang="en-US" altLang="en-US" sz="2400">
                <a:cs typeface="Arial" charset="0"/>
              </a:rPr>
              <a:t>"</a:t>
            </a:r>
            <a:r>
              <a:rPr lang="en-US" altLang="en-US" sz="2400"/>
              <a:t> {[15] Psalm 2:9} He treads the winepress of the fury of the wrath of God Almighty. </a:t>
            </a:r>
          </a:p>
          <a:p>
            <a:r>
              <a:rPr lang="en-US" altLang="en-US" sz="2400"/>
              <a:t>16 On his robe and on his thigh he has this name written: KING OF KINGS AND LORD OF LORDS. </a:t>
            </a:r>
          </a:p>
        </p:txBody>
      </p:sp>
      <p:sp>
        <p:nvSpPr>
          <p:cNvPr id="92165" name="Text Box 5"/>
          <p:cNvSpPr txBox="1">
            <a:spLocks noChangeArrowheads="1"/>
          </p:cNvSpPr>
          <p:nvPr/>
        </p:nvSpPr>
        <p:spPr bwMode="auto">
          <a:xfrm>
            <a:off x="762000" y="4800600"/>
            <a:ext cx="784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 63:3 (NIV) I have trodden the winepress alone; from the nations no one was with me. I trampled them in my anger and trod them down in my wrath; their blood spattered my garments, and I stained all my clothing. </a:t>
            </a:r>
          </a:p>
        </p:txBody>
      </p:sp>
    </p:spTree>
    <p:custDataLst>
      <p:tags r:id="rId1"/>
    </p:custDataLst>
  </p:cSld>
  <p:clrMapOvr>
    <a:masterClrMapping/>
  </p:clrMapOvr>
  <p:transition advTm="663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checkerboard(across)">
                                      <p:cBhvr>
                                        <p:cTn id="7" dur="500"/>
                                        <p:tgtEl>
                                          <p:spTgt spid="92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65"/>
                                        </p:tgtEl>
                                        <p:attrNameLst>
                                          <p:attrName>style.visibility</p:attrName>
                                        </p:attrNameLst>
                                      </p:cBhvr>
                                      <p:to>
                                        <p:strVal val="visible"/>
                                      </p:to>
                                    </p:set>
                                    <p:animEffect transition="in" filter="checkerboard(across)">
                                      <p:cBhvr>
                                        <p:cTn id="12"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Jesus as God</a:t>
            </a:r>
          </a:p>
        </p:txBody>
      </p:sp>
      <p:sp>
        <p:nvSpPr>
          <p:cNvPr id="94211" name="Rectangle 3"/>
          <p:cNvSpPr>
            <a:spLocks noGrp="1" noChangeArrowheads="1"/>
          </p:cNvSpPr>
          <p:nvPr>
            <p:ph type="body" idx="1"/>
          </p:nvPr>
        </p:nvSpPr>
        <p:spPr/>
        <p:txBody>
          <a:bodyPr/>
          <a:lstStyle/>
          <a:p>
            <a:pPr>
              <a:lnSpc>
                <a:spcPct val="90000"/>
              </a:lnSpc>
              <a:buFontTx/>
              <a:buNone/>
            </a:pPr>
            <a:r>
              <a:rPr lang="en-US" altLang="en-US"/>
              <a:t>	Not only is Jesus occasionally called God, but he is regularly characterized as God is.</a:t>
            </a:r>
          </a:p>
          <a:p>
            <a:pPr>
              <a:lnSpc>
                <a:spcPct val="90000"/>
              </a:lnSpc>
            </a:pPr>
            <a:r>
              <a:rPr lang="en-US" altLang="en-US"/>
              <a:t>Jesus is Creator.</a:t>
            </a:r>
          </a:p>
          <a:p>
            <a:pPr>
              <a:lnSpc>
                <a:spcPct val="90000"/>
              </a:lnSpc>
            </a:pPr>
            <a:r>
              <a:rPr lang="en-US" altLang="en-US"/>
              <a:t>Jesus is Redeemer.</a:t>
            </a:r>
          </a:p>
          <a:p>
            <a:pPr>
              <a:lnSpc>
                <a:spcPct val="90000"/>
              </a:lnSpc>
            </a:pPr>
            <a:r>
              <a:rPr lang="en-US" altLang="en-US"/>
              <a:t>Jesus raises the dead, including himself.</a:t>
            </a:r>
          </a:p>
          <a:p>
            <a:pPr>
              <a:lnSpc>
                <a:spcPct val="90000"/>
              </a:lnSpc>
            </a:pPr>
            <a:r>
              <a:rPr lang="en-US" altLang="en-US"/>
              <a:t>Jesus judges all.</a:t>
            </a:r>
          </a:p>
          <a:p>
            <a:pPr>
              <a:lnSpc>
                <a:spcPct val="90000"/>
              </a:lnSpc>
            </a:pPr>
            <a:r>
              <a:rPr lang="en-US" altLang="en-US"/>
              <a:t>Jesus forgives sin.</a:t>
            </a:r>
          </a:p>
          <a:p>
            <a:pPr>
              <a:lnSpc>
                <a:spcPct val="90000"/>
              </a:lnSpc>
            </a:pPr>
            <a:r>
              <a:rPr lang="en-US" altLang="en-US"/>
              <a:t>Jesus is prayed to.</a:t>
            </a:r>
          </a:p>
        </p:txBody>
      </p:sp>
    </p:spTree>
    <p:custDataLst>
      <p:tags r:id="rId1"/>
    </p:custDataLst>
  </p:cSld>
  <p:clrMapOvr>
    <a:masterClrMapping/>
  </p:clrMapOvr>
  <p:transition advTm="140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4211">
                                            <p:txEl>
                                              <p:pRg st="5" end="5"/>
                                            </p:txEl>
                                          </p:spTgt>
                                        </p:tgtEl>
                                        <p:attrNameLst>
                                          <p:attrName>style.visibility</p:attrName>
                                        </p:attrNameLst>
                                      </p:cBhvr>
                                      <p:to>
                                        <p:strVal val="visible"/>
                                      </p:to>
                                    </p:set>
                                    <p:anim calcmode="lin" valueType="num">
                                      <p:cBhvr additive="base">
                                        <p:cTn id="37"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42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4211">
                                            <p:txEl>
                                              <p:pRg st="6" end="6"/>
                                            </p:txEl>
                                          </p:spTgt>
                                        </p:tgtEl>
                                        <p:attrNameLst>
                                          <p:attrName>style.visibility</p:attrName>
                                        </p:attrNameLst>
                                      </p:cBhvr>
                                      <p:to>
                                        <p:strVal val="visible"/>
                                      </p:to>
                                    </p:set>
                                    <p:anim calcmode="lin" valueType="num">
                                      <p:cBhvr additive="base">
                                        <p:cTn id="43"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2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Jesus as God, continued</a:t>
            </a:r>
          </a:p>
        </p:txBody>
      </p:sp>
      <p:sp>
        <p:nvSpPr>
          <p:cNvPr id="95235" name="Rectangle 3"/>
          <p:cNvSpPr>
            <a:spLocks noGrp="1" noChangeArrowheads="1"/>
          </p:cNvSpPr>
          <p:nvPr>
            <p:ph type="body" idx="1"/>
          </p:nvPr>
        </p:nvSpPr>
        <p:spPr/>
        <p:txBody>
          <a:bodyPr/>
          <a:lstStyle/>
          <a:p>
            <a:r>
              <a:rPr lang="en-US" altLang="en-US"/>
              <a:t>Jesus has hymns sung to him.</a:t>
            </a:r>
          </a:p>
          <a:p>
            <a:r>
              <a:rPr lang="en-US" altLang="en-US"/>
              <a:t>Jesus is worshiped.</a:t>
            </a:r>
          </a:p>
          <a:p>
            <a:r>
              <a:rPr lang="en-US" altLang="en-US"/>
              <a:t>Jesus is to receive the same honor as the Father.</a:t>
            </a:r>
          </a:p>
          <a:p>
            <a:r>
              <a:rPr lang="en-US" altLang="en-US"/>
              <a:t>Jesus does everything God the Father does.</a:t>
            </a:r>
          </a:p>
        </p:txBody>
      </p:sp>
    </p:spTree>
    <p:custDataLst>
      <p:tags r:id="rId1"/>
    </p:custDataLst>
  </p:cSld>
  <p:clrMapOvr>
    <a:masterClrMapping/>
  </p:clrMapOvr>
  <p:transition advTm="123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Jesus is Creator</a:t>
            </a:r>
          </a:p>
        </p:txBody>
      </p:sp>
      <p:sp>
        <p:nvSpPr>
          <p:cNvPr id="96260" name="Text Box 4"/>
          <p:cNvSpPr txBox="1">
            <a:spLocks noChangeArrowheads="1"/>
          </p:cNvSpPr>
          <p:nvPr/>
        </p:nvSpPr>
        <p:spPr bwMode="auto">
          <a:xfrm>
            <a:off x="533400" y="1676400"/>
            <a:ext cx="8077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1:1 (NIV) In the beginning was the Word, and the Word was with God, and the Word was God. 2 He was with God in the beginning. 3 Through him all things were made; without him nothing was made that has been made. </a:t>
            </a:r>
          </a:p>
        </p:txBody>
      </p:sp>
      <p:sp>
        <p:nvSpPr>
          <p:cNvPr id="96261" name="Text Box 5"/>
          <p:cNvSpPr txBox="1">
            <a:spLocks noChangeArrowheads="1"/>
          </p:cNvSpPr>
          <p:nvPr/>
        </p:nvSpPr>
        <p:spPr bwMode="auto">
          <a:xfrm>
            <a:off x="609600" y="3962400"/>
            <a:ext cx="8001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Col 1:15 (NIV) He is the image of the invisible God, the firstborn over all creation. 16 For by him all things were created: things in heaven and on earth, visible and invisible, whether thrones or powers or rulers or authorities; all things were created by him and for him. 17 He is before all things, and in him all things hold together. </a:t>
            </a:r>
          </a:p>
        </p:txBody>
      </p:sp>
    </p:spTree>
    <p:custDataLst>
      <p:tags r:id="rId1"/>
    </p:custDataLst>
  </p:cSld>
  <p:clrMapOvr>
    <a:masterClrMapping/>
  </p:clrMapOvr>
  <p:transition advTm="356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checkerboard(across)">
                                      <p:cBhvr>
                                        <p:cTn id="7" dur="5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checkerboard(across)">
                                      <p:cBhvr>
                                        <p:cTn id="12"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Jesus is Redeemer</a:t>
            </a:r>
          </a:p>
        </p:txBody>
      </p:sp>
      <p:sp>
        <p:nvSpPr>
          <p:cNvPr id="98308" name="Text Box 4"/>
          <p:cNvSpPr txBox="1">
            <a:spLocks noChangeArrowheads="1"/>
          </p:cNvSpPr>
          <p:nvPr/>
        </p:nvSpPr>
        <p:spPr bwMode="auto">
          <a:xfrm>
            <a:off x="609600" y="1295400"/>
            <a:ext cx="8001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Gal 3:10 (NIV) All who rely on observing the law are under a curse, for it is written: </a:t>
            </a:r>
            <a:r>
              <a:rPr lang="en-US" altLang="en-US" sz="2400">
                <a:cs typeface="Arial" charset="0"/>
              </a:rPr>
              <a:t>"</a:t>
            </a:r>
            <a:r>
              <a:rPr lang="en-US" altLang="en-US" sz="2400"/>
              <a:t>Cursed is everyone who does not continue to do everything written in the Book of the Law.</a:t>
            </a:r>
            <a:r>
              <a:rPr lang="en-US" altLang="en-US" sz="2400">
                <a:cs typeface="Arial" charset="0"/>
              </a:rPr>
              <a:t>"</a:t>
            </a:r>
            <a:r>
              <a:rPr lang="en-US" altLang="en-US" sz="2400"/>
              <a:t> {[10] Deut. 27:26} 11 Clearly no one is justified before God by the law, because, </a:t>
            </a:r>
            <a:r>
              <a:rPr lang="en-US" altLang="en-US" sz="2400">
                <a:cs typeface="Arial" charset="0"/>
              </a:rPr>
              <a:t>"</a:t>
            </a:r>
            <a:r>
              <a:rPr lang="en-US" altLang="en-US" sz="2400"/>
              <a:t>The righteous will live by faith.</a:t>
            </a:r>
            <a:r>
              <a:rPr lang="en-US" altLang="en-US" sz="2400">
                <a:cs typeface="Arial" charset="0"/>
              </a:rPr>
              <a:t>"</a:t>
            </a:r>
            <a:r>
              <a:rPr lang="en-US" altLang="en-US" sz="2400"/>
              <a:t> {[11] Hab. 2:4} 12 The law is not based on faith; on the contrary, </a:t>
            </a:r>
            <a:r>
              <a:rPr lang="en-US" altLang="en-US" sz="2400">
                <a:cs typeface="Arial" charset="0"/>
              </a:rPr>
              <a:t>"</a:t>
            </a:r>
            <a:r>
              <a:rPr lang="en-US" altLang="en-US" sz="2400"/>
              <a:t>The man who does these things will live by them.</a:t>
            </a:r>
            <a:r>
              <a:rPr lang="en-US" altLang="en-US" sz="2400">
                <a:cs typeface="Arial" charset="0"/>
              </a:rPr>
              <a:t>"</a:t>
            </a:r>
            <a:r>
              <a:rPr lang="en-US" altLang="en-US" sz="2400"/>
              <a:t> {[12] Lev. 18:5} 13 Christ redeemed us from the curse of the law by becoming a curse for us, for it is written: </a:t>
            </a:r>
            <a:r>
              <a:rPr lang="en-US" altLang="en-US" sz="2400">
                <a:cs typeface="Arial" charset="0"/>
              </a:rPr>
              <a:t>"</a:t>
            </a:r>
            <a:r>
              <a:rPr lang="en-US" altLang="en-US" sz="2400"/>
              <a:t>Cursed is everyone who is hung on a tree.</a:t>
            </a:r>
            <a:r>
              <a:rPr lang="en-US" altLang="en-US" sz="2400">
                <a:cs typeface="Arial" charset="0"/>
              </a:rPr>
              <a:t>"</a:t>
            </a:r>
            <a:r>
              <a:rPr lang="en-US" altLang="en-US" sz="2400"/>
              <a:t> {[13] Deut. 21:23} 14 He redeemed us in order that the blessing given to Abraham might come to the Gentiles through Christ Jesus, so that by faith we might receive the promise of the Spirit. </a:t>
            </a:r>
          </a:p>
        </p:txBody>
      </p:sp>
    </p:spTree>
    <p:custDataLst>
      <p:tags r:id="rId1"/>
    </p:custDataLst>
  </p:cSld>
  <p:clrMapOvr>
    <a:masterClrMapping/>
  </p:clrMapOvr>
  <p:transition advTm="387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checkerboard(across)">
                                      <p:cBhvr>
                                        <p:cTn id="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Jesus Raises Dead</a:t>
            </a:r>
          </a:p>
        </p:txBody>
      </p:sp>
      <p:sp>
        <p:nvSpPr>
          <p:cNvPr id="100356" name="Text Box 4"/>
          <p:cNvSpPr txBox="1">
            <a:spLocks noChangeArrowheads="1"/>
          </p:cNvSpPr>
          <p:nvPr/>
        </p:nvSpPr>
        <p:spPr bwMode="auto">
          <a:xfrm>
            <a:off x="381000" y="1371600"/>
            <a:ext cx="8382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5:20 (NIV) For the Father loves the Son and shows him all he does. Yes, to your amazement he will show him even greater things than these. 21 For just as the Father raises the dead and gives them life, even so the Son gives life to whom he is pleased to give it. </a:t>
            </a:r>
          </a:p>
        </p:txBody>
      </p:sp>
      <p:sp>
        <p:nvSpPr>
          <p:cNvPr id="100357" name="Text Box 5"/>
          <p:cNvSpPr txBox="1">
            <a:spLocks noChangeArrowheads="1"/>
          </p:cNvSpPr>
          <p:nvPr/>
        </p:nvSpPr>
        <p:spPr bwMode="auto">
          <a:xfrm>
            <a:off x="228600" y="3479800"/>
            <a:ext cx="8915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2:18 (NIV) Then the Jews demanded of him, </a:t>
            </a:r>
            <a:r>
              <a:rPr lang="en-US" altLang="en-US" sz="2400">
                <a:cs typeface="Arial" charset="0"/>
              </a:rPr>
              <a:t>"</a:t>
            </a:r>
            <a:r>
              <a:rPr lang="en-US" altLang="en-US" sz="2400"/>
              <a:t>What miraculous sign can you show us to prove your authority to do all this?</a:t>
            </a:r>
            <a:r>
              <a:rPr lang="en-US" altLang="en-US" sz="2400">
                <a:cs typeface="Arial" charset="0"/>
              </a:rPr>
              <a:t>"</a:t>
            </a:r>
            <a:r>
              <a:rPr lang="en-US" altLang="en-US" sz="2400"/>
              <a:t> 19 Jesus answered them, </a:t>
            </a:r>
            <a:r>
              <a:rPr lang="en-US" altLang="en-US" sz="2400">
                <a:cs typeface="Arial" charset="0"/>
              </a:rPr>
              <a:t>"</a:t>
            </a:r>
            <a:r>
              <a:rPr lang="en-US" altLang="en-US" sz="2400"/>
              <a:t>Destroy this temple, and I will raise it again in three days.</a:t>
            </a:r>
            <a:r>
              <a:rPr lang="en-US" altLang="en-US" sz="2400">
                <a:cs typeface="Arial" charset="0"/>
              </a:rPr>
              <a:t>"</a:t>
            </a:r>
            <a:r>
              <a:rPr lang="en-US" altLang="en-US" sz="2400"/>
              <a:t> 20 The Jews replied, </a:t>
            </a:r>
            <a:r>
              <a:rPr lang="en-US" altLang="en-US" sz="2400">
                <a:cs typeface="Arial" charset="0"/>
              </a:rPr>
              <a:t>"</a:t>
            </a:r>
            <a:r>
              <a:rPr lang="en-US" altLang="en-US" sz="2400"/>
              <a:t>It has taken forty-six years to build this temple, and you are going to raise it in three days?</a:t>
            </a:r>
            <a:r>
              <a:rPr lang="en-US" altLang="en-US" sz="2400">
                <a:cs typeface="Arial" charset="0"/>
              </a:rPr>
              <a:t>"</a:t>
            </a:r>
            <a:r>
              <a:rPr lang="en-US" altLang="en-US" sz="2400"/>
              <a:t> 21 But the temple he had spoken of was his body. 22 After he was raised from the dead, his disciples recalled what he had said. </a:t>
            </a:r>
          </a:p>
        </p:txBody>
      </p:sp>
    </p:spTree>
    <p:custDataLst>
      <p:tags r:id="rId1"/>
    </p:custDataLst>
  </p:cSld>
  <p:clrMapOvr>
    <a:masterClrMapping/>
  </p:clrMapOvr>
  <p:transition advTm="462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checkerboard(across)">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checkerboard(across)">
                                      <p:cBhvr>
                                        <p:cTn id="12"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OT Citations re/ Jesus as LORD</a:t>
            </a:r>
          </a:p>
        </p:txBody>
      </p:sp>
      <p:sp>
        <p:nvSpPr>
          <p:cNvPr id="14339" name="Rectangle 3"/>
          <p:cNvSpPr>
            <a:spLocks noGrp="1" noChangeArrowheads="1"/>
          </p:cNvSpPr>
          <p:nvPr>
            <p:ph type="body" idx="1"/>
          </p:nvPr>
        </p:nvSpPr>
        <p:spPr/>
        <p:txBody>
          <a:bodyPr/>
          <a:lstStyle/>
          <a:p>
            <a:r>
              <a:rPr lang="en-US" altLang="en-US"/>
              <a:t>Matthew 3:3 citing Isaiah 40:3</a:t>
            </a:r>
          </a:p>
          <a:p>
            <a:r>
              <a:rPr lang="en-US" altLang="en-US"/>
              <a:t>Mark 1:2 citing Malachi 3:1</a:t>
            </a:r>
          </a:p>
          <a:p>
            <a:r>
              <a:rPr lang="en-US" altLang="en-US"/>
              <a:t>John 1:23 citing Isaiah 40:3</a:t>
            </a:r>
          </a:p>
          <a:p>
            <a:r>
              <a:rPr lang="en-US" altLang="en-US"/>
              <a:t>John 12:40-41 citing Isaiah 6:10 and 3</a:t>
            </a:r>
          </a:p>
          <a:p>
            <a:r>
              <a:rPr lang="en-US" altLang="en-US"/>
              <a:t>John 19:37 citing Zechariah 12:10</a:t>
            </a:r>
          </a:p>
          <a:p>
            <a:r>
              <a:rPr lang="en-US" altLang="en-US"/>
              <a:t>Acts 2:17 citing Joel 2:28</a:t>
            </a:r>
          </a:p>
          <a:p>
            <a:r>
              <a:rPr lang="en-US" altLang="en-US"/>
              <a:t>Romans 10:13 citing Joel 2:28</a:t>
            </a:r>
          </a:p>
        </p:txBody>
      </p:sp>
    </p:spTree>
    <p:custDataLst>
      <p:tags r:id="rId1"/>
    </p:custDataLst>
  </p:cSld>
  <p:clrMapOvr>
    <a:masterClrMapping/>
  </p:clrMapOvr>
  <p:transition advTm="373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Jesus Judges All</a:t>
            </a:r>
          </a:p>
        </p:txBody>
      </p:sp>
      <p:sp>
        <p:nvSpPr>
          <p:cNvPr id="102404" name="Text Box 4"/>
          <p:cNvSpPr txBox="1">
            <a:spLocks noChangeArrowheads="1"/>
          </p:cNvSpPr>
          <p:nvPr/>
        </p:nvSpPr>
        <p:spPr bwMode="auto">
          <a:xfrm>
            <a:off x="990600" y="2057400"/>
            <a:ext cx="7162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5:20 (NIV) For the Father loves the Son and shows him all he does. Yes, to your amazement he will show him even greater things than these. 21 For just as the Father raises the dead and gives them life, even so the Son gives life to whom he is pleased to give it. 22 Moreover, the Father judges no one, but has entrusted all judgment to the Son…</a:t>
            </a:r>
          </a:p>
        </p:txBody>
      </p:sp>
    </p:spTree>
    <p:custDataLst>
      <p:tags r:id="rId1"/>
    </p:custDataLst>
  </p:cSld>
  <p:clrMapOvr>
    <a:masterClrMapping/>
  </p:clrMapOvr>
  <p:transition advTm="211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checkerboard(across)">
                                      <p:cBhvr>
                                        <p:cTn id="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Jesus Forgives Sin</a:t>
            </a:r>
          </a:p>
        </p:txBody>
      </p:sp>
      <p:sp>
        <p:nvSpPr>
          <p:cNvPr id="104452" name="Text Box 4"/>
          <p:cNvSpPr txBox="1">
            <a:spLocks noChangeArrowheads="1"/>
          </p:cNvSpPr>
          <p:nvPr/>
        </p:nvSpPr>
        <p:spPr bwMode="auto">
          <a:xfrm>
            <a:off x="304800" y="1219200"/>
            <a:ext cx="8839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2:5 (NIV) When Jesus saw their faith, he said to the paralytic, </a:t>
            </a:r>
            <a:r>
              <a:rPr lang="en-US" altLang="en-US" sz="2400">
                <a:cs typeface="Arial" charset="0"/>
              </a:rPr>
              <a:t>"</a:t>
            </a:r>
            <a:r>
              <a:rPr lang="en-US" altLang="en-US" sz="2400"/>
              <a:t>Son, your sins are forgiven.</a:t>
            </a:r>
            <a:r>
              <a:rPr lang="en-US" altLang="en-US" sz="2400">
                <a:cs typeface="Arial" charset="0"/>
              </a:rPr>
              <a:t>"</a:t>
            </a:r>
            <a:r>
              <a:rPr lang="en-US" altLang="en-US" sz="2400"/>
              <a:t> 6 Now some teachers of the law were sitting there, thinking to themselves, 7 </a:t>
            </a:r>
            <a:r>
              <a:rPr lang="en-US" altLang="en-US" sz="2400">
                <a:cs typeface="Arial" charset="0"/>
              </a:rPr>
              <a:t>"</a:t>
            </a:r>
            <a:r>
              <a:rPr lang="en-US" altLang="en-US" sz="2400"/>
              <a:t>Why does this fellow talk like that? He's blaspheming! Who can forgive sins but God alone?</a:t>
            </a:r>
            <a:r>
              <a:rPr lang="en-US" altLang="en-US" sz="2400">
                <a:cs typeface="Arial" charset="0"/>
              </a:rPr>
              <a:t>"</a:t>
            </a:r>
            <a:r>
              <a:rPr lang="en-US" altLang="en-US" sz="2400"/>
              <a:t> 8 Immediately Jesus knew in his spirit that this was what they were thinking in their hearts, and he said to them, </a:t>
            </a:r>
            <a:r>
              <a:rPr lang="en-US" altLang="en-US" sz="2400">
                <a:cs typeface="Arial" charset="0"/>
              </a:rPr>
              <a:t>"</a:t>
            </a:r>
            <a:r>
              <a:rPr lang="en-US" altLang="en-US" sz="2400"/>
              <a:t>Why are you thinking these things? 9 Which is easier: to say to the paralytic, </a:t>
            </a:r>
            <a:r>
              <a:rPr lang="en-US" altLang="en-US" sz="2400">
                <a:cs typeface="Arial" charset="0"/>
              </a:rPr>
              <a:t>'</a:t>
            </a:r>
            <a:r>
              <a:rPr lang="en-US" altLang="en-US" sz="2400"/>
              <a:t>Your sins are forgiven,</a:t>
            </a:r>
            <a:r>
              <a:rPr lang="en-US" altLang="en-US" sz="2400">
                <a:cs typeface="Arial" charset="0"/>
              </a:rPr>
              <a:t>'</a:t>
            </a:r>
            <a:r>
              <a:rPr lang="en-US" altLang="en-US" sz="2400"/>
              <a:t> or to say, </a:t>
            </a:r>
            <a:r>
              <a:rPr lang="en-US" altLang="en-US" sz="2400">
                <a:cs typeface="Arial" charset="0"/>
              </a:rPr>
              <a:t>'</a:t>
            </a:r>
            <a:r>
              <a:rPr lang="en-US" altLang="en-US" sz="2400"/>
              <a:t>Get up, take your mat and walk</a:t>
            </a:r>
            <a:r>
              <a:rPr lang="en-US" altLang="en-US" sz="2400">
                <a:cs typeface="Arial" charset="0"/>
              </a:rPr>
              <a:t>'</a:t>
            </a:r>
            <a:r>
              <a:rPr lang="en-US" altLang="en-US" sz="2400"/>
              <a:t>? 10 But that you may know that the Son of Man has authority on earth to forgive sins ...</a:t>
            </a:r>
            <a:r>
              <a:rPr lang="en-US" altLang="en-US" sz="2400">
                <a:cs typeface="Arial" charset="0"/>
              </a:rPr>
              <a:t>"</a:t>
            </a:r>
            <a:r>
              <a:rPr lang="en-US" altLang="en-US" sz="2400"/>
              <a:t> He said to the paralytic, 11 </a:t>
            </a:r>
            <a:r>
              <a:rPr lang="en-US" altLang="en-US" sz="2400">
                <a:cs typeface="Arial" charset="0"/>
              </a:rPr>
              <a:t>"</a:t>
            </a:r>
            <a:r>
              <a:rPr lang="en-US" altLang="en-US" sz="2400"/>
              <a:t>I tell you, get up, take your mat and go home.</a:t>
            </a:r>
            <a:r>
              <a:rPr lang="en-US" altLang="en-US" sz="2400">
                <a:cs typeface="Arial" charset="0"/>
              </a:rPr>
              <a:t>"</a:t>
            </a:r>
            <a:r>
              <a:rPr lang="en-US" altLang="en-US" sz="2400"/>
              <a:t> 12 He got up, took his mat and walked out in full view of them all. This amazed everyone and they praised God, saying, </a:t>
            </a:r>
            <a:r>
              <a:rPr lang="en-US" altLang="en-US" sz="2400">
                <a:cs typeface="Arial" charset="0"/>
              </a:rPr>
              <a:t>"</a:t>
            </a:r>
            <a:r>
              <a:rPr lang="en-US" altLang="en-US" sz="2400"/>
              <a:t>We have never seen anything like this!</a:t>
            </a:r>
            <a:r>
              <a:rPr lang="en-US" altLang="en-US" sz="2400">
                <a:cs typeface="Arial" charset="0"/>
              </a:rPr>
              <a:t>"</a:t>
            </a:r>
            <a:r>
              <a:rPr lang="en-US" altLang="en-US" sz="2400"/>
              <a:t> </a:t>
            </a:r>
          </a:p>
        </p:txBody>
      </p:sp>
    </p:spTree>
    <p:custDataLst>
      <p:tags r:id="rId1"/>
    </p:custDataLst>
  </p:cSld>
  <p:clrMapOvr>
    <a:masterClrMapping/>
  </p:clrMapOvr>
  <p:transition advTm="569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checkerboard(across)">
                                      <p:cBhvr>
                                        <p:cTn id="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Jesus is Prayed To</a:t>
            </a:r>
          </a:p>
        </p:txBody>
      </p:sp>
      <p:sp>
        <p:nvSpPr>
          <p:cNvPr id="106500" name="Text Box 4"/>
          <p:cNvSpPr txBox="1">
            <a:spLocks noChangeArrowheads="1"/>
          </p:cNvSpPr>
          <p:nvPr/>
        </p:nvSpPr>
        <p:spPr bwMode="auto">
          <a:xfrm>
            <a:off x="533400" y="1752600"/>
            <a:ext cx="800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Acts 7:56 (NIV) </a:t>
            </a:r>
            <a:r>
              <a:rPr lang="en-US" altLang="en-US" sz="2400">
                <a:cs typeface="Arial" charset="0"/>
              </a:rPr>
              <a:t>"</a:t>
            </a:r>
            <a:r>
              <a:rPr lang="en-US" altLang="en-US" sz="2400"/>
              <a:t>Look,</a:t>
            </a:r>
            <a:r>
              <a:rPr lang="en-US" altLang="en-US" sz="2400">
                <a:cs typeface="Arial" charset="0"/>
              </a:rPr>
              <a:t>"</a:t>
            </a:r>
            <a:r>
              <a:rPr lang="en-US" altLang="en-US" sz="2400"/>
              <a:t> [Stephen] said, </a:t>
            </a:r>
            <a:r>
              <a:rPr lang="en-US" altLang="en-US" sz="2400">
                <a:cs typeface="Arial" charset="0"/>
              </a:rPr>
              <a:t>"</a:t>
            </a:r>
            <a:r>
              <a:rPr lang="en-US" altLang="en-US" sz="2400"/>
              <a:t>I see heaven open and the Son of Man standing at the right hand of God.</a:t>
            </a:r>
            <a:r>
              <a:rPr lang="en-US" altLang="en-US" sz="2400">
                <a:cs typeface="Arial" charset="0"/>
              </a:rPr>
              <a:t>"</a:t>
            </a:r>
            <a:r>
              <a:rPr lang="en-US" altLang="en-US" sz="2400"/>
              <a:t> 57 At this they covered their ears and, yelling at the top of their voices, they all rushed at him, 58 dragged him out of the city and began to stone him. Meanwhile, the witnesses laid their clothes at the feet of a young man named Saul. 59 While they were stoning him, Stephen prayed, </a:t>
            </a:r>
            <a:r>
              <a:rPr lang="en-US" altLang="en-US" sz="2400">
                <a:cs typeface="Arial" charset="0"/>
              </a:rPr>
              <a:t>"</a:t>
            </a:r>
            <a:r>
              <a:rPr lang="en-US" altLang="en-US" sz="2400"/>
              <a:t>Lord Jesus, receive my spirit.</a:t>
            </a:r>
            <a:r>
              <a:rPr lang="en-US" altLang="en-US" sz="2400">
                <a:cs typeface="Arial" charset="0"/>
              </a:rPr>
              <a:t>"</a:t>
            </a:r>
            <a:r>
              <a:rPr lang="en-US" altLang="en-US" sz="2400"/>
              <a:t> 60 Then he fell on his knees and cried out, </a:t>
            </a:r>
            <a:r>
              <a:rPr lang="en-US" altLang="en-US" sz="2400">
                <a:cs typeface="Arial" charset="0"/>
              </a:rPr>
              <a:t>"</a:t>
            </a:r>
            <a:r>
              <a:rPr lang="en-US" altLang="en-US" sz="2400"/>
              <a:t>Lord, do not hold this sin against them.</a:t>
            </a:r>
            <a:r>
              <a:rPr lang="en-US" altLang="en-US" sz="2400">
                <a:cs typeface="Arial" charset="0"/>
              </a:rPr>
              <a:t>"</a:t>
            </a:r>
            <a:r>
              <a:rPr lang="en-US" altLang="en-US" sz="2400"/>
              <a:t> When he had said this, he fell asleep. </a:t>
            </a:r>
          </a:p>
        </p:txBody>
      </p:sp>
    </p:spTree>
    <p:custDataLst>
      <p:tags r:id="rId1"/>
    </p:custDataLst>
  </p:cSld>
  <p:clrMapOvr>
    <a:masterClrMapping/>
  </p:clrMapOvr>
  <p:transition advTm="333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Effect transition="in" filter="checkerboard(across)">
                                      <p:cBhvr>
                                        <p:cTn id="7" dur="500"/>
                                        <p:tgtEl>
                                          <p:spTgt spid="1065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Jesus is Sung Hymns To</a:t>
            </a:r>
          </a:p>
        </p:txBody>
      </p:sp>
      <p:sp>
        <p:nvSpPr>
          <p:cNvPr id="108548" name="Text Box 4"/>
          <p:cNvSpPr txBox="1">
            <a:spLocks noChangeArrowheads="1"/>
          </p:cNvSpPr>
          <p:nvPr/>
        </p:nvSpPr>
        <p:spPr bwMode="auto">
          <a:xfrm>
            <a:off x="533400" y="1371600"/>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5:8 (NIV) And when he had taken it, the four living creatures and the twenty-four elders fell down before the Lamb. Each one had a harp and they were holding golden bowls full of incense, which are the prayers of the saints. </a:t>
            </a:r>
          </a:p>
          <a:p>
            <a:r>
              <a:rPr lang="en-US" altLang="en-US" sz="2400"/>
              <a:t>9 And they sang a new song: </a:t>
            </a:r>
            <a:r>
              <a:rPr lang="en-US" altLang="en-US" sz="2400">
                <a:cs typeface="Arial" charset="0"/>
              </a:rPr>
              <a:t>"</a:t>
            </a:r>
            <a:r>
              <a:rPr lang="en-US" altLang="en-US" sz="2400"/>
              <a:t>You are worthy to take the scroll and to open its seals, because you were slain, and with your blood you purchased men for God from every tribe and language and people and nation…</a:t>
            </a:r>
            <a:r>
              <a:rPr lang="en-US" altLang="en-US" sz="2400">
                <a:cs typeface="Arial" charset="0"/>
              </a:rPr>
              <a:t>"</a:t>
            </a:r>
            <a:r>
              <a:rPr lang="en-US" altLang="en-US" sz="2400"/>
              <a:t> 11 Then I looked and heard the voice of many angels, numbering thousands upon thousands, and ten thousand times ten thousand. They encircled the throne and the living creatures and the elders. 12 In a loud voice they sang: </a:t>
            </a:r>
            <a:r>
              <a:rPr lang="en-US" altLang="en-US" sz="2400">
                <a:cs typeface="Arial" charset="0"/>
              </a:rPr>
              <a:t>"</a:t>
            </a:r>
            <a:r>
              <a:rPr lang="en-US" altLang="en-US" sz="2400"/>
              <a:t>Worthy is the Lamb, who was slain, to receive power and wealth and wisdom and strength and honor and glory and praise!</a:t>
            </a:r>
            <a:r>
              <a:rPr lang="en-US" altLang="en-US" sz="2400">
                <a:cs typeface="Arial" charset="0"/>
              </a:rPr>
              <a:t>"</a:t>
            </a:r>
            <a:r>
              <a:rPr lang="en-US" altLang="en-US" sz="2400"/>
              <a:t> </a:t>
            </a:r>
          </a:p>
        </p:txBody>
      </p:sp>
    </p:spTree>
    <p:custDataLst>
      <p:tags r:id="rId1"/>
    </p:custDataLst>
  </p:cSld>
  <p:clrMapOvr>
    <a:masterClrMapping/>
  </p:clrMapOvr>
  <p:transition advTm="370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checkerboard(across)">
                                      <p:cBhvr>
                                        <p:cTn id="7"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Jesus is Worshiped</a:t>
            </a:r>
          </a:p>
        </p:txBody>
      </p:sp>
      <p:sp>
        <p:nvSpPr>
          <p:cNvPr id="110596" name="Rectangle 4"/>
          <p:cNvSpPr>
            <a:spLocks noGrp="1" noChangeArrowheads="1"/>
          </p:cNvSpPr>
          <p:nvPr>
            <p:ph type="body" idx="1"/>
          </p:nvPr>
        </p:nvSpPr>
        <p:spPr/>
        <p:txBody>
          <a:bodyPr/>
          <a:lstStyle/>
          <a:p>
            <a:r>
              <a:rPr lang="en-US" altLang="en-US"/>
              <a:t>We looked at Revelation 5 twice earlier.</a:t>
            </a:r>
          </a:p>
          <a:p>
            <a:r>
              <a:rPr lang="en-US" altLang="en-US"/>
              <a:t>The 4 living creatures and the 24 elders and innumerable angels offer him worship.</a:t>
            </a:r>
          </a:p>
          <a:p>
            <a:r>
              <a:rPr lang="en-US" altLang="en-US"/>
              <a:t>They fall down &amp; worship.</a:t>
            </a:r>
          </a:p>
          <a:p>
            <a:r>
              <a:rPr lang="en-US" altLang="en-US"/>
              <a:t>They offer incense and prayer to him.</a:t>
            </a:r>
          </a:p>
          <a:p>
            <a:r>
              <a:rPr lang="en-US" altLang="en-US"/>
              <a:t>They sing hymns of praise to him.</a:t>
            </a:r>
          </a:p>
          <a:p>
            <a:r>
              <a:rPr lang="en-US" altLang="en-US"/>
              <a:t>They sing a doxology jointly to Jesus and the Father.</a:t>
            </a:r>
          </a:p>
        </p:txBody>
      </p:sp>
    </p:spTree>
    <p:custDataLst>
      <p:tags r:id="rId1"/>
    </p:custDataLst>
  </p:cSld>
  <p:clrMapOvr>
    <a:masterClrMapping/>
  </p:clrMapOvr>
  <p:transition advTm="214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additive="base">
                                        <p:cTn id="7"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596">
                                            <p:txEl>
                                              <p:pRg st="1" end="1"/>
                                            </p:txEl>
                                          </p:spTgt>
                                        </p:tgtEl>
                                        <p:attrNameLst>
                                          <p:attrName>style.visibility</p:attrName>
                                        </p:attrNameLst>
                                      </p:cBhvr>
                                      <p:to>
                                        <p:strVal val="visible"/>
                                      </p:to>
                                    </p:set>
                                    <p:anim calcmode="lin" valueType="num">
                                      <p:cBhvr additive="base">
                                        <p:cTn id="13"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0596">
                                            <p:txEl>
                                              <p:pRg st="2" end="2"/>
                                            </p:txEl>
                                          </p:spTgt>
                                        </p:tgtEl>
                                        <p:attrNameLst>
                                          <p:attrName>style.visibility</p:attrName>
                                        </p:attrNameLst>
                                      </p:cBhvr>
                                      <p:to>
                                        <p:strVal val="visible"/>
                                      </p:to>
                                    </p:set>
                                    <p:anim calcmode="lin" valueType="num">
                                      <p:cBhvr additive="base">
                                        <p:cTn id="19"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0596">
                                            <p:txEl>
                                              <p:pRg st="3" end="3"/>
                                            </p:txEl>
                                          </p:spTgt>
                                        </p:tgtEl>
                                        <p:attrNameLst>
                                          <p:attrName>style.visibility</p:attrName>
                                        </p:attrNameLst>
                                      </p:cBhvr>
                                      <p:to>
                                        <p:strVal val="visible"/>
                                      </p:to>
                                    </p:set>
                                    <p:anim calcmode="lin" valueType="num">
                                      <p:cBhvr additive="base">
                                        <p:cTn id="25"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5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0596">
                                            <p:txEl>
                                              <p:pRg st="4" end="4"/>
                                            </p:txEl>
                                          </p:spTgt>
                                        </p:tgtEl>
                                        <p:attrNameLst>
                                          <p:attrName>style.visibility</p:attrName>
                                        </p:attrNameLst>
                                      </p:cBhvr>
                                      <p:to>
                                        <p:strVal val="visible"/>
                                      </p:to>
                                    </p:set>
                                    <p:anim calcmode="lin" valueType="num">
                                      <p:cBhvr additive="base">
                                        <p:cTn id="31"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5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0596">
                                            <p:txEl>
                                              <p:pRg st="5" end="5"/>
                                            </p:txEl>
                                          </p:spTgt>
                                        </p:tgtEl>
                                        <p:attrNameLst>
                                          <p:attrName>style.visibility</p:attrName>
                                        </p:attrNameLst>
                                      </p:cBhvr>
                                      <p:to>
                                        <p:strVal val="visible"/>
                                      </p:to>
                                    </p:set>
                                    <p:anim calcmode="lin" valueType="num">
                                      <p:cBhvr additive="base">
                                        <p:cTn id="37"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59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Jesus &amp; the Father</a:t>
            </a:r>
          </a:p>
        </p:txBody>
      </p:sp>
      <p:sp>
        <p:nvSpPr>
          <p:cNvPr id="113668" name="Text Box 4"/>
          <p:cNvSpPr txBox="1">
            <a:spLocks noChangeArrowheads="1"/>
          </p:cNvSpPr>
          <p:nvPr/>
        </p:nvSpPr>
        <p:spPr bwMode="auto">
          <a:xfrm>
            <a:off x="609600" y="1981200"/>
            <a:ext cx="8001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5:20 (NIV) For the Father loves the Son and shows him all he does. Yes, to your amazement he will show him even greater things than these. 21 For just as the Father raises the dead and gives them life, even so the Son gives life to whom he is pleased to give it. 22 Moreover, the Father judges no one, but has entrusted all judgment to the Son, 23 that all may honor the Son just as they honor the Father. He who does not honor the Son does not honor the Father, who sent him. </a:t>
            </a:r>
          </a:p>
        </p:txBody>
      </p:sp>
    </p:spTree>
    <p:custDataLst>
      <p:tags r:id="rId1"/>
    </p:custDataLst>
  </p:cSld>
  <p:clrMapOvr>
    <a:masterClrMapping/>
  </p:clrMapOvr>
  <p:transition advTm="330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checkerboard(across)">
                                      <p:cBhvr>
                                        <p:cTn id="7"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Jesus &amp; the Father</a:t>
            </a:r>
          </a:p>
        </p:txBody>
      </p:sp>
      <p:sp>
        <p:nvSpPr>
          <p:cNvPr id="115716" name="Text Box 4"/>
          <p:cNvSpPr txBox="1">
            <a:spLocks noChangeArrowheads="1"/>
          </p:cNvSpPr>
          <p:nvPr/>
        </p:nvSpPr>
        <p:spPr bwMode="auto">
          <a:xfrm>
            <a:off x="533400" y="2057400"/>
            <a:ext cx="8077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5:18 (NIV) For this reason the Jews tried all the harder to kill him; not only was he breaking the Sabbath, but he was even calling God his own Father, making himself equal with God. 19 Jesus gave them this answer: </a:t>
            </a:r>
            <a:r>
              <a:rPr lang="en-US" altLang="en-US" sz="2400">
                <a:cs typeface="Arial" charset="0"/>
              </a:rPr>
              <a:t>"</a:t>
            </a:r>
            <a:r>
              <a:rPr lang="en-US" altLang="en-US" sz="2400"/>
              <a:t>I tell you the truth, the Son can do nothing by himself; he can do only what he sees his Father doing, because whatever the Father does the Son also does. 20 For the Father loves the Son and shows him all he does. Yes, to your amazement he will show him even greater things than these.</a:t>
            </a:r>
            <a:r>
              <a:rPr lang="en-US" altLang="en-US" sz="2400">
                <a:cs typeface="Arial" charset="0"/>
              </a:rPr>
              <a:t>"</a:t>
            </a:r>
            <a:r>
              <a:rPr lang="en-US" altLang="en-US" sz="2400"/>
              <a:t> </a:t>
            </a:r>
          </a:p>
        </p:txBody>
      </p:sp>
    </p:spTree>
    <p:custDataLst>
      <p:tags r:id="rId1"/>
    </p:custDataLst>
  </p:cSld>
  <p:clrMapOvr>
    <a:masterClrMapping/>
  </p:clrMapOvr>
  <p:transition advTm="263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5716">
                                            <p:txEl>
                                              <p:pRg st="0" end="0"/>
                                            </p:txEl>
                                          </p:spTgt>
                                        </p:tgtEl>
                                        <p:attrNameLst>
                                          <p:attrName>style.visibility</p:attrName>
                                        </p:attrNameLst>
                                      </p:cBhvr>
                                      <p:to>
                                        <p:strVal val="visible"/>
                                      </p:to>
                                    </p:set>
                                    <p:animEffect transition="in" filter="checkerboard(across)">
                                      <p:cBhvr>
                                        <p:cTn id="7" dur="500"/>
                                        <p:tgtEl>
                                          <p:spTgt spid="1157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Summary</a:t>
            </a:r>
          </a:p>
        </p:txBody>
      </p:sp>
      <p:sp>
        <p:nvSpPr>
          <p:cNvPr id="117763" name="Rectangle 3"/>
          <p:cNvSpPr>
            <a:spLocks noGrp="1" noChangeArrowheads="1"/>
          </p:cNvSpPr>
          <p:nvPr>
            <p:ph type="body" idx="1"/>
          </p:nvPr>
        </p:nvSpPr>
        <p:spPr/>
        <p:txBody>
          <a:bodyPr/>
          <a:lstStyle/>
          <a:p>
            <a:r>
              <a:rPr lang="en-US" altLang="en-US"/>
              <a:t>The Biblical picture of Jesus has proved a stumbling block to many over history:</a:t>
            </a:r>
          </a:p>
          <a:p>
            <a:pPr lvl="1"/>
            <a:r>
              <a:rPr lang="en-US" altLang="en-US"/>
              <a:t>Many Jews of his own generation &amp; since</a:t>
            </a:r>
          </a:p>
          <a:p>
            <a:pPr lvl="1"/>
            <a:r>
              <a:rPr lang="en-US" altLang="en-US"/>
              <a:t>Jehovah</a:t>
            </a:r>
            <a:r>
              <a:rPr lang="en-US" altLang="en-US">
                <a:cs typeface="Arial" charset="0"/>
              </a:rPr>
              <a:t>'</a:t>
            </a:r>
            <a:r>
              <a:rPr lang="en-US" altLang="en-US"/>
              <a:t>s Witnesses and many earlier people that theologians label Arians</a:t>
            </a:r>
          </a:p>
          <a:p>
            <a:pPr lvl="1"/>
            <a:r>
              <a:rPr lang="en-US" altLang="en-US"/>
              <a:t>Theological liberals of many different sorts</a:t>
            </a:r>
          </a:p>
          <a:p>
            <a:r>
              <a:rPr lang="en-US" altLang="en-US"/>
              <a:t>Yet the Bible is quite definite about who Jesus is.</a:t>
            </a:r>
          </a:p>
          <a:p>
            <a:pPr lvl="1"/>
            <a:endParaRPr lang="en-US" altLang="en-US"/>
          </a:p>
        </p:txBody>
      </p:sp>
    </p:spTree>
    <p:custDataLst>
      <p:tags r:id="rId1"/>
    </p:custDataLst>
  </p:cSld>
  <p:clrMapOvr>
    <a:masterClrMapping/>
  </p:clrMapOvr>
  <p:transition advTm="294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7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Summary</a:t>
            </a:r>
          </a:p>
        </p:txBody>
      </p:sp>
      <p:sp>
        <p:nvSpPr>
          <p:cNvPr id="118787" name="Rectangle 3"/>
          <p:cNvSpPr>
            <a:spLocks noGrp="1" noChangeArrowheads="1"/>
          </p:cNvSpPr>
          <p:nvPr>
            <p:ph type="body" idx="1"/>
          </p:nvPr>
        </p:nvSpPr>
        <p:spPr/>
        <p:txBody>
          <a:bodyPr/>
          <a:lstStyle/>
          <a:p>
            <a:r>
              <a:rPr lang="en-US" altLang="en-US"/>
              <a:t>Part of the trouble has been the peculiar nature of the person of Jesus.</a:t>
            </a:r>
          </a:p>
          <a:p>
            <a:r>
              <a:rPr lang="en-US" altLang="en-US"/>
              <a:t>Unlike any other being in existence, Jesus is both uncreated and created.</a:t>
            </a:r>
          </a:p>
          <a:p>
            <a:pPr lvl="1"/>
            <a:r>
              <a:rPr lang="en-US" altLang="en-US"/>
              <a:t>He is uncreated as regards his deity, being one with the Father and the Spirit.</a:t>
            </a:r>
          </a:p>
          <a:p>
            <a:pPr lvl="1"/>
            <a:r>
              <a:rPr lang="en-US" altLang="en-US"/>
              <a:t>He is created as regard his humanity, being really &amp; fully human, a descendant of David, Abraham, and Adam.</a:t>
            </a:r>
          </a:p>
        </p:txBody>
      </p:sp>
    </p:spTree>
    <p:custDataLst>
      <p:tags r:id="rId1"/>
    </p:custDataLst>
  </p:cSld>
  <p:clrMapOvr>
    <a:masterClrMapping/>
  </p:clrMapOvr>
  <p:transition advTm="258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Summary</a:t>
            </a:r>
          </a:p>
        </p:txBody>
      </p:sp>
      <p:sp>
        <p:nvSpPr>
          <p:cNvPr id="119811" name="Rectangle 3"/>
          <p:cNvSpPr>
            <a:spLocks noGrp="1" noChangeArrowheads="1"/>
          </p:cNvSpPr>
          <p:nvPr>
            <p:ph type="body" idx="1"/>
          </p:nvPr>
        </p:nvSpPr>
        <p:spPr/>
        <p:txBody>
          <a:bodyPr/>
          <a:lstStyle/>
          <a:p>
            <a:pPr>
              <a:lnSpc>
                <a:spcPct val="80000"/>
              </a:lnSpc>
            </a:pPr>
            <a:r>
              <a:rPr lang="en-US" altLang="en-US" sz="2800"/>
              <a:t>May the Lord help us to handle his word rightly and not to stumble over the person of Jesus:</a:t>
            </a:r>
          </a:p>
          <a:p>
            <a:pPr>
              <a:lnSpc>
                <a:spcPct val="80000"/>
              </a:lnSpc>
            </a:pPr>
            <a:r>
              <a:rPr lang="en-US" altLang="en-US" sz="2400"/>
              <a:t>1Pet 2:5 (NIV) you also, like living stones, are being built into a spiritual house to be a holy priesthood, offering spiritual sacrifices acceptable to God through Jesus Christ. 6 For in Scripture it says: </a:t>
            </a:r>
            <a:r>
              <a:rPr lang="en-US" altLang="en-US" sz="2400">
                <a:cs typeface="Arial" charset="0"/>
              </a:rPr>
              <a:t>"</a:t>
            </a:r>
            <a:r>
              <a:rPr lang="en-US" altLang="en-US" sz="2400"/>
              <a:t>See, I lay a stone in Zion, a chosen and precious cornerstone, and the one who trusts in him will never be put to shame.</a:t>
            </a:r>
            <a:r>
              <a:rPr lang="en-US" altLang="en-US" sz="2400">
                <a:cs typeface="Arial" charset="0"/>
              </a:rPr>
              <a:t>"</a:t>
            </a:r>
            <a:r>
              <a:rPr lang="en-US" altLang="en-US" sz="2400"/>
              <a:t> {[6] Isaiah 28:16} 7 Now to you who believe, this stone is precious. But to those who do not believe, </a:t>
            </a:r>
            <a:r>
              <a:rPr lang="en-US" altLang="en-US" sz="2400">
                <a:cs typeface="Arial" charset="0"/>
              </a:rPr>
              <a:t>"</a:t>
            </a:r>
            <a:r>
              <a:rPr lang="en-US" altLang="en-US" sz="2400"/>
              <a:t>The stone the builders rejected has become the capstone,</a:t>
            </a:r>
            <a:r>
              <a:rPr lang="en-US" altLang="en-US" sz="2400">
                <a:cs typeface="Arial" charset="0"/>
              </a:rPr>
              <a:t>"</a:t>
            </a:r>
            <a:r>
              <a:rPr lang="en-US" altLang="en-US" sz="2400"/>
              <a:t> {[7] Psalm 118:22} 8 and, </a:t>
            </a:r>
            <a:r>
              <a:rPr lang="en-US" altLang="en-US" sz="2400">
                <a:cs typeface="Arial" charset="0"/>
              </a:rPr>
              <a:t>"</a:t>
            </a:r>
            <a:r>
              <a:rPr lang="en-US" altLang="en-US" sz="2400"/>
              <a:t>A stone that causes men to stumble and a rock that makes them fall.</a:t>
            </a:r>
            <a:r>
              <a:rPr lang="en-US" altLang="en-US" sz="2400">
                <a:cs typeface="Arial" charset="0"/>
              </a:rPr>
              <a:t>"</a:t>
            </a:r>
            <a:r>
              <a:rPr lang="en-US" altLang="en-US" sz="2400"/>
              <a:t> {[8] Isaiah 8:14} They stumble because they disobey the message</a:t>
            </a:r>
            <a:r>
              <a:rPr lang="en-US" altLang="en-US" sz="2400">
                <a:cs typeface="Arial" charset="0"/>
              </a:rPr>
              <a:t>–</a:t>
            </a:r>
            <a:r>
              <a:rPr lang="en-US" altLang="en-US" sz="2400"/>
              <a:t>which is also what they were destined for. </a:t>
            </a:r>
          </a:p>
        </p:txBody>
      </p:sp>
    </p:spTree>
    <p:custDataLst>
      <p:tags r:id="rId1"/>
    </p:custDataLst>
  </p:cSld>
  <p:clrMapOvr>
    <a:masterClrMapping/>
  </p:clrMapOvr>
  <p:transition advTm="46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checkerboard(across)">
                                      <p:cBhvr>
                                        <p:cTn id="7" dur="500"/>
                                        <p:tgtEl>
                                          <p:spTgt spid="119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checkerboard(across)">
                                      <p:cBhvr>
                                        <p:cTn id="12" dur="500"/>
                                        <p:tgtEl>
                                          <p:spTgt spid="11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OT Citations, continued</a:t>
            </a:r>
          </a:p>
        </p:txBody>
      </p:sp>
      <p:sp>
        <p:nvSpPr>
          <p:cNvPr id="15363" name="Rectangle 3"/>
          <p:cNvSpPr>
            <a:spLocks noGrp="1" noChangeArrowheads="1"/>
          </p:cNvSpPr>
          <p:nvPr>
            <p:ph type="body" idx="1"/>
          </p:nvPr>
        </p:nvSpPr>
        <p:spPr/>
        <p:txBody>
          <a:bodyPr/>
          <a:lstStyle/>
          <a:p>
            <a:pPr>
              <a:lnSpc>
                <a:spcPct val="90000"/>
              </a:lnSpc>
            </a:pPr>
            <a:r>
              <a:rPr lang="en-US" altLang="en-US"/>
              <a:t>Ephesians 4:8 citing Psalm 68:18</a:t>
            </a:r>
          </a:p>
          <a:p>
            <a:pPr>
              <a:lnSpc>
                <a:spcPct val="90000"/>
              </a:lnSpc>
            </a:pPr>
            <a:r>
              <a:rPr lang="en-US" altLang="en-US"/>
              <a:t>Philippians 2:10-11 and Romans 14:11 citing Isaiah 45:23</a:t>
            </a:r>
          </a:p>
          <a:p>
            <a:pPr>
              <a:lnSpc>
                <a:spcPct val="90000"/>
              </a:lnSpc>
            </a:pPr>
            <a:r>
              <a:rPr lang="en-US" altLang="en-US"/>
              <a:t>Hebrews 1:8 citing Psalm 45:6</a:t>
            </a:r>
          </a:p>
          <a:p>
            <a:pPr>
              <a:lnSpc>
                <a:spcPct val="90000"/>
              </a:lnSpc>
            </a:pPr>
            <a:r>
              <a:rPr lang="en-US" altLang="en-US"/>
              <a:t>Hebrews 1:10 citing Psalm 102:25</a:t>
            </a:r>
          </a:p>
          <a:p>
            <a:pPr>
              <a:lnSpc>
                <a:spcPct val="90000"/>
              </a:lnSpc>
            </a:pPr>
            <a:r>
              <a:rPr lang="en-US" altLang="en-US"/>
              <a:t>1 Peter 2:8 citing Isaiah 8:14</a:t>
            </a:r>
          </a:p>
          <a:p>
            <a:pPr>
              <a:lnSpc>
                <a:spcPct val="90000"/>
              </a:lnSpc>
            </a:pPr>
            <a:r>
              <a:rPr lang="en-US" altLang="en-US"/>
              <a:t>Revelation 7:17 alluding to Psalm 23:1-2</a:t>
            </a:r>
          </a:p>
          <a:p>
            <a:pPr>
              <a:lnSpc>
                <a:spcPct val="90000"/>
              </a:lnSpc>
            </a:pPr>
            <a:r>
              <a:rPr lang="en-US" altLang="en-US"/>
              <a:t>Let</a:t>
            </a:r>
            <a:r>
              <a:rPr lang="en-US" altLang="en-US">
                <a:cs typeface="Arial" charset="0"/>
              </a:rPr>
              <a:t>'</a:t>
            </a:r>
            <a:r>
              <a:rPr lang="en-US" altLang="en-US"/>
              <a:t>s look at each of these.</a:t>
            </a:r>
          </a:p>
        </p:txBody>
      </p:sp>
    </p:spTree>
    <p:custDataLst>
      <p:tags r:id="rId1"/>
    </p:custDataLst>
  </p:cSld>
  <p:clrMapOvr>
    <a:masterClrMapping/>
  </p:clrMapOvr>
  <p:transition advTm="308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p:txBody>
          <a:bodyPr/>
          <a:lstStyle/>
          <a:p>
            <a:r>
              <a:rPr lang="en-US" altLang="en-US"/>
              <a:t>The End</a:t>
            </a:r>
          </a:p>
        </p:txBody>
      </p:sp>
      <p:sp>
        <p:nvSpPr>
          <p:cNvPr id="122883" name="Rectangle 3"/>
          <p:cNvSpPr>
            <a:spLocks noGrp="1" noChangeArrowheads="1"/>
          </p:cNvSpPr>
          <p:nvPr>
            <p:ph type="subTitle" idx="1"/>
          </p:nvPr>
        </p:nvSpPr>
        <p:spPr/>
        <p:txBody>
          <a:bodyPr/>
          <a:lstStyle/>
          <a:p>
            <a:r>
              <a:rPr lang="en-US" altLang="en-US"/>
              <a:t>May we not stumble over Jesus!</a:t>
            </a:r>
          </a:p>
        </p:txBody>
      </p:sp>
    </p:spTree>
    <p:custDataLst>
      <p:tags r:id="rId1"/>
    </p:custDataLst>
  </p:cSld>
  <p:clrMapOvr>
    <a:masterClrMapping/>
  </p:clrMapOvr>
  <p:transition advTm="74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500" fill="hold"/>
                                        <p:tgtEl>
                                          <p:spTgt spid="122882"/>
                                        </p:tgtEl>
                                        <p:attrNameLst>
                                          <p:attrName>ppt_w</p:attrName>
                                        </p:attrNameLst>
                                      </p:cBhvr>
                                      <p:tavLst>
                                        <p:tav tm="0">
                                          <p:val>
                                            <p:fltVal val="0"/>
                                          </p:val>
                                        </p:tav>
                                        <p:tav tm="100000">
                                          <p:val>
                                            <p:strVal val="#ppt_w"/>
                                          </p:val>
                                        </p:tav>
                                      </p:tavLst>
                                    </p:anim>
                                    <p:anim calcmode="lin" valueType="num">
                                      <p:cBhvr>
                                        <p:cTn id="8" dur="500" fill="hold"/>
                                        <p:tgtEl>
                                          <p:spTgt spid="1228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2883">
                                            <p:txEl>
                                              <p:pRg st="0" end="0"/>
                                            </p:txEl>
                                          </p:spTgt>
                                        </p:tgtEl>
                                        <p:attrNameLst>
                                          <p:attrName>style.visibility</p:attrName>
                                        </p:attrNameLst>
                                      </p:cBhvr>
                                      <p:to>
                                        <p:strVal val="visible"/>
                                      </p:to>
                                    </p:set>
                                    <p:animEffect transition="in" filter="checkerboard(across)">
                                      <p:cBhvr>
                                        <p:cTn id="13" dur="500"/>
                                        <p:tgtEl>
                                          <p:spTgt spid="122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Matthew 3:3 &amp; Isaiah 40:3</a:t>
            </a:r>
          </a:p>
        </p:txBody>
      </p:sp>
      <p:sp>
        <p:nvSpPr>
          <p:cNvPr id="16388" name="Text Box 4"/>
          <p:cNvSpPr txBox="1">
            <a:spLocks noChangeArrowheads="1"/>
          </p:cNvSpPr>
          <p:nvPr/>
        </p:nvSpPr>
        <p:spPr bwMode="auto">
          <a:xfrm>
            <a:off x="609600" y="1981200"/>
            <a:ext cx="8001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3:1 (NIV) In those days John the Baptist came, preaching in the Desert of Judea 2 and saying, </a:t>
            </a:r>
            <a:r>
              <a:rPr lang="en-US" altLang="en-US" sz="2400">
                <a:cs typeface="Arial" charset="0"/>
              </a:rPr>
              <a:t>"</a:t>
            </a:r>
            <a:r>
              <a:rPr lang="en-US" altLang="en-US" sz="2400"/>
              <a:t>Repent, for the kingdom of heaven is near.</a:t>
            </a:r>
            <a:r>
              <a:rPr lang="en-US" altLang="en-US" sz="2400">
                <a:cs typeface="Arial" charset="0"/>
              </a:rPr>
              <a:t>"</a:t>
            </a:r>
            <a:r>
              <a:rPr lang="en-US" altLang="en-US" sz="2400"/>
              <a:t> 3 This is he who was spoken of through the prophet Isaiah: </a:t>
            </a:r>
            <a:r>
              <a:rPr lang="en-US" altLang="en-US" sz="2400">
                <a:cs typeface="Arial" charset="0"/>
              </a:rPr>
              <a:t>"</a:t>
            </a:r>
            <a:r>
              <a:rPr lang="en-US" altLang="en-US" sz="2400"/>
              <a:t>A voice of one calling in the desert, </a:t>
            </a:r>
            <a:r>
              <a:rPr lang="en-US" altLang="en-US" sz="2400">
                <a:cs typeface="Arial" charset="0"/>
              </a:rPr>
              <a:t>'</a:t>
            </a:r>
            <a:r>
              <a:rPr lang="en-US" altLang="en-US" sz="2400"/>
              <a:t>Prepare the way for the Lord, make straight paths for him.</a:t>
            </a:r>
            <a:r>
              <a:rPr lang="en-US" altLang="en-US" sz="2400">
                <a:cs typeface="Arial" charset="0"/>
              </a:rPr>
              <a:t>'"</a:t>
            </a:r>
            <a:r>
              <a:rPr lang="en-US" altLang="en-US" sz="2400"/>
              <a:t> {[3] Isaiah 40:3} </a:t>
            </a:r>
          </a:p>
        </p:txBody>
      </p:sp>
      <p:sp>
        <p:nvSpPr>
          <p:cNvPr id="16389" name="Text Box 5"/>
          <p:cNvSpPr txBox="1">
            <a:spLocks noChangeArrowheads="1"/>
          </p:cNvSpPr>
          <p:nvPr/>
        </p:nvSpPr>
        <p:spPr bwMode="auto">
          <a:xfrm>
            <a:off x="685800" y="457200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 40:3 (NIV) A voice of one calling: </a:t>
            </a:r>
            <a:r>
              <a:rPr lang="en-US" altLang="en-US" sz="2400">
                <a:cs typeface="Arial" charset="0"/>
              </a:rPr>
              <a:t>"</a:t>
            </a:r>
            <a:r>
              <a:rPr lang="en-US" altLang="en-US" sz="2400"/>
              <a:t>In the desert prepare the way for the LORD; make straight in the wilderness a highway for our God.</a:t>
            </a:r>
            <a:r>
              <a:rPr lang="en-US" altLang="en-US" sz="2400">
                <a:cs typeface="Arial" charset="0"/>
              </a:rPr>
              <a:t>"</a:t>
            </a:r>
            <a:r>
              <a:rPr lang="en-US" altLang="en-US" sz="2400"/>
              <a:t> </a:t>
            </a:r>
          </a:p>
        </p:txBody>
      </p:sp>
    </p:spTree>
    <p:custDataLst>
      <p:tags r:id="rId1"/>
    </p:custDataLst>
  </p:cSld>
  <p:clrMapOvr>
    <a:masterClrMapping/>
  </p:clrMapOvr>
  <p:transition advTm="358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checkerboard(across)">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Matthew 3:3 &amp; Isaiah 40:3</a:t>
            </a:r>
          </a:p>
        </p:txBody>
      </p:sp>
      <p:sp>
        <p:nvSpPr>
          <p:cNvPr id="18435" name="Rectangle 3"/>
          <p:cNvSpPr>
            <a:spLocks noGrp="1" noChangeArrowheads="1"/>
          </p:cNvSpPr>
          <p:nvPr>
            <p:ph type="body" idx="1"/>
          </p:nvPr>
        </p:nvSpPr>
        <p:spPr>
          <a:xfrm>
            <a:off x="457200" y="1600200"/>
            <a:ext cx="8229600" cy="4876800"/>
          </a:xfrm>
        </p:spPr>
        <p:txBody>
          <a:bodyPr/>
          <a:lstStyle/>
          <a:p>
            <a:r>
              <a:rPr lang="en-US" altLang="en-US" sz="2800"/>
              <a:t>Isaiah is speaking of preparing the way for the LORD, that is, Jehovah.</a:t>
            </a:r>
          </a:p>
          <a:p>
            <a:r>
              <a:rPr lang="en-US" altLang="en-US" sz="2800"/>
              <a:t>Matthew applies this to John the Baptist preparing the way for Jesus (see verses 11-12).</a:t>
            </a:r>
          </a:p>
          <a:p>
            <a:pPr lvl="1"/>
            <a:r>
              <a:rPr lang="en-US" altLang="en-US" sz="2400"/>
              <a:t>11 (NIV) I baptize you with water for repentance. But after me will come one who is more powerful than I, whose sandals I am not fit to carry. He will baptize you with the Holy Spirit and with fire. 12 His winnowing fork is in his hand, and he will clear his threshing floor, gathering his wheat into the barn and burning up the chaff with unquenchable fire. </a:t>
            </a:r>
          </a:p>
          <a:p>
            <a:endParaRPr lang="en-US" altLang="en-US" sz="2800"/>
          </a:p>
        </p:txBody>
      </p:sp>
    </p:spTree>
    <p:custDataLst>
      <p:tags r:id="rId1"/>
    </p:custDataLst>
  </p:cSld>
  <p:clrMapOvr>
    <a:masterClrMapping/>
  </p:clrMapOvr>
  <p:transition advTm="46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checkerboard(across)">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3.7|1.3"/>
</p:tagLst>
</file>

<file path=ppt/tags/tag10.xml><?xml version="1.0" encoding="utf-8"?>
<p:tagLst xmlns:a="http://schemas.openxmlformats.org/drawingml/2006/main" xmlns:r="http://schemas.openxmlformats.org/officeDocument/2006/relationships" xmlns:p="http://schemas.openxmlformats.org/presentationml/2006/main">
  <p:tag name="TIMING" val="|2.4|17.9"/>
</p:tagLst>
</file>

<file path=ppt/tags/tag11.xml><?xml version="1.0" encoding="utf-8"?>
<p:tagLst xmlns:a="http://schemas.openxmlformats.org/drawingml/2006/main" xmlns:r="http://schemas.openxmlformats.org/officeDocument/2006/relationships" xmlns:p="http://schemas.openxmlformats.org/presentationml/2006/main">
  <p:tag name="TIMING" val="|0.3|1.4|7.2|3.7"/>
</p:tagLst>
</file>

<file path=ppt/tags/tag12.xml><?xml version="1.0" encoding="utf-8"?>
<p:tagLst xmlns:a="http://schemas.openxmlformats.org/drawingml/2006/main" xmlns:r="http://schemas.openxmlformats.org/officeDocument/2006/relationships" xmlns:p="http://schemas.openxmlformats.org/presentationml/2006/main">
  <p:tag name="TIMING" val="|5.3|22.2"/>
</p:tagLst>
</file>

<file path=ppt/tags/tag13.xml><?xml version="1.0" encoding="utf-8"?>
<p:tagLst xmlns:a="http://schemas.openxmlformats.org/drawingml/2006/main" xmlns:r="http://schemas.openxmlformats.org/officeDocument/2006/relationships" xmlns:p="http://schemas.openxmlformats.org/presentationml/2006/main">
  <p:tag name="TIMING" val="|0.4|5.1|5.2"/>
</p:tagLst>
</file>

<file path=ppt/tags/tag14.xml><?xml version="1.0" encoding="utf-8"?>
<p:tagLst xmlns:a="http://schemas.openxmlformats.org/drawingml/2006/main" xmlns:r="http://schemas.openxmlformats.org/officeDocument/2006/relationships" xmlns:p="http://schemas.openxmlformats.org/presentationml/2006/main">
  <p:tag name="TIMING" val="|0.5"/>
</p:tagLst>
</file>

<file path=ppt/tags/tag15.xml><?xml version="1.0" encoding="utf-8"?>
<p:tagLst xmlns:a="http://schemas.openxmlformats.org/drawingml/2006/main" xmlns:r="http://schemas.openxmlformats.org/officeDocument/2006/relationships" xmlns:p="http://schemas.openxmlformats.org/presentationml/2006/main">
  <p:tag name="TIMING" val="|3.2|19.1"/>
</p:tagLst>
</file>

<file path=ppt/tags/tag16.xml><?xml version="1.0" encoding="utf-8"?>
<p:tagLst xmlns:a="http://schemas.openxmlformats.org/drawingml/2006/main" xmlns:r="http://schemas.openxmlformats.org/officeDocument/2006/relationships" xmlns:p="http://schemas.openxmlformats.org/presentationml/2006/main">
  <p:tag name="TIMING" val="|0.7|5.5"/>
</p:tagLst>
</file>

<file path=ppt/tags/tag17.xml><?xml version="1.0" encoding="utf-8"?>
<p:tagLst xmlns:a="http://schemas.openxmlformats.org/drawingml/2006/main" xmlns:r="http://schemas.openxmlformats.org/officeDocument/2006/relationships" xmlns:p="http://schemas.openxmlformats.org/presentationml/2006/main">
  <p:tag name="TIMING" val="|4.3|32"/>
</p:tagLst>
</file>

<file path=ppt/tags/tag18.xml><?xml version="1.0" encoding="utf-8"?>
<p:tagLst xmlns:a="http://schemas.openxmlformats.org/drawingml/2006/main" xmlns:r="http://schemas.openxmlformats.org/officeDocument/2006/relationships" xmlns:p="http://schemas.openxmlformats.org/presentationml/2006/main">
  <p:tag name="TIMING" val="|0.3|6"/>
</p:tagLst>
</file>

<file path=ppt/tags/tag19.xml><?xml version="1.0" encoding="utf-8"?>
<p:tagLst xmlns:a="http://schemas.openxmlformats.org/drawingml/2006/main" xmlns:r="http://schemas.openxmlformats.org/officeDocument/2006/relationships" xmlns:p="http://schemas.openxmlformats.org/presentationml/2006/main">
  <p:tag name="TIMING" val="|2.2|22.5"/>
</p:tagLst>
</file>

<file path=ppt/tags/tag2.xml><?xml version="1.0" encoding="utf-8"?>
<p:tagLst xmlns:a="http://schemas.openxmlformats.org/drawingml/2006/main" xmlns:r="http://schemas.openxmlformats.org/officeDocument/2006/relationships" xmlns:p="http://schemas.openxmlformats.org/presentationml/2006/main">
  <p:tag name="TIMING" val="|2|7.4|9.3|5.9"/>
</p:tagLst>
</file>

<file path=ppt/tags/tag20.xml><?xml version="1.0" encoding="utf-8"?>
<p:tagLst xmlns:a="http://schemas.openxmlformats.org/drawingml/2006/main" xmlns:r="http://schemas.openxmlformats.org/officeDocument/2006/relationships" xmlns:p="http://schemas.openxmlformats.org/presentationml/2006/main">
  <p:tag name="TIMING" val="|0.3|8.3"/>
</p:tagLst>
</file>

<file path=ppt/tags/tag21.xml><?xml version="1.0" encoding="utf-8"?>
<p:tagLst xmlns:a="http://schemas.openxmlformats.org/drawingml/2006/main" xmlns:r="http://schemas.openxmlformats.org/officeDocument/2006/relationships" xmlns:p="http://schemas.openxmlformats.org/presentationml/2006/main">
  <p:tag name="TIMING" val="|4.5|8.4"/>
</p:tagLst>
</file>

<file path=ppt/tags/tag22.xml><?xml version="1.0" encoding="utf-8"?>
<p:tagLst xmlns:a="http://schemas.openxmlformats.org/drawingml/2006/main" xmlns:r="http://schemas.openxmlformats.org/officeDocument/2006/relationships" xmlns:p="http://schemas.openxmlformats.org/presentationml/2006/main">
  <p:tag name="TIMING" val="|0.2|6.1|6.3"/>
</p:tagLst>
</file>

<file path=ppt/tags/tag23.xml><?xml version="1.0" encoding="utf-8"?>
<p:tagLst xmlns:a="http://schemas.openxmlformats.org/drawingml/2006/main" xmlns:r="http://schemas.openxmlformats.org/officeDocument/2006/relationships" xmlns:p="http://schemas.openxmlformats.org/presentationml/2006/main">
  <p:tag name="TIMING" val="|3.3|17.5"/>
</p:tagLst>
</file>

<file path=ppt/tags/tag24.xml><?xml version="1.0" encoding="utf-8"?>
<p:tagLst xmlns:a="http://schemas.openxmlformats.org/drawingml/2006/main" xmlns:r="http://schemas.openxmlformats.org/officeDocument/2006/relationships" xmlns:p="http://schemas.openxmlformats.org/presentationml/2006/main">
  <p:tag name="TIMING" val="|0.3|4.3"/>
</p:tagLst>
</file>

<file path=ppt/tags/tag25.xml><?xml version="1.0" encoding="utf-8"?>
<p:tagLst xmlns:a="http://schemas.openxmlformats.org/drawingml/2006/main" xmlns:r="http://schemas.openxmlformats.org/officeDocument/2006/relationships" xmlns:p="http://schemas.openxmlformats.org/presentationml/2006/main">
  <p:tag name="TIMING" val="|2.9|19.2"/>
</p:tagLst>
</file>

<file path=ppt/tags/tag26.xml><?xml version="1.0" encoding="utf-8"?>
<p:tagLst xmlns:a="http://schemas.openxmlformats.org/drawingml/2006/main" xmlns:r="http://schemas.openxmlformats.org/officeDocument/2006/relationships" xmlns:p="http://schemas.openxmlformats.org/presentationml/2006/main">
  <p:tag name="TIMING" val="|3.7|7.6"/>
</p:tagLst>
</file>

<file path=ppt/tags/tag27.xml><?xml version="1.0" encoding="utf-8"?>
<p:tagLst xmlns:a="http://schemas.openxmlformats.org/drawingml/2006/main" xmlns:r="http://schemas.openxmlformats.org/officeDocument/2006/relationships" xmlns:p="http://schemas.openxmlformats.org/presentationml/2006/main">
  <p:tag name="TIMING" val="|4.5"/>
</p:tagLst>
</file>

<file path=ppt/tags/tag28.xml><?xml version="1.0" encoding="utf-8"?>
<p:tagLst xmlns:a="http://schemas.openxmlformats.org/drawingml/2006/main" xmlns:r="http://schemas.openxmlformats.org/officeDocument/2006/relationships" xmlns:p="http://schemas.openxmlformats.org/presentationml/2006/main">
  <p:tag name="TIMING" val="|0.5|3.6|8.4"/>
</p:tagLst>
</file>

<file path=ppt/tags/tag29.xml><?xml version="1.0" encoding="utf-8"?>
<p:tagLst xmlns:a="http://schemas.openxmlformats.org/drawingml/2006/main" xmlns:r="http://schemas.openxmlformats.org/officeDocument/2006/relationships" xmlns:p="http://schemas.openxmlformats.org/presentationml/2006/main">
  <p:tag name="TIMING" val="|4.7|17"/>
</p:tagLst>
</file>

<file path=ppt/tags/tag3.xml><?xml version="1.0" encoding="utf-8"?>
<p:tagLst xmlns:a="http://schemas.openxmlformats.org/drawingml/2006/main" xmlns:r="http://schemas.openxmlformats.org/officeDocument/2006/relationships" xmlns:p="http://schemas.openxmlformats.org/presentationml/2006/main">
  <p:tag name="TIMING" val="|1.9|3|8.8"/>
</p:tagLst>
</file>

<file path=ppt/tags/tag30.xml><?xml version="1.0" encoding="utf-8"?>
<p:tagLst xmlns:a="http://schemas.openxmlformats.org/drawingml/2006/main" xmlns:r="http://schemas.openxmlformats.org/officeDocument/2006/relationships" xmlns:p="http://schemas.openxmlformats.org/presentationml/2006/main">
  <p:tag name="TIMING" val="|0.3|7.3|4.4"/>
</p:tagLst>
</file>

<file path=ppt/tags/tag31.xml><?xml version="1.0" encoding="utf-8"?>
<p:tagLst xmlns:a="http://schemas.openxmlformats.org/drawingml/2006/main" xmlns:r="http://schemas.openxmlformats.org/officeDocument/2006/relationships" xmlns:p="http://schemas.openxmlformats.org/presentationml/2006/main">
  <p:tag name="TIMING" val="|2.9|20.7"/>
</p:tagLst>
</file>

<file path=ppt/tags/tag32.xml><?xml version="1.0" encoding="utf-8"?>
<p:tagLst xmlns:a="http://schemas.openxmlformats.org/drawingml/2006/main" xmlns:r="http://schemas.openxmlformats.org/officeDocument/2006/relationships" xmlns:p="http://schemas.openxmlformats.org/presentationml/2006/main">
  <p:tag name="TIMING" val="|0.3|8.1"/>
</p:tagLst>
</file>

<file path=ppt/tags/tag33.xml><?xml version="1.0" encoding="utf-8"?>
<p:tagLst xmlns:a="http://schemas.openxmlformats.org/drawingml/2006/main" xmlns:r="http://schemas.openxmlformats.org/officeDocument/2006/relationships" xmlns:p="http://schemas.openxmlformats.org/presentationml/2006/main">
  <p:tag name="TIMING" val="|2.8|23.2"/>
</p:tagLst>
</file>

<file path=ppt/tags/tag34.xml><?xml version="1.0" encoding="utf-8"?>
<p:tagLst xmlns:a="http://schemas.openxmlformats.org/drawingml/2006/main" xmlns:r="http://schemas.openxmlformats.org/officeDocument/2006/relationships" xmlns:p="http://schemas.openxmlformats.org/presentationml/2006/main">
  <p:tag name="TIMING" val="|0.3|6.3"/>
</p:tagLst>
</file>

<file path=ppt/tags/tag35.xml><?xml version="1.0" encoding="utf-8"?>
<p:tagLst xmlns:a="http://schemas.openxmlformats.org/drawingml/2006/main" xmlns:r="http://schemas.openxmlformats.org/officeDocument/2006/relationships" xmlns:p="http://schemas.openxmlformats.org/presentationml/2006/main">
  <p:tag name="TIMING" val="|5.9|9.4"/>
</p:tagLst>
</file>

<file path=ppt/tags/tag36.xml><?xml version="1.0" encoding="utf-8"?>
<p:tagLst xmlns:a="http://schemas.openxmlformats.org/drawingml/2006/main" xmlns:r="http://schemas.openxmlformats.org/officeDocument/2006/relationships" xmlns:p="http://schemas.openxmlformats.org/presentationml/2006/main">
  <p:tag name="TIMING" val="|0.3|12.8"/>
</p:tagLst>
</file>

<file path=ppt/tags/tag37.xml><?xml version="1.0" encoding="utf-8"?>
<p:tagLst xmlns:a="http://schemas.openxmlformats.org/drawingml/2006/main" xmlns:r="http://schemas.openxmlformats.org/officeDocument/2006/relationships" xmlns:p="http://schemas.openxmlformats.org/presentationml/2006/main">
  <p:tag name="TIMING" val="|0.3|5.2|3|2.7|2.7"/>
</p:tagLst>
</file>

<file path=ppt/tags/tag38.xml><?xml version="1.0" encoding="utf-8"?>
<p:tagLst xmlns:a="http://schemas.openxmlformats.org/drawingml/2006/main" xmlns:r="http://schemas.openxmlformats.org/officeDocument/2006/relationships" xmlns:p="http://schemas.openxmlformats.org/presentationml/2006/main">
  <p:tag name="TIMING" val="|1.1|7.2|4.5|5.3|2.8"/>
</p:tagLst>
</file>

<file path=ppt/tags/tag39.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2.8|8.9|3.4|2.4"/>
</p:tagLst>
</file>

<file path=ppt/tags/tag40.xml><?xml version="1.0" encoding="utf-8"?>
<p:tagLst xmlns:a="http://schemas.openxmlformats.org/drawingml/2006/main" xmlns:r="http://schemas.openxmlformats.org/officeDocument/2006/relationships" xmlns:p="http://schemas.openxmlformats.org/presentationml/2006/main">
  <p:tag name="TIMING" val="|1"/>
</p:tagLst>
</file>

<file path=ppt/tags/tag41.xml><?xml version="1.0" encoding="utf-8"?>
<p:tagLst xmlns:a="http://schemas.openxmlformats.org/drawingml/2006/main" xmlns:r="http://schemas.openxmlformats.org/officeDocument/2006/relationships" xmlns:p="http://schemas.openxmlformats.org/presentationml/2006/main">
  <p:tag name="TIMING" val="|1.1"/>
</p:tagLst>
</file>

<file path=ppt/tags/tag42.xml><?xml version="1.0" encoding="utf-8"?>
<p:tagLst xmlns:a="http://schemas.openxmlformats.org/drawingml/2006/main" xmlns:r="http://schemas.openxmlformats.org/officeDocument/2006/relationships" xmlns:p="http://schemas.openxmlformats.org/presentationml/2006/main">
  <p:tag name="TIMING" val="|1.2"/>
</p:tagLst>
</file>

<file path=ppt/tags/tag43.xml><?xml version="1.0" encoding="utf-8"?>
<p:tagLst xmlns:a="http://schemas.openxmlformats.org/drawingml/2006/main" xmlns:r="http://schemas.openxmlformats.org/officeDocument/2006/relationships" xmlns:p="http://schemas.openxmlformats.org/presentationml/2006/main">
  <p:tag name="TIMING" val="|1.9|3.3|2.6|3.3"/>
</p:tagLst>
</file>

<file path=ppt/tags/tag44.xml><?xml version="1.0" encoding="utf-8"?>
<p:tagLst xmlns:a="http://schemas.openxmlformats.org/drawingml/2006/main" xmlns:r="http://schemas.openxmlformats.org/officeDocument/2006/relationships" xmlns:p="http://schemas.openxmlformats.org/presentationml/2006/main">
  <p:tag name="TIMING" val="|0.9"/>
</p:tagLst>
</file>

<file path=ppt/tags/tag45.xml><?xml version="1.0" encoding="utf-8"?>
<p:tagLst xmlns:a="http://schemas.openxmlformats.org/drawingml/2006/main" xmlns:r="http://schemas.openxmlformats.org/officeDocument/2006/relationships" xmlns:p="http://schemas.openxmlformats.org/presentationml/2006/main">
  <p:tag name="TIMING" val="|1.7"/>
</p:tagLst>
</file>

<file path=ppt/tags/tag46.xml><?xml version="1.0" encoding="utf-8"?>
<p:tagLst xmlns:a="http://schemas.openxmlformats.org/drawingml/2006/main" xmlns:r="http://schemas.openxmlformats.org/officeDocument/2006/relationships" xmlns:p="http://schemas.openxmlformats.org/presentationml/2006/main">
  <p:tag name="TIMING" val="|1.6"/>
</p:tagLst>
</file>

<file path=ppt/tags/tag47.xml><?xml version="1.0" encoding="utf-8"?>
<p:tagLst xmlns:a="http://schemas.openxmlformats.org/drawingml/2006/main" xmlns:r="http://schemas.openxmlformats.org/officeDocument/2006/relationships" xmlns:p="http://schemas.openxmlformats.org/presentationml/2006/main">
  <p:tag name="TIMING" val="|1.7|6|5|6.6|2.2|3.1"/>
</p:tagLst>
</file>

<file path=ppt/tags/tag48.xml><?xml version="1.0" encoding="utf-8"?>
<p:tagLst xmlns:a="http://schemas.openxmlformats.org/drawingml/2006/main" xmlns:r="http://schemas.openxmlformats.org/officeDocument/2006/relationships" xmlns:p="http://schemas.openxmlformats.org/presentationml/2006/main">
  <p:tag name="TIMING" val="|3|2.2|3.3|2.7|3.5|6"/>
</p:tagLst>
</file>

<file path=ppt/tags/tag49.xml><?xml version="1.0" encoding="utf-8"?>
<p:tagLst xmlns:a="http://schemas.openxmlformats.org/drawingml/2006/main" xmlns:r="http://schemas.openxmlformats.org/officeDocument/2006/relationships" xmlns:p="http://schemas.openxmlformats.org/presentationml/2006/main">
  <p:tag name="TIMING" val="|3.8"/>
</p:tagLst>
</file>

<file path=ppt/tags/tag5.xml><?xml version="1.0" encoding="utf-8"?>
<p:tagLst xmlns:a="http://schemas.openxmlformats.org/drawingml/2006/main" xmlns:r="http://schemas.openxmlformats.org/officeDocument/2006/relationships" xmlns:p="http://schemas.openxmlformats.org/presentationml/2006/main">
  <p:tag name="TIMING" val="|1.5|17|16.4"/>
</p:tagLst>
</file>

<file path=ppt/tags/tag50.xml><?xml version="1.0" encoding="utf-8"?>
<p:tagLst xmlns:a="http://schemas.openxmlformats.org/drawingml/2006/main" xmlns:r="http://schemas.openxmlformats.org/officeDocument/2006/relationships" xmlns:p="http://schemas.openxmlformats.org/presentationml/2006/main">
  <p:tag name="TIMING" val="|1"/>
</p:tagLst>
</file>

<file path=ppt/tags/tag51.xml><?xml version="1.0" encoding="utf-8"?>
<p:tagLst xmlns:a="http://schemas.openxmlformats.org/drawingml/2006/main" xmlns:r="http://schemas.openxmlformats.org/officeDocument/2006/relationships" xmlns:p="http://schemas.openxmlformats.org/presentationml/2006/main">
  <p:tag name="TIMING" val="|1.6"/>
</p:tagLst>
</file>

<file path=ppt/tags/tag52.xml><?xml version="1.0" encoding="utf-8"?>
<p:tagLst xmlns:a="http://schemas.openxmlformats.org/drawingml/2006/main" xmlns:r="http://schemas.openxmlformats.org/officeDocument/2006/relationships" xmlns:p="http://schemas.openxmlformats.org/presentationml/2006/main">
  <p:tag name="TIMING" val="|1.3"/>
</p:tagLst>
</file>

<file path=ppt/tags/tag53.xml><?xml version="1.0" encoding="utf-8"?>
<p:tagLst xmlns:a="http://schemas.openxmlformats.org/drawingml/2006/main" xmlns:r="http://schemas.openxmlformats.org/officeDocument/2006/relationships" xmlns:p="http://schemas.openxmlformats.org/presentationml/2006/main">
  <p:tag name="TIMING" val="|1.9"/>
</p:tagLst>
</file>

<file path=ppt/tags/tag54.xml><?xml version="1.0" encoding="utf-8"?>
<p:tagLst xmlns:a="http://schemas.openxmlformats.org/drawingml/2006/main" xmlns:r="http://schemas.openxmlformats.org/officeDocument/2006/relationships" xmlns:p="http://schemas.openxmlformats.org/presentationml/2006/main">
  <p:tag name="TIMING" val="|2|27.5"/>
</p:tagLst>
</file>

<file path=ppt/tags/tag55.xml><?xml version="1.0" encoding="utf-8"?>
<p:tagLst xmlns:a="http://schemas.openxmlformats.org/drawingml/2006/main" xmlns:r="http://schemas.openxmlformats.org/officeDocument/2006/relationships" xmlns:p="http://schemas.openxmlformats.org/presentationml/2006/main">
  <p:tag name="TIMING" val="|0.5|3.2|1.6|0.9|2.5|1.3|2.3"/>
</p:tagLst>
</file>

<file path=ppt/tags/tag56.xml><?xml version="1.0" encoding="utf-8"?>
<p:tagLst xmlns:a="http://schemas.openxmlformats.org/drawingml/2006/main" xmlns:r="http://schemas.openxmlformats.org/officeDocument/2006/relationships" xmlns:p="http://schemas.openxmlformats.org/presentationml/2006/main">
  <p:tag name="TIMING" val="|1.2|1.7|2.1|4"/>
</p:tagLst>
</file>

<file path=ppt/tags/tag57.xml><?xml version="1.0" encoding="utf-8"?>
<p:tagLst xmlns:a="http://schemas.openxmlformats.org/drawingml/2006/main" xmlns:r="http://schemas.openxmlformats.org/officeDocument/2006/relationships" xmlns:p="http://schemas.openxmlformats.org/presentationml/2006/main">
  <p:tag name="TIMING" val="|1.4|11.5"/>
</p:tagLst>
</file>

<file path=ppt/tags/tag58.xml><?xml version="1.0" encoding="utf-8"?>
<p:tagLst xmlns:a="http://schemas.openxmlformats.org/drawingml/2006/main" xmlns:r="http://schemas.openxmlformats.org/officeDocument/2006/relationships" xmlns:p="http://schemas.openxmlformats.org/presentationml/2006/main">
  <p:tag name="TIMING" val="|2.8"/>
</p:tagLst>
</file>

<file path=ppt/tags/tag59.xml><?xml version="1.0" encoding="utf-8"?>
<p:tagLst xmlns:a="http://schemas.openxmlformats.org/drawingml/2006/main" xmlns:r="http://schemas.openxmlformats.org/officeDocument/2006/relationships" xmlns:p="http://schemas.openxmlformats.org/presentationml/2006/main">
  <p:tag name="TIMING" val="|2.6|14.3"/>
</p:tagLst>
</file>

<file path=ppt/tags/tag6.xml><?xml version="1.0" encoding="utf-8"?>
<p:tagLst xmlns:a="http://schemas.openxmlformats.org/drawingml/2006/main" xmlns:r="http://schemas.openxmlformats.org/officeDocument/2006/relationships" xmlns:p="http://schemas.openxmlformats.org/presentationml/2006/main">
  <p:tag name="TIMING" val="|8.2|3.6|3.8|4.7|5.3|3.8|3.3"/>
</p:tagLst>
</file>

<file path=ppt/tags/tag60.xml><?xml version="1.0" encoding="utf-8"?>
<p:tagLst xmlns:a="http://schemas.openxmlformats.org/drawingml/2006/main" xmlns:r="http://schemas.openxmlformats.org/officeDocument/2006/relationships" xmlns:p="http://schemas.openxmlformats.org/presentationml/2006/main">
  <p:tag name="TIMING" val="|2.3"/>
</p:tagLst>
</file>

<file path=ppt/tags/tag61.xml><?xml version="1.0" encoding="utf-8"?>
<p:tagLst xmlns:a="http://schemas.openxmlformats.org/drawingml/2006/main" xmlns:r="http://schemas.openxmlformats.org/officeDocument/2006/relationships" xmlns:p="http://schemas.openxmlformats.org/presentationml/2006/main">
  <p:tag name="TIMING" val="|1.6"/>
</p:tagLst>
</file>

<file path=ppt/tags/tag62.xml><?xml version="1.0" encoding="utf-8"?>
<p:tagLst xmlns:a="http://schemas.openxmlformats.org/drawingml/2006/main" xmlns:r="http://schemas.openxmlformats.org/officeDocument/2006/relationships" xmlns:p="http://schemas.openxmlformats.org/presentationml/2006/main">
  <p:tag name="TIMING" val="|2"/>
</p:tagLst>
</file>

<file path=ppt/tags/tag63.xml><?xml version="1.0" encoding="utf-8"?>
<p:tagLst xmlns:a="http://schemas.openxmlformats.org/drawingml/2006/main" xmlns:r="http://schemas.openxmlformats.org/officeDocument/2006/relationships" xmlns:p="http://schemas.openxmlformats.org/presentationml/2006/main">
  <p:tag name="TIMING" val="|3.5"/>
</p:tagLst>
</file>

<file path=ppt/tags/tag64.xml><?xml version="1.0" encoding="utf-8"?>
<p:tagLst xmlns:a="http://schemas.openxmlformats.org/drawingml/2006/main" xmlns:r="http://schemas.openxmlformats.org/officeDocument/2006/relationships" xmlns:p="http://schemas.openxmlformats.org/presentationml/2006/main">
  <p:tag name="TIMING" val="|0.3|2.4|4.3|1.3|1.6|2"/>
</p:tagLst>
</file>

<file path=ppt/tags/tag65.xml><?xml version="1.0" encoding="utf-8"?>
<p:tagLst xmlns:a="http://schemas.openxmlformats.org/drawingml/2006/main" xmlns:r="http://schemas.openxmlformats.org/officeDocument/2006/relationships" xmlns:p="http://schemas.openxmlformats.org/presentationml/2006/main">
  <p:tag name="TIMING" val="|1.4"/>
</p:tagLst>
</file>

<file path=ppt/tags/tag66.xml><?xml version="1.0" encoding="utf-8"?>
<p:tagLst xmlns:a="http://schemas.openxmlformats.org/drawingml/2006/main" xmlns:r="http://schemas.openxmlformats.org/officeDocument/2006/relationships" xmlns:p="http://schemas.openxmlformats.org/presentationml/2006/main">
  <p:tag name="TIMING" val="|0.3"/>
</p:tagLst>
</file>

<file path=ppt/tags/tag67.xml><?xml version="1.0" encoding="utf-8"?>
<p:tagLst xmlns:a="http://schemas.openxmlformats.org/drawingml/2006/main" xmlns:r="http://schemas.openxmlformats.org/officeDocument/2006/relationships" xmlns:p="http://schemas.openxmlformats.org/presentationml/2006/main">
  <p:tag name="TIMING" val="|1.7|4.9|3|11.7|3.6"/>
</p:tagLst>
</file>

<file path=ppt/tags/tag68.xml><?xml version="1.0" encoding="utf-8"?>
<p:tagLst xmlns:a="http://schemas.openxmlformats.org/drawingml/2006/main" xmlns:r="http://schemas.openxmlformats.org/officeDocument/2006/relationships" xmlns:p="http://schemas.openxmlformats.org/presentationml/2006/main">
  <p:tag name="TIMING" val="|0.3|5.6|6.3|5.2"/>
</p:tagLst>
</file>

<file path=ppt/tags/tag69.xml><?xml version="1.0" encoding="utf-8"?>
<p:tagLst xmlns:a="http://schemas.openxmlformats.org/drawingml/2006/main" xmlns:r="http://schemas.openxmlformats.org/officeDocument/2006/relationships" xmlns:p="http://schemas.openxmlformats.org/presentationml/2006/main">
  <p:tag name="TIMING" val="|0.3|5.4"/>
</p:tagLst>
</file>

<file path=ppt/tags/tag7.xml><?xml version="1.0" encoding="utf-8"?>
<p:tagLst xmlns:a="http://schemas.openxmlformats.org/drawingml/2006/main" xmlns:r="http://schemas.openxmlformats.org/officeDocument/2006/relationships" xmlns:p="http://schemas.openxmlformats.org/presentationml/2006/main">
  <p:tag name="TIMING" val="|0.3|4.6|5.8|3.3|4.8|3.2|5.2"/>
</p:tagLst>
</file>

<file path=ppt/tags/tag70.xml><?xml version="1.0" encoding="utf-8"?>
<p:tagLst xmlns:a="http://schemas.openxmlformats.org/drawingml/2006/main" xmlns:r="http://schemas.openxmlformats.org/officeDocument/2006/relationships" xmlns:p="http://schemas.openxmlformats.org/presentationml/2006/main">
  <p:tag name="TIMING" val="|0.3|1.3"/>
</p:tagLst>
</file>

<file path=ppt/tags/tag8.xml><?xml version="1.0" encoding="utf-8"?>
<p:tagLst xmlns:a="http://schemas.openxmlformats.org/drawingml/2006/main" xmlns:r="http://schemas.openxmlformats.org/officeDocument/2006/relationships" xmlns:p="http://schemas.openxmlformats.org/presentationml/2006/main">
  <p:tag name="TIMING" val="|3.6|22.4"/>
</p:tagLst>
</file>

<file path=ppt/tags/tag9.xml><?xml version="1.0" encoding="utf-8"?>
<p:tagLst xmlns:a="http://schemas.openxmlformats.org/drawingml/2006/main" xmlns:r="http://schemas.openxmlformats.org/officeDocument/2006/relationships" xmlns:p="http://schemas.openxmlformats.org/presentationml/2006/main">
  <p:tag name="TIMING" val="|0.3|6.8|7.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7181</Words>
  <Application>Microsoft Office PowerPoint</Application>
  <PresentationFormat>On-screen Show (4:3)</PresentationFormat>
  <Paragraphs>250</Paragraphs>
  <Slides>70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Tahoma</vt:lpstr>
      <vt:lpstr>Default Design</vt:lpstr>
      <vt:lpstr>Responding to  Jehovah's Witnesses</vt:lpstr>
      <vt:lpstr>What are the  Jehovah's Witnesses?</vt:lpstr>
      <vt:lpstr>JW view of Jesus</vt:lpstr>
      <vt:lpstr>A Sketch of Our Response</vt:lpstr>
      <vt:lpstr>'Jehovah' applied to Jesus</vt:lpstr>
      <vt:lpstr>OT Citations re/ Jesus as LORD</vt:lpstr>
      <vt:lpstr>OT Citations, continued</vt:lpstr>
      <vt:lpstr>Matthew 3:3 &amp; Isaiah 40:3</vt:lpstr>
      <vt:lpstr>Matthew 3:3 &amp; Isaiah 40:3</vt:lpstr>
      <vt:lpstr>Mark 1:2 and Malachi 3:1</vt:lpstr>
      <vt:lpstr>Mark 1:2 and Malachi 3:1</vt:lpstr>
      <vt:lpstr>John 1:23 and Isaiah 40:3</vt:lpstr>
      <vt:lpstr>John 1:23 and Isaiah 40:3</vt:lpstr>
      <vt:lpstr>John 1:22-34</vt:lpstr>
      <vt:lpstr>John 12:40-41 &amp; Isaiah 6</vt:lpstr>
      <vt:lpstr>John 12:40-41 &amp; Isaiah 6</vt:lpstr>
      <vt:lpstr>John 19:37 &amp; Zechariah 12:10</vt:lpstr>
      <vt:lpstr>John 19:37 &amp; Zechariah 12:10</vt:lpstr>
      <vt:lpstr>Acts 2:17 &amp; Joel 2:28</vt:lpstr>
      <vt:lpstr>Acts 2:17 &amp; Joel 2:28</vt:lpstr>
      <vt:lpstr>Romans 10:13 &amp; Joel 2:32</vt:lpstr>
      <vt:lpstr>Romans 10:13 &amp; Joel 2:32</vt:lpstr>
      <vt:lpstr>Ephesians 4:8 &amp; Psalm 68:18</vt:lpstr>
      <vt:lpstr>Ephesians 4:8 &amp; Psalm 68:18</vt:lpstr>
      <vt:lpstr>Philippians 2:10-11 &amp; Isaiah 45:23</vt:lpstr>
      <vt:lpstr>Philippians 2:10-11 &amp; Isaiah 45:23</vt:lpstr>
      <vt:lpstr>Romans 14:11 &amp; Isaiah 45:23</vt:lpstr>
      <vt:lpstr>Romans 14:11 &amp; Isaiah 45:23</vt:lpstr>
      <vt:lpstr>Hebrews 1:8 &amp; Psalm 45:6</vt:lpstr>
      <vt:lpstr>Hebrews 1:8 &amp; Psalm 45:6</vt:lpstr>
      <vt:lpstr>Hebrews 1:10 &amp; Psalm 102:25</vt:lpstr>
      <vt:lpstr>Hebrews 1:10 &amp; Psalm 102:25</vt:lpstr>
      <vt:lpstr>1 Peter 2:8 &amp; Isaiah 8:14</vt:lpstr>
      <vt:lpstr>1 Peter 2:8 &amp; Isaiah 8:14</vt:lpstr>
      <vt:lpstr>Revelation 7:17 &amp; Psalm 23:1-2</vt:lpstr>
      <vt:lpstr>Revelation 7:17 &amp; Psalm 23:1-2</vt:lpstr>
      <vt:lpstr>'Jehovah' applied to Jesus</vt:lpstr>
      <vt:lpstr>Worship &amp; Jesus</vt:lpstr>
      <vt:lpstr>Matthew 4</vt:lpstr>
      <vt:lpstr>Acts 10</vt:lpstr>
      <vt:lpstr>Revelation 19</vt:lpstr>
      <vt:lpstr>Revelation 22</vt:lpstr>
      <vt:lpstr>Worship &amp; Jesus</vt:lpstr>
      <vt:lpstr>Matthew 2</vt:lpstr>
      <vt:lpstr>Matthew 28</vt:lpstr>
      <vt:lpstr>Revelation 5</vt:lpstr>
      <vt:lpstr>Worship &amp; Jesus</vt:lpstr>
      <vt:lpstr>Jesus is Called God</vt:lpstr>
      <vt:lpstr>John 20</vt:lpstr>
      <vt:lpstr>Titus 2</vt:lpstr>
      <vt:lpstr>2 Peter 1</vt:lpstr>
      <vt:lpstr>Romans 9</vt:lpstr>
      <vt:lpstr>John 5</vt:lpstr>
      <vt:lpstr>Revelation 19</vt:lpstr>
      <vt:lpstr>Jesus as God</vt:lpstr>
      <vt:lpstr>Jesus as God, continued</vt:lpstr>
      <vt:lpstr>Jesus is Creator</vt:lpstr>
      <vt:lpstr>Jesus is Redeemer</vt:lpstr>
      <vt:lpstr>Jesus Raises Dead</vt:lpstr>
      <vt:lpstr>Jesus Judges All</vt:lpstr>
      <vt:lpstr>Jesus Forgives Sin</vt:lpstr>
      <vt:lpstr>Jesus is Prayed To</vt:lpstr>
      <vt:lpstr>Jesus is Sung Hymns To</vt:lpstr>
      <vt:lpstr>Jesus is Worshiped</vt:lpstr>
      <vt:lpstr>Jesus &amp; the Father</vt:lpstr>
      <vt:lpstr>Jesus &amp; the Father</vt:lpstr>
      <vt:lpstr>Summary</vt:lpstr>
      <vt:lpstr>Summary</vt:lpstr>
      <vt:lpstr>Summary</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Jehovah’s Witnesses</dc:title>
  <dc:creator>rnewman</dc:creator>
  <cp:lastModifiedBy>Newman</cp:lastModifiedBy>
  <cp:revision>212</cp:revision>
  <dcterms:created xsi:type="dcterms:W3CDTF">2007-09-26T20:15:59Z</dcterms:created>
  <dcterms:modified xsi:type="dcterms:W3CDTF">2015-07-07T19:11:09Z</dcterms:modified>
</cp:coreProperties>
</file>