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2" r:id="rId5"/>
    <p:sldId id="258" r:id="rId6"/>
    <p:sldId id="263" r:id="rId7"/>
    <p:sldId id="264" r:id="rId8"/>
    <p:sldId id="265" r:id="rId9"/>
    <p:sldId id="266" r:id="rId10"/>
    <p:sldId id="259" r:id="rId11"/>
    <p:sldId id="267" r:id="rId12"/>
    <p:sldId id="268" r:id="rId13"/>
    <p:sldId id="269" r:id="rId14"/>
    <p:sldId id="270" r:id="rId15"/>
    <p:sldId id="271" r:id="rId16"/>
    <p:sldId id="260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834CC-0ABF-4D6F-8590-5961CD36EA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271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4A8D57-8311-4056-9790-C8DA036920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5667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115BB9-6AD7-4A8A-B558-BBBC99B0C0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6462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EBABC4-15DF-453A-906C-50CE4363C3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2312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995FCF-F5D4-4655-8ECA-E35D1B24A3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9252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0D47F2-EB2C-4ABD-BD4C-C975D49261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1649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010AEB-CD60-4359-96A0-F5099515FB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752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D5429-BBD6-45B0-B2BA-867247E453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2785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2FEB62-CA0C-4B04-874B-402A1C1E5D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3695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5C52D8-7306-4C0D-8BEF-D69846FE2F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5931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74F47E-9D17-461E-828C-08276A9584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0141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6B3EB51-C49F-4FBB-BA6B-9A388A63FB2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Backer_Last_Judgment"/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"/>
            <a:ext cx="6400800" cy="628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Psalm 50: </a:t>
            </a:r>
            <a:br>
              <a:rPr lang="en-US" altLang="en-US"/>
            </a:br>
            <a:r>
              <a:rPr lang="en-US" altLang="en-US"/>
              <a:t>The Coming Judgment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Robert C. Newman</a:t>
            </a:r>
          </a:p>
        </p:txBody>
      </p:sp>
      <p:pic>
        <p:nvPicPr>
          <p:cNvPr id="2" name="Psalm 50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7200" y="5939915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20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Judgment of the</a:t>
            </a:r>
            <a:br>
              <a:rPr lang="en-US" altLang="en-US" sz="4000"/>
            </a:br>
            <a:r>
              <a:rPr lang="en-US" altLang="en-US" sz="4000"/>
              <a:t>False People of God (16-23)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914400" y="2057400"/>
            <a:ext cx="7315200" cy="393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/>
              <a:t>16 (NIV) But to the wicked, God says: </a:t>
            </a:r>
          </a:p>
          <a:p>
            <a:r>
              <a:rPr lang="en-US" altLang="en-US" sz="2800"/>
              <a:t>"What right have you to recite my laws </a:t>
            </a:r>
          </a:p>
          <a:p>
            <a:r>
              <a:rPr lang="en-US" altLang="en-US" sz="2800"/>
              <a:t>or take my covenant on your lips? </a:t>
            </a:r>
          </a:p>
          <a:p>
            <a:r>
              <a:rPr lang="en-US" altLang="en-US" sz="2800"/>
              <a:t>17 You hate my instruction </a:t>
            </a:r>
          </a:p>
          <a:p>
            <a:r>
              <a:rPr lang="en-US" altLang="en-US" sz="2800"/>
              <a:t>and cast my words behind you. </a:t>
            </a:r>
          </a:p>
          <a:p>
            <a:r>
              <a:rPr lang="en-US" altLang="en-US" sz="2800"/>
              <a:t>18 When you see a thief, you join with him; </a:t>
            </a:r>
          </a:p>
          <a:p>
            <a:r>
              <a:rPr lang="en-US" altLang="en-US" sz="2800"/>
              <a:t>you throw in your lot with adulterers. </a:t>
            </a:r>
          </a:p>
          <a:p>
            <a:r>
              <a:rPr lang="en-US" altLang="en-US" sz="2800"/>
              <a:t>19 You use your mouth for evil </a:t>
            </a:r>
          </a:p>
          <a:p>
            <a:r>
              <a:rPr lang="en-US" altLang="en-US" sz="2800"/>
              <a:t>and harness your tongue to deceit. </a:t>
            </a:r>
          </a:p>
        </p:txBody>
      </p:sp>
    </p:spTree>
    <p:custDataLst>
      <p:tags r:id="rId1"/>
    </p:custDataLst>
  </p:cSld>
  <p:clrMapOvr>
    <a:masterClrMapping/>
  </p:clrMapOvr>
  <p:transition advTm="2297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Judgment of the</a:t>
            </a:r>
            <a:br>
              <a:rPr lang="en-US" altLang="en-US" sz="4000"/>
            </a:br>
            <a:r>
              <a:rPr lang="en-US" altLang="en-US" sz="4000"/>
              <a:t>False People of God (16-23)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914400" y="1981200"/>
            <a:ext cx="739140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/>
              <a:t>20 (NIV) You speak continually against your brother </a:t>
            </a:r>
          </a:p>
          <a:p>
            <a:r>
              <a:rPr lang="en-US" altLang="en-US" sz="2400"/>
              <a:t>and slander your own mother's son. </a:t>
            </a:r>
          </a:p>
          <a:p>
            <a:r>
              <a:rPr lang="en-US" altLang="en-US" sz="2400"/>
              <a:t>21 These things you have done and I kept silent; </a:t>
            </a:r>
          </a:p>
          <a:p>
            <a:r>
              <a:rPr lang="en-US" altLang="en-US" sz="2400"/>
              <a:t>you thought I was altogether like you. </a:t>
            </a:r>
          </a:p>
          <a:p>
            <a:r>
              <a:rPr lang="en-US" altLang="en-US" sz="2400"/>
              <a:t>But I will rebuke you </a:t>
            </a:r>
          </a:p>
          <a:p>
            <a:r>
              <a:rPr lang="en-US" altLang="en-US" sz="2400"/>
              <a:t>and accuse you to your face. </a:t>
            </a:r>
          </a:p>
          <a:p>
            <a:r>
              <a:rPr lang="en-US" altLang="en-US" sz="2400"/>
              <a:t>22 "Consider this, you who forget God, </a:t>
            </a:r>
          </a:p>
          <a:p>
            <a:r>
              <a:rPr lang="en-US" altLang="en-US" sz="2400"/>
              <a:t>or I will tear you to pieces, with none to rescue: </a:t>
            </a:r>
          </a:p>
          <a:p>
            <a:r>
              <a:rPr lang="en-US" altLang="en-US" sz="2400"/>
              <a:t>23 He who sacrifices thank offerings honors me, </a:t>
            </a:r>
          </a:p>
          <a:p>
            <a:r>
              <a:rPr lang="en-US" altLang="en-US" sz="2400"/>
              <a:t>and he prepares the way </a:t>
            </a:r>
          </a:p>
          <a:p>
            <a:r>
              <a:rPr lang="en-US" altLang="en-US" sz="2400"/>
              <a:t>so that I may show him the salvation of God." </a:t>
            </a:r>
          </a:p>
        </p:txBody>
      </p:sp>
    </p:spTree>
    <p:custDataLst>
      <p:tags r:id="rId1"/>
    </p:custDataLst>
  </p:cSld>
  <p:clrMapOvr>
    <a:masterClrMapping/>
  </p:clrMapOvr>
  <p:transition advTm="2953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Judgment of the</a:t>
            </a:r>
            <a:br>
              <a:rPr lang="en-US" altLang="en-US" sz="4000"/>
            </a:br>
            <a:r>
              <a:rPr lang="en-US" altLang="en-US" sz="4000"/>
              <a:t>False People of God (16-23)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Now God turns to those wicked people who claim to be His.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This is a somewhat narrower perspective than Matthew 25 &amp; Revelation 20, which include those who don’t claim to be His.</a:t>
            </a:r>
          </a:p>
          <a:p>
            <a:pPr>
              <a:lnSpc>
                <a:spcPct val="90000"/>
              </a:lnSpc>
            </a:pPr>
            <a:r>
              <a:rPr lang="en-US" altLang="en-US"/>
              <a:t>The emphasis here is on the incongruity of their claiming to be God’s people.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In Matthew 25 on their unfaithfulness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In Revelation 20 on their not being redeemed</a:t>
            </a:r>
          </a:p>
        </p:txBody>
      </p:sp>
    </p:spTree>
    <p:custDataLst>
      <p:tags r:id="rId1"/>
    </p:custDataLst>
  </p:cSld>
  <p:clrMapOvr>
    <a:masterClrMapping/>
  </p:clrMapOvr>
  <p:transition advTm="507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Judgment of the</a:t>
            </a:r>
            <a:br>
              <a:rPr lang="en-US" altLang="en-US" sz="4000"/>
            </a:br>
            <a:r>
              <a:rPr lang="en-US" altLang="en-US" sz="4000"/>
              <a:t>False People of God (16-23)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They too have a poor view of God &amp; an inflated view of their own faithfulness (16-22).</a:t>
            </a:r>
          </a:p>
          <a:p>
            <a:pPr lvl="1"/>
            <a:r>
              <a:rPr lang="en-US" altLang="en-US"/>
              <a:t>What right have they to recite God’s laws &amp; apply His covenant to themselves?</a:t>
            </a:r>
          </a:p>
          <a:p>
            <a:pPr lvl="1"/>
            <a:r>
              <a:rPr lang="en-US" altLang="en-US"/>
              <a:t>Their actions show where their heart really is:</a:t>
            </a:r>
          </a:p>
          <a:p>
            <a:pPr lvl="2"/>
            <a:r>
              <a:rPr lang="en-US" altLang="en-US"/>
              <a:t>Hate God’s Law.</a:t>
            </a:r>
          </a:p>
          <a:p>
            <a:pPr lvl="2"/>
            <a:r>
              <a:rPr lang="en-US" altLang="en-US"/>
              <a:t>Sympathize with sinners.</a:t>
            </a:r>
          </a:p>
          <a:p>
            <a:pPr lvl="2"/>
            <a:r>
              <a:rPr lang="en-US" altLang="en-US"/>
              <a:t>Their mouths reveal their hearts.</a:t>
            </a:r>
          </a:p>
        </p:txBody>
      </p:sp>
    </p:spTree>
    <p:custDataLst>
      <p:tags r:id="rId1"/>
    </p:custDataLst>
  </p:cSld>
  <p:clrMapOvr>
    <a:masterClrMapping/>
  </p:clrMapOvr>
  <p:transition advTm="1038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Judgment of the</a:t>
            </a:r>
            <a:br>
              <a:rPr lang="en-US" altLang="en-US" sz="4000"/>
            </a:br>
            <a:r>
              <a:rPr lang="en-US" altLang="en-US" sz="4000"/>
              <a:t>False People of God (16-23)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They too have a poor view of God &amp; an inflated view of their own faithfulness (16-22).</a:t>
            </a:r>
          </a:p>
          <a:p>
            <a:pPr lvl="1"/>
            <a:r>
              <a:rPr lang="en-US" altLang="en-US"/>
              <a:t>They misread the silence of God (21-22).</a:t>
            </a:r>
          </a:p>
          <a:p>
            <a:pPr lvl="2"/>
            <a:r>
              <a:rPr lang="en-US" altLang="en-US"/>
              <a:t>Think God’s silence means His approval.</a:t>
            </a:r>
          </a:p>
          <a:p>
            <a:pPr lvl="2"/>
            <a:r>
              <a:rPr lang="en-US" altLang="en-US"/>
              <a:t>Will be surprised by God’s judgment.</a:t>
            </a:r>
          </a:p>
          <a:p>
            <a:pPr lvl="1"/>
            <a:r>
              <a:rPr lang="en-US" altLang="en-US"/>
              <a:t>God is telling you this ahead of time so that you can do something about it now.</a:t>
            </a:r>
          </a:p>
        </p:txBody>
      </p:sp>
    </p:spTree>
    <p:custDataLst>
      <p:tags r:id="rId1"/>
    </p:custDataLst>
  </p:cSld>
  <p:clrMapOvr>
    <a:masterClrMapping/>
  </p:clrMapOvr>
  <p:transition advTm="802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Judgment of the</a:t>
            </a:r>
            <a:br>
              <a:rPr lang="en-US" altLang="en-US" sz="4000"/>
            </a:br>
            <a:r>
              <a:rPr lang="en-US" altLang="en-US" sz="4000"/>
              <a:t>False People of God (16-23)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2895600"/>
          </a:xfrm>
        </p:spPr>
        <p:txBody>
          <a:bodyPr/>
          <a:lstStyle/>
          <a:p>
            <a:r>
              <a:rPr lang="en-US" altLang="en-US"/>
              <a:t>The Purpose of Sacrifice (23):</a:t>
            </a:r>
          </a:p>
          <a:p>
            <a:pPr lvl="1"/>
            <a:r>
              <a:rPr lang="en-US" altLang="en-US"/>
              <a:t>Thank-offerings honor God.</a:t>
            </a:r>
          </a:p>
          <a:p>
            <a:pPr lvl="1"/>
            <a:r>
              <a:rPr lang="en-US" altLang="en-US"/>
              <a:t>They remind us of who He is.</a:t>
            </a:r>
          </a:p>
          <a:p>
            <a:pPr lvl="1"/>
            <a:r>
              <a:rPr lang="en-US" altLang="en-US"/>
              <a:t>They open the way for people to experience God’s salvation.</a:t>
            </a:r>
          </a:p>
        </p:txBody>
      </p:sp>
    </p:spTree>
    <p:custDataLst>
      <p:tags r:id="rId1"/>
    </p:custDataLst>
  </p:cSld>
  <p:clrMapOvr>
    <a:masterClrMapping/>
  </p:clrMapOvr>
  <p:transition advTm="1726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Backer_Last_Judgment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"/>
            <a:ext cx="6400800" cy="628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The End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Are you ready for the judgment?</a:t>
            </a:r>
          </a:p>
        </p:txBody>
      </p:sp>
    </p:spTree>
    <p:custDataLst>
      <p:tags r:id="rId1"/>
    </p:custDataLst>
  </p:cSld>
  <p:clrMapOvr>
    <a:masterClrMapping/>
  </p:clrMapOvr>
  <p:transition advTm="584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4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Psalm 50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Psalm 50 is one of the major passages in the Bible describing what is traditionally called “the Last Judgment.”</a:t>
            </a:r>
          </a:p>
          <a:p>
            <a:r>
              <a:rPr lang="en-US" altLang="en-US"/>
              <a:t>Two others are Matthew chapter 25 and Revelation chapter 20.</a:t>
            </a:r>
          </a:p>
          <a:p>
            <a:pPr lvl="1"/>
            <a:r>
              <a:rPr lang="en-US" altLang="en-US"/>
              <a:t>Each of these has a different perspective and a different emphasis.</a:t>
            </a:r>
          </a:p>
          <a:p>
            <a:pPr lvl="1"/>
            <a:r>
              <a:rPr lang="en-US" altLang="en-US"/>
              <a:t>We will occasionally refer to these also.</a:t>
            </a:r>
          </a:p>
        </p:txBody>
      </p:sp>
    </p:spTree>
    <p:custDataLst>
      <p:tags r:id="rId1"/>
    </p:custDataLst>
  </p:cSld>
  <p:clrMapOvr>
    <a:masterClrMapping/>
  </p:clrMapOvr>
  <p:transition advTm="255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Call to Judgment (1-6)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914400" y="1371600"/>
            <a:ext cx="7315200" cy="520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/>
              <a:t>1 (NIV) The Mighty One, God, the LORD, </a:t>
            </a:r>
          </a:p>
          <a:p>
            <a:r>
              <a:rPr lang="en-US" altLang="en-US" sz="2400"/>
              <a:t>speaks and summons the earth </a:t>
            </a:r>
          </a:p>
          <a:p>
            <a:r>
              <a:rPr lang="en-US" altLang="en-US" sz="2400"/>
              <a:t>From the rising of the sun to the place where it sets. </a:t>
            </a:r>
          </a:p>
          <a:p>
            <a:r>
              <a:rPr lang="en-US" altLang="en-US" sz="2400"/>
              <a:t>2 From Zion, perfect in beauty, </a:t>
            </a:r>
          </a:p>
          <a:p>
            <a:r>
              <a:rPr lang="en-US" altLang="en-US" sz="2400"/>
              <a:t>God shines forth. </a:t>
            </a:r>
          </a:p>
          <a:p>
            <a:r>
              <a:rPr lang="en-US" altLang="en-US" sz="2400"/>
              <a:t>3 Our God comes and will not be silent; </a:t>
            </a:r>
          </a:p>
          <a:p>
            <a:r>
              <a:rPr lang="en-US" altLang="en-US" sz="2400"/>
              <a:t>a fire devours before him, </a:t>
            </a:r>
          </a:p>
          <a:p>
            <a:r>
              <a:rPr lang="en-US" altLang="en-US" sz="2400"/>
              <a:t>and around him a tempest rages. </a:t>
            </a:r>
          </a:p>
          <a:p>
            <a:r>
              <a:rPr lang="en-US" altLang="en-US" sz="2400"/>
              <a:t>4 He summons the heavens above, </a:t>
            </a:r>
          </a:p>
          <a:p>
            <a:r>
              <a:rPr lang="en-US" altLang="en-US" sz="2400"/>
              <a:t>and the earth, that he may judge his people: </a:t>
            </a:r>
          </a:p>
          <a:p>
            <a:r>
              <a:rPr lang="en-US" altLang="en-US" sz="2400"/>
              <a:t>5 "Gather to me my consecrated ones, </a:t>
            </a:r>
          </a:p>
          <a:p>
            <a:r>
              <a:rPr lang="en-US" altLang="en-US" sz="2400"/>
              <a:t>who made a covenant with me by sacrifice." </a:t>
            </a:r>
          </a:p>
          <a:p>
            <a:r>
              <a:rPr lang="en-US" altLang="en-US" sz="2400"/>
              <a:t>6 And the heavens proclaim his righteousness, </a:t>
            </a:r>
          </a:p>
          <a:p>
            <a:r>
              <a:rPr lang="en-US" altLang="en-US" sz="2400"/>
              <a:t>for God himself is judge. </a:t>
            </a:r>
            <a:r>
              <a:rPr lang="en-US" altLang="en-US" sz="2400" i="1"/>
              <a:t>Selah</a:t>
            </a:r>
            <a:r>
              <a:rPr lang="en-US" altLang="en-US" sz="2400"/>
              <a:t> </a:t>
            </a:r>
          </a:p>
        </p:txBody>
      </p:sp>
    </p:spTree>
    <p:custDataLst>
      <p:tags r:id="rId1"/>
    </p:custDataLst>
  </p:cSld>
  <p:clrMapOvr>
    <a:masterClrMapping/>
  </p:clrMapOvr>
  <p:transition advTm="380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Call to Judgment (1-6)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/>
              <a:t>God comes:</a:t>
            </a:r>
          </a:p>
          <a:p>
            <a:pPr>
              <a:lnSpc>
                <a:spcPct val="90000"/>
              </a:lnSpc>
            </a:pPr>
            <a:r>
              <a:rPr lang="en-US" altLang="en-US"/>
              <a:t>In majesty (1-3)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Mighty One, shines forth, fire, tempest</a:t>
            </a:r>
          </a:p>
          <a:p>
            <a:pPr>
              <a:lnSpc>
                <a:spcPct val="90000"/>
              </a:lnSpc>
            </a:pPr>
            <a:r>
              <a:rPr lang="en-US" altLang="en-US"/>
              <a:t>To summon all the earth (1, 4)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Earth, from east to west, heaven &amp; earth</a:t>
            </a:r>
          </a:p>
          <a:p>
            <a:pPr>
              <a:lnSpc>
                <a:spcPct val="90000"/>
              </a:lnSpc>
            </a:pPr>
            <a:r>
              <a:rPr lang="en-US" altLang="en-US"/>
              <a:t>To speak &amp; not remain silent (1, 3)</a:t>
            </a:r>
          </a:p>
          <a:p>
            <a:pPr>
              <a:lnSpc>
                <a:spcPct val="90000"/>
              </a:lnSpc>
            </a:pPr>
            <a:r>
              <a:rPr lang="en-US" altLang="en-US"/>
              <a:t>To judge those who claim to be His (4-5)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Whether they are (7-15) or not (16-21)</a:t>
            </a:r>
          </a:p>
          <a:p>
            <a:pPr>
              <a:lnSpc>
                <a:spcPct val="90000"/>
              </a:lnSpc>
            </a:pPr>
            <a:r>
              <a:rPr lang="en-US" altLang="en-US"/>
              <a:t>To vindicate His own actions (6)</a:t>
            </a:r>
          </a:p>
        </p:txBody>
      </p:sp>
    </p:spTree>
    <p:custDataLst>
      <p:tags r:id="rId1"/>
    </p:custDataLst>
  </p:cSld>
  <p:clrMapOvr>
    <a:masterClrMapping/>
  </p:clrMapOvr>
  <p:transition advTm="1111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Judgment of the</a:t>
            </a:r>
            <a:br>
              <a:rPr lang="en-US" altLang="en-US" sz="4000"/>
            </a:br>
            <a:r>
              <a:rPr lang="en-US" altLang="en-US" sz="4000"/>
              <a:t>True People of God (7-15)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09600" y="1828800"/>
            <a:ext cx="8077200" cy="393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/>
              <a:t>7 (NIV) "Hear, O my people, and I will speak, </a:t>
            </a:r>
          </a:p>
          <a:p>
            <a:r>
              <a:rPr lang="en-US" altLang="en-US" sz="2800"/>
              <a:t>O Israel, and I will testify against you: </a:t>
            </a:r>
          </a:p>
          <a:p>
            <a:r>
              <a:rPr lang="en-US" altLang="en-US" sz="2800"/>
              <a:t>I am God, your God. </a:t>
            </a:r>
          </a:p>
          <a:p>
            <a:r>
              <a:rPr lang="en-US" altLang="en-US" sz="2800"/>
              <a:t>8 I do not rebuke you for your sacrifices </a:t>
            </a:r>
          </a:p>
          <a:p>
            <a:r>
              <a:rPr lang="en-US" altLang="en-US" sz="2800"/>
              <a:t>or your burnt offerings, which are ever before me. </a:t>
            </a:r>
          </a:p>
          <a:p>
            <a:r>
              <a:rPr lang="en-US" altLang="en-US" sz="2800"/>
              <a:t>9 I have no need of a bull from your stall </a:t>
            </a:r>
          </a:p>
          <a:p>
            <a:r>
              <a:rPr lang="en-US" altLang="en-US" sz="2800"/>
              <a:t>or of goats from your pens, </a:t>
            </a:r>
          </a:p>
          <a:p>
            <a:r>
              <a:rPr lang="en-US" altLang="en-US" sz="2800"/>
              <a:t>10 for every animal of the forest is mine, </a:t>
            </a:r>
          </a:p>
          <a:p>
            <a:r>
              <a:rPr lang="en-US" altLang="en-US" sz="2800"/>
              <a:t>and the cattle on a thousand hills. </a:t>
            </a:r>
          </a:p>
        </p:txBody>
      </p:sp>
    </p:spTree>
    <p:custDataLst>
      <p:tags r:id="rId1"/>
    </p:custDataLst>
  </p:cSld>
  <p:clrMapOvr>
    <a:masterClrMapping/>
  </p:clrMapOvr>
  <p:transition advTm="411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Judgment of the</a:t>
            </a:r>
            <a:br>
              <a:rPr lang="en-US" altLang="en-US" sz="4000"/>
            </a:br>
            <a:r>
              <a:rPr lang="en-US" altLang="en-US" sz="4000"/>
              <a:t>True People of God (7-15)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914400" y="1752600"/>
            <a:ext cx="7315200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/>
              <a:t>11 (NIV) I know every bird in the mountains, </a:t>
            </a:r>
          </a:p>
          <a:p>
            <a:r>
              <a:rPr lang="en-US" altLang="en-US" sz="2800"/>
              <a:t>and the creatures of the field are mine. </a:t>
            </a:r>
          </a:p>
          <a:p>
            <a:r>
              <a:rPr lang="en-US" altLang="en-US" sz="2800"/>
              <a:t>12 If I were hungry I would not tell you, </a:t>
            </a:r>
          </a:p>
          <a:p>
            <a:r>
              <a:rPr lang="en-US" altLang="en-US" sz="2800"/>
              <a:t>for the world is mine, and all that is in it. </a:t>
            </a:r>
          </a:p>
          <a:p>
            <a:r>
              <a:rPr lang="en-US" altLang="en-US" sz="2800"/>
              <a:t>13 Do I eat the flesh of bulls </a:t>
            </a:r>
          </a:p>
          <a:p>
            <a:r>
              <a:rPr lang="en-US" altLang="en-US" sz="2800"/>
              <a:t>or drink the blood of goats? </a:t>
            </a:r>
          </a:p>
          <a:p>
            <a:r>
              <a:rPr lang="en-US" altLang="en-US" sz="2800"/>
              <a:t>14 Sacrifice thank offerings to God, </a:t>
            </a:r>
          </a:p>
          <a:p>
            <a:r>
              <a:rPr lang="en-US" altLang="en-US" sz="2800"/>
              <a:t>fulfill your vows to the Most High, </a:t>
            </a:r>
          </a:p>
          <a:p>
            <a:r>
              <a:rPr lang="en-US" altLang="en-US" sz="2800"/>
              <a:t>15 and call upon me in the day of trouble; </a:t>
            </a:r>
          </a:p>
          <a:p>
            <a:r>
              <a:rPr lang="en-US" altLang="en-US" sz="2800"/>
              <a:t>I will deliver you, and you will honor me." </a:t>
            </a:r>
          </a:p>
        </p:txBody>
      </p:sp>
    </p:spTree>
    <p:custDataLst>
      <p:tags r:id="rId1"/>
    </p:custDataLst>
  </p:cSld>
  <p:clrMapOvr>
    <a:masterClrMapping/>
  </p:clrMapOvr>
  <p:transition advTm="284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Judgment of the</a:t>
            </a:r>
            <a:br>
              <a:rPr lang="en-US" altLang="en-US" sz="4000"/>
            </a:br>
            <a:r>
              <a:rPr lang="en-US" altLang="en-US" sz="4000"/>
              <a:t>True People of God (7-15)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First God speaks to those who are really His. </a:t>
            </a:r>
          </a:p>
          <a:p>
            <a:pPr lvl="1"/>
            <a:r>
              <a:rPr lang="en-US" altLang="en-US"/>
              <a:t>Compare Matthew 25, where Jesus speaks first to the sheep.</a:t>
            </a:r>
          </a:p>
          <a:p>
            <a:r>
              <a:rPr lang="en-US" altLang="en-US"/>
              <a:t>The emphasis here is on their shortcomings (7).</a:t>
            </a:r>
          </a:p>
          <a:p>
            <a:pPr lvl="1"/>
            <a:r>
              <a:rPr lang="en-US" altLang="en-US"/>
              <a:t>In Matthew 25, on their faithfulness</a:t>
            </a:r>
          </a:p>
          <a:p>
            <a:pPr lvl="1"/>
            <a:r>
              <a:rPr lang="en-US" altLang="en-US"/>
              <a:t>In Revelation 20, on their redemption</a:t>
            </a:r>
          </a:p>
        </p:txBody>
      </p:sp>
    </p:spTree>
    <p:custDataLst>
      <p:tags r:id="rId1"/>
    </p:custDataLst>
  </p:cSld>
  <p:clrMapOvr>
    <a:masterClrMapping/>
  </p:clrMapOvr>
  <p:transition advTm="385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Judgment of the</a:t>
            </a:r>
            <a:br>
              <a:rPr lang="en-US" altLang="en-US" sz="4000"/>
            </a:br>
            <a:r>
              <a:rPr lang="en-US" altLang="en-US" sz="4000"/>
              <a:t>True People of God (7-15)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They have a poor view of God and an inflated view of their own faithfulness (8-13).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They have been faithful in sacrifices.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But they apparently think they are doing God a favor in serving Him.</a:t>
            </a:r>
          </a:p>
          <a:p>
            <a:pPr>
              <a:lnSpc>
                <a:spcPct val="90000"/>
              </a:lnSpc>
            </a:pPr>
            <a:r>
              <a:rPr lang="en-US" altLang="en-US"/>
              <a:t>God doesn’t need our sacrifices.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He created &amp; owns everything.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If He needed anything, He wouldn’t ask us.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He doesn’t need meat or drink anyway.</a:t>
            </a:r>
          </a:p>
        </p:txBody>
      </p:sp>
    </p:spTree>
    <p:custDataLst>
      <p:tags r:id="rId1"/>
    </p:custDataLst>
  </p:cSld>
  <p:clrMapOvr>
    <a:masterClrMapping/>
  </p:clrMapOvr>
  <p:transition advTm="3624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Judgment of the</a:t>
            </a:r>
            <a:br>
              <a:rPr lang="en-US" altLang="en-US" sz="4000"/>
            </a:br>
            <a:r>
              <a:rPr lang="en-US" altLang="en-US" sz="4000"/>
              <a:t>True People of God (7-15)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The Purpose of Sacrifice (14-15):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Intended to remind us of our need for Him &amp; His faithfulness to us.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Note the particular offerings mentioned: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Thank-offerings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Vow-offerings</a:t>
            </a:r>
          </a:p>
          <a:p>
            <a:pPr>
              <a:lnSpc>
                <a:spcPct val="90000"/>
              </a:lnSpc>
            </a:pPr>
            <a:r>
              <a:rPr lang="en-US" altLang="en-US"/>
              <a:t>God wants us to keep on calling for His help.</a:t>
            </a:r>
          </a:p>
          <a:p>
            <a:pPr>
              <a:lnSpc>
                <a:spcPct val="90000"/>
              </a:lnSpc>
            </a:pPr>
            <a:r>
              <a:rPr lang="en-US" altLang="en-US"/>
              <a:t>He will keep on rescuing us.</a:t>
            </a:r>
          </a:p>
        </p:txBody>
      </p:sp>
    </p:spTree>
    <p:custDataLst>
      <p:tags r:id="rId1"/>
    </p:custDataLst>
  </p:cSld>
  <p:clrMapOvr>
    <a:masterClrMapping/>
  </p:clrMapOvr>
  <p:transition advTm="879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3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4.2|15.9|10.3|6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52.9|14.6|6.9|2.5|3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8.5|6.3|6.8|13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3.5|4.1|56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5.4|6.6|4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3|5|16.2|13.3|7.4|23.4|11.6|19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3.3|13.4|5.9|4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7.5|3.2|6.1|2.7|3.5|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.9|7.3|2.2|1.2|9.8|4.2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1042</Words>
  <Application>Microsoft Office PowerPoint</Application>
  <PresentationFormat>On-screen Show (4:3)</PresentationFormat>
  <Paragraphs>123</Paragraphs>
  <Slides>16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Default Design</vt:lpstr>
      <vt:lpstr>Psalm 50:  The Coming Judgment</vt:lpstr>
      <vt:lpstr>Psalm 50</vt:lpstr>
      <vt:lpstr>Call to Judgment (1-6)</vt:lpstr>
      <vt:lpstr>Call to Judgment (1-6)</vt:lpstr>
      <vt:lpstr>Judgment of the True People of God (7-15)</vt:lpstr>
      <vt:lpstr>Judgment of the True People of God (7-15)</vt:lpstr>
      <vt:lpstr>Judgment of the True People of God (7-15)</vt:lpstr>
      <vt:lpstr>Judgment of the True People of God (7-15)</vt:lpstr>
      <vt:lpstr>Judgment of the True People of God (7-15)</vt:lpstr>
      <vt:lpstr>Judgment of the False People of God (16-23)</vt:lpstr>
      <vt:lpstr>Judgment of the False People of God (16-23)</vt:lpstr>
      <vt:lpstr>Judgment of the False People of God (16-23)</vt:lpstr>
      <vt:lpstr>Judgment of the False People of God (16-23)</vt:lpstr>
      <vt:lpstr>Judgment of the False People of God (16-23)</vt:lpstr>
      <vt:lpstr>Judgment of the False People of God (16-23)</vt:lpstr>
      <vt:lpstr>The End</vt:lpstr>
    </vt:vector>
  </TitlesOfParts>
  <Company>Biblical Theological Seminary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Psalm 50:  The Coming Judgment</dc:title>
  <dc:creator>rnewman</dc:creator>
  <cp:lastModifiedBy>Newman</cp:lastModifiedBy>
  <cp:revision>64</cp:revision>
  <dcterms:created xsi:type="dcterms:W3CDTF">2011-04-27T18:53:50Z</dcterms:created>
  <dcterms:modified xsi:type="dcterms:W3CDTF">2015-07-07T14:47:50Z</dcterms:modified>
</cp:coreProperties>
</file>