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CC"/>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64" autoAdjust="0"/>
  </p:normalViewPr>
  <p:slideViewPr>
    <p:cSldViewPr>
      <p:cViewPr varScale="1">
        <p:scale>
          <a:sx n="110" d="100"/>
          <a:sy n="110"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74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6882" name="Group 18"/>
          <p:cNvGrpSpPr>
            <a:grpSpLocks/>
          </p:cNvGrpSpPr>
          <p:nvPr/>
        </p:nvGrpSpPr>
        <p:grpSpPr bwMode="auto">
          <a:xfrm>
            <a:off x="0" y="0"/>
            <a:ext cx="9144000" cy="3365500"/>
            <a:chOff x="0" y="0"/>
            <a:chExt cx="5760" cy="2120"/>
          </a:xfrm>
        </p:grpSpPr>
        <p:pic>
          <p:nvPicPr>
            <p:cNvPr id="36880" name="Picture 16" descr="ARTBANNA"/>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extLst>
              <a:ext uri="{909E8E84-426E-40DD-AFC4-6F175D3DCCD1}">
                <a14:hiddenFill xmlns:a14="http://schemas.microsoft.com/office/drawing/2010/main">
                  <a:solidFill>
                    <a:srgbClr val="FFFFFF"/>
                  </a:solidFill>
                </a14:hiddenFill>
              </a:ext>
            </a:extLst>
          </p:spPr>
        </p:pic>
        <p:pic>
          <p:nvPicPr>
            <p:cNvPr id="36881" name="Picture 17" descr="Arthsep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6869" name="Rectangle 5"/>
          <p:cNvSpPr>
            <a:spLocks noGrp="1" noChangeArrowheads="1"/>
          </p:cNvSpPr>
          <p:nvPr>
            <p:ph type="ctrTitle"/>
          </p:nvPr>
        </p:nvSpPr>
        <p:spPr>
          <a:xfrm>
            <a:off x="990600" y="1905000"/>
            <a:ext cx="7772400" cy="1143000"/>
          </a:xfrm>
        </p:spPr>
        <p:txBody>
          <a:bodyPr/>
          <a:lstStyle>
            <a:lvl1pPr algn="r">
              <a:defRPr/>
            </a:lvl1pPr>
          </a:lstStyle>
          <a:p>
            <a:pPr lvl="0"/>
            <a:r>
              <a:rPr lang="en-US" altLang="en-US" noProof="0" smtClean="0"/>
              <a:t>Click to edit Master title style</a:t>
            </a:r>
          </a:p>
        </p:txBody>
      </p:sp>
      <p:sp>
        <p:nvSpPr>
          <p:cNvPr id="36870" name="Rectangle 6"/>
          <p:cNvSpPr>
            <a:spLocks noGrp="1" noChangeArrowheads="1"/>
          </p:cNvSpPr>
          <p:nvPr>
            <p:ph type="subTitle" idx="1"/>
          </p:nvPr>
        </p:nvSpPr>
        <p:spPr>
          <a:xfrm>
            <a:off x="2686050" y="3492500"/>
            <a:ext cx="6102350" cy="175260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36871" name="Rectangle 7"/>
          <p:cNvSpPr>
            <a:spLocks noGrp="1" noChangeArrowheads="1"/>
          </p:cNvSpPr>
          <p:nvPr>
            <p:ph type="dt" sz="half" idx="2"/>
          </p:nvPr>
        </p:nvSpPr>
        <p:spPr>
          <a:xfrm>
            <a:off x="3359150" y="6343650"/>
            <a:ext cx="1905000" cy="457200"/>
          </a:xfrm>
        </p:spPr>
        <p:txBody>
          <a:bodyPr/>
          <a:lstStyle>
            <a:lvl1pPr>
              <a:defRPr/>
            </a:lvl1pPr>
          </a:lstStyle>
          <a:p>
            <a:endParaRPr lang="en-US" altLang="en-US"/>
          </a:p>
        </p:txBody>
      </p:sp>
      <p:sp>
        <p:nvSpPr>
          <p:cNvPr id="36872" name="Rectangle 8"/>
          <p:cNvSpPr>
            <a:spLocks noGrp="1" noChangeArrowheads="1"/>
          </p:cNvSpPr>
          <p:nvPr>
            <p:ph type="ftr" sz="quarter" idx="3"/>
          </p:nvPr>
        </p:nvSpPr>
        <p:spPr>
          <a:xfrm>
            <a:off x="6019800" y="6343650"/>
            <a:ext cx="2895600" cy="457200"/>
          </a:xfrm>
        </p:spPr>
        <p:txBody>
          <a:bodyPr/>
          <a:lstStyle>
            <a:lvl1pPr>
              <a:defRPr/>
            </a:lvl1pPr>
          </a:lstStyle>
          <a:p>
            <a:endParaRPr lang="en-US" altLang="en-US"/>
          </a:p>
        </p:txBody>
      </p:sp>
      <p:sp>
        <p:nvSpPr>
          <p:cNvPr id="36873" name="Rectangle 9"/>
          <p:cNvSpPr>
            <a:spLocks noGrp="1" noChangeArrowheads="1"/>
          </p:cNvSpPr>
          <p:nvPr>
            <p:ph type="sldNum" sz="quarter" idx="4"/>
          </p:nvPr>
        </p:nvSpPr>
        <p:spPr>
          <a:xfrm>
            <a:off x="125413" y="6361113"/>
            <a:ext cx="1905000" cy="457200"/>
          </a:xfrm>
        </p:spPr>
        <p:txBody>
          <a:bodyPr/>
          <a:lstStyle>
            <a:lvl1pPr>
              <a:defRPr/>
            </a:lvl1pPr>
          </a:lstStyle>
          <a:p>
            <a:fld id="{902F3FE0-6F6B-460B-8158-472BC7AEB0AB}"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2AC6654-FD70-41D2-B64C-78C4FD913480}" type="slidenum">
              <a:rPr lang="en-US" altLang="en-US"/>
              <a:pPr/>
              <a:t>‹#›</a:t>
            </a:fld>
            <a:endParaRPr lang="en-US" altLang="en-US"/>
          </a:p>
        </p:txBody>
      </p:sp>
    </p:spTree>
    <p:extLst>
      <p:ext uri="{BB962C8B-B14F-4D97-AF65-F5344CB8AC3E}">
        <p14:creationId xmlns:p14="http://schemas.microsoft.com/office/powerpoint/2010/main" val="278449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21590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0" y="722313"/>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6ED1B6F-9E07-443D-B511-91E924954A65}" type="slidenum">
              <a:rPr lang="en-US" altLang="en-US"/>
              <a:pPr/>
              <a:t>‹#›</a:t>
            </a:fld>
            <a:endParaRPr lang="en-US" altLang="en-US"/>
          </a:p>
        </p:txBody>
      </p:sp>
    </p:spTree>
    <p:extLst>
      <p:ext uri="{BB962C8B-B14F-4D97-AF65-F5344CB8AC3E}">
        <p14:creationId xmlns:p14="http://schemas.microsoft.com/office/powerpoint/2010/main" val="398041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08500" y="1941513"/>
            <a:ext cx="4029075" cy="4114800"/>
          </a:xfrm>
        </p:spPr>
        <p:txBody>
          <a:bodyPr/>
          <a:lstStyle/>
          <a:p>
            <a:endParaRPr lang="en-US"/>
          </a:p>
        </p:txBody>
      </p:sp>
      <p:sp>
        <p:nvSpPr>
          <p:cNvPr id="5" name="Date Placeholder 4"/>
          <p:cNvSpPr>
            <a:spLocks noGrp="1"/>
          </p:cNvSpPr>
          <p:nvPr>
            <p:ph type="dt" sz="half" idx="10"/>
          </p:nvPr>
        </p:nvSpPr>
        <p:spPr>
          <a:xfrm>
            <a:off x="3433763" y="634365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6108700" y="634365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146050" y="6361113"/>
            <a:ext cx="1905000" cy="457200"/>
          </a:xfrm>
        </p:spPr>
        <p:txBody>
          <a:bodyPr/>
          <a:lstStyle>
            <a:lvl1pPr>
              <a:defRPr/>
            </a:lvl1pPr>
          </a:lstStyle>
          <a:p>
            <a:fld id="{4E5D40C4-968D-4995-8069-B054655EA652}" type="slidenum">
              <a:rPr lang="en-US" altLang="en-US"/>
              <a:pPr/>
              <a:t>‹#›</a:t>
            </a:fld>
            <a:endParaRPr lang="en-US" altLang="en-US"/>
          </a:p>
        </p:txBody>
      </p:sp>
    </p:spTree>
    <p:extLst>
      <p:ext uri="{BB962C8B-B14F-4D97-AF65-F5344CB8AC3E}">
        <p14:creationId xmlns:p14="http://schemas.microsoft.com/office/powerpoint/2010/main" val="31897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15F9D78-5CDC-476C-B28C-5A9016E75878}" type="slidenum">
              <a:rPr lang="en-US" altLang="en-US"/>
              <a:pPr/>
              <a:t>‹#›</a:t>
            </a:fld>
            <a:endParaRPr lang="en-US" altLang="en-US"/>
          </a:p>
        </p:txBody>
      </p:sp>
    </p:spTree>
    <p:extLst>
      <p:ext uri="{BB962C8B-B14F-4D97-AF65-F5344CB8AC3E}">
        <p14:creationId xmlns:p14="http://schemas.microsoft.com/office/powerpoint/2010/main" val="428831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DBFC0B3-143C-4FDB-ACC5-B0592F2A6538}" type="slidenum">
              <a:rPr lang="en-US" altLang="en-US"/>
              <a:pPr/>
              <a:t>‹#›</a:t>
            </a:fld>
            <a:endParaRPr lang="en-US" altLang="en-US"/>
          </a:p>
        </p:txBody>
      </p:sp>
    </p:spTree>
    <p:extLst>
      <p:ext uri="{BB962C8B-B14F-4D97-AF65-F5344CB8AC3E}">
        <p14:creationId xmlns:p14="http://schemas.microsoft.com/office/powerpoint/2010/main" val="52428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779B6B9-BF5B-4221-A678-A4E74F004AE8}" type="slidenum">
              <a:rPr lang="en-US" altLang="en-US"/>
              <a:pPr/>
              <a:t>‹#›</a:t>
            </a:fld>
            <a:endParaRPr lang="en-US" altLang="en-US"/>
          </a:p>
        </p:txBody>
      </p:sp>
    </p:spTree>
    <p:extLst>
      <p:ext uri="{BB962C8B-B14F-4D97-AF65-F5344CB8AC3E}">
        <p14:creationId xmlns:p14="http://schemas.microsoft.com/office/powerpoint/2010/main" val="171576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376AFEC-5952-4A8F-894F-174E0B13AA29}" type="slidenum">
              <a:rPr lang="en-US" altLang="en-US"/>
              <a:pPr/>
              <a:t>‹#›</a:t>
            </a:fld>
            <a:endParaRPr lang="en-US" altLang="en-US"/>
          </a:p>
        </p:txBody>
      </p:sp>
    </p:spTree>
    <p:extLst>
      <p:ext uri="{BB962C8B-B14F-4D97-AF65-F5344CB8AC3E}">
        <p14:creationId xmlns:p14="http://schemas.microsoft.com/office/powerpoint/2010/main" val="244918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20CF089-801F-4002-9EB8-FFC5F6FE90D7}" type="slidenum">
              <a:rPr lang="en-US" altLang="en-US"/>
              <a:pPr/>
              <a:t>‹#›</a:t>
            </a:fld>
            <a:endParaRPr lang="en-US" altLang="en-US"/>
          </a:p>
        </p:txBody>
      </p:sp>
    </p:spTree>
    <p:extLst>
      <p:ext uri="{BB962C8B-B14F-4D97-AF65-F5344CB8AC3E}">
        <p14:creationId xmlns:p14="http://schemas.microsoft.com/office/powerpoint/2010/main" val="3205911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9434448-052A-437B-80F0-E25CCEDA2B26}" type="slidenum">
              <a:rPr lang="en-US" altLang="en-US"/>
              <a:pPr/>
              <a:t>‹#›</a:t>
            </a:fld>
            <a:endParaRPr lang="en-US" altLang="en-US"/>
          </a:p>
        </p:txBody>
      </p:sp>
    </p:spTree>
    <p:extLst>
      <p:ext uri="{BB962C8B-B14F-4D97-AF65-F5344CB8AC3E}">
        <p14:creationId xmlns:p14="http://schemas.microsoft.com/office/powerpoint/2010/main" val="2144765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9561306-99BB-4317-93EC-1D4482392A8E}" type="slidenum">
              <a:rPr lang="en-US" altLang="en-US"/>
              <a:pPr/>
              <a:t>‹#›</a:t>
            </a:fld>
            <a:endParaRPr lang="en-US" altLang="en-US"/>
          </a:p>
        </p:txBody>
      </p:sp>
    </p:spTree>
    <p:extLst>
      <p:ext uri="{BB962C8B-B14F-4D97-AF65-F5344CB8AC3E}">
        <p14:creationId xmlns:p14="http://schemas.microsoft.com/office/powerpoint/2010/main" val="191909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DB247E5-E7CB-44AC-8252-204B85EFC431}" type="slidenum">
              <a:rPr lang="en-US" altLang="en-US"/>
              <a:pPr/>
              <a:t>‹#›</a:t>
            </a:fld>
            <a:endParaRPr lang="en-US" altLang="en-US"/>
          </a:p>
        </p:txBody>
      </p:sp>
    </p:spTree>
    <p:extLst>
      <p:ext uri="{BB962C8B-B14F-4D97-AF65-F5344CB8AC3E}">
        <p14:creationId xmlns:p14="http://schemas.microsoft.com/office/powerpoint/2010/main" val="51514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5140" name="Group 20"/>
          <p:cNvGrpSpPr>
            <a:grpSpLocks/>
          </p:cNvGrpSpPr>
          <p:nvPr/>
        </p:nvGrpSpPr>
        <p:grpSpPr bwMode="auto">
          <a:xfrm>
            <a:off x="-7938" y="1636713"/>
            <a:ext cx="9148763" cy="4618037"/>
            <a:chOff x="-5" y="1031"/>
            <a:chExt cx="5763" cy="2909"/>
          </a:xfrm>
        </p:grpSpPr>
        <p:pic>
          <p:nvPicPr>
            <p:cNvPr id="5136" name="Picture 16" descr="ARTHSEP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Arthsep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5126" name="Rectangle 6"/>
          <p:cNvSpPr>
            <a:spLocks noGrp="1" noChangeArrowheads="1"/>
          </p:cNvSpPr>
          <p:nvPr>
            <p:ph type="title"/>
          </p:nvPr>
        </p:nvSpPr>
        <p:spPr bwMode="auto">
          <a:xfrm>
            <a:off x="317500" y="722313"/>
            <a:ext cx="8637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altLang="en-US" smtClean="0"/>
              <a:t>Click to edit Master title style</a:t>
            </a:r>
          </a:p>
        </p:txBody>
      </p:sp>
      <p:sp>
        <p:nvSpPr>
          <p:cNvPr id="5127" name="Rectangle 7"/>
          <p:cNvSpPr>
            <a:spLocks noGrp="1" noChangeArrowheads="1"/>
          </p:cNvSpPr>
          <p:nvPr>
            <p:ph type="body" idx="1"/>
          </p:nvPr>
        </p:nvSpPr>
        <p:spPr bwMode="auto">
          <a:xfrm>
            <a:off x="328613" y="1941513"/>
            <a:ext cx="82089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8" name="Rectangle 8"/>
          <p:cNvSpPr>
            <a:spLocks noGrp="1" noChangeArrowheads="1"/>
          </p:cNvSpPr>
          <p:nvPr>
            <p:ph type="dt" sz="half" idx="2"/>
          </p:nvPr>
        </p:nvSpPr>
        <p:spPr bwMode="auto">
          <a:xfrm>
            <a:off x="3433763" y="63436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endParaRPr lang="en-US" altLang="en-US"/>
          </a:p>
        </p:txBody>
      </p:sp>
      <p:sp>
        <p:nvSpPr>
          <p:cNvPr id="5129" name="Rectangle 9"/>
          <p:cNvSpPr>
            <a:spLocks noGrp="1" noChangeArrowheads="1"/>
          </p:cNvSpPr>
          <p:nvPr>
            <p:ph type="ftr" sz="quarter" idx="3"/>
          </p:nvPr>
        </p:nvSpPr>
        <p:spPr bwMode="auto">
          <a:xfrm>
            <a:off x="6108700" y="63436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endParaRPr lang="en-US" altLang="en-US"/>
          </a:p>
        </p:txBody>
      </p:sp>
      <p:sp>
        <p:nvSpPr>
          <p:cNvPr id="5130" name="Rectangle 10"/>
          <p:cNvSpPr>
            <a:spLocks noGrp="1" noChangeArrowheads="1"/>
          </p:cNvSpPr>
          <p:nvPr>
            <p:ph type="sldNum" sz="quarter" idx="4"/>
          </p:nvPr>
        </p:nvSpPr>
        <p:spPr bwMode="auto">
          <a:xfrm>
            <a:off x="146050" y="6361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mn-lt"/>
              </a:defRPr>
            </a:lvl1pPr>
          </a:lstStyle>
          <a:p>
            <a:fld id="{6D1E3205-482D-44CA-9D82-A88E4174ED0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CFF33"/>
        </a:buClr>
        <a:buSzPct val="7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rgbClr val="0099CC"/>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64.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p:txBody>
          <a:bodyPr/>
          <a:lstStyle/>
          <a:p>
            <a:r>
              <a:rPr lang="en-US" altLang="en-US"/>
              <a:t>Prophecy:  Ancient &amp; Modern</a:t>
            </a:r>
          </a:p>
        </p:txBody>
      </p:sp>
      <p:sp>
        <p:nvSpPr>
          <p:cNvPr id="64515" name="Rectangle 3"/>
          <p:cNvSpPr>
            <a:spLocks noGrp="1" noChangeArrowheads="1"/>
          </p:cNvSpPr>
          <p:nvPr>
            <p:ph type="subTitle" idx="1"/>
          </p:nvPr>
        </p:nvSpPr>
        <p:spPr/>
        <p:txBody>
          <a:bodyPr/>
          <a:lstStyle/>
          <a:p>
            <a:r>
              <a:rPr lang="en-US" altLang="en-US"/>
              <a:t>Robert C. Newman</a:t>
            </a:r>
          </a:p>
        </p:txBody>
      </p:sp>
      <p:pic>
        <p:nvPicPr>
          <p:cNvPr id="64516" name="Picture 4" descr="Wiza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200400"/>
            <a:ext cx="2514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 name="Prophec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96200" y="5638800"/>
            <a:ext cx="609600" cy="609600"/>
          </a:xfrm>
          <a:prstGeom prst="rect">
            <a:avLst/>
          </a:prstGeom>
        </p:spPr>
      </p:pic>
    </p:spTree>
    <p:custDataLst>
      <p:tags r:id="rId1"/>
    </p:custDataLst>
  </p:cSld>
  <p:clrMapOvr>
    <a:masterClrMapping/>
  </p:clrMapOvr>
  <p:transition advTm="372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64516"/>
                                        </p:tgtEl>
                                        <p:attrNameLst>
                                          <p:attrName>style.visibility</p:attrName>
                                        </p:attrNameLst>
                                      </p:cBhvr>
                                      <p:to>
                                        <p:strVal val="visible"/>
                                      </p:to>
                                    </p:set>
                                    <p:animEffect transition="in" filter="checkerboard(across)">
                                      <p:cBhvr>
                                        <p:cTn id="11" dur="500"/>
                                        <p:tgtEl>
                                          <p:spTgt spid="645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64515">
                                            <p:txEl>
                                              <p:pRg st="0" end="0"/>
                                            </p:txEl>
                                          </p:spTgt>
                                        </p:tgtEl>
                                        <p:attrNameLst>
                                          <p:attrName>style.visibility</p:attrName>
                                        </p:attrNameLst>
                                      </p:cBhvr>
                                      <p:to>
                                        <p:strVal val="visible"/>
                                      </p:to>
                                    </p:set>
                                    <p:anim calcmode="lin" valueType="num">
                                      <p:cBhvr additive="base">
                                        <p:cTn id="16" dur="500" fill="hold"/>
                                        <p:tgtEl>
                                          <p:spTgt spid="64515">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64515"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The Puritans</a:t>
            </a:r>
          </a:p>
        </p:txBody>
      </p:sp>
      <p:sp>
        <p:nvSpPr>
          <p:cNvPr id="73731" name="Text Box 3"/>
          <p:cNvSpPr txBox="1">
            <a:spLocks noChangeArrowheads="1"/>
          </p:cNvSpPr>
          <p:nvPr/>
        </p:nvSpPr>
        <p:spPr bwMode="auto">
          <a:xfrm>
            <a:off x="762000" y="2362200"/>
            <a:ext cx="7620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And it came to pass that I, Nephi, beheld that the Gentiles who had gone forth out of captivity did humble themselves before the Lord; and the power of the Lord was with them. (1 Nephi 13:16)</a:t>
            </a:r>
          </a:p>
        </p:txBody>
      </p:sp>
    </p:spTree>
    <p:custDataLst>
      <p:tags r:id="rId1"/>
    </p:custDataLst>
  </p:cSld>
  <p:clrMapOvr>
    <a:masterClrMapping/>
  </p:clrMapOvr>
  <p:transition advTm="328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checkerboard(across)">
                                      <p:cBhvr>
                                        <p:cTn id="7" dur="5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The Revolution</a:t>
            </a:r>
          </a:p>
        </p:txBody>
      </p:sp>
      <p:sp>
        <p:nvSpPr>
          <p:cNvPr id="74755" name="Text Box 3"/>
          <p:cNvSpPr txBox="1">
            <a:spLocks noChangeArrowheads="1"/>
          </p:cNvSpPr>
          <p:nvPr/>
        </p:nvSpPr>
        <p:spPr bwMode="auto">
          <a:xfrm>
            <a:off x="762000" y="1981200"/>
            <a:ext cx="76200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And I beheld that their mother Gentiles were gathered together upon the waters, and upon the land also, to battle against them.  And I beheld that the power of God was with them, and also that the wrath of God was upon all those that were gathered together against them to battle.  And I, Nephi, beheld that the Gentiles that had gone out of captivity were delivered by the power of God out of the hands of all other nations.  (1 Nephi 13:17-19)</a:t>
            </a:r>
          </a:p>
        </p:txBody>
      </p:sp>
    </p:spTree>
    <p:custDataLst>
      <p:tags r:id="rId1"/>
    </p:custDataLst>
  </p:cSld>
  <p:clrMapOvr>
    <a:masterClrMapping/>
  </p:clrMapOvr>
  <p:transition advTm="325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heckerboard(across)">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Mormon Prophecies</a:t>
            </a:r>
          </a:p>
        </p:txBody>
      </p:sp>
      <p:sp>
        <p:nvSpPr>
          <p:cNvPr id="75779" name="Rectangle 3"/>
          <p:cNvSpPr>
            <a:spLocks noGrp="1" noChangeArrowheads="1"/>
          </p:cNvSpPr>
          <p:nvPr>
            <p:ph type="body" idx="1"/>
          </p:nvPr>
        </p:nvSpPr>
        <p:spPr/>
        <p:txBody>
          <a:bodyPr/>
          <a:lstStyle/>
          <a:p>
            <a:r>
              <a:rPr lang="en-US" altLang="en-US" sz="2800"/>
              <a:t>These would be impressive if we could show that the Book of Mormon existed before the 1820s, but we cannot.</a:t>
            </a:r>
          </a:p>
          <a:p>
            <a:r>
              <a:rPr lang="en-US" altLang="en-US" sz="2800"/>
              <a:t>In fact, the detailed verbal dependence of the Book of Mormon on the King James version of the Bible suggests it was written after 1611 rather than before 400.</a:t>
            </a:r>
          </a:p>
          <a:p>
            <a:r>
              <a:rPr lang="en-US" altLang="en-US" sz="2800"/>
              <a:t>Several lines of evidence suggest the book was written by Joseph Smith in the 1820s.</a:t>
            </a:r>
          </a:p>
        </p:txBody>
      </p:sp>
    </p:spTree>
    <p:custDataLst>
      <p:tags r:id="rId1"/>
    </p:custDataLst>
  </p:cSld>
  <p:clrMapOvr>
    <a:masterClrMapping/>
  </p:clrMapOvr>
  <p:transition advTm="607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Nostradamus</a:t>
            </a:r>
          </a:p>
        </p:txBody>
      </p:sp>
      <p:sp>
        <p:nvSpPr>
          <p:cNvPr id="76803" name="Rectangle 3"/>
          <p:cNvSpPr>
            <a:spLocks noGrp="1" noChangeArrowheads="1"/>
          </p:cNvSpPr>
          <p:nvPr>
            <p:ph type="body" sz="half" idx="1"/>
          </p:nvPr>
        </p:nvSpPr>
        <p:spPr/>
        <p:txBody>
          <a:bodyPr/>
          <a:lstStyle/>
          <a:p>
            <a:pPr>
              <a:lnSpc>
                <a:spcPct val="90000"/>
              </a:lnSpc>
            </a:pPr>
            <a:r>
              <a:rPr lang="en-US" altLang="en-US" sz="2400"/>
              <a:t>The French physician Michael de Notre Dame (1503-66) is highly regarded in New Age circles as a true prophet.</a:t>
            </a:r>
          </a:p>
          <a:p>
            <a:pPr>
              <a:lnSpc>
                <a:spcPct val="90000"/>
              </a:lnSpc>
            </a:pPr>
            <a:r>
              <a:rPr lang="en-US" altLang="en-US" sz="2400"/>
              <a:t>A few of his predictions have been impressively fulfilled.</a:t>
            </a:r>
          </a:p>
          <a:p>
            <a:pPr>
              <a:lnSpc>
                <a:spcPct val="90000"/>
              </a:lnSpc>
            </a:pPr>
            <a:r>
              <a:rPr lang="en-US" altLang="en-US" sz="2400"/>
              <a:t>A few have bombed.</a:t>
            </a:r>
          </a:p>
          <a:p>
            <a:pPr>
              <a:lnSpc>
                <a:spcPct val="90000"/>
              </a:lnSpc>
            </a:pPr>
            <a:r>
              <a:rPr lang="en-US" altLang="en-US" sz="2400"/>
              <a:t>Most are too ambiguous to be sure one way or the other.</a:t>
            </a:r>
          </a:p>
        </p:txBody>
      </p:sp>
      <p:pic>
        <p:nvPicPr>
          <p:cNvPr id="76806" name="Picture 6" descr="Nostradamus"/>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601913"/>
            <a:ext cx="4029075" cy="279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11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6806"/>
                                        </p:tgtEl>
                                        <p:attrNameLst>
                                          <p:attrName>style.visibility</p:attrName>
                                        </p:attrNameLst>
                                      </p:cBhvr>
                                      <p:to>
                                        <p:strVal val="visible"/>
                                      </p:to>
                                    </p:set>
                                    <p:animEffect transition="in" filter="checkerboard(across)">
                                      <p:cBhvr>
                                        <p:cTn id="7" dur="500"/>
                                        <p:tgtEl>
                                          <p:spTgt spid="768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6803">
                                            <p:txEl>
                                              <p:pRg st="0" end="0"/>
                                            </p:txEl>
                                          </p:spTgt>
                                        </p:tgtEl>
                                        <p:attrNameLst>
                                          <p:attrName>style.visibility</p:attrName>
                                        </p:attrNameLst>
                                      </p:cBhvr>
                                      <p:to>
                                        <p:strVal val="visible"/>
                                      </p:to>
                                    </p:set>
                                    <p:anim calcmode="lin" valueType="num">
                                      <p:cBhvr additive="base">
                                        <p:cTn id="12" dur="500" fill="hold"/>
                                        <p:tgtEl>
                                          <p:spTgt spid="768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6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6803">
                                            <p:txEl>
                                              <p:pRg st="1" end="1"/>
                                            </p:txEl>
                                          </p:spTgt>
                                        </p:tgtEl>
                                        <p:attrNameLst>
                                          <p:attrName>style.visibility</p:attrName>
                                        </p:attrNameLst>
                                      </p:cBhvr>
                                      <p:to>
                                        <p:strVal val="visible"/>
                                      </p:to>
                                    </p:set>
                                    <p:anim calcmode="lin" valueType="num">
                                      <p:cBhvr additive="base">
                                        <p:cTn id="18" dur="500" fill="hold"/>
                                        <p:tgtEl>
                                          <p:spTgt spid="7680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6803">
                                            <p:txEl>
                                              <p:pRg st="2" end="2"/>
                                            </p:txEl>
                                          </p:spTgt>
                                        </p:tgtEl>
                                        <p:attrNameLst>
                                          <p:attrName>style.visibility</p:attrName>
                                        </p:attrNameLst>
                                      </p:cBhvr>
                                      <p:to>
                                        <p:strVal val="visible"/>
                                      </p:to>
                                    </p:set>
                                    <p:anim calcmode="lin" valueType="num">
                                      <p:cBhvr additive="base">
                                        <p:cTn id="24"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6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6803">
                                            <p:txEl>
                                              <p:pRg st="3" end="3"/>
                                            </p:txEl>
                                          </p:spTgt>
                                        </p:tgtEl>
                                        <p:attrNameLst>
                                          <p:attrName>style.visibility</p:attrName>
                                        </p:attrNameLst>
                                      </p:cBhvr>
                                      <p:to>
                                        <p:strVal val="visible"/>
                                      </p:to>
                                    </p:set>
                                    <p:anim calcmode="lin" valueType="num">
                                      <p:cBhvr additive="base">
                                        <p:cTn id="30" dur="500" fill="hold"/>
                                        <p:tgtEl>
                                          <p:spTgt spid="7680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68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The Fire of London (1666)</a:t>
            </a:r>
          </a:p>
        </p:txBody>
      </p:sp>
      <p:sp>
        <p:nvSpPr>
          <p:cNvPr id="77827" name="Text Box 3"/>
          <p:cNvSpPr txBox="1">
            <a:spLocks noChangeArrowheads="1"/>
          </p:cNvSpPr>
          <p:nvPr/>
        </p:nvSpPr>
        <p:spPr bwMode="auto">
          <a:xfrm>
            <a:off x="457200" y="2286000"/>
            <a:ext cx="80772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The blood of the just will make complaint to London,</a:t>
            </a:r>
          </a:p>
          <a:p>
            <a:pPr>
              <a:spcBef>
                <a:spcPct val="50000"/>
              </a:spcBef>
            </a:pPr>
            <a:r>
              <a:rPr lang="en-US" altLang="en-US" sz="2800"/>
              <a:t>Burnt by fireballs in twenty-three the sixes;</a:t>
            </a:r>
          </a:p>
          <a:p>
            <a:pPr>
              <a:spcBef>
                <a:spcPct val="50000"/>
              </a:spcBef>
            </a:pPr>
            <a:r>
              <a:rPr lang="en-US" altLang="en-US" sz="2800"/>
              <a:t>The antique dame will fall from the high place,</a:t>
            </a:r>
          </a:p>
          <a:p>
            <a:pPr>
              <a:spcBef>
                <a:spcPct val="50000"/>
              </a:spcBef>
            </a:pPr>
            <a:r>
              <a:rPr lang="en-US" altLang="en-US" sz="2800"/>
              <a:t>Of the same sect many will be destroyed.</a:t>
            </a:r>
          </a:p>
          <a:p>
            <a:pPr algn="r">
              <a:spcBef>
                <a:spcPct val="50000"/>
              </a:spcBef>
            </a:pPr>
            <a:r>
              <a:rPr lang="en-US" altLang="en-US" sz="2800" i="1"/>
              <a:t>Centuries</a:t>
            </a:r>
            <a:r>
              <a:rPr lang="en-US" altLang="en-US" sz="2800"/>
              <a:t> 2.51</a:t>
            </a:r>
          </a:p>
        </p:txBody>
      </p:sp>
    </p:spTree>
    <p:custDataLst>
      <p:tags r:id="rId1"/>
    </p:custDataLst>
  </p:cSld>
  <p:clrMapOvr>
    <a:masterClrMapping/>
  </p:clrMapOvr>
  <p:transition advTm="1018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Depopulation of the World (1732)</a:t>
            </a:r>
          </a:p>
        </p:txBody>
      </p:sp>
      <p:sp>
        <p:nvSpPr>
          <p:cNvPr id="78851" name="Text Box 3"/>
          <p:cNvSpPr txBox="1">
            <a:spLocks noChangeArrowheads="1"/>
          </p:cNvSpPr>
          <p:nvPr/>
        </p:nvSpPr>
        <p:spPr bwMode="auto">
          <a:xfrm>
            <a:off x="685800" y="2362200"/>
            <a:ext cx="77724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From the time I am writing this (1 March 1555), before 177 years, 3 months and 11 days, by pestilence, long famine, and wars, and more still by inundations, the world between this day and that, before and after, shall be diminished, and its population so reduced that there will hardly be hands enough to attend to agriculture, and the lands will be left as long without culture as they have been under tillage.  (Preface to </a:t>
            </a:r>
            <a:r>
              <a:rPr lang="en-US" altLang="en-US" i="1"/>
              <a:t>Centuries</a:t>
            </a:r>
            <a:r>
              <a:rPr lang="en-US" altLang="en-US"/>
              <a:t>, </a:t>
            </a:r>
            <a:r>
              <a:rPr lang="en-US" altLang="en-US">
                <a:cs typeface="Times New Roman" pitchFamily="18" charset="0"/>
              </a:rPr>
              <a:t>§26)</a:t>
            </a:r>
            <a:endParaRPr lang="en-US" altLang="en-US"/>
          </a:p>
        </p:txBody>
      </p:sp>
    </p:spTree>
    <p:custDataLst>
      <p:tags r:id="rId1"/>
    </p:custDataLst>
  </p:cSld>
  <p:clrMapOvr>
    <a:masterClrMapping/>
  </p:clrMapOvr>
  <p:transition advTm="487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checkerboard(across)">
                                      <p:cBhvr>
                                        <p:cTn id="7" dur="500"/>
                                        <p:tgtEl>
                                          <p:spTgt spid="7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America?</a:t>
            </a:r>
          </a:p>
        </p:txBody>
      </p:sp>
      <p:sp>
        <p:nvSpPr>
          <p:cNvPr id="79875" name="Text Box 3"/>
          <p:cNvSpPr txBox="1">
            <a:spLocks noChangeArrowheads="1"/>
          </p:cNvSpPr>
          <p:nvPr/>
        </p:nvSpPr>
        <p:spPr bwMode="auto">
          <a:xfrm>
            <a:off x="914400" y="2438400"/>
            <a:ext cx="74676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Of the aquatic triplicity there will be born </a:t>
            </a:r>
          </a:p>
          <a:p>
            <a:pPr>
              <a:spcBef>
                <a:spcPct val="50000"/>
              </a:spcBef>
            </a:pPr>
            <a:r>
              <a:rPr lang="en-US" altLang="en-US" sz="2800"/>
              <a:t>One who will make Thursday his holiday: </a:t>
            </a:r>
          </a:p>
          <a:p>
            <a:pPr>
              <a:spcBef>
                <a:spcPct val="50000"/>
              </a:spcBef>
            </a:pPr>
            <a:r>
              <a:rPr lang="en-US" altLang="en-US" sz="2800"/>
              <a:t>His fame, praise, rule and power will grow, </a:t>
            </a:r>
          </a:p>
          <a:p>
            <a:pPr>
              <a:spcBef>
                <a:spcPct val="50000"/>
              </a:spcBef>
            </a:pPr>
            <a:r>
              <a:rPr lang="en-US" altLang="en-US" sz="2800"/>
              <a:t>By land and sea  a tempest to the East.</a:t>
            </a:r>
          </a:p>
          <a:p>
            <a:pPr algn="r">
              <a:spcBef>
                <a:spcPct val="50000"/>
              </a:spcBef>
            </a:pPr>
            <a:r>
              <a:rPr lang="en-US" altLang="en-US" sz="2800" i="1"/>
              <a:t>Centuries</a:t>
            </a:r>
            <a:r>
              <a:rPr lang="en-US" altLang="en-US" sz="2800"/>
              <a:t> 1.50</a:t>
            </a:r>
          </a:p>
        </p:txBody>
      </p:sp>
    </p:spTree>
    <p:custDataLst>
      <p:tags r:id="rId1"/>
    </p:custDataLst>
  </p:cSld>
  <p:clrMapOvr>
    <a:masterClrMapping/>
  </p:clrMapOvr>
  <p:transition advTm="460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checkerboard(across)">
                                      <p:cBhvr>
                                        <p:cTn id="7" dur="5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a:t>The Oracle at Delphi</a:t>
            </a:r>
          </a:p>
        </p:txBody>
      </p:sp>
      <p:sp>
        <p:nvSpPr>
          <p:cNvPr id="80899" name="Rectangle 3"/>
          <p:cNvSpPr>
            <a:spLocks noGrp="1" noChangeArrowheads="1"/>
          </p:cNvSpPr>
          <p:nvPr>
            <p:ph type="body" sz="half" idx="1"/>
          </p:nvPr>
        </p:nvSpPr>
        <p:spPr/>
        <p:txBody>
          <a:bodyPr/>
          <a:lstStyle/>
          <a:p>
            <a:pPr>
              <a:lnSpc>
                <a:spcPct val="90000"/>
              </a:lnSpc>
            </a:pPr>
            <a:r>
              <a:rPr lang="en-US" altLang="en-US" sz="2400"/>
              <a:t>The Temple of Apollo at Delphi was famed in the ancient world as a center for prophetic advice.</a:t>
            </a:r>
          </a:p>
          <a:p>
            <a:pPr>
              <a:lnSpc>
                <a:spcPct val="90000"/>
              </a:lnSpc>
            </a:pPr>
            <a:r>
              <a:rPr lang="en-US" altLang="en-US" sz="2400"/>
              <a:t>A prophetess would go into a  trance and give a raving answer to the client</a:t>
            </a:r>
            <a:r>
              <a:rPr lang="en-US" altLang="en-US" sz="2400">
                <a:cs typeface="Arial" charset="0"/>
              </a:rPr>
              <a:t>'</a:t>
            </a:r>
            <a:r>
              <a:rPr lang="en-US" altLang="en-US" sz="2400"/>
              <a:t>s question.</a:t>
            </a:r>
          </a:p>
          <a:p>
            <a:pPr>
              <a:lnSpc>
                <a:spcPct val="90000"/>
              </a:lnSpc>
            </a:pPr>
            <a:r>
              <a:rPr lang="en-US" altLang="en-US" sz="2400"/>
              <a:t>The priests would take notes and come back later with a poetic response.</a:t>
            </a:r>
          </a:p>
        </p:txBody>
      </p:sp>
      <p:pic>
        <p:nvPicPr>
          <p:cNvPr id="80905" name="Picture 9" descr="OracleDelphi"/>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362200"/>
            <a:ext cx="40290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75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905"/>
                                        </p:tgtEl>
                                        <p:attrNameLst>
                                          <p:attrName>style.visibility</p:attrName>
                                        </p:attrNameLst>
                                      </p:cBhvr>
                                      <p:to>
                                        <p:strVal val="visible"/>
                                      </p:to>
                                    </p:set>
                                    <p:animEffect transition="in" filter="checkerboard(across)">
                                      <p:cBhvr>
                                        <p:cTn id="7" dur="500"/>
                                        <p:tgtEl>
                                          <p:spTgt spid="8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 calcmode="lin" valueType="num">
                                      <p:cBhvr additive="base">
                                        <p:cTn id="12" dur="500" fill="hold"/>
                                        <p:tgtEl>
                                          <p:spTgt spid="808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0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0899">
                                            <p:txEl>
                                              <p:pRg st="1" end="1"/>
                                            </p:txEl>
                                          </p:spTgt>
                                        </p:tgtEl>
                                        <p:attrNameLst>
                                          <p:attrName>style.visibility</p:attrName>
                                        </p:attrNameLst>
                                      </p:cBhvr>
                                      <p:to>
                                        <p:strVal val="visible"/>
                                      </p:to>
                                    </p:set>
                                    <p:anim calcmode="lin" valueType="num">
                                      <p:cBhvr additive="base">
                                        <p:cTn id="18" dur="500" fill="hold"/>
                                        <p:tgtEl>
                                          <p:spTgt spid="808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0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0899">
                                            <p:txEl>
                                              <p:pRg st="2" end="2"/>
                                            </p:txEl>
                                          </p:spTgt>
                                        </p:tgtEl>
                                        <p:attrNameLst>
                                          <p:attrName>style.visibility</p:attrName>
                                        </p:attrNameLst>
                                      </p:cBhvr>
                                      <p:to>
                                        <p:strVal val="visible"/>
                                      </p:to>
                                    </p:set>
                                    <p:anim calcmode="lin" valueType="num">
                                      <p:cBhvr additive="base">
                                        <p:cTn id="24" dur="500" fill="hold"/>
                                        <p:tgtEl>
                                          <p:spTgt spid="8089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08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The Oracle</a:t>
            </a:r>
            <a:r>
              <a:rPr lang="en-US" altLang="en-US">
                <a:cs typeface="Arial" charset="0"/>
              </a:rPr>
              <a:t>'</a:t>
            </a:r>
            <a:r>
              <a:rPr lang="en-US" altLang="en-US"/>
              <a:t>s Advice to Croesus</a:t>
            </a:r>
          </a:p>
        </p:txBody>
      </p:sp>
      <p:sp>
        <p:nvSpPr>
          <p:cNvPr id="81923" name="Rectangle 3"/>
          <p:cNvSpPr>
            <a:spLocks noGrp="1" noChangeArrowheads="1"/>
          </p:cNvSpPr>
          <p:nvPr>
            <p:ph type="body" sz="half" idx="1"/>
          </p:nvPr>
        </p:nvSpPr>
        <p:spPr/>
        <p:txBody>
          <a:bodyPr/>
          <a:lstStyle/>
          <a:p>
            <a:pPr>
              <a:lnSpc>
                <a:spcPct val="90000"/>
              </a:lnSpc>
            </a:pPr>
            <a:r>
              <a:rPr lang="en-US" altLang="en-US" sz="2400"/>
              <a:t>According to Herodotus, Croesus, the fabulously wealthy king of Lydia in the 6</a:t>
            </a:r>
            <a:r>
              <a:rPr lang="en-US" altLang="en-US" sz="2400" baseline="30000"/>
              <a:t>th</a:t>
            </a:r>
            <a:r>
              <a:rPr lang="en-US" altLang="en-US" sz="2400"/>
              <a:t> cen BC, asked the oracle for advice re/ war with the Persians.</a:t>
            </a:r>
          </a:p>
          <a:p>
            <a:pPr>
              <a:lnSpc>
                <a:spcPct val="90000"/>
              </a:lnSpc>
            </a:pPr>
            <a:r>
              <a:rPr lang="en-US" altLang="en-US" sz="2400"/>
              <a:t>The oracle replied:  </a:t>
            </a:r>
            <a:r>
              <a:rPr lang="en-US" altLang="en-US" sz="2400">
                <a:cs typeface="Arial" charset="0"/>
              </a:rPr>
              <a:t>"</a:t>
            </a:r>
            <a:r>
              <a:rPr lang="en-US" altLang="en-US" sz="2400"/>
              <a:t>Attack the Persians and you will destroy a mighty empire.</a:t>
            </a:r>
            <a:r>
              <a:rPr lang="en-US" altLang="en-US" sz="2400">
                <a:cs typeface="Arial" charset="0"/>
              </a:rPr>
              <a:t>"</a:t>
            </a:r>
          </a:p>
          <a:p>
            <a:pPr>
              <a:lnSpc>
                <a:spcPct val="90000"/>
              </a:lnSpc>
            </a:pPr>
            <a:r>
              <a:rPr lang="en-US" altLang="en-US" sz="2400"/>
              <a:t>Croesus attacked and destroyed his own kingdom!</a:t>
            </a:r>
          </a:p>
        </p:txBody>
      </p:sp>
      <p:pic>
        <p:nvPicPr>
          <p:cNvPr id="81929" name="Picture 9" descr="Croesus"/>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072063" y="1941513"/>
            <a:ext cx="29019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60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1929"/>
                                        </p:tgtEl>
                                        <p:attrNameLst>
                                          <p:attrName>style.visibility</p:attrName>
                                        </p:attrNameLst>
                                      </p:cBhvr>
                                      <p:to>
                                        <p:strVal val="visible"/>
                                      </p:to>
                                    </p:set>
                                    <p:animEffect transition="in" filter="checkerboard(across)">
                                      <p:cBhvr>
                                        <p:cTn id="7" dur="500"/>
                                        <p:tgtEl>
                                          <p:spTgt spid="819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1923">
                                            <p:txEl>
                                              <p:pRg st="0" end="0"/>
                                            </p:txEl>
                                          </p:spTgt>
                                        </p:tgtEl>
                                        <p:attrNameLst>
                                          <p:attrName>style.visibility</p:attrName>
                                        </p:attrNameLst>
                                      </p:cBhvr>
                                      <p:to>
                                        <p:strVal val="visible"/>
                                      </p:to>
                                    </p:set>
                                    <p:anim calcmode="lin" valueType="num">
                                      <p:cBhvr additive="base">
                                        <p:cTn id="12" dur="500" fill="hold"/>
                                        <p:tgtEl>
                                          <p:spTgt spid="819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1923">
                                            <p:txEl>
                                              <p:pRg st="1" end="1"/>
                                            </p:txEl>
                                          </p:spTgt>
                                        </p:tgtEl>
                                        <p:attrNameLst>
                                          <p:attrName>style.visibility</p:attrName>
                                        </p:attrNameLst>
                                      </p:cBhvr>
                                      <p:to>
                                        <p:strVal val="visible"/>
                                      </p:to>
                                    </p:set>
                                    <p:anim calcmode="lin" valueType="num">
                                      <p:cBhvr additive="base">
                                        <p:cTn id="18" dur="500" fill="hold"/>
                                        <p:tgtEl>
                                          <p:spTgt spid="8192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1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1923">
                                            <p:txEl>
                                              <p:pRg st="2" end="2"/>
                                            </p:txEl>
                                          </p:spTgt>
                                        </p:tgtEl>
                                        <p:attrNameLst>
                                          <p:attrName>style.visibility</p:attrName>
                                        </p:attrNameLst>
                                      </p:cBhvr>
                                      <p:to>
                                        <p:strVal val="visible"/>
                                      </p:to>
                                    </p:set>
                                    <p:anim calcmode="lin" valueType="num">
                                      <p:cBhvr additive="base">
                                        <p:cTn id="24" dur="500" fill="hold"/>
                                        <p:tgtEl>
                                          <p:spTgt spid="8192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19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The Bible</a:t>
            </a:r>
            <a:r>
              <a:rPr lang="en-US" altLang="en-US">
                <a:cs typeface="Arial" charset="0"/>
              </a:rPr>
              <a:t>'</a:t>
            </a:r>
            <a:r>
              <a:rPr lang="en-US" altLang="en-US"/>
              <a:t>s Challenge</a:t>
            </a:r>
          </a:p>
        </p:txBody>
      </p:sp>
      <p:sp>
        <p:nvSpPr>
          <p:cNvPr id="82947" name="Rectangle 3"/>
          <p:cNvSpPr>
            <a:spLocks noGrp="1" noChangeArrowheads="1"/>
          </p:cNvSpPr>
          <p:nvPr>
            <p:ph type="body" sz="half" idx="1"/>
          </p:nvPr>
        </p:nvSpPr>
        <p:spPr/>
        <p:txBody>
          <a:bodyPr/>
          <a:lstStyle/>
          <a:p>
            <a:r>
              <a:rPr lang="en-US" altLang="en-US" sz="2800"/>
              <a:t>The prophets of the Bible challenge the other religions to match their fulfillments.</a:t>
            </a:r>
          </a:p>
          <a:p>
            <a:r>
              <a:rPr lang="en-US" altLang="en-US" sz="2800"/>
              <a:t>See, for example, Isaiah 45.</a:t>
            </a:r>
          </a:p>
        </p:txBody>
      </p:sp>
      <p:pic>
        <p:nvPicPr>
          <p:cNvPr id="82953" name="Picture 9" descr="EvProphecy"/>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211763" y="1941513"/>
            <a:ext cx="26225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04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53"/>
                                        </p:tgtEl>
                                        <p:attrNameLst>
                                          <p:attrName>style.visibility</p:attrName>
                                        </p:attrNameLst>
                                      </p:cBhvr>
                                      <p:to>
                                        <p:strVal val="visible"/>
                                      </p:to>
                                    </p:set>
                                    <p:animEffect transition="in" filter="checkerboard(across)">
                                      <p:cBhvr>
                                        <p:cTn id="7" dur="500"/>
                                        <p:tgtEl>
                                          <p:spTgt spid="82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2947">
                                            <p:txEl>
                                              <p:pRg st="0" end="0"/>
                                            </p:txEl>
                                          </p:spTgt>
                                        </p:tgtEl>
                                        <p:attrNameLst>
                                          <p:attrName>style.visibility</p:attrName>
                                        </p:attrNameLst>
                                      </p:cBhvr>
                                      <p:to>
                                        <p:strVal val="visible"/>
                                      </p:to>
                                    </p:set>
                                    <p:anim calcmode="lin" valueType="num">
                                      <p:cBhvr additive="base">
                                        <p:cTn id="12" dur="500" fill="hold"/>
                                        <p:tgtEl>
                                          <p:spTgt spid="8294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2947">
                                            <p:txEl>
                                              <p:pRg st="1" end="1"/>
                                            </p:txEl>
                                          </p:spTgt>
                                        </p:tgtEl>
                                        <p:attrNameLst>
                                          <p:attrName>style.visibility</p:attrName>
                                        </p:attrNameLst>
                                      </p:cBhvr>
                                      <p:to>
                                        <p:strVal val="visible"/>
                                      </p:to>
                                    </p:set>
                                    <p:anim calcmode="lin" valueType="num">
                                      <p:cBhvr additive="base">
                                        <p:cTn id="18" dur="500" fill="hold"/>
                                        <p:tgtEl>
                                          <p:spTgt spid="8294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294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Successful Prophecy!</a:t>
            </a:r>
          </a:p>
        </p:txBody>
      </p:sp>
      <p:sp>
        <p:nvSpPr>
          <p:cNvPr id="65539" name="Rectangle 3"/>
          <p:cNvSpPr>
            <a:spLocks noGrp="1" noChangeArrowheads="1"/>
          </p:cNvSpPr>
          <p:nvPr>
            <p:ph type="body" sz="half" idx="1"/>
          </p:nvPr>
        </p:nvSpPr>
        <p:spPr/>
        <p:txBody>
          <a:bodyPr/>
          <a:lstStyle/>
          <a:p>
            <a:r>
              <a:rPr lang="en-US" altLang="en-US" sz="2800"/>
              <a:t>A juicy profit by modern prophets!</a:t>
            </a:r>
          </a:p>
          <a:p>
            <a:r>
              <a:rPr lang="en-US" altLang="en-US" sz="2800"/>
              <a:t>Weather forecasters at Accu-Weather see a hard freeze in Florida before U.S. weathermen do.</a:t>
            </a:r>
          </a:p>
          <a:p>
            <a:r>
              <a:rPr lang="en-US" altLang="en-US" sz="2800"/>
              <a:t>They cash in on orange juice futures.</a:t>
            </a:r>
          </a:p>
        </p:txBody>
      </p:sp>
      <p:pic>
        <p:nvPicPr>
          <p:cNvPr id="65542" name="Picture 6" descr="weathermen"/>
          <p:cNvPicPr>
            <a:picLocks noGrp="1" noChangeAspect="1" noChangeArrowheads="1"/>
          </p:cNvPicPr>
          <p:nvPr>
            <p:ph type="clipArt" sz="half" idx="2"/>
          </p:nvPr>
        </p:nvPicPr>
        <p:blipFill>
          <a:blip r:embed="rId3" cstate="print">
            <a:lum bright="-36000" contrast="36000"/>
            <a:extLst>
              <a:ext uri="{28A0092B-C50C-407E-A947-70E740481C1C}">
                <a14:useLocalDpi xmlns:a14="http://schemas.microsoft.com/office/drawing/2010/main" val="0"/>
              </a:ext>
            </a:extLst>
          </a:blip>
          <a:srcRect/>
          <a:stretch>
            <a:fillRect/>
          </a:stretch>
        </p:blipFill>
        <p:spPr>
          <a:xfrm>
            <a:off x="4508500" y="2711450"/>
            <a:ext cx="4029075" cy="2574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891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checkerboard(across)">
                                      <p:cBhvr>
                                        <p:cTn id="7" dur="500"/>
                                        <p:tgtEl>
                                          <p:spTgt spid="65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655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a:t>The Bible</a:t>
            </a:r>
            <a:r>
              <a:rPr lang="en-US" altLang="en-US">
                <a:cs typeface="Arial" charset="0"/>
              </a:rPr>
              <a:t>'</a:t>
            </a:r>
            <a:r>
              <a:rPr lang="en-US" altLang="en-US"/>
              <a:t>s Challenge</a:t>
            </a:r>
          </a:p>
        </p:txBody>
      </p:sp>
      <p:sp>
        <p:nvSpPr>
          <p:cNvPr id="83971" name="Text Box 3"/>
          <p:cNvSpPr txBox="1">
            <a:spLocks noChangeArrowheads="1"/>
          </p:cNvSpPr>
          <p:nvPr/>
        </p:nvSpPr>
        <p:spPr bwMode="auto">
          <a:xfrm>
            <a:off x="762000" y="2362200"/>
            <a:ext cx="7543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Gather together and come; assemble, you fugitives from the nations.  Ignorant are those who carry about idols of wood, who pray to gods that cannot save.  Declare what is to be, present it – let them take counsel together.  Who foretold this long ago, who declared it from the distant past?  Was it not I, the LORD?  And there is no God apart from me, a righteous God and a Savior; there is none but me.  Turn to me and be saved, all you ends of the earth; for I am God, and there is no other.  (Isaiah 45:20-22)</a:t>
            </a:r>
          </a:p>
        </p:txBody>
      </p:sp>
    </p:spTree>
    <p:custDataLst>
      <p:tags r:id="rId1"/>
    </p:custDataLst>
  </p:cSld>
  <p:clrMapOvr>
    <a:masterClrMapping/>
  </p:clrMapOvr>
  <p:transition advTm="434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checkerboard(across)">
                                      <p:cBhvr>
                                        <p:cTn id="7"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The Bible</a:t>
            </a:r>
            <a:r>
              <a:rPr lang="en-US" altLang="en-US">
                <a:cs typeface="Arial" charset="0"/>
              </a:rPr>
              <a:t>'</a:t>
            </a:r>
            <a:r>
              <a:rPr lang="en-US" altLang="en-US"/>
              <a:t>s Mechanism</a:t>
            </a:r>
          </a:p>
        </p:txBody>
      </p:sp>
      <p:sp>
        <p:nvSpPr>
          <p:cNvPr id="84995" name="Text Box 3"/>
          <p:cNvSpPr txBox="1">
            <a:spLocks noChangeArrowheads="1"/>
          </p:cNvSpPr>
          <p:nvPr/>
        </p:nvSpPr>
        <p:spPr bwMode="auto">
          <a:xfrm>
            <a:off x="990600" y="2438400"/>
            <a:ext cx="7315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I make known the end from the beginning, from ancient times, what is still to come.  I say:  My purpose will stand, and I will do all I please.  (Isaiah 46:10)</a:t>
            </a:r>
          </a:p>
        </p:txBody>
      </p:sp>
    </p:spTree>
    <p:custDataLst>
      <p:tags r:id="rId1"/>
    </p:custDataLst>
  </p:cSld>
  <p:clrMapOvr>
    <a:masterClrMapping/>
  </p:clrMapOvr>
  <p:transition advTm="619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checkerboard(across)">
                                      <p:cBhvr>
                                        <p:cTn id="7"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Prophecies about Edom &amp; Petra</a:t>
            </a:r>
          </a:p>
        </p:txBody>
      </p:sp>
      <p:sp>
        <p:nvSpPr>
          <p:cNvPr id="86019" name="Rectangle 3"/>
          <p:cNvSpPr>
            <a:spLocks noGrp="1" noChangeArrowheads="1"/>
          </p:cNvSpPr>
          <p:nvPr>
            <p:ph type="body" sz="half" idx="1"/>
          </p:nvPr>
        </p:nvSpPr>
        <p:spPr/>
        <p:txBody>
          <a:bodyPr/>
          <a:lstStyle/>
          <a:p>
            <a:pPr>
              <a:lnSpc>
                <a:spcPct val="90000"/>
              </a:lnSpc>
            </a:pPr>
            <a:r>
              <a:rPr lang="en-US" altLang="en-US" sz="2800"/>
              <a:t>Edom, a neighbor nation to Israel &amp; Petra, one of its major cities</a:t>
            </a:r>
          </a:p>
          <a:p>
            <a:pPr>
              <a:lnSpc>
                <a:spcPct val="90000"/>
              </a:lnSpc>
            </a:pPr>
            <a:r>
              <a:rPr lang="en-US" altLang="en-US" sz="2800"/>
              <a:t>The biblical prophets make predictions on them in:</a:t>
            </a:r>
          </a:p>
          <a:p>
            <a:pPr lvl="1">
              <a:lnSpc>
                <a:spcPct val="90000"/>
              </a:lnSpc>
            </a:pPr>
            <a:r>
              <a:rPr lang="en-US" altLang="en-US" sz="2400"/>
              <a:t>Ezekiel 25 (c570 BC)</a:t>
            </a:r>
          </a:p>
          <a:p>
            <a:pPr lvl="1">
              <a:lnSpc>
                <a:spcPct val="90000"/>
              </a:lnSpc>
            </a:pPr>
            <a:r>
              <a:rPr lang="en-US" altLang="en-US" sz="2400"/>
              <a:t>Malachi 1 (c420 BC)</a:t>
            </a:r>
          </a:p>
          <a:p>
            <a:pPr lvl="1">
              <a:lnSpc>
                <a:spcPct val="90000"/>
              </a:lnSpc>
            </a:pPr>
            <a:r>
              <a:rPr lang="en-US" altLang="en-US" sz="2400"/>
              <a:t>Obadiah (c830 BC)</a:t>
            </a:r>
          </a:p>
        </p:txBody>
      </p:sp>
      <p:pic>
        <p:nvPicPr>
          <p:cNvPr id="86022" name="Picture 6" descr="Paltopo"/>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48250" y="1941513"/>
            <a:ext cx="29495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3" name="Text Box 7"/>
          <p:cNvSpPr txBox="1">
            <a:spLocks noChangeArrowheads="1"/>
          </p:cNvSpPr>
          <p:nvPr/>
        </p:nvSpPr>
        <p:spPr bwMode="auto">
          <a:xfrm>
            <a:off x="6994525" y="5527675"/>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Edom</a:t>
            </a:r>
          </a:p>
        </p:txBody>
      </p:sp>
    </p:spTree>
    <p:custDataLst>
      <p:tags r:id="rId1"/>
    </p:custDataLst>
  </p:cSld>
  <p:clrMapOvr>
    <a:masterClrMapping/>
  </p:clrMapOvr>
  <p:transition advTm="418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Effect transition="in" filter="checkerboard(across)">
                                      <p:cBhvr>
                                        <p:cTn id="7" dur="500"/>
                                        <p:tgtEl>
                                          <p:spTgt spid="860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6023"/>
                                        </p:tgtEl>
                                        <p:attrNameLst>
                                          <p:attrName>style.visibility</p:attrName>
                                        </p:attrNameLst>
                                      </p:cBhvr>
                                      <p:to>
                                        <p:strVal val="visible"/>
                                      </p:to>
                                    </p:set>
                                    <p:anim calcmode="lin" valueType="num">
                                      <p:cBhvr additive="base">
                                        <p:cTn id="12" dur="500" fill="hold"/>
                                        <p:tgtEl>
                                          <p:spTgt spid="86023"/>
                                        </p:tgtEl>
                                        <p:attrNameLst>
                                          <p:attrName>ppt_x</p:attrName>
                                        </p:attrNameLst>
                                      </p:cBhvr>
                                      <p:tavLst>
                                        <p:tav tm="0">
                                          <p:val>
                                            <p:strVal val="1+#ppt_w/2"/>
                                          </p:val>
                                        </p:tav>
                                        <p:tav tm="100000">
                                          <p:val>
                                            <p:strVal val="#ppt_x"/>
                                          </p:val>
                                        </p:tav>
                                      </p:tavLst>
                                    </p:anim>
                                    <p:anim calcmode="lin" valueType="num">
                                      <p:cBhvr additive="base">
                                        <p:cTn id="13" dur="500" fill="hold"/>
                                        <p:tgtEl>
                                          <p:spTgt spid="860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6019">
                                            <p:txEl>
                                              <p:pRg st="0" end="0"/>
                                            </p:txEl>
                                          </p:spTgt>
                                        </p:tgtEl>
                                        <p:attrNameLst>
                                          <p:attrName>style.visibility</p:attrName>
                                        </p:attrNameLst>
                                      </p:cBhvr>
                                      <p:to>
                                        <p:strVal val="visible"/>
                                      </p:to>
                                    </p:set>
                                    <p:anim calcmode="lin" valueType="num">
                                      <p:cBhvr additive="base">
                                        <p:cTn id="18"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6019">
                                            <p:txEl>
                                              <p:pRg st="1" end="1"/>
                                            </p:txEl>
                                          </p:spTgt>
                                        </p:tgtEl>
                                        <p:attrNameLst>
                                          <p:attrName>style.visibility</p:attrName>
                                        </p:attrNameLst>
                                      </p:cBhvr>
                                      <p:to>
                                        <p:strVal val="visible"/>
                                      </p:to>
                                    </p:set>
                                    <p:anim calcmode="lin" valueType="num">
                                      <p:cBhvr additive="base">
                                        <p:cTn id="24"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86019">
                                            <p:txEl>
                                              <p:pRg st="2" end="2"/>
                                            </p:txEl>
                                          </p:spTgt>
                                        </p:tgtEl>
                                        <p:attrNameLst>
                                          <p:attrName>style.visibility</p:attrName>
                                        </p:attrNameLst>
                                      </p:cBhvr>
                                      <p:to>
                                        <p:strVal val="visible"/>
                                      </p:to>
                                    </p:set>
                                    <p:anim calcmode="lin" valueType="num">
                                      <p:cBhvr additive="base">
                                        <p:cTn id="30"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86019">
                                            <p:txEl>
                                              <p:pRg st="3" end="3"/>
                                            </p:txEl>
                                          </p:spTgt>
                                        </p:tgtEl>
                                        <p:attrNameLst>
                                          <p:attrName>style.visibility</p:attrName>
                                        </p:attrNameLst>
                                      </p:cBhvr>
                                      <p:to>
                                        <p:strVal val="visible"/>
                                      </p:to>
                                    </p:set>
                                    <p:anim calcmode="lin" valueType="num">
                                      <p:cBhvr additive="base">
                                        <p:cTn id="36"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860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86019">
                                            <p:txEl>
                                              <p:pRg st="4" end="4"/>
                                            </p:txEl>
                                          </p:spTgt>
                                        </p:tgtEl>
                                        <p:attrNameLst>
                                          <p:attrName>style.visibility</p:attrName>
                                        </p:attrNameLst>
                                      </p:cBhvr>
                                      <p:to>
                                        <p:strVal val="visible"/>
                                      </p:to>
                                    </p:set>
                                    <p:anim calcmode="lin" valueType="num">
                                      <p:cBhvr additive="base">
                                        <p:cTn id="42" dur="500" fill="hold"/>
                                        <p:tgtEl>
                                          <p:spTgt spid="86019">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60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bldLvl="2" autoUpdateAnimBg="0"/>
      <p:bldP spid="8602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Edom Desolated</a:t>
            </a:r>
          </a:p>
        </p:txBody>
      </p:sp>
      <p:sp>
        <p:nvSpPr>
          <p:cNvPr id="87043" name="Text Box 3"/>
          <p:cNvSpPr txBox="1">
            <a:spLocks noChangeArrowheads="1"/>
          </p:cNvSpPr>
          <p:nvPr/>
        </p:nvSpPr>
        <p:spPr bwMode="auto">
          <a:xfrm>
            <a:off x="838200" y="2209800"/>
            <a:ext cx="7543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This is what the Sovereign LORD says: </a:t>
            </a:r>
            <a:r>
              <a:rPr lang="en-US" altLang="en-US">
                <a:cs typeface="Times New Roman" pitchFamily="18" charset="0"/>
              </a:rPr>
              <a:t>"</a:t>
            </a:r>
            <a:r>
              <a:rPr lang="en-US" altLang="en-US"/>
              <a:t>Because Edom took revenge on the house of Judah and became very guilty by doing so, therefore this is what the Sovereign LORD says:  I will stretch out my hand against Edom and kill its men and their animals.  I will lay it waste, and from Teman to Dedan they will fall by the sword.  I will take vengeance on Edom by the hand of my people Israel, and they will deal with Edom in accordance with my anger and my wrath.</a:t>
            </a:r>
            <a:r>
              <a:rPr lang="en-US" altLang="en-US">
                <a:cs typeface="Times New Roman" pitchFamily="18" charset="0"/>
              </a:rPr>
              <a:t>"</a:t>
            </a:r>
            <a:r>
              <a:rPr lang="en-US" altLang="en-US"/>
              <a:t> (Ezekiel 25:12-14)</a:t>
            </a:r>
          </a:p>
        </p:txBody>
      </p:sp>
    </p:spTree>
    <p:custDataLst>
      <p:tags r:id="rId1"/>
    </p:custDataLst>
  </p:cSld>
  <p:clrMapOvr>
    <a:masterClrMapping/>
  </p:clrMapOvr>
  <p:transition advTm="795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checkerboard(across)">
                                      <p:cBhvr>
                                        <p:cTn id="7"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Continual Desolation</a:t>
            </a:r>
          </a:p>
        </p:txBody>
      </p:sp>
      <p:sp>
        <p:nvSpPr>
          <p:cNvPr id="88067" name="Text Box 3"/>
          <p:cNvSpPr txBox="1">
            <a:spLocks noChangeArrowheads="1"/>
          </p:cNvSpPr>
          <p:nvPr/>
        </p:nvSpPr>
        <p:spPr bwMode="auto">
          <a:xfrm>
            <a:off x="685800" y="2362200"/>
            <a:ext cx="78486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a:t>
            </a:r>
            <a:r>
              <a:rPr lang="en-US" altLang="en-US"/>
              <a:t>I have loved you,</a:t>
            </a:r>
            <a:r>
              <a:rPr lang="en-US" altLang="en-US">
                <a:cs typeface="Times New Roman" pitchFamily="18" charset="0"/>
              </a:rPr>
              <a:t>"</a:t>
            </a:r>
            <a:r>
              <a:rPr lang="en-US" altLang="en-US"/>
              <a:t> says the LORD.  But you ask, </a:t>
            </a:r>
            <a:r>
              <a:rPr lang="en-US" altLang="en-US">
                <a:cs typeface="Times New Roman" pitchFamily="18" charset="0"/>
              </a:rPr>
              <a:t>"</a:t>
            </a:r>
            <a:r>
              <a:rPr lang="en-US" altLang="en-US"/>
              <a:t>How have you loved us?</a:t>
            </a:r>
            <a:r>
              <a:rPr lang="en-US" altLang="en-US">
                <a:cs typeface="Times New Roman" pitchFamily="18" charset="0"/>
              </a:rPr>
              <a:t>"</a:t>
            </a:r>
            <a:r>
              <a:rPr lang="en-US" altLang="en-US"/>
              <a:t>  </a:t>
            </a:r>
            <a:r>
              <a:rPr lang="en-US" altLang="en-US">
                <a:cs typeface="Times New Roman" pitchFamily="18" charset="0"/>
              </a:rPr>
              <a:t>"</a:t>
            </a:r>
            <a:r>
              <a:rPr lang="en-US" altLang="en-US"/>
              <a:t>Was not Esau Jacob</a:t>
            </a:r>
            <a:r>
              <a:rPr lang="en-US" altLang="en-US">
                <a:cs typeface="Times New Roman" pitchFamily="18" charset="0"/>
              </a:rPr>
              <a:t>'</a:t>
            </a:r>
            <a:r>
              <a:rPr lang="en-US" altLang="en-US"/>
              <a:t>s brother?</a:t>
            </a:r>
            <a:r>
              <a:rPr lang="en-US" altLang="en-US">
                <a:cs typeface="Times New Roman" pitchFamily="18" charset="0"/>
              </a:rPr>
              <a:t>"</a:t>
            </a:r>
            <a:r>
              <a:rPr lang="en-US" altLang="en-US"/>
              <a:t> the LORD says.  </a:t>
            </a:r>
            <a:r>
              <a:rPr lang="en-US" altLang="en-US">
                <a:cs typeface="Times New Roman" pitchFamily="18" charset="0"/>
              </a:rPr>
              <a:t>"</a:t>
            </a:r>
            <a:r>
              <a:rPr lang="en-US" altLang="en-US"/>
              <a:t>Yet I have loved Jacob, but Esau I have hated, and I have turned his mountains into a wasteland and left his inheritance to the desert jackals.</a:t>
            </a:r>
            <a:r>
              <a:rPr lang="en-US" altLang="en-US">
                <a:cs typeface="Times New Roman" pitchFamily="18" charset="0"/>
              </a:rPr>
              <a:t>"</a:t>
            </a:r>
            <a:r>
              <a:rPr lang="en-US" altLang="en-US"/>
              <a:t>  Edom may say, </a:t>
            </a:r>
            <a:r>
              <a:rPr lang="en-US" altLang="en-US">
                <a:cs typeface="Times New Roman" pitchFamily="18" charset="0"/>
              </a:rPr>
              <a:t>"</a:t>
            </a:r>
            <a:r>
              <a:rPr lang="en-US" altLang="en-US"/>
              <a:t>Though we have been crushed, we will rebuild the ruins.</a:t>
            </a:r>
            <a:r>
              <a:rPr lang="en-US" altLang="en-US">
                <a:cs typeface="Times New Roman" pitchFamily="18" charset="0"/>
              </a:rPr>
              <a:t>"</a:t>
            </a:r>
            <a:r>
              <a:rPr lang="en-US" altLang="en-US"/>
              <a:t>  But this is what the LORD Almighty says, </a:t>
            </a:r>
            <a:r>
              <a:rPr lang="en-US" altLang="en-US">
                <a:cs typeface="Times New Roman" pitchFamily="18" charset="0"/>
              </a:rPr>
              <a:t>"</a:t>
            </a:r>
            <a:r>
              <a:rPr lang="en-US" altLang="en-US"/>
              <a:t>They may build, but I will demolish.  They will be called the Wicked Land, a people always under the wrath of the LORD.</a:t>
            </a:r>
            <a:r>
              <a:rPr lang="en-US" altLang="en-US">
                <a:cs typeface="Times New Roman" pitchFamily="18" charset="0"/>
              </a:rPr>
              <a:t>"</a:t>
            </a:r>
            <a:r>
              <a:rPr lang="en-US" altLang="en-US"/>
              <a:t>  (Malachi 1:2-4)</a:t>
            </a:r>
          </a:p>
        </p:txBody>
      </p:sp>
    </p:spTree>
    <p:custDataLst>
      <p:tags r:id="rId1"/>
    </p:custDataLst>
  </p:cSld>
  <p:clrMapOvr>
    <a:masterClrMapping/>
  </p:clrMapOvr>
  <p:transition advTm="402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checkerboard(across)">
                                      <p:cBhvr>
                                        <p:cTn id="7"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Lowly Nation</a:t>
            </a:r>
          </a:p>
        </p:txBody>
      </p:sp>
      <p:sp>
        <p:nvSpPr>
          <p:cNvPr id="89091" name="Text Box 3"/>
          <p:cNvSpPr txBox="1">
            <a:spLocks noChangeArrowheads="1"/>
          </p:cNvSpPr>
          <p:nvPr/>
        </p:nvSpPr>
        <p:spPr bwMode="auto">
          <a:xfrm>
            <a:off x="533400" y="2057400"/>
            <a:ext cx="7848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This is what the Sovereign LORD says about Edom – We have heard a message from the LORD:  An envoy was sent to the nations to say, </a:t>
            </a:r>
            <a:r>
              <a:rPr lang="en-US" altLang="en-US">
                <a:cs typeface="Times New Roman" pitchFamily="18" charset="0"/>
              </a:rPr>
              <a:t>"</a:t>
            </a:r>
            <a:r>
              <a:rPr lang="en-US" altLang="en-US"/>
              <a:t>Rise, and let us go against her for battle</a:t>
            </a:r>
            <a:r>
              <a:rPr lang="en-US" altLang="en-US">
                <a:cs typeface="Times New Roman" pitchFamily="18" charset="0"/>
              </a:rPr>
              <a:t>"</a:t>
            </a:r>
            <a:r>
              <a:rPr lang="en-US" altLang="en-US"/>
              <a:t> – See I will make you small among the nations; you will be utterly despised.  The pride of your heart has deceived you, you who dwell in the clefts of the rocks and make your home on the heights, you who say to yourself, </a:t>
            </a:r>
            <a:r>
              <a:rPr lang="en-US" altLang="en-US">
                <a:cs typeface="Times New Roman" pitchFamily="18" charset="0"/>
              </a:rPr>
              <a:t>"</a:t>
            </a:r>
            <a:r>
              <a:rPr lang="en-US" altLang="en-US"/>
              <a:t>Who can bring me down to the ground?</a:t>
            </a:r>
            <a:r>
              <a:rPr lang="en-US" altLang="en-US">
                <a:cs typeface="Times New Roman" pitchFamily="18" charset="0"/>
              </a:rPr>
              <a:t>"</a:t>
            </a:r>
            <a:r>
              <a:rPr lang="en-US" altLang="en-US"/>
              <a:t>  Though you soar like the eagle and make your nest among the stars, from there I will bring you down, declares the LORD.  (Obadiah 1-4)</a:t>
            </a:r>
          </a:p>
        </p:txBody>
      </p:sp>
    </p:spTree>
    <p:custDataLst>
      <p:tags r:id="rId1"/>
    </p:custDataLst>
  </p:cSld>
  <p:clrMapOvr>
    <a:masterClrMapping/>
  </p:clrMapOvr>
  <p:transition advTm="359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checkerboard(across)">
                                      <p:cBhvr>
                                        <p:cTn id="7"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Summary of Predictions</a:t>
            </a:r>
          </a:p>
        </p:txBody>
      </p:sp>
      <p:sp>
        <p:nvSpPr>
          <p:cNvPr id="90115" name="Rectangle 3"/>
          <p:cNvSpPr>
            <a:spLocks noGrp="1" noChangeArrowheads="1"/>
          </p:cNvSpPr>
          <p:nvPr>
            <p:ph type="body" idx="1"/>
          </p:nvPr>
        </p:nvSpPr>
        <p:spPr/>
        <p:txBody>
          <a:bodyPr/>
          <a:lstStyle/>
          <a:p>
            <a:r>
              <a:rPr lang="en-US" altLang="en-US"/>
              <a:t>Edom is to be desolated.</a:t>
            </a:r>
          </a:p>
          <a:p>
            <a:r>
              <a:rPr lang="en-US" altLang="en-US"/>
              <a:t>Israel is going to take vengeance on Edom.</a:t>
            </a:r>
          </a:p>
          <a:p>
            <a:r>
              <a:rPr lang="en-US" altLang="en-US"/>
              <a:t>The desolation will be continual; Edomite attempts to rebuild will not last.</a:t>
            </a:r>
          </a:p>
          <a:p>
            <a:r>
              <a:rPr lang="en-US" altLang="en-US"/>
              <a:t>Even though their dwellings seem secure, this is what will happen.</a:t>
            </a:r>
          </a:p>
        </p:txBody>
      </p:sp>
    </p:spTree>
    <p:custDataLst>
      <p:tags r:id="rId1"/>
    </p:custDataLst>
  </p:cSld>
  <p:clrMapOvr>
    <a:masterClrMapping/>
  </p:clrMapOvr>
  <p:transition advTm="364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a:t>Edom &amp; Petra/Sela</a:t>
            </a:r>
          </a:p>
        </p:txBody>
      </p:sp>
      <p:sp>
        <p:nvSpPr>
          <p:cNvPr id="91139" name="Rectangle 3"/>
          <p:cNvSpPr>
            <a:spLocks noGrp="1" noChangeArrowheads="1"/>
          </p:cNvSpPr>
          <p:nvPr>
            <p:ph type="body" sz="half" idx="1"/>
          </p:nvPr>
        </p:nvSpPr>
        <p:spPr/>
        <p:txBody>
          <a:bodyPr/>
          <a:lstStyle/>
          <a:p>
            <a:r>
              <a:rPr lang="en-US" altLang="en-US" sz="2400"/>
              <a:t>Located Southeast of the Dead Sea</a:t>
            </a:r>
          </a:p>
          <a:p>
            <a:r>
              <a:rPr lang="en-US" altLang="en-US" sz="2400"/>
              <a:t>Most of the area is not good for agriculture, though there is some grazing.</a:t>
            </a:r>
          </a:p>
          <a:p>
            <a:r>
              <a:rPr lang="en-US" altLang="en-US" sz="2400"/>
              <a:t>But had copper mining, and an important N-S trade route.</a:t>
            </a:r>
          </a:p>
        </p:txBody>
      </p:sp>
      <p:pic>
        <p:nvPicPr>
          <p:cNvPr id="91142" name="Picture 6" descr="PetraMap"/>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419600" y="2286000"/>
            <a:ext cx="4029075" cy="3438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45" name="Oval 9"/>
          <p:cNvSpPr>
            <a:spLocks noChangeArrowheads="1"/>
          </p:cNvSpPr>
          <p:nvPr/>
        </p:nvSpPr>
        <p:spPr bwMode="auto">
          <a:xfrm>
            <a:off x="7239000" y="3429000"/>
            <a:ext cx="1219200" cy="1524000"/>
          </a:xfrm>
          <a:prstGeom prst="ellipse">
            <a:avLst/>
          </a:prstGeom>
          <a:noFill/>
          <a:ln w="571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622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checkerboard(across)">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1145"/>
                                        </p:tgtEl>
                                        <p:attrNameLst>
                                          <p:attrName>style.visibility</p:attrName>
                                        </p:attrNameLst>
                                      </p:cBhvr>
                                      <p:to>
                                        <p:strVal val="visible"/>
                                      </p:to>
                                    </p:set>
                                    <p:anim calcmode="lin" valueType="num">
                                      <p:cBhvr additive="base">
                                        <p:cTn id="12" dur="500" fill="hold"/>
                                        <p:tgtEl>
                                          <p:spTgt spid="91145"/>
                                        </p:tgtEl>
                                        <p:attrNameLst>
                                          <p:attrName>ppt_x</p:attrName>
                                        </p:attrNameLst>
                                      </p:cBhvr>
                                      <p:tavLst>
                                        <p:tav tm="0">
                                          <p:val>
                                            <p:strVal val="1+#ppt_w/2"/>
                                          </p:val>
                                        </p:tav>
                                        <p:tav tm="100000">
                                          <p:val>
                                            <p:strVal val="#ppt_x"/>
                                          </p:val>
                                        </p:tav>
                                      </p:tavLst>
                                    </p:anim>
                                    <p:anim calcmode="lin" valueType="num">
                                      <p:cBhvr additive="base">
                                        <p:cTn id="13" dur="500" fill="hold"/>
                                        <p:tgtEl>
                                          <p:spTgt spid="9114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1139">
                                            <p:txEl>
                                              <p:pRg st="0" end="0"/>
                                            </p:txEl>
                                          </p:spTgt>
                                        </p:tgtEl>
                                        <p:attrNameLst>
                                          <p:attrName>style.visibility</p:attrName>
                                        </p:attrNameLst>
                                      </p:cBhvr>
                                      <p:to>
                                        <p:strVal val="visible"/>
                                      </p:to>
                                    </p:set>
                                    <p:anim calcmode="lin" valueType="num">
                                      <p:cBhvr additive="base">
                                        <p:cTn id="18" dur="500" fill="hold"/>
                                        <p:tgtEl>
                                          <p:spTgt spid="91139">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1139">
                                            <p:txEl>
                                              <p:pRg st="1" end="1"/>
                                            </p:txEl>
                                          </p:spTgt>
                                        </p:tgtEl>
                                        <p:attrNameLst>
                                          <p:attrName>style.visibility</p:attrName>
                                        </p:attrNameLst>
                                      </p:cBhvr>
                                      <p:to>
                                        <p:strVal val="visible"/>
                                      </p:to>
                                    </p:set>
                                    <p:anim calcmode="lin" valueType="num">
                                      <p:cBhvr additive="base">
                                        <p:cTn id="24" dur="500" fill="hold"/>
                                        <p:tgtEl>
                                          <p:spTgt spid="91139">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1139">
                                            <p:txEl>
                                              <p:pRg st="2" end="2"/>
                                            </p:txEl>
                                          </p:spTgt>
                                        </p:tgtEl>
                                        <p:attrNameLst>
                                          <p:attrName>style.visibility</p:attrName>
                                        </p:attrNameLst>
                                      </p:cBhvr>
                                      <p:to>
                                        <p:strVal val="visible"/>
                                      </p:to>
                                    </p:set>
                                    <p:anim calcmode="lin" valueType="num">
                                      <p:cBhvr additive="base">
                                        <p:cTn id="30" dur="500" fill="hold"/>
                                        <p:tgtEl>
                                          <p:spTgt spid="91139">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11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p:bldP spid="9114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a:t>Petra – the Siq</a:t>
            </a:r>
          </a:p>
        </p:txBody>
      </p:sp>
      <p:sp>
        <p:nvSpPr>
          <p:cNvPr id="92163" name="Rectangle 3"/>
          <p:cNvSpPr>
            <a:spLocks noGrp="1" noChangeArrowheads="1"/>
          </p:cNvSpPr>
          <p:nvPr>
            <p:ph type="body" sz="half" idx="1"/>
          </p:nvPr>
        </p:nvSpPr>
        <p:spPr/>
        <p:txBody>
          <a:bodyPr/>
          <a:lstStyle/>
          <a:p>
            <a:r>
              <a:rPr lang="en-US" altLang="en-US" sz="2800"/>
              <a:t>Entrance to the city:</a:t>
            </a:r>
          </a:p>
          <a:p>
            <a:pPr lvl="1"/>
            <a:r>
              <a:rPr lang="en-US" altLang="en-US" sz="2400"/>
              <a:t>Gorge a mile long</a:t>
            </a:r>
          </a:p>
          <a:p>
            <a:pPr lvl="1"/>
            <a:r>
              <a:rPr lang="en-US" altLang="en-US" sz="2400"/>
              <a:t>Narrows to 12 feet wide</a:t>
            </a:r>
          </a:p>
          <a:p>
            <a:pPr lvl="1"/>
            <a:r>
              <a:rPr lang="en-US" altLang="en-US" sz="2400"/>
              <a:t>Cliffs up to 300 ft high</a:t>
            </a:r>
          </a:p>
          <a:p>
            <a:r>
              <a:rPr lang="en-US" altLang="en-US" sz="2800"/>
              <a:t>The city is naturally fortified and almost impregnable.</a:t>
            </a:r>
          </a:p>
        </p:txBody>
      </p:sp>
      <p:pic>
        <p:nvPicPr>
          <p:cNvPr id="92166" name="Picture 6" descr="Petra1"/>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286375" y="1941513"/>
            <a:ext cx="24733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37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checkerboard(across)">
                                      <p:cBhvr>
                                        <p:cTn id="7" dur="500"/>
                                        <p:tgtEl>
                                          <p:spTgt spid="921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2163">
                                            <p:txEl>
                                              <p:pRg st="0" end="0"/>
                                            </p:txEl>
                                          </p:spTgt>
                                        </p:tgtEl>
                                        <p:attrNameLst>
                                          <p:attrName>style.visibility</p:attrName>
                                        </p:attrNameLst>
                                      </p:cBhvr>
                                      <p:to>
                                        <p:strVal val="visible"/>
                                      </p:to>
                                    </p:set>
                                    <p:anim calcmode="lin" valueType="num">
                                      <p:cBhvr additive="base">
                                        <p:cTn id="12" dur="500" fill="hold"/>
                                        <p:tgtEl>
                                          <p:spTgt spid="9216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2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2163">
                                            <p:txEl>
                                              <p:pRg st="1" end="1"/>
                                            </p:txEl>
                                          </p:spTgt>
                                        </p:tgtEl>
                                        <p:attrNameLst>
                                          <p:attrName>style.visibility</p:attrName>
                                        </p:attrNameLst>
                                      </p:cBhvr>
                                      <p:to>
                                        <p:strVal val="visible"/>
                                      </p:to>
                                    </p:set>
                                    <p:anim calcmode="lin" valueType="num">
                                      <p:cBhvr additive="base">
                                        <p:cTn id="18" dur="500" fill="hold"/>
                                        <p:tgtEl>
                                          <p:spTgt spid="9216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21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2163">
                                            <p:txEl>
                                              <p:pRg st="2" end="2"/>
                                            </p:txEl>
                                          </p:spTgt>
                                        </p:tgtEl>
                                        <p:attrNameLst>
                                          <p:attrName>style.visibility</p:attrName>
                                        </p:attrNameLst>
                                      </p:cBhvr>
                                      <p:to>
                                        <p:strVal val="visible"/>
                                      </p:to>
                                    </p:set>
                                    <p:anim calcmode="lin" valueType="num">
                                      <p:cBhvr additive="base">
                                        <p:cTn id="24" dur="500" fill="hold"/>
                                        <p:tgtEl>
                                          <p:spTgt spid="9216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21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2163">
                                            <p:txEl>
                                              <p:pRg st="3" end="3"/>
                                            </p:txEl>
                                          </p:spTgt>
                                        </p:tgtEl>
                                        <p:attrNameLst>
                                          <p:attrName>style.visibility</p:attrName>
                                        </p:attrNameLst>
                                      </p:cBhvr>
                                      <p:to>
                                        <p:strVal val="visible"/>
                                      </p:to>
                                    </p:set>
                                    <p:anim calcmode="lin" valueType="num">
                                      <p:cBhvr additive="base">
                                        <p:cTn id="30" dur="500" fill="hold"/>
                                        <p:tgtEl>
                                          <p:spTgt spid="9216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21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2163">
                                            <p:txEl>
                                              <p:pRg st="4" end="4"/>
                                            </p:txEl>
                                          </p:spTgt>
                                        </p:tgtEl>
                                        <p:attrNameLst>
                                          <p:attrName>style.visibility</p:attrName>
                                        </p:attrNameLst>
                                      </p:cBhvr>
                                      <p:to>
                                        <p:strVal val="visible"/>
                                      </p:to>
                                    </p:set>
                                    <p:anim calcmode="lin" valueType="num">
                                      <p:cBhvr additive="base">
                                        <p:cTn id="36" dur="500" fill="hold"/>
                                        <p:tgtEl>
                                          <p:spTgt spid="9216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921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Inside Petra</a:t>
            </a:r>
          </a:p>
        </p:txBody>
      </p:sp>
      <p:sp>
        <p:nvSpPr>
          <p:cNvPr id="93187" name="Rectangle 3"/>
          <p:cNvSpPr>
            <a:spLocks noGrp="1" noChangeArrowheads="1"/>
          </p:cNvSpPr>
          <p:nvPr>
            <p:ph type="body" sz="half" idx="1"/>
          </p:nvPr>
        </p:nvSpPr>
        <p:spPr/>
        <p:txBody>
          <a:bodyPr/>
          <a:lstStyle/>
          <a:p>
            <a:pPr>
              <a:lnSpc>
                <a:spcPct val="90000"/>
              </a:lnSpc>
            </a:pPr>
            <a:r>
              <a:rPr lang="en-US" altLang="en-US" sz="2800"/>
              <a:t>An enclosed valley</a:t>
            </a:r>
          </a:p>
          <a:p>
            <a:pPr>
              <a:lnSpc>
                <a:spcPct val="90000"/>
              </a:lnSpc>
            </a:pPr>
            <a:r>
              <a:rPr lang="en-US" altLang="en-US" sz="2800"/>
              <a:t>Most of the ruins are tombs &amp; buildings carved in the cliffs.</a:t>
            </a:r>
          </a:p>
          <a:p>
            <a:pPr>
              <a:lnSpc>
                <a:spcPct val="90000"/>
              </a:lnSpc>
            </a:pPr>
            <a:r>
              <a:rPr lang="en-US" altLang="en-US" sz="2800"/>
              <a:t>About 300 BC, the Nabatean Arabs drive out the Edomites and make Petra the capital of their commercial empire.</a:t>
            </a:r>
          </a:p>
        </p:txBody>
      </p:sp>
      <p:pic>
        <p:nvPicPr>
          <p:cNvPr id="93190" name="Picture 6" descr="Petra2"/>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219325"/>
            <a:ext cx="4029075" cy="3557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46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checkerboard(across)">
                                      <p:cBhvr>
                                        <p:cTn id="7" dur="500"/>
                                        <p:tgtEl>
                                          <p:spTgt spid="931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9318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931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17500" y="52388"/>
            <a:ext cx="8637588" cy="1431925"/>
          </a:xfrm>
        </p:spPr>
        <p:txBody>
          <a:bodyPr/>
          <a:lstStyle/>
          <a:p>
            <a:r>
              <a:rPr lang="en-US" altLang="en-US"/>
              <a:t>How can we test for successful prediction?</a:t>
            </a:r>
          </a:p>
        </p:txBody>
      </p:sp>
      <p:sp>
        <p:nvSpPr>
          <p:cNvPr id="66563" name="Rectangle 3"/>
          <p:cNvSpPr>
            <a:spLocks noGrp="1" noChangeArrowheads="1"/>
          </p:cNvSpPr>
          <p:nvPr>
            <p:ph type="body" idx="1"/>
          </p:nvPr>
        </p:nvSpPr>
        <p:spPr/>
        <p:txBody>
          <a:bodyPr/>
          <a:lstStyle/>
          <a:p>
            <a:r>
              <a:rPr lang="en-US" altLang="en-US"/>
              <a:t>Clear enough to recognize when it happens</a:t>
            </a:r>
          </a:p>
          <a:p>
            <a:r>
              <a:rPr lang="en-US" altLang="en-US"/>
              <a:t>Known to have been made before the fulfillment</a:t>
            </a:r>
          </a:p>
          <a:p>
            <a:r>
              <a:rPr lang="en-US" altLang="en-US"/>
              <a:t>Not brought about by the prophecy</a:t>
            </a:r>
          </a:p>
          <a:p>
            <a:r>
              <a:rPr lang="en-US" altLang="en-US"/>
              <a:t>Sufficiently remote and/or detailed to preclude merely good luck</a:t>
            </a:r>
          </a:p>
        </p:txBody>
      </p:sp>
    </p:spTree>
    <p:custDataLst>
      <p:tags r:id="rId1"/>
    </p:custDataLst>
  </p:cSld>
  <p:clrMapOvr>
    <a:masterClrMapping/>
  </p:clrMapOvr>
  <p:transition advTm="950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 calcmode="lin" valueType="num">
                                      <p:cBhvr additive="base">
                                        <p:cTn id="19" dur="500" fill="hold"/>
                                        <p:tgtEl>
                                          <p:spTgt spid="665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6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 calcmode="lin" valueType="num">
                                      <p:cBhvr additive="base">
                                        <p:cTn id="25" dur="500" fill="hold"/>
                                        <p:tgtEl>
                                          <p:spTgt spid="665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65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Edomites Subjugated to Jews</a:t>
            </a:r>
          </a:p>
        </p:txBody>
      </p:sp>
      <p:sp>
        <p:nvSpPr>
          <p:cNvPr id="94211" name="Rectangle 3"/>
          <p:cNvSpPr>
            <a:spLocks noGrp="1" noChangeArrowheads="1"/>
          </p:cNvSpPr>
          <p:nvPr>
            <p:ph type="body" sz="half" idx="1"/>
          </p:nvPr>
        </p:nvSpPr>
        <p:spPr/>
        <p:txBody>
          <a:bodyPr/>
          <a:lstStyle/>
          <a:p>
            <a:pPr>
              <a:lnSpc>
                <a:spcPct val="90000"/>
              </a:lnSpc>
            </a:pPr>
            <a:r>
              <a:rPr lang="en-US" altLang="en-US" sz="2800"/>
              <a:t>The Edomites, forced out of Edom by the Nabateans, go into southern Palestine.</a:t>
            </a:r>
          </a:p>
          <a:p>
            <a:pPr>
              <a:lnSpc>
                <a:spcPct val="90000"/>
              </a:lnSpc>
            </a:pPr>
            <a:r>
              <a:rPr lang="en-US" altLang="en-US" sz="2800"/>
              <a:t>About 125 BC, they are conquered and subjugated by the Jews under the Maccabean ruler John Hyrcanus.</a:t>
            </a:r>
          </a:p>
        </p:txBody>
      </p:sp>
      <p:pic>
        <p:nvPicPr>
          <p:cNvPr id="94214" name="Picture 6" descr="MaccMap"/>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122863" y="1941513"/>
            <a:ext cx="28003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5" name="Text Box 7"/>
          <p:cNvSpPr txBox="1">
            <a:spLocks noChangeArrowheads="1"/>
          </p:cNvSpPr>
          <p:nvPr/>
        </p:nvSpPr>
        <p:spPr bwMode="auto">
          <a:xfrm>
            <a:off x="5394325" y="5222875"/>
            <a:ext cx="1096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2"/>
                </a:solidFill>
              </a:rPr>
              <a:t>Idumea</a:t>
            </a:r>
          </a:p>
        </p:txBody>
      </p:sp>
    </p:spTree>
    <p:custDataLst>
      <p:tags r:id="rId1"/>
    </p:custDataLst>
  </p:cSld>
  <p:clrMapOvr>
    <a:masterClrMapping/>
  </p:clrMapOvr>
  <p:transition advTm="270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4214"/>
                                        </p:tgtEl>
                                        <p:attrNameLst>
                                          <p:attrName>style.visibility</p:attrName>
                                        </p:attrNameLst>
                                      </p:cBhvr>
                                      <p:to>
                                        <p:strVal val="visible"/>
                                      </p:to>
                                    </p:set>
                                    <p:animEffect transition="in" filter="checkerboard(across)">
                                      <p:cBhvr>
                                        <p:cTn id="7" dur="500"/>
                                        <p:tgtEl>
                                          <p:spTgt spid="942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4215"/>
                                        </p:tgtEl>
                                        <p:attrNameLst>
                                          <p:attrName>style.visibility</p:attrName>
                                        </p:attrNameLst>
                                      </p:cBhvr>
                                      <p:to>
                                        <p:strVal val="visible"/>
                                      </p:to>
                                    </p:set>
                                    <p:anim calcmode="lin" valueType="num">
                                      <p:cBhvr additive="base">
                                        <p:cTn id="12" dur="500" fill="hold"/>
                                        <p:tgtEl>
                                          <p:spTgt spid="94215"/>
                                        </p:tgtEl>
                                        <p:attrNameLst>
                                          <p:attrName>ppt_x</p:attrName>
                                        </p:attrNameLst>
                                      </p:cBhvr>
                                      <p:tavLst>
                                        <p:tav tm="0">
                                          <p:val>
                                            <p:strVal val="1+#ppt_w/2"/>
                                          </p:val>
                                        </p:tav>
                                        <p:tav tm="100000">
                                          <p:val>
                                            <p:strVal val="#ppt_x"/>
                                          </p:val>
                                        </p:tav>
                                      </p:tavLst>
                                    </p:anim>
                                    <p:anim calcmode="lin" valueType="num">
                                      <p:cBhvr additive="base">
                                        <p:cTn id="13" dur="500" fill="hold"/>
                                        <p:tgtEl>
                                          <p:spTgt spid="9421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P spid="9421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Nabatean Petra</a:t>
            </a:r>
          </a:p>
        </p:txBody>
      </p:sp>
      <p:sp>
        <p:nvSpPr>
          <p:cNvPr id="96259" name="Rectangle 3"/>
          <p:cNvSpPr>
            <a:spLocks noGrp="1" noChangeArrowheads="1"/>
          </p:cNvSpPr>
          <p:nvPr>
            <p:ph type="body" sz="half" idx="1"/>
          </p:nvPr>
        </p:nvSpPr>
        <p:spPr/>
        <p:txBody>
          <a:bodyPr/>
          <a:lstStyle/>
          <a:p>
            <a:r>
              <a:rPr lang="en-US" altLang="en-US" sz="2800"/>
              <a:t>Back in Petra, the Nabatean Arabs are prospering.</a:t>
            </a:r>
          </a:p>
          <a:p>
            <a:r>
              <a:rPr lang="en-US" altLang="en-US" sz="2800"/>
              <a:t>They go on to build very elaborate structures there.</a:t>
            </a:r>
          </a:p>
        </p:txBody>
      </p:sp>
      <p:pic>
        <p:nvPicPr>
          <p:cNvPr id="96262" name="Picture 6" descr="Petra3"/>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443163"/>
            <a:ext cx="4029075" cy="3111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79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checkerboard(across)">
                                      <p:cBhvr>
                                        <p:cTn id="7" dur="500"/>
                                        <p:tgtEl>
                                          <p:spTgt spid="962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6259">
                                            <p:txEl>
                                              <p:pRg st="0" end="0"/>
                                            </p:txEl>
                                          </p:spTgt>
                                        </p:tgtEl>
                                        <p:attrNameLst>
                                          <p:attrName>style.visibility</p:attrName>
                                        </p:attrNameLst>
                                      </p:cBhvr>
                                      <p:to>
                                        <p:strVal val="visible"/>
                                      </p:to>
                                    </p:set>
                                    <p:anim calcmode="lin" valueType="num">
                                      <p:cBhvr additive="base">
                                        <p:cTn id="12" dur="500" fill="hold"/>
                                        <p:tgtEl>
                                          <p:spTgt spid="9625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62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6259">
                                            <p:txEl>
                                              <p:pRg st="1" end="1"/>
                                            </p:txEl>
                                          </p:spTgt>
                                        </p:tgtEl>
                                        <p:attrNameLst>
                                          <p:attrName>style.visibility</p:attrName>
                                        </p:attrNameLst>
                                      </p:cBhvr>
                                      <p:to>
                                        <p:strVal val="visible"/>
                                      </p:to>
                                    </p:set>
                                    <p:anim calcmode="lin" valueType="num">
                                      <p:cBhvr additive="base">
                                        <p:cTn id="18" dur="500" fill="hold"/>
                                        <p:tgtEl>
                                          <p:spTgt spid="9625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625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Roman Conquest</a:t>
            </a:r>
          </a:p>
        </p:txBody>
      </p:sp>
      <p:sp>
        <p:nvSpPr>
          <p:cNvPr id="97283" name="Rectangle 3"/>
          <p:cNvSpPr>
            <a:spLocks noGrp="1" noChangeArrowheads="1"/>
          </p:cNvSpPr>
          <p:nvPr>
            <p:ph type="body" sz="half" idx="1"/>
          </p:nvPr>
        </p:nvSpPr>
        <p:spPr/>
        <p:txBody>
          <a:bodyPr/>
          <a:lstStyle/>
          <a:p>
            <a:r>
              <a:rPr lang="en-US" altLang="en-US" sz="2800"/>
              <a:t>But in 105 AD the city of Petra is conquered by the Romans.</a:t>
            </a:r>
          </a:p>
        </p:txBody>
      </p:sp>
      <p:pic>
        <p:nvPicPr>
          <p:cNvPr id="97286" name="Picture 6" descr="Romans2"/>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487613"/>
            <a:ext cx="4029075" cy="302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0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checkerboard(across)">
                                      <p:cBhvr>
                                        <p:cTn id="7" dur="500"/>
                                        <p:tgtEl>
                                          <p:spTgt spid="972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7283">
                                            <p:txEl>
                                              <p:pRg st="0" end="0"/>
                                            </p:txEl>
                                          </p:spTgt>
                                        </p:tgtEl>
                                        <p:attrNameLst>
                                          <p:attrName>style.visibility</p:attrName>
                                        </p:attrNameLst>
                                      </p:cBhvr>
                                      <p:to>
                                        <p:strVal val="visible"/>
                                      </p:to>
                                    </p:set>
                                    <p:anim calcmode="lin" valueType="num">
                                      <p:cBhvr additive="base">
                                        <p:cTn id="12" dur="500" fill="hold"/>
                                        <p:tgtEl>
                                          <p:spTgt spid="9728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Roman Petra</a:t>
            </a:r>
          </a:p>
        </p:txBody>
      </p:sp>
      <p:sp>
        <p:nvSpPr>
          <p:cNvPr id="98307" name="Rectangle 3"/>
          <p:cNvSpPr>
            <a:spLocks noGrp="1" noChangeArrowheads="1"/>
          </p:cNvSpPr>
          <p:nvPr>
            <p:ph type="body" sz="half" idx="1"/>
          </p:nvPr>
        </p:nvSpPr>
        <p:spPr/>
        <p:txBody>
          <a:bodyPr/>
          <a:lstStyle/>
          <a:p>
            <a:r>
              <a:rPr lang="en-US" altLang="en-US" sz="2800"/>
              <a:t>Under Roman control, the city</a:t>
            </a:r>
            <a:r>
              <a:rPr lang="en-US" altLang="en-US" sz="2800">
                <a:cs typeface="Arial" charset="0"/>
              </a:rPr>
              <a:t>'</a:t>
            </a:r>
            <a:r>
              <a:rPr lang="en-US" altLang="en-US" sz="2800"/>
              <a:t>s prosperity continues, as seen in this 3,000-seat theatre.</a:t>
            </a:r>
          </a:p>
          <a:p>
            <a:r>
              <a:rPr lang="en-US" altLang="en-US" sz="2800"/>
              <a:t>But this is followed by a gradual decline of the city as trade routes shift.</a:t>
            </a:r>
          </a:p>
        </p:txBody>
      </p:sp>
      <p:pic>
        <p:nvPicPr>
          <p:cNvPr id="98310" name="Picture 6" descr="Petra5"/>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192338"/>
            <a:ext cx="4029075" cy="3613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62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checkerboard(across)">
                                      <p:cBhvr>
                                        <p:cTn id="7" dur="500"/>
                                        <p:tgtEl>
                                          <p:spTgt spid="983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8307">
                                            <p:txEl>
                                              <p:pRg st="0" end="0"/>
                                            </p:txEl>
                                          </p:spTgt>
                                        </p:tgtEl>
                                        <p:attrNameLst>
                                          <p:attrName>style.visibility</p:attrName>
                                        </p:attrNameLst>
                                      </p:cBhvr>
                                      <p:to>
                                        <p:strVal val="visible"/>
                                      </p:to>
                                    </p:set>
                                    <p:anim calcmode="lin" valueType="num">
                                      <p:cBhvr additive="base">
                                        <p:cTn id="12"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83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8307">
                                            <p:txEl>
                                              <p:pRg st="1" end="1"/>
                                            </p:txEl>
                                          </p:spTgt>
                                        </p:tgtEl>
                                        <p:attrNameLst>
                                          <p:attrName>style.visibility</p:attrName>
                                        </p:attrNameLst>
                                      </p:cBhvr>
                                      <p:to>
                                        <p:strVal val="visible"/>
                                      </p:to>
                                    </p:set>
                                    <p:anim calcmode="lin" valueType="num">
                                      <p:cBhvr additive="base">
                                        <p:cTn id="18"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Muslim Petra</a:t>
            </a:r>
          </a:p>
        </p:txBody>
      </p:sp>
      <p:sp>
        <p:nvSpPr>
          <p:cNvPr id="99331" name="Rectangle 3"/>
          <p:cNvSpPr>
            <a:spLocks noGrp="1" noChangeArrowheads="1"/>
          </p:cNvSpPr>
          <p:nvPr>
            <p:ph type="body" sz="half" idx="1"/>
          </p:nvPr>
        </p:nvSpPr>
        <p:spPr/>
        <p:txBody>
          <a:bodyPr/>
          <a:lstStyle/>
          <a:p>
            <a:pPr>
              <a:lnSpc>
                <a:spcPct val="90000"/>
              </a:lnSpc>
            </a:pPr>
            <a:r>
              <a:rPr lang="en-US" altLang="en-US" sz="2400"/>
              <a:t>About 630 AD, the city is conquered again, this time by the Muslim Arabs.</a:t>
            </a:r>
          </a:p>
          <a:p>
            <a:pPr>
              <a:lnSpc>
                <a:spcPct val="90000"/>
              </a:lnSpc>
            </a:pPr>
            <a:r>
              <a:rPr lang="en-US" altLang="en-US" sz="2400"/>
              <a:t>It is then gradually deserted, and not rediscovered until the 19</a:t>
            </a:r>
            <a:r>
              <a:rPr lang="en-US" altLang="en-US" sz="2400" baseline="30000"/>
              <a:t>th</a:t>
            </a:r>
            <a:r>
              <a:rPr lang="en-US" altLang="en-US" sz="2400"/>
              <a:t> century.</a:t>
            </a:r>
          </a:p>
          <a:p>
            <a:pPr>
              <a:lnSpc>
                <a:spcPct val="90000"/>
              </a:lnSpc>
            </a:pPr>
            <a:r>
              <a:rPr lang="en-US" altLang="en-US" sz="2400"/>
              <a:t>Now the 1000+ cliff buildings are only a tourist attraction.</a:t>
            </a:r>
          </a:p>
        </p:txBody>
      </p:sp>
      <p:pic>
        <p:nvPicPr>
          <p:cNvPr id="99334" name="Picture 6" descr="Petra4"/>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370513" y="1941513"/>
            <a:ext cx="230346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98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checkerboard(across)">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9331">
                                            <p:txEl>
                                              <p:pRg st="0" end="0"/>
                                            </p:txEl>
                                          </p:spTgt>
                                        </p:tgtEl>
                                        <p:attrNameLst>
                                          <p:attrName>style.visibility</p:attrName>
                                        </p:attrNameLst>
                                      </p:cBhvr>
                                      <p:to>
                                        <p:strVal val="visible"/>
                                      </p:to>
                                    </p:set>
                                    <p:anim calcmode="lin" valueType="num">
                                      <p:cBhvr additive="base">
                                        <p:cTn id="12" dur="500" fill="hold"/>
                                        <p:tgtEl>
                                          <p:spTgt spid="9933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9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9331">
                                            <p:txEl>
                                              <p:pRg st="1" end="1"/>
                                            </p:txEl>
                                          </p:spTgt>
                                        </p:tgtEl>
                                        <p:attrNameLst>
                                          <p:attrName>style.visibility</p:attrName>
                                        </p:attrNameLst>
                                      </p:cBhvr>
                                      <p:to>
                                        <p:strVal val="visible"/>
                                      </p:to>
                                    </p:set>
                                    <p:anim calcmode="lin" valueType="num">
                                      <p:cBhvr additive="base">
                                        <p:cTn id="18" dur="500" fill="hold"/>
                                        <p:tgtEl>
                                          <p:spTgt spid="9933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9331">
                                            <p:txEl>
                                              <p:pRg st="2" end="2"/>
                                            </p:txEl>
                                          </p:spTgt>
                                        </p:tgtEl>
                                        <p:attrNameLst>
                                          <p:attrName>style.visibility</p:attrName>
                                        </p:attrNameLst>
                                      </p:cBhvr>
                                      <p:to>
                                        <p:strVal val="visible"/>
                                      </p:to>
                                    </p:set>
                                    <p:anim calcmode="lin" valueType="num">
                                      <p:cBhvr additive="base">
                                        <p:cTn id="24" dur="500" fill="hold"/>
                                        <p:tgtEl>
                                          <p:spTgt spid="9933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93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Fulfillment for Edom &amp; Petra</a:t>
            </a:r>
          </a:p>
        </p:txBody>
      </p:sp>
      <p:sp>
        <p:nvSpPr>
          <p:cNvPr id="100355" name="Rectangle 3"/>
          <p:cNvSpPr>
            <a:spLocks noGrp="1" noChangeArrowheads="1"/>
          </p:cNvSpPr>
          <p:nvPr>
            <p:ph type="body" idx="1"/>
          </p:nvPr>
        </p:nvSpPr>
        <p:spPr/>
        <p:txBody>
          <a:bodyPr/>
          <a:lstStyle/>
          <a:p>
            <a:pPr>
              <a:lnSpc>
                <a:spcPct val="90000"/>
              </a:lnSpc>
            </a:pPr>
            <a:r>
              <a:rPr lang="en-US" altLang="en-US" sz="2800"/>
              <a:t>The land of Edom was desolated several times, but rather permanently since about 650 AD.</a:t>
            </a:r>
          </a:p>
          <a:p>
            <a:pPr>
              <a:lnSpc>
                <a:spcPct val="90000"/>
              </a:lnSpc>
            </a:pPr>
            <a:r>
              <a:rPr lang="en-US" altLang="en-US" sz="2800"/>
              <a:t>Israel took vengeance on the Edomites about 125 BC by conquering them and forcing them to adopt Judaism or die.</a:t>
            </a:r>
          </a:p>
          <a:p>
            <a:pPr>
              <a:lnSpc>
                <a:spcPct val="90000"/>
              </a:lnSpc>
            </a:pPr>
            <a:r>
              <a:rPr lang="en-US" altLang="en-US" sz="2800"/>
              <a:t>Several attempts to rebuild Edom have been thrown down.</a:t>
            </a:r>
          </a:p>
          <a:p>
            <a:pPr>
              <a:lnSpc>
                <a:spcPct val="90000"/>
              </a:lnSpc>
            </a:pPr>
            <a:r>
              <a:rPr lang="en-US" altLang="en-US" sz="2800"/>
              <a:t>Even with a fortified city like Petra, the territory has been conquered and desolated.</a:t>
            </a:r>
          </a:p>
        </p:txBody>
      </p:sp>
    </p:spTree>
    <p:custDataLst>
      <p:tags r:id="rId1"/>
    </p:custDataLst>
  </p:cSld>
  <p:clrMapOvr>
    <a:masterClrMapping/>
  </p:clrMapOvr>
  <p:transition advTm="459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Jeane Dixon</a:t>
            </a:r>
          </a:p>
        </p:txBody>
      </p:sp>
      <p:sp>
        <p:nvSpPr>
          <p:cNvPr id="101379" name="Rectangle 3"/>
          <p:cNvSpPr>
            <a:spLocks noGrp="1" noChangeArrowheads="1"/>
          </p:cNvSpPr>
          <p:nvPr>
            <p:ph type="body" sz="half" idx="1"/>
          </p:nvPr>
        </p:nvSpPr>
        <p:spPr/>
        <p:txBody>
          <a:bodyPr/>
          <a:lstStyle/>
          <a:p>
            <a:r>
              <a:rPr lang="en-US" altLang="en-US" sz="2800"/>
              <a:t>But what about those modern seers we read about so often in the newspapers?</a:t>
            </a:r>
          </a:p>
          <a:p>
            <a:r>
              <a:rPr lang="en-US" altLang="en-US" sz="2800"/>
              <a:t>We will consider one of the most popular, Jeane Dixon.</a:t>
            </a:r>
          </a:p>
        </p:txBody>
      </p:sp>
      <p:pic>
        <p:nvPicPr>
          <p:cNvPr id="101382" name="Picture 6" descr="JDixon2"/>
          <p:cNvPicPr>
            <a:picLocks noGrp="1" noChangeAspect="1" noChangeArrowheads="1"/>
          </p:cNvPicPr>
          <p:nvPr>
            <p:ph type="clipArt" sz="half" idx="2"/>
          </p:nvPr>
        </p:nvPicPr>
        <p:blipFill>
          <a:blip r:embed="rId3">
            <a:lum bright="-12000" contrast="6000"/>
            <a:extLst>
              <a:ext uri="{28A0092B-C50C-407E-A947-70E740481C1C}">
                <a14:useLocalDpi xmlns:a14="http://schemas.microsoft.com/office/drawing/2010/main" val="0"/>
              </a:ext>
            </a:extLst>
          </a:blip>
          <a:srcRect/>
          <a:stretch>
            <a:fillRect/>
          </a:stretch>
        </p:blipFill>
        <p:spPr>
          <a:xfrm>
            <a:off x="4857750" y="1941513"/>
            <a:ext cx="332898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09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checkerboard(across)">
                                      <p:cBhvr>
                                        <p:cTn id="7" dur="500"/>
                                        <p:tgtEl>
                                          <p:spTgt spid="1013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1379">
                                            <p:txEl>
                                              <p:pRg st="0" end="0"/>
                                            </p:txEl>
                                          </p:spTgt>
                                        </p:tgtEl>
                                        <p:attrNameLst>
                                          <p:attrName>style.visibility</p:attrName>
                                        </p:attrNameLst>
                                      </p:cBhvr>
                                      <p:to>
                                        <p:strVal val="visible"/>
                                      </p:to>
                                    </p:set>
                                    <p:anim calcmode="lin" valueType="num">
                                      <p:cBhvr additive="base">
                                        <p:cTn id="12"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1379">
                                            <p:txEl>
                                              <p:pRg st="1" end="1"/>
                                            </p:txEl>
                                          </p:spTgt>
                                        </p:tgtEl>
                                        <p:attrNameLst>
                                          <p:attrName>style.visibility</p:attrName>
                                        </p:attrNameLst>
                                      </p:cBhvr>
                                      <p:to>
                                        <p:strVal val="visible"/>
                                      </p:to>
                                    </p:set>
                                    <p:anim calcmode="lin" valueType="num">
                                      <p:cBhvr additive="base">
                                        <p:cTn id="18"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Jeane Dixon</a:t>
            </a:r>
          </a:p>
        </p:txBody>
      </p:sp>
      <p:sp>
        <p:nvSpPr>
          <p:cNvPr id="102403" name="Rectangle 3"/>
          <p:cNvSpPr>
            <a:spLocks noGrp="1" noChangeArrowheads="1"/>
          </p:cNvSpPr>
          <p:nvPr>
            <p:ph type="body" sz="half" idx="1"/>
          </p:nvPr>
        </p:nvSpPr>
        <p:spPr/>
        <p:txBody>
          <a:bodyPr/>
          <a:lstStyle/>
          <a:p>
            <a:r>
              <a:rPr lang="en-US" altLang="en-US" sz="2800"/>
              <a:t>She first became nationally known with the publication of a book about her, </a:t>
            </a:r>
            <a:r>
              <a:rPr lang="en-US" altLang="en-US" sz="2800" i="1"/>
              <a:t>A Gift of Prophecy.</a:t>
            </a:r>
            <a:endParaRPr lang="en-US" altLang="en-US" sz="2800"/>
          </a:p>
          <a:p>
            <a:r>
              <a:rPr lang="en-US" altLang="en-US" sz="2800"/>
              <a:t>This book recounts several striking fulfillments.</a:t>
            </a:r>
          </a:p>
        </p:txBody>
      </p:sp>
      <p:pic>
        <p:nvPicPr>
          <p:cNvPr id="102406" name="Picture 6" descr="GiftProphecy"/>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867275" y="1941513"/>
            <a:ext cx="33099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85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animEffect transition="in" filter="checkerboard(across)">
                                      <p:cBhvr>
                                        <p:cTn id="7" dur="500"/>
                                        <p:tgtEl>
                                          <p:spTgt spid="102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 calcmode="lin" valueType="num">
                                      <p:cBhvr additive="base">
                                        <p:cTn id="12" dur="500" fill="hold"/>
                                        <p:tgtEl>
                                          <p:spTgt spid="1024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24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2403">
                                            <p:txEl>
                                              <p:pRg st="1" end="1"/>
                                            </p:txEl>
                                          </p:spTgt>
                                        </p:tgtEl>
                                        <p:attrNameLst>
                                          <p:attrName>style.visibility</p:attrName>
                                        </p:attrNameLst>
                                      </p:cBhvr>
                                      <p:to>
                                        <p:strVal val="visible"/>
                                      </p:to>
                                    </p:set>
                                    <p:anim calcmode="lin" valueType="num">
                                      <p:cBhvr additive="base">
                                        <p:cTn id="18" dur="500" fill="hold"/>
                                        <p:tgtEl>
                                          <p:spTgt spid="10240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240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Death of John Foster Dulles</a:t>
            </a:r>
          </a:p>
        </p:txBody>
      </p:sp>
      <p:sp>
        <p:nvSpPr>
          <p:cNvPr id="103427" name="Text Box 3"/>
          <p:cNvSpPr txBox="1">
            <a:spLocks noChangeArrowheads="1"/>
          </p:cNvSpPr>
          <p:nvPr/>
        </p:nvSpPr>
        <p:spPr bwMode="auto">
          <a:xfrm>
            <a:off x="685800" y="1905000"/>
            <a:ext cx="7696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One of the most uncanny forecasts Jeane Dixon has ever personally made to me came in December 1958…. </a:t>
            </a:r>
            <a:r>
              <a:rPr lang="en-US" altLang="en-US">
                <a:cs typeface="Times New Roman" pitchFamily="18" charset="0"/>
              </a:rPr>
              <a:t>"</a:t>
            </a:r>
            <a:r>
              <a:rPr lang="en-US" altLang="en-US"/>
              <a:t>John Foster Dulles,</a:t>
            </a:r>
            <a:r>
              <a:rPr lang="en-US" altLang="en-US">
                <a:cs typeface="Times New Roman" pitchFamily="18" charset="0"/>
              </a:rPr>
              <a:t>"</a:t>
            </a:r>
            <a:r>
              <a:rPr lang="en-US" altLang="en-US"/>
              <a:t> she said, </a:t>
            </a:r>
            <a:r>
              <a:rPr lang="en-US" altLang="en-US">
                <a:cs typeface="Times New Roman" pitchFamily="18" charset="0"/>
              </a:rPr>
              <a:t>"</a:t>
            </a:r>
            <a:r>
              <a:rPr lang="en-US" altLang="en-US"/>
              <a:t>will not be in the Cabinet after the middle of the year.</a:t>
            </a:r>
            <a:r>
              <a:rPr lang="en-US" altLang="en-US">
                <a:cs typeface="Times New Roman" pitchFamily="18" charset="0"/>
              </a:rPr>
              <a:t>"</a:t>
            </a:r>
            <a:r>
              <a:rPr lang="en-US" altLang="en-US"/>
              <a:t>  Amused by her lack of political perspicacity, I replied, </a:t>
            </a:r>
            <a:r>
              <a:rPr lang="en-US" altLang="en-US">
                <a:cs typeface="Times New Roman" pitchFamily="18" charset="0"/>
              </a:rPr>
              <a:t>"</a:t>
            </a:r>
            <a:r>
              <a:rPr lang="en-US" altLang="en-US"/>
              <a:t>I</a:t>
            </a:r>
            <a:r>
              <a:rPr lang="en-US" altLang="en-US">
                <a:cs typeface="Times New Roman" pitchFamily="18" charset="0"/>
              </a:rPr>
              <a:t>'</a:t>
            </a:r>
            <a:r>
              <a:rPr lang="en-US" altLang="en-US"/>
              <a:t>m not going to put that in the column.  President Eisenhower relies on Mr. Dulles more than any other member of his Cabinet.  He would not dream of letting him go.</a:t>
            </a:r>
            <a:r>
              <a:rPr lang="en-US" altLang="en-US">
                <a:cs typeface="Times New Roman" pitchFamily="18" charset="0"/>
              </a:rPr>
              <a:t>"</a:t>
            </a:r>
            <a:r>
              <a:rPr lang="en-US" altLang="en-US"/>
              <a:t>  </a:t>
            </a:r>
            <a:r>
              <a:rPr lang="en-US" altLang="en-US">
                <a:cs typeface="Times New Roman" pitchFamily="18" charset="0"/>
              </a:rPr>
              <a:t>"</a:t>
            </a:r>
            <a:r>
              <a:rPr lang="en-US" altLang="en-US"/>
              <a:t>No,</a:t>
            </a:r>
            <a:r>
              <a:rPr lang="en-US" altLang="en-US">
                <a:cs typeface="Times New Roman" pitchFamily="18" charset="0"/>
              </a:rPr>
              <a:t>"</a:t>
            </a:r>
            <a:r>
              <a:rPr lang="en-US" altLang="en-US"/>
              <a:t> she said imperturbably, </a:t>
            </a:r>
            <a:r>
              <a:rPr lang="en-US" altLang="en-US">
                <a:cs typeface="Times New Roman" pitchFamily="18" charset="0"/>
              </a:rPr>
              <a:t>"</a:t>
            </a:r>
            <a:r>
              <a:rPr lang="en-US" altLang="en-US"/>
              <a:t>he won’t discharge him.</a:t>
            </a:r>
            <a:r>
              <a:rPr lang="en-US" altLang="en-US">
                <a:cs typeface="Times New Roman" pitchFamily="18" charset="0"/>
              </a:rPr>
              <a:t>"</a:t>
            </a:r>
            <a:r>
              <a:rPr lang="en-US" altLang="en-US"/>
              <a:t>  </a:t>
            </a:r>
            <a:r>
              <a:rPr lang="en-US" altLang="en-US">
                <a:cs typeface="Times New Roman" pitchFamily="18" charset="0"/>
              </a:rPr>
              <a:t>"</a:t>
            </a:r>
            <a:r>
              <a:rPr lang="en-US" altLang="en-US"/>
              <a:t>Well, Mr. Dulles certainly won’t quit,</a:t>
            </a:r>
            <a:r>
              <a:rPr lang="en-US" altLang="en-US">
                <a:cs typeface="Times New Roman" pitchFamily="18" charset="0"/>
              </a:rPr>
              <a:t>"</a:t>
            </a:r>
            <a:r>
              <a:rPr lang="en-US" altLang="en-US"/>
              <a:t> I argued….  Jeane responded, </a:t>
            </a:r>
            <a:r>
              <a:rPr lang="en-US" altLang="en-US">
                <a:cs typeface="Times New Roman" pitchFamily="18" charset="0"/>
              </a:rPr>
              <a:t>"</a:t>
            </a:r>
            <a:r>
              <a:rPr lang="en-US" altLang="en-US"/>
              <a:t>No, he will not want to quit, but he won</a:t>
            </a:r>
            <a:r>
              <a:rPr lang="en-US" altLang="en-US">
                <a:cs typeface="Times New Roman" pitchFamily="18" charset="0"/>
              </a:rPr>
              <a:t>'</a:t>
            </a:r>
            <a:r>
              <a:rPr lang="en-US" altLang="en-US"/>
              <a:t>t be living by midyear.</a:t>
            </a:r>
            <a:r>
              <a:rPr lang="en-US" altLang="en-US">
                <a:cs typeface="Times New Roman" pitchFamily="18" charset="0"/>
              </a:rPr>
              <a:t>"</a:t>
            </a:r>
            <a:r>
              <a:rPr lang="en-US" altLang="en-US"/>
              <a:t> (</a:t>
            </a:r>
            <a:r>
              <a:rPr lang="en-US" altLang="en-US" i="1"/>
              <a:t>Gift of Prophecy</a:t>
            </a:r>
            <a:r>
              <a:rPr lang="en-US" altLang="en-US"/>
              <a:t>, 98-9)</a:t>
            </a:r>
          </a:p>
        </p:txBody>
      </p:sp>
    </p:spTree>
    <p:custDataLst>
      <p:tags r:id="rId1"/>
    </p:custDataLst>
  </p:cSld>
  <p:clrMapOvr>
    <a:masterClrMapping/>
  </p:clrMapOvr>
  <p:transition advTm="464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checkerboard(across)">
                                      <p:cBhvr>
                                        <p:cTn id="7" dur="500"/>
                                        <p:tgtEl>
                                          <p:spTgt spid="103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Successor to Nehru</a:t>
            </a:r>
          </a:p>
        </p:txBody>
      </p:sp>
      <p:sp>
        <p:nvSpPr>
          <p:cNvPr id="104451" name="Text Box 3"/>
          <p:cNvSpPr txBox="1">
            <a:spLocks noChangeArrowheads="1"/>
          </p:cNvSpPr>
          <p:nvPr/>
        </p:nvSpPr>
        <p:spPr bwMode="auto">
          <a:xfrm>
            <a:off x="762000" y="1981200"/>
            <a:ext cx="76200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Few could hope, for instance, to duplicate the feat she performed late in 1956.  During the course of a newspaper interview a reporter asked for a forecast about Jawaharlal Nehru, who had then been Prime Minister of India since 1947.  Jeane consulted her crystal ball and replied that he would be succeeded within approximately seven years by a man whose name would begin with the letter </a:t>
            </a:r>
            <a:r>
              <a:rPr lang="en-US" altLang="en-US" i="1"/>
              <a:t>s</a:t>
            </a:r>
            <a:r>
              <a:rPr lang="en-US" altLang="en-US"/>
              <a:t>.  On May 27, 1964, death claimed the great Indian leader, and Parliament chose as his successor Lal Bahadur Shastri.  Shastri</a:t>
            </a:r>
            <a:r>
              <a:rPr lang="en-US" altLang="en-US">
                <a:cs typeface="Times New Roman" pitchFamily="18" charset="0"/>
              </a:rPr>
              <a:t>'</a:t>
            </a:r>
            <a:r>
              <a:rPr lang="en-US" altLang="en-US"/>
              <a:t>s name, as foreseen slightly more than seven years before, did indeed begin with an </a:t>
            </a:r>
            <a:r>
              <a:rPr lang="en-US" altLang="en-US" i="1"/>
              <a:t>s</a:t>
            </a:r>
            <a:r>
              <a:rPr lang="en-US" altLang="en-US"/>
              <a:t>. (</a:t>
            </a:r>
            <a:r>
              <a:rPr lang="en-US" altLang="en-US" i="1"/>
              <a:t>Gift of Prophecy,</a:t>
            </a:r>
            <a:r>
              <a:rPr lang="en-US" altLang="en-US"/>
              <a:t> 28)</a:t>
            </a:r>
          </a:p>
        </p:txBody>
      </p:sp>
    </p:spTree>
    <p:custDataLst>
      <p:tags r:id="rId1"/>
    </p:custDataLst>
  </p:cSld>
  <p:clrMapOvr>
    <a:masterClrMapping/>
  </p:clrMapOvr>
  <p:transition advTm="437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checkerboard(across)">
                                      <p:cBhvr>
                                        <p:cTn id="7" dur="500"/>
                                        <p:tgtEl>
                                          <p:spTgt spid="10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Some Examples which Fail</a:t>
            </a:r>
          </a:p>
        </p:txBody>
      </p:sp>
      <p:sp>
        <p:nvSpPr>
          <p:cNvPr id="67587" name="Rectangle 3"/>
          <p:cNvSpPr>
            <a:spLocks noGrp="1" noChangeArrowheads="1"/>
          </p:cNvSpPr>
          <p:nvPr>
            <p:ph type="body" idx="1"/>
          </p:nvPr>
        </p:nvSpPr>
        <p:spPr/>
        <p:txBody>
          <a:bodyPr/>
          <a:lstStyle/>
          <a:p>
            <a:r>
              <a:rPr lang="en-US" altLang="en-US"/>
              <a:t>Qur</a:t>
            </a:r>
            <a:r>
              <a:rPr lang="en-US" altLang="en-US">
                <a:cs typeface="Arial" charset="0"/>
              </a:rPr>
              <a:t>'</a:t>
            </a:r>
            <a:r>
              <a:rPr lang="en-US" altLang="en-US"/>
              <a:t>an</a:t>
            </a:r>
          </a:p>
          <a:p>
            <a:r>
              <a:rPr lang="en-US" altLang="en-US"/>
              <a:t>Book of Mormon</a:t>
            </a:r>
          </a:p>
          <a:p>
            <a:r>
              <a:rPr lang="en-US" altLang="en-US"/>
              <a:t>Nostradamus</a:t>
            </a:r>
          </a:p>
          <a:p>
            <a:r>
              <a:rPr lang="en-US" altLang="en-US"/>
              <a:t>Ancient Oracle at Delphi</a:t>
            </a:r>
          </a:p>
        </p:txBody>
      </p:sp>
    </p:spTree>
    <p:custDataLst>
      <p:tags r:id="rId1"/>
    </p:custDataLst>
  </p:cSld>
  <p:clrMapOvr>
    <a:masterClrMapping/>
  </p:clrMapOvr>
  <p:transition advTm="101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500" fill="hold"/>
                                        <p:tgtEl>
                                          <p:spTgt spid="67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500" fill="hold"/>
                                        <p:tgtEl>
                                          <p:spTgt spid="675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87">
                                            <p:txEl>
                                              <p:pRg st="2" end="2"/>
                                            </p:txEl>
                                          </p:spTgt>
                                        </p:tgtEl>
                                        <p:attrNameLst>
                                          <p:attrName>style.visibility</p:attrName>
                                        </p:attrNameLst>
                                      </p:cBhvr>
                                      <p:to>
                                        <p:strVal val="visible"/>
                                      </p:to>
                                    </p:set>
                                    <p:anim calcmode="lin" valueType="num">
                                      <p:cBhvr additive="base">
                                        <p:cTn id="19" dur="500" fill="hold"/>
                                        <p:tgtEl>
                                          <p:spTgt spid="675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87">
                                            <p:txEl>
                                              <p:pRg st="3" end="3"/>
                                            </p:txEl>
                                          </p:spTgt>
                                        </p:tgtEl>
                                        <p:attrNameLst>
                                          <p:attrName>style.visibility</p:attrName>
                                        </p:attrNameLst>
                                      </p:cBhvr>
                                      <p:to>
                                        <p:strVal val="visible"/>
                                      </p:to>
                                    </p:set>
                                    <p:anim calcmode="lin" valueType="num">
                                      <p:cBhvr additive="base">
                                        <p:cTn id="25" dur="500" fill="hold"/>
                                        <p:tgtEl>
                                          <p:spTgt spid="675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Assassination of Kennedy</a:t>
            </a:r>
          </a:p>
        </p:txBody>
      </p:sp>
      <p:sp>
        <p:nvSpPr>
          <p:cNvPr id="105475" name="Text Box 3"/>
          <p:cNvSpPr txBox="1">
            <a:spLocks noChangeArrowheads="1"/>
          </p:cNvSpPr>
          <p:nvPr/>
        </p:nvSpPr>
        <p:spPr bwMode="auto">
          <a:xfrm>
            <a:off x="762000" y="2209800"/>
            <a:ext cx="7620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Four years later, while two reporters from </a:t>
            </a:r>
            <a:r>
              <a:rPr lang="en-US" altLang="en-US" i="1"/>
              <a:t>Parade</a:t>
            </a:r>
            <a:r>
              <a:rPr lang="en-US" altLang="en-US"/>
              <a:t> magazine were interviewing her about predictions, she abruptly skipped over the intervening years and declared, </a:t>
            </a:r>
            <a:r>
              <a:rPr lang="en-US" altLang="en-US">
                <a:cs typeface="Times New Roman" pitchFamily="18" charset="0"/>
              </a:rPr>
              <a:t>"</a:t>
            </a:r>
            <a:r>
              <a:rPr lang="en-US" altLang="en-US"/>
              <a:t>A blue-eyed Democratic president elected in 1960 will be assassinated.</a:t>
            </a:r>
            <a:r>
              <a:rPr lang="en-US" altLang="en-US">
                <a:cs typeface="Times New Roman" pitchFamily="18" charset="0"/>
              </a:rPr>
              <a:t>"</a:t>
            </a:r>
            <a:r>
              <a:rPr lang="en-US" altLang="en-US"/>
              <a:t>  Startled by the bluntness of her words, the reporters suggested that they simply say he would </a:t>
            </a:r>
            <a:r>
              <a:rPr lang="en-US" altLang="en-US">
                <a:cs typeface="Times New Roman" pitchFamily="18" charset="0"/>
              </a:rPr>
              <a:t>"</a:t>
            </a:r>
            <a:r>
              <a:rPr lang="en-US" altLang="en-US"/>
              <a:t>die in office.</a:t>
            </a:r>
            <a:r>
              <a:rPr lang="en-US" altLang="en-US">
                <a:cs typeface="Times New Roman" pitchFamily="18" charset="0"/>
              </a:rPr>
              <a:t>"</a:t>
            </a:r>
            <a:r>
              <a:rPr lang="en-US" altLang="en-US"/>
              <a:t>  </a:t>
            </a:r>
            <a:r>
              <a:rPr lang="en-US" altLang="en-US">
                <a:cs typeface="Times New Roman" pitchFamily="18" charset="0"/>
              </a:rPr>
              <a:t>"</a:t>
            </a:r>
            <a:r>
              <a:rPr lang="en-US" altLang="en-US"/>
              <a:t>Say it as you like, but he will be assassinated,</a:t>
            </a:r>
            <a:r>
              <a:rPr lang="en-US" altLang="en-US">
                <a:cs typeface="Times New Roman" pitchFamily="18" charset="0"/>
              </a:rPr>
              <a:t>"</a:t>
            </a:r>
            <a:r>
              <a:rPr lang="en-US" altLang="en-US"/>
              <a:t> she replied.  Her prediction appeared in the </a:t>
            </a:r>
            <a:r>
              <a:rPr lang="en-US" altLang="en-US" i="1"/>
              <a:t>Parade</a:t>
            </a:r>
            <a:r>
              <a:rPr lang="en-US" altLang="en-US"/>
              <a:t> issue of May 13, 1956… (</a:t>
            </a:r>
            <a:r>
              <a:rPr lang="en-US" altLang="en-US" i="1"/>
              <a:t>Gift of Prophecy</a:t>
            </a:r>
            <a:r>
              <a:rPr lang="en-US" altLang="en-US"/>
              <a:t>, 6)</a:t>
            </a:r>
          </a:p>
        </p:txBody>
      </p:sp>
    </p:spTree>
    <p:custDataLst>
      <p:tags r:id="rId1"/>
    </p:custDataLst>
  </p:cSld>
  <p:clrMapOvr>
    <a:masterClrMapping/>
  </p:clrMapOvr>
  <p:transition advTm="412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checkerboard(across)">
                                      <p:cBhvr>
                                        <p:cTn id="7" dur="500"/>
                                        <p:tgtEl>
                                          <p:spTgt spid="10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a:t>Some Misses</a:t>
            </a:r>
          </a:p>
        </p:txBody>
      </p:sp>
      <p:sp>
        <p:nvSpPr>
          <p:cNvPr id="106499" name="Rectangle 3"/>
          <p:cNvSpPr>
            <a:spLocks noGrp="1" noChangeArrowheads="1"/>
          </p:cNvSpPr>
          <p:nvPr>
            <p:ph type="body" idx="1"/>
          </p:nvPr>
        </p:nvSpPr>
        <p:spPr/>
        <p:txBody>
          <a:bodyPr/>
          <a:lstStyle/>
          <a:p>
            <a:r>
              <a:rPr lang="en-US" altLang="en-US"/>
              <a:t>Even in </a:t>
            </a:r>
            <a:r>
              <a:rPr lang="en-US" altLang="en-US" i="1"/>
              <a:t>A Gift of Prophecy,</a:t>
            </a:r>
            <a:r>
              <a:rPr lang="en-US" altLang="en-US"/>
              <a:t> the author admits that Jeane Dixon has had some misses:</a:t>
            </a:r>
          </a:p>
          <a:p>
            <a:pPr lvl="1"/>
            <a:r>
              <a:rPr lang="en-US" altLang="en-US"/>
              <a:t>Red China would start a world war in October 1958.</a:t>
            </a:r>
          </a:p>
          <a:p>
            <a:pPr lvl="1"/>
            <a:r>
              <a:rPr lang="en-US" altLang="en-US"/>
              <a:t>Walter Reuther would seek the presidency in 1964.</a:t>
            </a:r>
          </a:p>
          <a:p>
            <a:r>
              <a:rPr lang="en-US" altLang="en-US"/>
              <a:t>Others have found many more.</a:t>
            </a:r>
          </a:p>
        </p:txBody>
      </p:sp>
    </p:spTree>
    <p:custDataLst>
      <p:tags r:id="rId1"/>
    </p:custDataLst>
  </p:cSld>
  <p:clrMapOvr>
    <a:masterClrMapping/>
  </p:clrMapOvr>
  <p:transition advTm="309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500" fill="hold"/>
                                        <p:tgtEl>
                                          <p:spTgt spid="1064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64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Satanic Vision?</a:t>
            </a:r>
          </a:p>
        </p:txBody>
      </p:sp>
      <p:sp>
        <p:nvSpPr>
          <p:cNvPr id="107523" name="Rectangle 3"/>
          <p:cNvSpPr>
            <a:spLocks noGrp="1" noChangeArrowheads="1"/>
          </p:cNvSpPr>
          <p:nvPr>
            <p:ph type="body" sz="half" idx="1"/>
          </p:nvPr>
        </p:nvSpPr>
        <p:spPr/>
        <p:txBody>
          <a:bodyPr/>
          <a:lstStyle/>
          <a:p>
            <a:pPr>
              <a:lnSpc>
                <a:spcPct val="90000"/>
              </a:lnSpc>
            </a:pPr>
            <a:r>
              <a:rPr lang="en-US" altLang="en-US" sz="2400"/>
              <a:t>In </a:t>
            </a:r>
            <a:r>
              <a:rPr lang="en-US" altLang="en-US" sz="2400" i="1"/>
              <a:t>A Gift of Prophecy</a:t>
            </a:r>
            <a:r>
              <a:rPr lang="en-US" altLang="en-US" sz="2400"/>
              <a:t>, chap 19, Jeane recounts an early morning vision of a snake winding around her body &amp; pointing her to the East, where a great world leader will arise.</a:t>
            </a:r>
          </a:p>
          <a:p>
            <a:pPr>
              <a:lnSpc>
                <a:spcPct val="90000"/>
              </a:lnSpc>
            </a:pPr>
            <a:r>
              <a:rPr lang="en-US" altLang="en-US" sz="2400"/>
              <a:t>In her later book </a:t>
            </a:r>
            <a:r>
              <a:rPr lang="en-US" altLang="en-US" sz="2400" i="1"/>
              <a:t>My Life and Prophecies</a:t>
            </a:r>
            <a:r>
              <a:rPr lang="en-US" altLang="en-US" sz="2400"/>
              <a:t>, chap 9, she admits this may have been Satanic.</a:t>
            </a:r>
          </a:p>
        </p:txBody>
      </p:sp>
      <p:pic>
        <p:nvPicPr>
          <p:cNvPr id="107529" name="Picture 9" descr="Life&amp;Proph"/>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306638"/>
            <a:ext cx="4029075" cy="3384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47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7529"/>
                                        </p:tgtEl>
                                        <p:attrNameLst>
                                          <p:attrName>style.visibility</p:attrName>
                                        </p:attrNameLst>
                                      </p:cBhvr>
                                      <p:to>
                                        <p:strVal val="visible"/>
                                      </p:to>
                                    </p:set>
                                    <p:animEffect transition="in" filter="checkerboard(across)">
                                      <p:cBhvr>
                                        <p:cTn id="7" dur="500"/>
                                        <p:tgtEl>
                                          <p:spTgt spid="107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7523">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75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Summary on Jeane Dixon</a:t>
            </a:r>
          </a:p>
        </p:txBody>
      </p:sp>
      <p:sp>
        <p:nvSpPr>
          <p:cNvPr id="108547" name="Rectangle 3"/>
          <p:cNvSpPr>
            <a:spLocks noGrp="1" noChangeArrowheads="1"/>
          </p:cNvSpPr>
          <p:nvPr>
            <p:ph type="body" idx="1"/>
          </p:nvPr>
        </p:nvSpPr>
        <p:spPr/>
        <p:txBody>
          <a:bodyPr/>
          <a:lstStyle/>
          <a:p>
            <a:r>
              <a:rPr lang="en-US" altLang="en-US"/>
              <a:t>Some real fulfillments</a:t>
            </a:r>
          </a:p>
          <a:p>
            <a:r>
              <a:rPr lang="en-US" altLang="en-US"/>
              <a:t>Some real misses</a:t>
            </a:r>
          </a:p>
          <a:p>
            <a:r>
              <a:rPr lang="en-US" altLang="en-US"/>
              <a:t>Some of her predictions seem to look at the rise of the Antichrist from his side.  Do we really want to follow a seer of this sort?</a:t>
            </a:r>
          </a:p>
        </p:txBody>
      </p:sp>
    </p:spTree>
    <p:custDataLst>
      <p:tags r:id="rId1"/>
    </p:custDataLst>
  </p:cSld>
  <p:clrMapOvr>
    <a:masterClrMapping/>
  </p:clrMapOvr>
  <p:transition advTm="305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Some Biblical Tests of Prophecy</a:t>
            </a:r>
          </a:p>
        </p:txBody>
      </p:sp>
      <p:sp>
        <p:nvSpPr>
          <p:cNvPr id="109571" name="Rectangle 3"/>
          <p:cNvSpPr>
            <a:spLocks noGrp="1" noChangeArrowheads="1"/>
          </p:cNvSpPr>
          <p:nvPr>
            <p:ph type="body" sz="half" idx="1"/>
          </p:nvPr>
        </p:nvSpPr>
        <p:spPr/>
        <p:txBody>
          <a:bodyPr/>
          <a:lstStyle/>
          <a:p>
            <a:r>
              <a:rPr lang="en-US" altLang="en-US" sz="2800"/>
              <a:t>Those who are satisfied that the Bible comes from God will want to apply its tests to prophets, both ancient and modern.</a:t>
            </a:r>
          </a:p>
          <a:p>
            <a:r>
              <a:rPr lang="en-US" altLang="en-US" sz="2800"/>
              <a:t>Let</a:t>
            </a:r>
            <a:r>
              <a:rPr lang="en-US" altLang="en-US" sz="2800">
                <a:cs typeface="Arial" charset="0"/>
              </a:rPr>
              <a:t>'</a:t>
            </a:r>
            <a:r>
              <a:rPr lang="en-US" altLang="en-US" sz="2800"/>
              <a:t>s look at several of these.</a:t>
            </a:r>
          </a:p>
        </p:txBody>
      </p:sp>
      <p:pic>
        <p:nvPicPr>
          <p:cNvPr id="109577" name="Picture 9" descr="Think"/>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910138" y="1941513"/>
            <a:ext cx="322421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69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9577"/>
                                        </p:tgtEl>
                                        <p:attrNameLst>
                                          <p:attrName>style.visibility</p:attrName>
                                        </p:attrNameLst>
                                      </p:cBhvr>
                                      <p:to>
                                        <p:strVal val="visible"/>
                                      </p:to>
                                    </p:set>
                                    <p:animEffect transition="in" filter="checkerboard(across)">
                                      <p:cBhvr>
                                        <p:cTn id="7" dur="500"/>
                                        <p:tgtEl>
                                          <p:spTgt spid="1095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9571">
                                            <p:txEl>
                                              <p:pRg st="0" end="0"/>
                                            </p:txEl>
                                          </p:spTgt>
                                        </p:tgtEl>
                                        <p:attrNameLst>
                                          <p:attrName>style.visibility</p:attrName>
                                        </p:attrNameLst>
                                      </p:cBhvr>
                                      <p:to>
                                        <p:strVal val="visible"/>
                                      </p:to>
                                    </p:set>
                                    <p:anim calcmode="lin" valueType="num">
                                      <p:cBhvr additive="base">
                                        <p:cTn id="12" dur="500" fill="hold"/>
                                        <p:tgtEl>
                                          <p:spTgt spid="10957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9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9571">
                                            <p:txEl>
                                              <p:pRg st="1" end="1"/>
                                            </p:txEl>
                                          </p:spTgt>
                                        </p:tgtEl>
                                        <p:attrNameLst>
                                          <p:attrName>style.visibility</p:attrName>
                                        </p:attrNameLst>
                                      </p:cBhvr>
                                      <p:to>
                                        <p:strVal val="visible"/>
                                      </p:to>
                                    </p:set>
                                    <p:anim calcmode="lin" valueType="num">
                                      <p:cBhvr additive="base">
                                        <p:cTn id="18" dur="500" fill="hold"/>
                                        <p:tgtEl>
                                          <p:spTgt spid="10957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957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a:t>Not all miracles are from God</a:t>
            </a:r>
          </a:p>
        </p:txBody>
      </p:sp>
      <p:sp>
        <p:nvSpPr>
          <p:cNvPr id="110595" name="Text Box 3"/>
          <p:cNvSpPr txBox="1">
            <a:spLocks noChangeArrowheads="1"/>
          </p:cNvSpPr>
          <p:nvPr/>
        </p:nvSpPr>
        <p:spPr bwMode="auto">
          <a:xfrm>
            <a:off x="762000" y="2362200"/>
            <a:ext cx="7543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And then the lawless one will be revealed, whom the Lord Jesus will overthrow with the breath of his mouth and destroy by the splendor of his coming.  The coming of the lawless one will be in accordance with the work of Satan displayed in all kinds of counterfeit miracles, signs and wonders… (2 Thessalonians 2:8-9)</a:t>
            </a:r>
          </a:p>
        </p:txBody>
      </p:sp>
    </p:spTree>
    <p:custDataLst>
      <p:tags r:id="rId1"/>
    </p:custDataLst>
  </p:cSld>
  <p:clrMapOvr>
    <a:masterClrMapping/>
  </p:clrMapOvr>
  <p:transition advTm="428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checkerboard(across)">
                                      <p:cBhvr>
                                        <p:cTn id="7" dur="500"/>
                                        <p:tgtEl>
                                          <p:spTgt spid="11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a:t>Test to see whether from God</a:t>
            </a:r>
          </a:p>
        </p:txBody>
      </p:sp>
      <p:sp>
        <p:nvSpPr>
          <p:cNvPr id="111619" name="Text Box 3"/>
          <p:cNvSpPr txBox="1">
            <a:spLocks noChangeArrowheads="1"/>
          </p:cNvSpPr>
          <p:nvPr/>
        </p:nvSpPr>
        <p:spPr bwMode="auto">
          <a:xfrm>
            <a:off x="762000" y="2057400"/>
            <a:ext cx="75438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Dear friends, do not believe every spirit, but test the spirits to see whether they are from God, because many false prophets have gone out into the world.  This is how you can recognize the Spirit of God:  Every spirit that acknowledges that Jesus Christ has come in the flesh is from God, but every spirit that does not acknowledge Jesus is not from God.  This is the spirit of the antichrist… (1 John 4:1-3)</a:t>
            </a:r>
          </a:p>
        </p:txBody>
      </p:sp>
    </p:spTree>
    <p:custDataLst>
      <p:tags r:id="rId1"/>
    </p:custDataLst>
  </p:cSld>
  <p:clrMapOvr>
    <a:masterClrMapping/>
  </p:clrMapOvr>
  <p:transition advTm="501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checkerboard(across)">
                                      <p:cBhvr>
                                        <p:cTn id="7"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Biblical prophets don</a:t>
            </a:r>
            <a:r>
              <a:rPr lang="en-US" altLang="en-US">
                <a:cs typeface="Arial" charset="0"/>
              </a:rPr>
              <a:t>'</a:t>
            </a:r>
            <a:r>
              <a:rPr lang="en-US" altLang="en-US"/>
              <a:t>t miss</a:t>
            </a:r>
          </a:p>
        </p:txBody>
      </p:sp>
      <p:sp>
        <p:nvSpPr>
          <p:cNvPr id="112643" name="Text Box 3"/>
          <p:cNvSpPr txBox="1">
            <a:spLocks noChangeArrowheads="1"/>
          </p:cNvSpPr>
          <p:nvPr/>
        </p:nvSpPr>
        <p:spPr bwMode="auto">
          <a:xfrm>
            <a:off x="685800" y="2362200"/>
            <a:ext cx="7772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You may say to yourselves, </a:t>
            </a:r>
            <a:r>
              <a:rPr lang="en-US" altLang="en-US" sz="2800">
                <a:cs typeface="Times New Roman" pitchFamily="18" charset="0"/>
              </a:rPr>
              <a:t>"</a:t>
            </a:r>
            <a:r>
              <a:rPr lang="en-US" altLang="en-US" sz="2800"/>
              <a:t>How can we know when a message has not been spoken by the LORD?</a:t>
            </a:r>
            <a:r>
              <a:rPr lang="en-US" altLang="en-US" sz="2800">
                <a:cs typeface="Times New Roman" pitchFamily="18" charset="0"/>
              </a:rPr>
              <a:t>"</a:t>
            </a:r>
            <a:r>
              <a:rPr lang="en-US" altLang="en-US" sz="2800"/>
              <a:t>  If what a prophet proclaims in the name of the LORD does not take place or come true, that is a message the LORD had not spoken.  That prophet has spoken presumptuously.  Do not be afraid of him.  (Deuteronomy 18:21-22)</a:t>
            </a:r>
          </a:p>
        </p:txBody>
      </p:sp>
    </p:spTree>
    <p:custDataLst>
      <p:tags r:id="rId1"/>
    </p:custDataLst>
  </p:cSld>
  <p:clrMapOvr>
    <a:masterClrMapping/>
  </p:clrMapOvr>
  <p:transition advTm="507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checkerboard(across)">
                                      <p:cBhvr>
                                        <p:cTn id="7" dur="5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317500" y="52388"/>
            <a:ext cx="8637588" cy="1431925"/>
          </a:xfrm>
        </p:spPr>
        <p:txBody>
          <a:bodyPr/>
          <a:lstStyle/>
          <a:p>
            <a:r>
              <a:rPr lang="en-US" altLang="en-US"/>
              <a:t>Failed Prophecies of Christian </a:t>
            </a:r>
            <a:r>
              <a:rPr lang="en-US" altLang="en-US">
                <a:cs typeface="Arial" charset="0"/>
              </a:rPr>
              <a:t>"</a:t>
            </a:r>
            <a:r>
              <a:rPr lang="en-US" altLang="en-US"/>
              <a:t>Prophets</a:t>
            </a:r>
            <a:r>
              <a:rPr lang="en-US" altLang="en-US">
                <a:cs typeface="Arial" charset="0"/>
              </a:rPr>
              <a:t>"</a:t>
            </a:r>
          </a:p>
        </p:txBody>
      </p:sp>
      <p:sp>
        <p:nvSpPr>
          <p:cNvPr id="113667" name="Rectangle 3"/>
          <p:cNvSpPr>
            <a:spLocks noGrp="1" noChangeArrowheads="1"/>
          </p:cNvSpPr>
          <p:nvPr>
            <p:ph type="body" idx="1"/>
          </p:nvPr>
        </p:nvSpPr>
        <p:spPr/>
        <p:txBody>
          <a:bodyPr/>
          <a:lstStyle/>
          <a:p>
            <a:r>
              <a:rPr lang="en-US" altLang="en-US"/>
              <a:t>This is an area where Charismatic Christians are often sloppy.</a:t>
            </a:r>
          </a:p>
          <a:p>
            <a:r>
              <a:rPr lang="en-US" altLang="en-US"/>
              <a:t>They claim to have a supernatural gift of prophecy from God, yet are reluctant to apply biblical tests.</a:t>
            </a:r>
          </a:p>
          <a:p>
            <a:r>
              <a:rPr lang="en-US" altLang="en-US"/>
              <a:t>Consider, for instance, David Wilkerson, of </a:t>
            </a:r>
            <a:r>
              <a:rPr lang="en-US" altLang="en-US" i="1"/>
              <a:t>Cross and Switchblade</a:t>
            </a:r>
            <a:r>
              <a:rPr lang="en-US" altLang="en-US"/>
              <a:t> fame.</a:t>
            </a:r>
          </a:p>
        </p:txBody>
      </p:sp>
    </p:spTree>
    <p:custDataLst>
      <p:tags r:id="rId1"/>
    </p:custDataLst>
  </p:cSld>
  <p:clrMapOvr>
    <a:masterClrMapping/>
  </p:clrMapOvr>
  <p:transition advTm="168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additive="base">
                                        <p:cTn id="13"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2" end="2"/>
                                            </p:txEl>
                                          </p:spTgt>
                                        </p:tgtEl>
                                        <p:attrNameLst>
                                          <p:attrName>style.visibility</p:attrName>
                                        </p:attrNameLst>
                                      </p:cBhvr>
                                      <p:to>
                                        <p:strVal val="visible"/>
                                      </p:to>
                                    </p:set>
                                    <p:anim calcmode="lin" valueType="num">
                                      <p:cBhvr additive="base">
                                        <p:cTn id="19"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a:t>Wilkerson</a:t>
            </a:r>
            <a:r>
              <a:rPr lang="en-US" altLang="en-US">
                <a:cs typeface="Arial" charset="0"/>
              </a:rPr>
              <a:t>'</a:t>
            </a:r>
            <a:r>
              <a:rPr lang="en-US" altLang="en-US"/>
              <a:t>s </a:t>
            </a:r>
            <a:r>
              <a:rPr lang="en-US" altLang="en-US" i="1"/>
              <a:t>Vision</a:t>
            </a:r>
            <a:endParaRPr lang="en-US" altLang="en-US"/>
          </a:p>
        </p:txBody>
      </p:sp>
      <p:sp>
        <p:nvSpPr>
          <p:cNvPr id="115715" name="Rectangle 3"/>
          <p:cNvSpPr>
            <a:spLocks noGrp="1" noChangeArrowheads="1"/>
          </p:cNvSpPr>
          <p:nvPr>
            <p:ph type="body" sz="half" idx="1"/>
          </p:nvPr>
        </p:nvSpPr>
        <p:spPr/>
        <p:txBody>
          <a:bodyPr/>
          <a:lstStyle/>
          <a:p>
            <a:r>
              <a:rPr lang="en-US" altLang="en-US" sz="2800"/>
              <a:t>In his book, </a:t>
            </a:r>
            <a:r>
              <a:rPr lang="en-US" altLang="en-US" sz="2800" i="1"/>
              <a:t>The Vision</a:t>
            </a:r>
            <a:r>
              <a:rPr lang="en-US" altLang="en-US" sz="2800"/>
              <a:t>, Wilkerson claims to have direct revelation from God about the future.</a:t>
            </a:r>
          </a:p>
          <a:p>
            <a:r>
              <a:rPr lang="en-US" altLang="en-US" sz="2800"/>
              <a:t>However, he makes a number of predictions which have failed.</a:t>
            </a:r>
          </a:p>
        </p:txBody>
      </p:sp>
      <p:pic>
        <p:nvPicPr>
          <p:cNvPr id="115718" name="Picture 6" descr="Vision"/>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108200"/>
            <a:ext cx="4029075" cy="3779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61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checkerboard(across)">
                                      <p:cBhvr>
                                        <p:cTn id="7" dur="500"/>
                                        <p:tgtEl>
                                          <p:spTgt spid="1157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5715">
                                            <p:txEl>
                                              <p:pRg st="0" end="0"/>
                                            </p:txEl>
                                          </p:spTgt>
                                        </p:tgtEl>
                                        <p:attrNameLst>
                                          <p:attrName>style.visibility</p:attrName>
                                        </p:attrNameLst>
                                      </p:cBhvr>
                                      <p:to>
                                        <p:strVal val="visible"/>
                                      </p:to>
                                    </p:set>
                                    <p:anim calcmode="lin" valueType="num">
                                      <p:cBhvr additive="base">
                                        <p:cTn id="12" dur="500" fill="hold"/>
                                        <p:tgtEl>
                                          <p:spTgt spid="11571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57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5715">
                                            <p:txEl>
                                              <p:pRg st="1" end="1"/>
                                            </p:txEl>
                                          </p:spTgt>
                                        </p:tgtEl>
                                        <p:attrNameLst>
                                          <p:attrName>style.visibility</p:attrName>
                                        </p:attrNameLst>
                                      </p:cBhvr>
                                      <p:to>
                                        <p:strVal val="visible"/>
                                      </p:to>
                                    </p:set>
                                    <p:anim calcmode="lin" valueType="num">
                                      <p:cBhvr additive="base">
                                        <p:cTn id="18" dur="500" fill="hold"/>
                                        <p:tgtEl>
                                          <p:spTgt spid="11571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57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The Qur</a:t>
            </a:r>
            <a:r>
              <a:rPr lang="en-US" altLang="en-US">
                <a:cs typeface="Arial" charset="0"/>
              </a:rPr>
              <a:t>'</a:t>
            </a:r>
            <a:r>
              <a:rPr lang="en-US" altLang="en-US"/>
              <a:t>an</a:t>
            </a:r>
          </a:p>
        </p:txBody>
      </p:sp>
      <p:sp>
        <p:nvSpPr>
          <p:cNvPr id="68611" name="Rectangle 3"/>
          <p:cNvSpPr>
            <a:spLocks noGrp="1" noChangeArrowheads="1"/>
          </p:cNvSpPr>
          <p:nvPr>
            <p:ph type="body" sz="half" idx="1"/>
          </p:nvPr>
        </p:nvSpPr>
        <p:spPr/>
        <p:txBody>
          <a:bodyPr/>
          <a:lstStyle/>
          <a:p>
            <a:pPr>
              <a:lnSpc>
                <a:spcPct val="90000"/>
              </a:lnSpc>
            </a:pPr>
            <a:r>
              <a:rPr lang="en-US" altLang="en-US" sz="2800"/>
              <a:t>The Bible of Islam</a:t>
            </a:r>
          </a:p>
          <a:p>
            <a:pPr>
              <a:lnSpc>
                <a:spcPct val="90000"/>
              </a:lnSpc>
            </a:pPr>
            <a:r>
              <a:rPr lang="en-US" altLang="en-US" sz="2800"/>
              <a:t>Allegedly revealed to Muhammad by an angel from Allah</a:t>
            </a:r>
          </a:p>
          <a:p>
            <a:pPr>
              <a:lnSpc>
                <a:spcPct val="90000"/>
              </a:lnSpc>
            </a:pPr>
            <a:r>
              <a:rPr lang="en-US" altLang="en-US" sz="2800"/>
              <a:t>Makes no predictions except for the last judgment</a:t>
            </a:r>
          </a:p>
          <a:p>
            <a:pPr>
              <a:lnSpc>
                <a:spcPct val="90000"/>
              </a:lnSpc>
            </a:pPr>
            <a:r>
              <a:rPr lang="en-US" altLang="en-US" sz="2800"/>
              <a:t>By then, too late to change religions!</a:t>
            </a:r>
          </a:p>
        </p:txBody>
      </p:sp>
      <p:pic>
        <p:nvPicPr>
          <p:cNvPr id="68617" name="Picture 9" descr="koran2"/>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246688" y="1941513"/>
            <a:ext cx="255111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46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Effect transition="in" filter="checkerboard(across)">
                                      <p:cBhvr>
                                        <p:cTn id="7" dur="500"/>
                                        <p:tgtEl>
                                          <p:spTgt spid="686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 calcmode="lin" valueType="num">
                                      <p:cBhvr additive="base">
                                        <p:cTn id="12" dur="500" fill="hold"/>
                                        <p:tgtEl>
                                          <p:spTgt spid="686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8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8611">
                                            <p:txEl>
                                              <p:pRg st="1" end="1"/>
                                            </p:txEl>
                                          </p:spTgt>
                                        </p:tgtEl>
                                        <p:attrNameLst>
                                          <p:attrName>style.visibility</p:attrName>
                                        </p:attrNameLst>
                                      </p:cBhvr>
                                      <p:to>
                                        <p:strVal val="visible"/>
                                      </p:to>
                                    </p:set>
                                    <p:anim calcmode="lin" valueType="num">
                                      <p:cBhvr additive="base">
                                        <p:cTn id="18" dur="500" fill="hold"/>
                                        <p:tgtEl>
                                          <p:spTgt spid="6861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8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8611">
                                            <p:txEl>
                                              <p:pRg st="2" end="2"/>
                                            </p:txEl>
                                          </p:spTgt>
                                        </p:tgtEl>
                                        <p:attrNameLst>
                                          <p:attrName>style.visibility</p:attrName>
                                        </p:attrNameLst>
                                      </p:cBhvr>
                                      <p:to>
                                        <p:strVal val="visible"/>
                                      </p:to>
                                    </p:set>
                                    <p:anim calcmode="lin" valueType="num">
                                      <p:cBhvr additive="base">
                                        <p:cTn id="24" dur="500" fill="hold"/>
                                        <p:tgtEl>
                                          <p:spTgt spid="6861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8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8611">
                                            <p:txEl>
                                              <p:pRg st="3" end="3"/>
                                            </p:txEl>
                                          </p:spTgt>
                                        </p:tgtEl>
                                        <p:attrNameLst>
                                          <p:attrName>style.visibility</p:attrName>
                                        </p:attrNameLst>
                                      </p:cBhvr>
                                      <p:to>
                                        <p:strVal val="visible"/>
                                      </p:to>
                                    </p:set>
                                    <p:anim calcmode="lin" valueType="num">
                                      <p:cBhvr additive="base">
                                        <p:cTn id="30" dur="500" fill="hold"/>
                                        <p:tgtEl>
                                          <p:spTgt spid="6861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86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A few good years left</a:t>
            </a:r>
          </a:p>
        </p:txBody>
      </p:sp>
      <p:sp>
        <p:nvSpPr>
          <p:cNvPr id="116740" name="Text Box 4"/>
          <p:cNvSpPr txBox="1">
            <a:spLocks noChangeArrowheads="1"/>
          </p:cNvSpPr>
          <p:nvPr/>
        </p:nvSpPr>
        <p:spPr bwMode="auto">
          <a:xfrm>
            <a:off x="838200" y="2133600"/>
            <a:ext cx="7467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In spite of all the danger signs around us of impending economic disaster, the next few years (from 1973) will be among the most prosperous in the history of mankind.  They will be fat and flourishing years.  In spite of tight money policies, people will continue to spend freely.  Sales will continue to break records and people will spend more than ever in modern history.  Credit debt will become nearly uncontrollable.  I see, very clearly, just a few years of tremendous affluence and continuing economic prosperity.  (</a:t>
            </a:r>
            <a:r>
              <a:rPr lang="en-US" altLang="en-US" i="1"/>
              <a:t>The Vision</a:t>
            </a:r>
            <a:r>
              <a:rPr lang="en-US" altLang="en-US"/>
              <a:t>, 16)</a:t>
            </a:r>
          </a:p>
        </p:txBody>
      </p:sp>
    </p:spTree>
    <p:custDataLst>
      <p:tags r:id="rId1"/>
    </p:custDataLst>
  </p:cSld>
  <p:clrMapOvr>
    <a:masterClrMapping/>
  </p:clrMapOvr>
  <p:transition advTm="306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checkerboard(across)">
                                      <p:cBhvr>
                                        <p:cTn id="7"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en-US"/>
              <a:t>What happened?</a:t>
            </a:r>
          </a:p>
        </p:txBody>
      </p:sp>
      <p:sp>
        <p:nvSpPr>
          <p:cNvPr id="117763" name="Rectangle 3"/>
          <p:cNvSpPr>
            <a:spLocks noGrp="1" noChangeArrowheads="1"/>
          </p:cNvSpPr>
          <p:nvPr>
            <p:ph type="body" sz="half" idx="1"/>
          </p:nvPr>
        </p:nvSpPr>
        <p:spPr/>
        <p:txBody>
          <a:bodyPr/>
          <a:lstStyle/>
          <a:p>
            <a:pPr>
              <a:lnSpc>
                <a:spcPct val="90000"/>
              </a:lnSpc>
            </a:pPr>
            <a:r>
              <a:rPr lang="en-US" altLang="en-US" sz="2400"/>
              <a:t>Though the prediction sounds pretty good at a distance of 30 years, in fact it bombed.</a:t>
            </a:r>
          </a:p>
          <a:p>
            <a:pPr>
              <a:lnSpc>
                <a:spcPct val="90000"/>
              </a:lnSpc>
            </a:pPr>
            <a:r>
              <a:rPr lang="en-US" altLang="en-US" sz="2400"/>
              <a:t>That very year, the Dow-Jones experienced its biggest fall since the Great Depression, from over 1000 to under 600 in 20 months.</a:t>
            </a:r>
          </a:p>
          <a:p>
            <a:pPr>
              <a:lnSpc>
                <a:spcPct val="90000"/>
              </a:lnSpc>
            </a:pPr>
            <a:r>
              <a:rPr lang="en-US" altLang="en-US" sz="2400"/>
              <a:t>Since then we have had 30 years of unusual prosperity in the US.</a:t>
            </a:r>
          </a:p>
        </p:txBody>
      </p:sp>
      <p:pic>
        <p:nvPicPr>
          <p:cNvPr id="117766" name="Picture 6" descr="DowJones"/>
          <p:cNvPicPr>
            <a:picLocks noGrp="1" noChangeAspect="1" noChangeArrowheads="1"/>
          </p:cNvPicPr>
          <p:nvPr>
            <p:ph type="clipArt" sz="half" idx="2"/>
          </p:nvPr>
        </p:nvPicPr>
        <p:blipFill>
          <a:blip r:embed="rId3" cstate="print">
            <a:lum contrast="18000"/>
            <a:extLst>
              <a:ext uri="{28A0092B-C50C-407E-A947-70E740481C1C}">
                <a14:useLocalDpi xmlns:a14="http://schemas.microsoft.com/office/drawing/2010/main" val="0"/>
              </a:ext>
            </a:extLst>
          </a:blip>
          <a:srcRect/>
          <a:stretch>
            <a:fillRect/>
          </a:stretch>
        </p:blipFill>
        <p:spPr>
          <a:xfrm>
            <a:off x="4508500" y="2644775"/>
            <a:ext cx="4029075" cy="2706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7" name="Oval 7"/>
          <p:cNvSpPr>
            <a:spLocks noChangeArrowheads="1"/>
          </p:cNvSpPr>
          <p:nvPr/>
        </p:nvSpPr>
        <p:spPr bwMode="auto">
          <a:xfrm>
            <a:off x="7924800" y="2209800"/>
            <a:ext cx="533400" cy="1752600"/>
          </a:xfrm>
          <a:prstGeom prst="ellipse">
            <a:avLst/>
          </a:prstGeom>
          <a:noFill/>
          <a:ln w="571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1092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checkerboard(across)">
                                      <p:cBhvr>
                                        <p:cTn id="7" dur="500"/>
                                        <p:tgtEl>
                                          <p:spTgt spid="117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7763">
                                            <p:txEl>
                                              <p:pRg st="0" end="0"/>
                                            </p:txEl>
                                          </p:spTgt>
                                        </p:tgtEl>
                                        <p:attrNameLst>
                                          <p:attrName>style.visibility</p:attrName>
                                        </p:attrNameLst>
                                      </p:cBhvr>
                                      <p:to>
                                        <p:strVal val="visible"/>
                                      </p:to>
                                    </p:set>
                                    <p:anim calcmode="lin" valueType="num">
                                      <p:cBhvr additive="base">
                                        <p:cTn id="12" dur="500" fill="hold"/>
                                        <p:tgtEl>
                                          <p:spTgt spid="11776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77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7763">
                                            <p:txEl>
                                              <p:pRg st="1" end="1"/>
                                            </p:txEl>
                                          </p:spTgt>
                                        </p:tgtEl>
                                        <p:attrNameLst>
                                          <p:attrName>style.visibility</p:attrName>
                                        </p:attrNameLst>
                                      </p:cBhvr>
                                      <p:to>
                                        <p:strVal val="visible"/>
                                      </p:to>
                                    </p:set>
                                    <p:anim calcmode="lin" valueType="num">
                                      <p:cBhvr additive="base">
                                        <p:cTn id="18" dur="500" fill="hold"/>
                                        <p:tgtEl>
                                          <p:spTgt spid="11776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77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17767"/>
                                        </p:tgtEl>
                                        <p:attrNameLst>
                                          <p:attrName>style.visibility</p:attrName>
                                        </p:attrNameLst>
                                      </p:cBhvr>
                                      <p:to>
                                        <p:strVal val="visible"/>
                                      </p:to>
                                    </p:set>
                                    <p:anim calcmode="lin" valueType="num">
                                      <p:cBhvr additive="base">
                                        <p:cTn id="24" dur="500" fill="hold"/>
                                        <p:tgtEl>
                                          <p:spTgt spid="117767"/>
                                        </p:tgtEl>
                                        <p:attrNameLst>
                                          <p:attrName>ppt_x</p:attrName>
                                        </p:attrNameLst>
                                      </p:cBhvr>
                                      <p:tavLst>
                                        <p:tav tm="0">
                                          <p:val>
                                            <p:strVal val="1+#ppt_w/2"/>
                                          </p:val>
                                        </p:tav>
                                        <p:tav tm="100000">
                                          <p:val>
                                            <p:strVal val="#ppt_x"/>
                                          </p:val>
                                        </p:tav>
                                      </p:tavLst>
                                    </p:anim>
                                    <p:anim calcmode="lin" valueType="num">
                                      <p:cBhvr additive="base">
                                        <p:cTn id="25" dur="500" fill="hold"/>
                                        <p:tgtEl>
                                          <p:spTgt spid="117767"/>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7763">
                                            <p:txEl>
                                              <p:pRg st="2" end="2"/>
                                            </p:txEl>
                                          </p:spTgt>
                                        </p:tgtEl>
                                        <p:attrNameLst>
                                          <p:attrName>style.visibility</p:attrName>
                                        </p:attrNameLst>
                                      </p:cBhvr>
                                      <p:to>
                                        <p:strVal val="visible"/>
                                      </p:to>
                                    </p:set>
                                    <p:anim calcmode="lin" valueType="num">
                                      <p:cBhvr additive="base">
                                        <p:cTn id="30" dur="500" fill="hold"/>
                                        <p:tgtEl>
                                          <p:spTgt spid="117763">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77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uiExpand="1" build="p" autoUpdateAnimBg="0"/>
      <p:bldP spid="11776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Test their message.</a:t>
            </a:r>
          </a:p>
        </p:txBody>
      </p:sp>
      <p:sp>
        <p:nvSpPr>
          <p:cNvPr id="118787" name="Text Box 3"/>
          <p:cNvSpPr txBox="1">
            <a:spLocks noChangeArrowheads="1"/>
          </p:cNvSpPr>
          <p:nvPr/>
        </p:nvSpPr>
        <p:spPr bwMode="auto">
          <a:xfrm>
            <a:off x="838200" y="2438400"/>
            <a:ext cx="7391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But even if we or an angel from heaven should preach a gospel other than the one we preached to you, let him be eternally condemned!  (Galatians 1:8)</a:t>
            </a:r>
          </a:p>
        </p:txBody>
      </p:sp>
    </p:spTree>
    <p:custDataLst>
      <p:tags r:id="rId1"/>
    </p:custDataLst>
  </p:cSld>
  <p:clrMapOvr>
    <a:masterClrMapping/>
  </p:clrMapOvr>
  <p:transition advTm="291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checkerboard(across)">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a:t>The </a:t>
            </a:r>
            <a:r>
              <a:rPr lang="en-US" altLang="en-US">
                <a:cs typeface="Arial" charset="0"/>
              </a:rPr>
              <a:t>"</a:t>
            </a:r>
            <a:r>
              <a:rPr lang="en-US" altLang="en-US"/>
              <a:t>Golden Gate</a:t>
            </a:r>
            <a:r>
              <a:rPr lang="en-US" altLang="en-US">
                <a:cs typeface="Arial" charset="0"/>
              </a:rPr>
              <a:t>"</a:t>
            </a:r>
            <a:r>
              <a:rPr lang="en-US" altLang="en-US"/>
              <a:t> Prophecy</a:t>
            </a:r>
          </a:p>
        </p:txBody>
      </p:sp>
      <p:sp>
        <p:nvSpPr>
          <p:cNvPr id="119811" name="Rectangle 3"/>
          <p:cNvSpPr>
            <a:spLocks noGrp="1" noChangeArrowheads="1"/>
          </p:cNvSpPr>
          <p:nvPr>
            <p:ph type="body" sz="half" idx="1"/>
          </p:nvPr>
        </p:nvSpPr>
        <p:spPr/>
        <p:txBody>
          <a:bodyPr/>
          <a:lstStyle/>
          <a:p>
            <a:r>
              <a:rPr lang="en-US" altLang="en-US" sz="2800"/>
              <a:t>As a last example of fulfilled predictions in the Bible, consider the prophecy relating to the so-called </a:t>
            </a:r>
            <a:r>
              <a:rPr lang="en-US" altLang="en-US" sz="2800">
                <a:cs typeface="Arial" charset="0"/>
              </a:rPr>
              <a:t>"</a:t>
            </a:r>
            <a:r>
              <a:rPr lang="en-US" altLang="en-US" sz="2800"/>
              <a:t>Golden Gate</a:t>
            </a:r>
            <a:r>
              <a:rPr lang="en-US" altLang="en-US" sz="2800">
                <a:cs typeface="Arial" charset="0"/>
              </a:rPr>
              <a:t>"</a:t>
            </a:r>
            <a:r>
              <a:rPr lang="en-US" altLang="en-US" sz="2800"/>
              <a:t> on the East side of Jerusalem.</a:t>
            </a:r>
          </a:p>
        </p:txBody>
      </p:sp>
      <p:pic>
        <p:nvPicPr>
          <p:cNvPr id="119817" name="Picture 9" descr="GoldGate1"/>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355850"/>
            <a:ext cx="4029075" cy="3284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43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9817"/>
                                        </p:tgtEl>
                                        <p:attrNameLst>
                                          <p:attrName>style.visibility</p:attrName>
                                        </p:attrNameLst>
                                      </p:cBhvr>
                                      <p:to>
                                        <p:strVal val="visible"/>
                                      </p:to>
                                    </p:set>
                                    <p:animEffect transition="in" filter="checkerboard(across)">
                                      <p:cBhvr>
                                        <p:cTn id="7" dur="500"/>
                                        <p:tgtEl>
                                          <p:spTgt spid="1198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9811">
                                            <p:txEl>
                                              <p:pRg st="0" end="0"/>
                                            </p:txEl>
                                          </p:spTgt>
                                        </p:tgtEl>
                                        <p:attrNameLst>
                                          <p:attrName>style.visibility</p:attrName>
                                        </p:attrNameLst>
                                      </p:cBhvr>
                                      <p:to>
                                        <p:strVal val="visible"/>
                                      </p:to>
                                    </p:set>
                                    <p:anim calcmode="lin" valueType="num">
                                      <p:cBhvr additive="base">
                                        <p:cTn id="12" dur="500" fill="hold"/>
                                        <p:tgtEl>
                                          <p:spTgt spid="1198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98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a:t>The </a:t>
            </a:r>
            <a:r>
              <a:rPr lang="en-US" altLang="en-US">
                <a:cs typeface="Arial" charset="0"/>
              </a:rPr>
              <a:t>"</a:t>
            </a:r>
            <a:r>
              <a:rPr lang="en-US" altLang="en-US"/>
              <a:t>Golden Gate</a:t>
            </a:r>
            <a:r>
              <a:rPr lang="en-US" altLang="en-US">
                <a:cs typeface="Arial" charset="0"/>
              </a:rPr>
              <a:t>"</a:t>
            </a:r>
            <a:r>
              <a:rPr lang="en-US" altLang="en-US"/>
              <a:t> Prophecy</a:t>
            </a:r>
          </a:p>
        </p:txBody>
      </p:sp>
      <p:sp>
        <p:nvSpPr>
          <p:cNvPr id="120835" name="Rectangle 3"/>
          <p:cNvSpPr>
            <a:spLocks noGrp="1" noChangeArrowheads="1"/>
          </p:cNvSpPr>
          <p:nvPr>
            <p:ph type="body" sz="half" idx="1"/>
          </p:nvPr>
        </p:nvSpPr>
        <p:spPr/>
        <p:txBody>
          <a:bodyPr/>
          <a:lstStyle/>
          <a:p>
            <a:r>
              <a:rPr lang="en-US" altLang="en-US" sz="2800"/>
              <a:t>This particular gate comes directly out of the temple complex and simultaneously out of the city, just out of the picture to the left in this model of Jerusalem.</a:t>
            </a:r>
          </a:p>
        </p:txBody>
      </p:sp>
      <p:pic>
        <p:nvPicPr>
          <p:cNvPr id="120838" name="Picture 6" descr="Temple"/>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559050"/>
            <a:ext cx="4029075" cy="287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77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checkerboard(across)">
                                      <p:cBhvr>
                                        <p:cTn id="7" dur="500"/>
                                        <p:tgtEl>
                                          <p:spTgt spid="1208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208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a:t>The </a:t>
            </a:r>
            <a:r>
              <a:rPr lang="en-US" altLang="en-US">
                <a:cs typeface="Arial" charset="0"/>
              </a:rPr>
              <a:t>"</a:t>
            </a:r>
            <a:r>
              <a:rPr lang="en-US" altLang="en-US"/>
              <a:t>Golden Gate</a:t>
            </a:r>
            <a:r>
              <a:rPr lang="en-US" altLang="en-US">
                <a:cs typeface="Arial" charset="0"/>
              </a:rPr>
              <a:t>"</a:t>
            </a:r>
            <a:r>
              <a:rPr lang="en-US" altLang="en-US"/>
              <a:t> Prophecy</a:t>
            </a:r>
          </a:p>
        </p:txBody>
      </p:sp>
      <p:sp>
        <p:nvSpPr>
          <p:cNvPr id="121859" name="Text Box 3"/>
          <p:cNvSpPr txBox="1">
            <a:spLocks noChangeArrowheads="1"/>
          </p:cNvSpPr>
          <p:nvPr/>
        </p:nvSpPr>
        <p:spPr bwMode="auto">
          <a:xfrm>
            <a:off x="762000" y="2286000"/>
            <a:ext cx="7772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Then the man [angel] brought me [Ezekiel] back to the outer gate of the sanctuary, the one facing east, and it was shut.  The LORD said to me, </a:t>
            </a:r>
            <a:r>
              <a:rPr lang="en-US" altLang="en-US" sz="2800">
                <a:cs typeface="Times New Roman" pitchFamily="18" charset="0"/>
              </a:rPr>
              <a:t>"</a:t>
            </a:r>
            <a:r>
              <a:rPr lang="en-US" altLang="en-US" sz="2800"/>
              <a:t>This gate is to remain shut, it must not be opened; no one may enter through it.  It is to remain shut because the LORD, the God of Israel, has entered through it.</a:t>
            </a:r>
            <a:r>
              <a:rPr lang="en-US" altLang="en-US" sz="2800">
                <a:cs typeface="Times New Roman" pitchFamily="18" charset="0"/>
              </a:rPr>
              <a:t>"</a:t>
            </a:r>
            <a:r>
              <a:rPr lang="en-US" altLang="en-US" sz="2800"/>
              <a:t>  (Ezekiel 44:1-2)</a:t>
            </a:r>
          </a:p>
        </p:txBody>
      </p:sp>
    </p:spTree>
    <p:custDataLst>
      <p:tags r:id="rId1"/>
    </p:custDataLst>
  </p:cSld>
  <p:clrMapOvr>
    <a:masterClrMapping/>
  </p:clrMapOvr>
  <p:transition advTm="426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checkerboard(across)">
                                      <p:cBhvr>
                                        <p:cTn id="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a:t>The East Gate at Jesus</a:t>
            </a:r>
            <a:r>
              <a:rPr lang="en-US" altLang="en-US">
                <a:cs typeface="Arial" charset="0"/>
              </a:rPr>
              <a:t>'</a:t>
            </a:r>
            <a:r>
              <a:rPr lang="en-US" altLang="en-US"/>
              <a:t> Time</a:t>
            </a:r>
          </a:p>
        </p:txBody>
      </p:sp>
      <p:sp>
        <p:nvSpPr>
          <p:cNvPr id="122883" name="Rectangle 3"/>
          <p:cNvSpPr>
            <a:spLocks noGrp="1" noChangeArrowheads="1"/>
          </p:cNvSpPr>
          <p:nvPr>
            <p:ph type="body" sz="half" idx="1"/>
          </p:nvPr>
        </p:nvSpPr>
        <p:spPr/>
        <p:txBody>
          <a:bodyPr/>
          <a:lstStyle/>
          <a:p>
            <a:r>
              <a:rPr lang="en-US" altLang="en-US" sz="2800"/>
              <a:t>At Jesus</a:t>
            </a:r>
            <a:r>
              <a:rPr lang="en-US" altLang="en-US" sz="2800">
                <a:cs typeface="Arial" charset="0"/>
              </a:rPr>
              <a:t>'</a:t>
            </a:r>
            <a:r>
              <a:rPr lang="en-US" altLang="en-US" sz="2800"/>
              <a:t> time, this gate led to a bridge across the Kidron Valley, and was the direct entry to the Temple from the east.</a:t>
            </a:r>
          </a:p>
          <a:p>
            <a:r>
              <a:rPr lang="en-US" altLang="en-US" sz="2800"/>
              <a:t>It looks like this was the route Jesus took at his triumphal entry.</a:t>
            </a:r>
          </a:p>
        </p:txBody>
      </p:sp>
      <p:pic>
        <p:nvPicPr>
          <p:cNvPr id="122886" name="Picture 6" descr="JerMap1"/>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460625"/>
            <a:ext cx="4029075" cy="3074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887" name="Oval 7"/>
          <p:cNvSpPr>
            <a:spLocks noChangeArrowheads="1"/>
          </p:cNvSpPr>
          <p:nvPr/>
        </p:nvSpPr>
        <p:spPr bwMode="auto">
          <a:xfrm>
            <a:off x="7620000" y="2895600"/>
            <a:ext cx="762000" cy="1600200"/>
          </a:xfrm>
          <a:prstGeom prst="ellipse">
            <a:avLst/>
          </a:prstGeom>
          <a:noFill/>
          <a:ln w="571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236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checkerboard(across)">
                                      <p:cBhvr>
                                        <p:cTn id="7" dur="500"/>
                                        <p:tgtEl>
                                          <p:spTgt spid="12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2883">
                                            <p:txEl>
                                              <p:pRg st="0" end="0"/>
                                            </p:txEl>
                                          </p:spTgt>
                                        </p:tgtEl>
                                        <p:attrNameLst>
                                          <p:attrName>style.visibility</p:attrName>
                                        </p:attrNameLst>
                                      </p:cBhvr>
                                      <p:to>
                                        <p:strVal val="visible"/>
                                      </p:to>
                                    </p:set>
                                    <p:anim calcmode="lin" valueType="num">
                                      <p:cBhvr additive="base">
                                        <p:cTn id="12" dur="500" fill="hold"/>
                                        <p:tgtEl>
                                          <p:spTgt spid="12288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28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2887"/>
                                        </p:tgtEl>
                                        <p:attrNameLst>
                                          <p:attrName>style.visibility</p:attrName>
                                        </p:attrNameLst>
                                      </p:cBhvr>
                                      <p:to>
                                        <p:strVal val="visible"/>
                                      </p:to>
                                    </p:set>
                                    <p:anim calcmode="lin" valueType="num">
                                      <p:cBhvr additive="base">
                                        <p:cTn id="18" dur="500" fill="hold"/>
                                        <p:tgtEl>
                                          <p:spTgt spid="122887"/>
                                        </p:tgtEl>
                                        <p:attrNameLst>
                                          <p:attrName>ppt_x</p:attrName>
                                        </p:attrNameLst>
                                      </p:cBhvr>
                                      <p:tavLst>
                                        <p:tav tm="0">
                                          <p:val>
                                            <p:strVal val="1+#ppt_w/2"/>
                                          </p:val>
                                        </p:tav>
                                        <p:tav tm="100000">
                                          <p:val>
                                            <p:strVal val="#ppt_x"/>
                                          </p:val>
                                        </p:tav>
                                      </p:tavLst>
                                    </p:anim>
                                    <p:anim calcmode="lin" valueType="num">
                                      <p:cBhvr additive="base">
                                        <p:cTn id="19" dur="500" fill="hold"/>
                                        <p:tgtEl>
                                          <p:spTgt spid="122887"/>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2883">
                                            <p:txEl>
                                              <p:pRg st="1" end="1"/>
                                            </p:txEl>
                                          </p:spTgt>
                                        </p:tgtEl>
                                        <p:attrNameLst>
                                          <p:attrName>style.visibility</p:attrName>
                                        </p:attrNameLst>
                                      </p:cBhvr>
                                      <p:to>
                                        <p:strVal val="visible"/>
                                      </p:to>
                                    </p:set>
                                    <p:anim calcmode="lin" valueType="num">
                                      <p:cBhvr additive="base">
                                        <p:cTn id="24" dur="500" fill="hold"/>
                                        <p:tgtEl>
                                          <p:spTgt spid="12288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28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uiExpand="1" build="p" autoUpdateAnimBg="0"/>
      <p:bldP spid="12288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Jesus</a:t>
            </a:r>
            <a:r>
              <a:rPr lang="en-US" altLang="en-US">
                <a:cs typeface="Arial" charset="0"/>
              </a:rPr>
              <a:t>'</a:t>
            </a:r>
            <a:r>
              <a:rPr lang="en-US" altLang="en-US"/>
              <a:t> Triumphal Entry</a:t>
            </a:r>
          </a:p>
        </p:txBody>
      </p:sp>
      <p:sp>
        <p:nvSpPr>
          <p:cNvPr id="123907" name="Rectangle 3"/>
          <p:cNvSpPr>
            <a:spLocks noGrp="1" noChangeArrowheads="1"/>
          </p:cNvSpPr>
          <p:nvPr>
            <p:ph type="body" sz="half" idx="1"/>
          </p:nvPr>
        </p:nvSpPr>
        <p:spPr/>
        <p:txBody>
          <a:bodyPr/>
          <a:lstStyle/>
          <a:p>
            <a:r>
              <a:rPr lang="en-US" altLang="en-US" sz="2800"/>
              <a:t>Jesus comes from the East, from Bethany on the Mount of Olives (Mark 11:1).</a:t>
            </a:r>
          </a:p>
          <a:p>
            <a:r>
              <a:rPr lang="en-US" altLang="en-US" sz="2800"/>
              <a:t>Literally (Mark 11:11), </a:t>
            </a:r>
            <a:r>
              <a:rPr lang="en-US" altLang="en-US" sz="2800">
                <a:cs typeface="Arial" charset="0"/>
              </a:rPr>
              <a:t>"</a:t>
            </a:r>
            <a:r>
              <a:rPr lang="en-US" altLang="en-US" sz="2800"/>
              <a:t>he enters into Jerusalem into the Temple…</a:t>
            </a:r>
            <a:r>
              <a:rPr lang="en-US" altLang="en-US" sz="2800">
                <a:cs typeface="Arial" charset="0"/>
              </a:rPr>
              <a:t>"</a:t>
            </a:r>
          </a:p>
        </p:txBody>
      </p:sp>
      <p:pic>
        <p:nvPicPr>
          <p:cNvPr id="123910" name="Picture 6" descr="TriumphEntry"/>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166938"/>
            <a:ext cx="4029075" cy="3662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397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checkerboard(across)">
                                      <p:cBhvr>
                                        <p:cTn id="7" dur="500"/>
                                        <p:tgtEl>
                                          <p:spTgt spid="1239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3907">
                                            <p:txEl>
                                              <p:pRg st="0" end="0"/>
                                            </p:txEl>
                                          </p:spTgt>
                                        </p:tgtEl>
                                        <p:attrNameLst>
                                          <p:attrName>style.visibility</p:attrName>
                                        </p:attrNameLst>
                                      </p:cBhvr>
                                      <p:to>
                                        <p:strVal val="visible"/>
                                      </p:to>
                                    </p:set>
                                    <p:anim calcmode="lin" valueType="num">
                                      <p:cBhvr additive="base">
                                        <p:cTn id="12" dur="500" fill="hold"/>
                                        <p:tgtEl>
                                          <p:spTgt spid="12390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39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3907">
                                            <p:txEl>
                                              <p:pRg st="1" end="1"/>
                                            </p:txEl>
                                          </p:spTgt>
                                        </p:tgtEl>
                                        <p:attrNameLst>
                                          <p:attrName>style.visibility</p:attrName>
                                        </p:attrNameLst>
                                      </p:cBhvr>
                                      <p:to>
                                        <p:strVal val="visible"/>
                                      </p:to>
                                    </p:set>
                                    <p:anim calcmode="lin" valueType="num">
                                      <p:cBhvr additive="base">
                                        <p:cTn id="18" dur="500" fill="hold"/>
                                        <p:tgtEl>
                                          <p:spTgt spid="12390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390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a:t>Jerusalem Destroyed</a:t>
            </a:r>
          </a:p>
        </p:txBody>
      </p:sp>
      <p:sp>
        <p:nvSpPr>
          <p:cNvPr id="124931" name="Rectangle 3"/>
          <p:cNvSpPr>
            <a:spLocks noGrp="1" noChangeArrowheads="1"/>
          </p:cNvSpPr>
          <p:nvPr>
            <p:ph type="body" sz="half" idx="1"/>
          </p:nvPr>
        </p:nvSpPr>
        <p:spPr/>
        <p:txBody>
          <a:bodyPr/>
          <a:lstStyle/>
          <a:p>
            <a:r>
              <a:rPr lang="en-US" altLang="en-US" sz="2800"/>
              <a:t>In AD 66, the Jews rebel against Roman tyranny &amp; misrule.</a:t>
            </a:r>
          </a:p>
          <a:p>
            <a:r>
              <a:rPr lang="en-US" altLang="en-US" sz="2800"/>
              <a:t>After a terrible siege &amp; famine, the Romans take Jerusalem in August, AD 70, burning &amp; leveling the city.</a:t>
            </a:r>
          </a:p>
        </p:txBody>
      </p:sp>
      <p:pic>
        <p:nvPicPr>
          <p:cNvPr id="124934" name="Picture 6" descr="Romans"/>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438400"/>
            <a:ext cx="4029075" cy="3119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63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4934"/>
                                        </p:tgtEl>
                                        <p:attrNameLst>
                                          <p:attrName>style.visibility</p:attrName>
                                        </p:attrNameLst>
                                      </p:cBhvr>
                                      <p:to>
                                        <p:strVal val="visible"/>
                                      </p:to>
                                    </p:set>
                                    <p:animEffect transition="in" filter="checkerboard(across)">
                                      <p:cBhvr>
                                        <p:cTn id="7" dur="500"/>
                                        <p:tgtEl>
                                          <p:spTgt spid="1249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4931">
                                            <p:txEl>
                                              <p:pRg st="0" end="0"/>
                                            </p:txEl>
                                          </p:spTgt>
                                        </p:tgtEl>
                                        <p:attrNameLst>
                                          <p:attrName>style.visibility</p:attrName>
                                        </p:attrNameLst>
                                      </p:cBhvr>
                                      <p:to>
                                        <p:strVal val="visible"/>
                                      </p:to>
                                    </p:set>
                                    <p:anim calcmode="lin" valueType="num">
                                      <p:cBhvr additive="base">
                                        <p:cTn id="12"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49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4931">
                                            <p:txEl>
                                              <p:pRg st="1" end="1"/>
                                            </p:txEl>
                                          </p:spTgt>
                                        </p:tgtEl>
                                        <p:attrNameLst>
                                          <p:attrName>style.visibility</p:attrName>
                                        </p:attrNameLst>
                                      </p:cBhvr>
                                      <p:to>
                                        <p:strVal val="visible"/>
                                      </p:to>
                                    </p:set>
                                    <p:anim calcmode="lin" valueType="num">
                                      <p:cBhvr additive="base">
                                        <p:cTn id="18"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493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ltLang="en-US"/>
              <a:t>Jerusalem Rebuilt</a:t>
            </a:r>
          </a:p>
        </p:txBody>
      </p:sp>
      <p:sp>
        <p:nvSpPr>
          <p:cNvPr id="125955" name="Rectangle 3"/>
          <p:cNvSpPr>
            <a:spLocks noGrp="1" noChangeArrowheads="1"/>
          </p:cNvSpPr>
          <p:nvPr>
            <p:ph type="body" sz="half" idx="1"/>
          </p:nvPr>
        </p:nvSpPr>
        <p:spPr/>
        <p:txBody>
          <a:bodyPr/>
          <a:lstStyle/>
          <a:p>
            <a:r>
              <a:rPr lang="en-US" altLang="en-US" sz="2400"/>
              <a:t>The city is rebuilt in AD 135 and remains under Roman control till 640, when it is taken by the Muslims.</a:t>
            </a:r>
          </a:p>
          <a:p>
            <a:r>
              <a:rPr lang="en-US" altLang="en-US" sz="2400"/>
              <a:t>It is under Muslim rule till 1948, with the present </a:t>
            </a:r>
            <a:r>
              <a:rPr lang="en-US" altLang="en-US" sz="2400">
                <a:cs typeface="Arial" charset="0"/>
              </a:rPr>
              <a:t>"</a:t>
            </a:r>
            <a:r>
              <a:rPr lang="en-US" altLang="en-US" sz="2400"/>
              <a:t>Old City</a:t>
            </a:r>
            <a:r>
              <a:rPr lang="en-US" altLang="en-US" sz="2400">
                <a:cs typeface="Arial" charset="0"/>
              </a:rPr>
              <a:t>"</a:t>
            </a:r>
            <a:r>
              <a:rPr lang="en-US" altLang="en-US" sz="2400"/>
              <a:t> walls the work of Suleiman the Magnificent in 1543.</a:t>
            </a:r>
          </a:p>
        </p:txBody>
      </p:sp>
      <p:pic>
        <p:nvPicPr>
          <p:cNvPr id="125958" name="Picture 6" descr="aelia"/>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508500" y="2449513"/>
            <a:ext cx="4029075" cy="3097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56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checkerboard(across)">
                                      <p:cBhvr>
                                        <p:cTn id="7" dur="500"/>
                                        <p:tgtEl>
                                          <p:spTgt spid="125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5955">
                                            <p:txEl>
                                              <p:pRg st="0" end="0"/>
                                            </p:txEl>
                                          </p:spTgt>
                                        </p:tgtEl>
                                        <p:attrNameLst>
                                          <p:attrName>style.visibility</p:attrName>
                                        </p:attrNameLst>
                                      </p:cBhvr>
                                      <p:to>
                                        <p:strVal val="visible"/>
                                      </p:to>
                                    </p:set>
                                    <p:anim calcmode="lin" valueType="num">
                                      <p:cBhvr additive="base">
                                        <p:cTn id="12" dur="500" fill="hold"/>
                                        <p:tgtEl>
                                          <p:spTgt spid="1259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59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5955">
                                            <p:txEl>
                                              <p:pRg st="1" end="1"/>
                                            </p:txEl>
                                          </p:spTgt>
                                        </p:tgtEl>
                                        <p:attrNameLst>
                                          <p:attrName>style.visibility</p:attrName>
                                        </p:attrNameLst>
                                      </p:cBhvr>
                                      <p:to>
                                        <p:strVal val="visible"/>
                                      </p:to>
                                    </p:set>
                                    <p:anim calcmode="lin" valueType="num">
                                      <p:cBhvr additive="base">
                                        <p:cTn id="18" dur="500" fill="hold"/>
                                        <p:tgtEl>
                                          <p:spTgt spid="12595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595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Book of Mormon</a:t>
            </a:r>
          </a:p>
        </p:txBody>
      </p:sp>
      <p:sp>
        <p:nvSpPr>
          <p:cNvPr id="69635" name="Rectangle 3"/>
          <p:cNvSpPr>
            <a:spLocks noGrp="1" noChangeArrowheads="1"/>
          </p:cNvSpPr>
          <p:nvPr>
            <p:ph type="body" sz="half" idx="1"/>
          </p:nvPr>
        </p:nvSpPr>
        <p:spPr/>
        <p:txBody>
          <a:bodyPr/>
          <a:lstStyle/>
          <a:p>
            <a:r>
              <a:rPr lang="en-US" altLang="en-US" sz="2800"/>
              <a:t>Alleged to be records from an ancient civilization on the American continents, written before 400 AD</a:t>
            </a:r>
          </a:p>
          <a:p>
            <a:r>
              <a:rPr lang="en-US" altLang="en-US" sz="2800"/>
              <a:t>Revealed to Joseph Smith by an angel</a:t>
            </a:r>
          </a:p>
          <a:p>
            <a:r>
              <a:rPr lang="en-US" altLang="en-US" sz="2800"/>
              <a:t>Claims a number of predictions</a:t>
            </a:r>
          </a:p>
        </p:txBody>
      </p:sp>
      <p:pic>
        <p:nvPicPr>
          <p:cNvPr id="69641" name="Picture 9" descr="BookMormon"/>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137150" y="1941513"/>
            <a:ext cx="27717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17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9641"/>
                                        </p:tgtEl>
                                        <p:attrNameLst>
                                          <p:attrName>style.visibility</p:attrName>
                                        </p:attrNameLst>
                                      </p:cBhvr>
                                      <p:to>
                                        <p:strVal val="visible"/>
                                      </p:to>
                                    </p:set>
                                    <p:animEffect transition="in" filter="checkerboard(across)">
                                      <p:cBhvr>
                                        <p:cTn id="7" dur="500"/>
                                        <p:tgtEl>
                                          <p:spTgt spid="696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9635">
                                            <p:txEl>
                                              <p:pRg st="0" end="0"/>
                                            </p:txEl>
                                          </p:spTgt>
                                        </p:tgtEl>
                                        <p:attrNameLst>
                                          <p:attrName>style.visibility</p:attrName>
                                        </p:attrNameLst>
                                      </p:cBhvr>
                                      <p:to>
                                        <p:strVal val="visible"/>
                                      </p:to>
                                    </p:set>
                                    <p:anim calcmode="lin" valueType="num">
                                      <p:cBhvr additive="base">
                                        <p:cTn id="12" dur="500" fill="hold"/>
                                        <p:tgtEl>
                                          <p:spTgt spid="6963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9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9635">
                                            <p:txEl>
                                              <p:pRg st="1" end="1"/>
                                            </p:txEl>
                                          </p:spTgt>
                                        </p:tgtEl>
                                        <p:attrNameLst>
                                          <p:attrName>style.visibility</p:attrName>
                                        </p:attrNameLst>
                                      </p:cBhvr>
                                      <p:to>
                                        <p:strVal val="visible"/>
                                      </p:to>
                                    </p:set>
                                    <p:anim calcmode="lin" valueType="num">
                                      <p:cBhvr additive="base">
                                        <p:cTn id="18" dur="500" fill="hold"/>
                                        <p:tgtEl>
                                          <p:spTgt spid="6963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96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9635">
                                            <p:txEl>
                                              <p:pRg st="2" end="2"/>
                                            </p:txEl>
                                          </p:spTgt>
                                        </p:tgtEl>
                                        <p:attrNameLst>
                                          <p:attrName>style.visibility</p:attrName>
                                        </p:attrNameLst>
                                      </p:cBhvr>
                                      <p:to>
                                        <p:strVal val="visible"/>
                                      </p:to>
                                    </p:set>
                                    <p:anim calcmode="lin" valueType="num">
                                      <p:cBhvr additive="base">
                                        <p:cTn id="24" dur="500" fill="hold"/>
                                        <p:tgtEl>
                                          <p:spTgt spid="6963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96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a:t>Jerusalem Today</a:t>
            </a:r>
          </a:p>
        </p:txBody>
      </p:sp>
      <p:sp>
        <p:nvSpPr>
          <p:cNvPr id="126979" name="Rectangle 3"/>
          <p:cNvSpPr>
            <a:spLocks noGrp="1" noChangeArrowheads="1"/>
          </p:cNvSpPr>
          <p:nvPr>
            <p:ph type="body" sz="half" idx="1"/>
          </p:nvPr>
        </p:nvSpPr>
        <p:spPr/>
        <p:txBody>
          <a:bodyPr/>
          <a:lstStyle/>
          <a:p>
            <a:r>
              <a:rPr lang="en-US" altLang="en-US" sz="2800"/>
              <a:t>In the latest rebuilding (1543), the East Gate was rebuilt.</a:t>
            </a:r>
          </a:p>
          <a:p>
            <a:r>
              <a:rPr lang="en-US" altLang="en-US" sz="2800"/>
              <a:t>The gate was shortly thereafter closed up, apparently because Christians were using it for their Easter processions.</a:t>
            </a:r>
          </a:p>
        </p:txBody>
      </p:sp>
      <p:pic>
        <p:nvPicPr>
          <p:cNvPr id="126982" name="Picture 6" descr="GoldGate2"/>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92638" y="1941513"/>
            <a:ext cx="3860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83" name="Oval 7"/>
          <p:cNvSpPr>
            <a:spLocks noChangeArrowheads="1"/>
          </p:cNvSpPr>
          <p:nvPr/>
        </p:nvSpPr>
        <p:spPr bwMode="auto">
          <a:xfrm>
            <a:off x="6858000" y="4191000"/>
            <a:ext cx="457200" cy="7620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212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6982"/>
                                        </p:tgtEl>
                                        <p:attrNameLst>
                                          <p:attrName>style.visibility</p:attrName>
                                        </p:attrNameLst>
                                      </p:cBhvr>
                                      <p:to>
                                        <p:strVal val="visible"/>
                                      </p:to>
                                    </p:set>
                                    <p:animEffect transition="in" filter="checkerboard(across)">
                                      <p:cBhvr>
                                        <p:cTn id="7" dur="500"/>
                                        <p:tgtEl>
                                          <p:spTgt spid="1269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6979">
                                            <p:txEl>
                                              <p:pRg st="0" end="0"/>
                                            </p:txEl>
                                          </p:spTgt>
                                        </p:tgtEl>
                                        <p:attrNameLst>
                                          <p:attrName>style.visibility</p:attrName>
                                        </p:attrNameLst>
                                      </p:cBhvr>
                                      <p:to>
                                        <p:strVal val="visible"/>
                                      </p:to>
                                    </p:set>
                                    <p:anim calcmode="lin" valueType="num">
                                      <p:cBhvr additive="base">
                                        <p:cTn id="12" dur="500" fill="hold"/>
                                        <p:tgtEl>
                                          <p:spTgt spid="12697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69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6983"/>
                                        </p:tgtEl>
                                        <p:attrNameLst>
                                          <p:attrName>style.visibility</p:attrName>
                                        </p:attrNameLst>
                                      </p:cBhvr>
                                      <p:to>
                                        <p:strVal val="visible"/>
                                      </p:to>
                                    </p:set>
                                    <p:anim calcmode="lin" valueType="num">
                                      <p:cBhvr additive="base">
                                        <p:cTn id="18" dur="500" fill="hold"/>
                                        <p:tgtEl>
                                          <p:spTgt spid="126983"/>
                                        </p:tgtEl>
                                        <p:attrNameLst>
                                          <p:attrName>ppt_x</p:attrName>
                                        </p:attrNameLst>
                                      </p:cBhvr>
                                      <p:tavLst>
                                        <p:tav tm="0">
                                          <p:val>
                                            <p:strVal val="1+#ppt_w/2"/>
                                          </p:val>
                                        </p:tav>
                                        <p:tav tm="100000">
                                          <p:val>
                                            <p:strVal val="#ppt_x"/>
                                          </p:val>
                                        </p:tav>
                                      </p:tavLst>
                                    </p:anim>
                                    <p:anim calcmode="lin" valueType="num">
                                      <p:cBhvr additive="base">
                                        <p:cTn id="19" dur="500" fill="hold"/>
                                        <p:tgtEl>
                                          <p:spTgt spid="12698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6979">
                                            <p:txEl>
                                              <p:pRg st="1" end="1"/>
                                            </p:txEl>
                                          </p:spTgt>
                                        </p:tgtEl>
                                        <p:attrNameLst>
                                          <p:attrName>style.visibility</p:attrName>
                                        </p:attrNameLst>
                                      </p:cBhvr>
                                      <p:to>
                                        <p:strVal val="visible"/>
                                      </p:to>
                                    </p:set>
                                    <p:anim calcmode="lin" valueType="num">
                                      <p:cBhvr additive="base">
                                        <p:cTn id="24" dur="500" fill="hold"/>
                                        <p:tgtEl>
                                          <p:spTgt spid="126979">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697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uiExpand="1" build="p" autoUpdateAnimBg="0"/>
      <p:bldP spid="12698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a:t>Jerusalem Today</a:t>
            </a:r>
          </a:p>
        </p:txBody>
      </p:sp>
      <p:sp>
        <p:nvSpPr>
          <p:cNvPr id="128003" name="Rectangle 3"/>
          <p:cNvSpPr>
            <a:spLocks noGrp="1" noChangeArrowheads="1"/>
          </p:cNvSpPr>
          <p:nvPr>
            <p:ph type="body" sz="half" idx="1"/>
          </p:nvPr>
        </p:nvSpPr>
        <p:spPr/>
        <p:txBody>
          <a:bodyPr/>
          <a:lstStyle/>
          <a:p>
            <a:pPr>
              <a:lnSpc>
                <a:spcPct val="90000"/>
              </a:lnSpc>
            </a:pPr>
            <a:r>
              <a:rPr lang="en-US" altLang="en-US" sz="2400"/>
              <a:t>Legend has it that a great conqueror will reopen the gate.</a:t>
            </a:r>
          </a:p>
          <a:p>
            <a:pPr>
              <a:lnSpc>
                <a:spcPct val="90000"/>
              </a:lnSpc>
            </a:pPr>
            <a:r>
              <a:rPr lang="en-US" altLang="en-US" sz="2400"/>
              <a:t>Kaiser Wilhelm</a:t>
            </a:r>
            <a:r>
              <a:rPr lang="en-US" altLang="en-US" sz="2400">
                <a:cs typeface="Arial" charset="0"/>
              </a:rPr>
              <a:t>'</a:t>
            </a:r>
            <a:r>
              <a:rPr lang="en-US" altLang="en-US" sz="2400"/>
              <a:t>s dream to open the gate was foiled because he did not take the city.</a:t>
            </a:r>
          </a:p>
          <a:p>
            <a:pPr>
              <a:lnSpc>
                <a:spcPct val="90000"/>
              </a:lnSpc>
            </a:pPr>
            <a:r>
              <a:rPr lang="en-US" altLang="en-US" sz="2400"/>
              <a:t>British General Allenby did, but he would not open the gate because he felt only Jesus should do so.</a:t>
            </a:r>
          </a:p>
        </p:txBody>
      </p:sp>
      <p:pic>
        <p:nvPicPr>
          <p:cNvPr id="128006" name="Picture 6" descr="GoldGate3"/>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287588"/>
            <a:ext cx="4029075" cy="3422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65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checkerboard(across)">
                                      <p:cBhvr>
                                        <p:cTn id="7" dur="500"/>
                                        <p:tgtEl>
                                          <p:spTgt spid="12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8003">
                                            <p:txEl>
                                              <p:pRg st="0" end="0"/>
                                            </p:txEl>
                                          </p:spTgt>
                                        </p:tgtEl>
                                        <p:attrNameLst>
                                          <p:attrName>style.visibility</p:attrName>
                                        </p:attrNameLst>
                                      </p:cBhvr>
                                      <p:to>
                                        <p:strVal val="visible"/>
                                      </p:to>
                                    </p:set>
                                    <p:anim calcmode="lin" valueType="num">
                                      <p:cBhvr additive="base">
                                        <p:cTn id="12" dur="500" fill="hold"/>
                                        <p:tgtEl>
                                          <p:spTgt spid="1280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80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8003">
                                            <p:txEl>
                                              <p:pRg st="1" end="1"/>
                                            </p:txEl>
                                          </p:spTgt>
                                        </p:tgtEl>
                                        <p:attrNameLst>
                                          <p:attrName>style.visibility</p:attrName>
                                        </p:attrNameLst>
                                      </p:cBhvr>
                                      <p:to>
                                        <p:strVal val="visible"/>
                                      </p:to>
                                    </p:set>
                                    <p:anim calcmode="lin" valueType="num">
                                      <p:cBhvr additive="base">
                                        <p:cTn id="18" dur="500" fill="hold"/>
                                        <p:tgtEl>
                                          <p:spTgt spid="12800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80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8003">
                                            <p:txEl>
                                              <p:pRg st="2" end="2"/>
                                            </p:txEl>
                                          </p:spTgt>
                                        </p:tgtEl>
                                        <p:attrNameLst>
                                          <p:attrName>style.visibility</p:attrName>
                                        </p:attrNameLst>
                                      </p:cBhvr>
                                      <p:to>
                                        <p:strVal val="visible"/>
                                      </p:to>
                                    </p:set>
                                    <p:anim calcmode="lin" valueType="num">
                                      <p:cBhvr additive="base">
                                        <p:cTn id="24" dur="500" fill="hold"/>
                                        <p:tgtEl>
                                          <p:spTgt spid="12800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80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The Golden Gate Today</a:t>
            </a:r>
          </a:p>
        </p:txBody>
      </p:sp>
      <p:sp>
        <p:nvSpPr>
          <p:cNvPr id="129027" name="Rectangle 3"/>
          <p:cNvSpPr>
            <a:spLocks noGrp="1" noChangeArrowheads="1"/>
          </p:cNvSpPr>
          <p:nvPr>
            <p:ph type="body" sz="half" idx="1"/>
          </p:nvPr>
        </p:nvSpPr>
        <p:spPr/>
        <p:txBody>
          <a:bodyPr/>
          <a:lstStyle/>
          <a:p>
            <a:r>
              <a:rPr lang="en-US" altLang="en-US" sz="2800"/>
              <a:t>Thus the Eastern Gate still stands shut today.</a:t>
            </a:r>
          </a:p>
          <a:p>
            <a:r>
              <a:rPr lang="en-US" altLang="en-US" sz="2800"/>
              <a:t>It is a mute witness to God</a:t>
            </a:r>
            <a:r>
              <a:rPr lang="en-US" altLang="en-US" sz="2800">
                <a:cs typeface="Arial" charset="0"/>
              </a:rPr>
              <a:t>'</a:t>
            </a:r>
            <a:r>
              <a:rPr lang="en-US" altLang="en-US" sz="2800"/>
              <a:t>s Word through the prophet Ezekiel.</a:t>
            </a:r>
          </a:p>
        </p:txBody>
      </p:sp>
      <p:pic>
        <p:nvPicPr>
          <p:cNvPr id="129030" name="Picture 6" descr="GoldGate4"/>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508500" y="2228850"/>
            <a:ext cx="4029075" cy="3540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46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9030"/>
                                        </p:tgtEl>
                                        <p:attrNameLst>
                                          <p:attrName>style.visibility</p:attrName>
                                        </p:attrNameLst>
                                      </p:cBhvr>
                                      <p:to>
                                        <p:strVal val="visible"/>
                                      </p:to>
                                    </p:set>
                                    <p:animEffect transition="in" filter="checkerboard(across)">
                                      <p:cBhvr>
                                        <p:cTn id="7" dur="500"/>
                                        <p:tgtEl>
                                          <p:spTgt spid="129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9027">
                                            <p:txEl>
                                              <p:pRg st="0" end="0"/>
                                            </p:txEl>
                                          </p:spTgt>
                                        </p:tgtEl>
                                        <p:attrNameLst>
                                          <p:attrName>style.visibility</p:attrName>
                                        </p:attrNameLst>
                                      </p:cBhvr>
                                      <p:to>
                                        <p:strVal val="visible"/>
                                      </p:to>
                                    </p:set>
                                    <p:anim calcmode="lin" valueType="num">
                                      <p:cBhvr additive="base">
                                        <p:cTn id="12" dur="500" fill="hold"/>
                                        <p:tgtEl>
                                          <p:spTgt spid="12902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90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9027">
                                            <p:txEl>
                                              <p:pRg st="1" end="1"/>
                                            </p:txEl>
                                          </p:spTgt>
                                        </p:tgtEl>
                                        <p:attrNameLst>
                                          <p:attrName>style.visibility</p:attrName>
                                        </p:attrNameLst>
                                      </p:cBhvr>
                                      <p:to>
                                        <p:strVal val="visible"/>
                                      </p:to>
                                    </p:set>
                                    <p:anim calcmode="lin" valueType="num">
                                      <p:cBhvr additive="base">
                                        <p:cTn id="18" dur="500" fill="hold"/>
                                        <p:tgtEl>
                                          <p:spTgt spid="12902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902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en-US"/>
              <a:t>Summary on Prophecy</a:t>
            </a:r>
          </a:p>
        </p:txBody>
      </p:sp>
      <p:sp>
        <p:nvSpPr>
          <p:cNvPr id="130051" name="Rectangle 3"/>
          <p:cNvSpPr>
            <a:spLocks noGrp="1" noChangeArrowheads="1"/>
          </p:cNvSpPr>
          <p:nvPr>
            <p:ph type="body" idx="1"/>
          </p:nvPr>
        </p:nvSpPr>
        <p:spPr/>
        <p:txBody>
          <a:bodyPr/>
          <a:lstStyle/>
          <a:p>
            <a:pPr>
              <a:lnSpc>
                <a:spcPct val="90000"/>
              </a:lnSpc>
            </a:pPr>
            <a:r>
              <a:rPr lang="en-US" altLang="en-US"/>
              <a:t>Whether large or small, the prophecies of the Bible have come true because God controls the future:</a:t>
            </a:r>
          </a:p>
          <a:p>
            <a:pPr lvl="1">
              <a:lnSpc>
                <a:spcPct val="90000"/>
              </a:lnSpc>
            </a:pPr>
            <a:r>
              <a:rPr lang="en-US" altLang="en-US"/>
              <a:t>Edom &amp; Petra</a:t>
            </a:r>
          </a:p>
          <a:p>
            <a:pPr lvl="1">
              <a:lnSpc>
                <a:spcPct val="90000"/>
              </a:lnSpc>
            </a:pPr>
            <a:r>
              <a:rPr lang="en-US" altLang="en-US"/>
              <a:t>The Golden Gate</a:t>
            </a:r>
          </a:p>
          <a:p>
            <a:pPr>
              <a:lnSpc>
                <a:spcPct val="90000"/>
              </a:lnSpc>
            </a:pPr>
            <a:r>
              <a:rPr lang="en-US" altLang="en-US"/>
              <a:t>Other prophets, though occasionally successful, often miss because God causes them to do so.</a:t>
            </a:r>
          </a:p>
        </p:txBody>
      </p:sp>
    </p:spTree>
    <p:custDataLst>
      <p:tags r:id="rId1"/>
    </p:custDataLst>
  </p:cSld>
  <p:clrMapOvr>
    <a:masterClrMapping/>
  </p:clrMapOvr>
  <p:transition advTm="308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additive="base">
                                        <p:cTn id="7" dur="500" fill="hold"/>
                                        <p:tgtEl>
                                          <p:spTgt spid="1300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0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additive="base">
                                        <p:cTn id="13" dur="500" fill="hold"/>
                                        <p:tgtEl>
                                          <p:spTgt spid="1300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00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additive="base">
                                        <p:cTn id="19" dur="500" fill="hold"/>
                                        <p:tgtEl>
                                          <p:spTgt spid="1300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00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0051">
                                            <p:txEl>
                                              <p:pRg st="3" end="3"/>
                                            </p:txEl>
                                          </p:spTgt>
                                        </p:tgtEl>
                                        <p:attrNameLst>
                                          <p:attrName>style.visibility</p:attrName>
                                        </p:attrNameLst>
                                      </p:cBhvr>
                                      <p:to>
                                        <p:strVal val="visible"/>
                                      </p:to>
                                    </p:set>
                                    <p:anim calcmode="lin" valueType="num">
                                      <p:cBhvr additive="base">
                                        <p:cTn id="25" dur="500" fill="hold"/>
                                        <p:tgtEl>
                                          <p:spTgt spid="1300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00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bldLvl="2"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a:t>For Further Reading</a:t>
            </a:r>
          </a:p>
        </p:txBody>
      </p:sp>
      <p:sp>
        <p:nvSpPr>
          <p:cNvPr id="131075" name="Rectangle 3"/>
          <p:cNvSpPr>
            <a:spLocks noGrp="1" noChangeArrowheads="1"/>
          </p:cNvSpPr>
          <p:nvPr>
            <p:ph type="body" sz="half" idx="1"/>
          </p:nvPr>
        </p:nvSpPr>
        <p:spPr/>
        <p:txBody>
          <a:bodyPr/>
          <a:lstStyle/>
          <a:p>
            <a:r>
              <a:rPr lang="en-US" altLang="en-US" sz="2800"/>
              <a:t>There are many more biblical prophecies that have already been fulfilled besides these two.</a:t>
            </a:r>
          </a:p>
          <a:p>
            <a:r>
              <a:rPr lang="en-US" altLang="en-US" sz="2800"/>
              <a:t>See my book </a:t>
            </a:r>
            <a:r>
              <a:rPr lang="en-US" altLang="en-US" sz="2800" i="1"/>
              <a:t>The Evidence of Prophecy</a:t>
            </a:r>
            <a:r>
              <a:rPr lang="en-US" altLang="en-US" sz="2800"/>
              <a:t> and Kenny Barfield’s </a:t>
            </a:r>
            <a:r>
              <a:rPr lang="en-US" altLang="en-US" sz="2800" i="1"/>
              <a:t>The Prophet Motive.</a:t>
            </a:r>
            <a:endParaRPr lang="en-US" altLang="en-US" sz="2800"/>
          </a:p>
        </p:txBody>
      </p:sp>
      <p:pic>
        <p:nvPicPr>
          <p:cNvPr id="131081" name="Picture 9" descr="EvProphecy"/>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6019800" y="533400"/>
            <a:ext cx="26225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1082" name="Picture 10" descr="ProphMo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4013" y="2514600"/>
            <a:ext cx="2560637" cy="4162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71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1081"/>
                                        </p:tgtEl>
                                        <p:attrNameLst>
                                          <p:attrName>style.visibility</p:attrName>
                                        </p:attrNameLst>
                                      </p:cBhvr>
                                      <p:to>
                                        <p:strVal val="visible"/>
                                      </p:to>
                                    </p:set>
                                    <p:animEffect transition="in" filter="checkerboard(across)">
                                      <p:cBhvr>
                                        <p:cTn id="7" dur="500"/>
                                        <p:tgtEl>
                                          <p:spTgt spid="1310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1075">
                                            <p:txEl>
                                              <p:pRg st="0" end="0"/>
                                            </p:txEl>
                                          </p:spTgt>
                                        </p:tgtEl>
                                        <p:attrNameLst>
                                          <p:attrName>style.visibility</p:attrName>
                                        </p:attrNameLst>
                                      </p:cBhvr>
                                      <p:to>
                                        <p:strVal val="visible"/>
                                      </p:to>
                                    </p:set>
                                    <p:anim calcmode="lin" valueType="num">
                                      <p:cBhvr additive="base">
                                        <p:cTn id="12" dur="500" fill="hold"/>
                                        <p:tgtEl>
                                          <p:spTgt spid="13107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1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1075">
                                            <p:txEl>
                                              <p:pRg st="1" end="1"/>
                                            </p:txEl>
                                          </p:spTgt>
                                        </p:tgtEl>
                                        <p:attrNameLst>
                                          <p:attrName>style.visibility</p:attrName>
                                        </p:attrNameLst>
                                      </p:cBhvr>
                                      <p:to>
                                        <p:strVal val="visible"/>
                                      </p:to>
                                    </p:set>
                                    <p:anim calcmode="lin" valueType="num">
                                      <p:cBhvr additive="base">
                                        <p:cTn id="18" dur="500" fill="hold"/>
                                        <p:tgtEl>
                                          <p:spTgt spid="13107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1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31082"/>
                                        </p:tgtEl>
                                        <p:attrNameLst>
                                          <p:attrName>style.visibility</p:attrName>
                                        </p:attrNameLst>
                                      </p:cBhvr>
                                      <p:to>
                                        <p:strVal val="visible"/>
                                      </p:to>
                                    </p:set>
                                    <p:animEffect transition="in" filter="checkerboard(across)">
                                      <p:cBhvr>
                                        <p:cTn id="24" dur="500"/>
                                        <p:tgtEl>
                                          <p:spTgt spid="13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Claimed Mormon Predictions</a:t>
            </a:r>
          </a:p>
        </p:txBody>
      </p:sp>
      <p:sp>
        <p:nvSpPr>
          <p:cNvPr id="70659" name="Rectangle 3"/>
          <p:cNvSpPr>
            <a:spLocks noGrp="1" noChangeArrowheads="1"/>
          </p:cNvSpPr>
          <p:nvPr>
            <p:ph type="body" idx="1"/>
          </p:nvPr>
        </p:nvSpPr>
        <p:spPr/>
        <p:txBody>
          <a:bodyPr/>
          <a:lstStyle/>
          <a:p>
            <a:r>
              <a:rPr lang="en-US" altLang="en-US"/>
              <a:t>America</a:t>
            </a:r>
            <a:r>
              <a:rPr lang="en-US" altLang="en-US">
                <a:cs typeface="Arial" charset="0"/>
              </a:rPr>
              <a:t>'</a:t>
            </a:r>
            <a:r>
              <a:rPr lang="en-US" altLang="en-US"/>
              <a:t>s history foretold 2500 years ago, 1 Nephi 13:</a:t>
            </a:r>
          </a:p>
          <a:p>
            <a:pPr lvl="1"/>
            <a:r>
              <a:rPr lang="en-US" altLang="en-US"/>
              <a:t>Columbus, verse 12</a:t>
            </a:r>
          </a:p>
          <a:p>
            <a:pPr lvl="1"/>
            <a:r>
              <a:rPr lang="en-US" altLang="en-US"/>
              <a:t>Fate of the Indians, verse 14</a:t>
            </a:r>
          </a:p>
          <a:p>
            <a:pPr lvl="1"/>
            <a:r>
              <a:rPr lang="en-US" altLang="en-US"/>
              <a:t>The Puritans, verse 16</a:t>
            </a:r>
          </a:p>
          <a:p>
            <a:pPr lvl="1"/>
            <a:r>
              <a:rPr lang="en-US" altLang="en-US"/>
              <a:t>The Revolution, verses 17-19</a:t>
            </a:r>
          </a:p>
          <a:p>
            <a:pPr lvl="1"/>
            <a:r>
              <a:rPr lang="en-US" altLang="en-US"/>
              <a:t>The Bible, verses 23-29</a:t>
            </a:r>
          </a:p>
        </p:txBody>
      </p:sp>
    </p:spTree>
    <p:custDataLst>
      <p:tags r:id="rId1"/>
    </p:custDataLst>
  </p:cSld>
  <p:clrMapOvr>
    <a:masterClrMapping/>
  </p:clrMapOvr>
  <p:transition advTm="266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0659">
                                            <p:txEl>
                                              <p:pRg st="3" end="3"/>
                                            </p:txEl>
                                          </p:spTgt>
                                        </p:tgtEl>
                                        <p:attrNameLst>
                                          <p:attrName>style.visibility</p:attrName>
                                        </p:attrNameLst>
                                      </p:cBhvr>
                                      <p:to>
                                        <p:strVal val="visible"/>
                                      </p:to>
                                    </p:set>
                                    <p:anim calcmode="lin" valueType="num">
                                      <p:cBhvr additive="base">
                                        <p:cTn id="25" dur="500" fill="hold"/>
                                        <p:tgtEl>
                                          <p:spTgt spid="706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06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0659">
                                            <p:txEl>
                                              <p:pRg st="4" end="4"/>
                                            </p:txEl>
                                          </p:spTgt>
                                        </p:tgtEl>
                                        <p:attrNameLst>
                                          <p:attrName>style.visibility</p:attrName>
                                        </p:attrNameLst>
                                      </p:cBhvr>
                                      <p:to>
                                        <p:strVal val="visible"/>
                                      </p:to>
                                    </p:set>
                                    <p:anim calcmode="lin" valueType="num">
                                      <p:cBhvr additive="base">
                                        <p:cTn id="31" dur="500" fill="hold"/>
                                        <p:tgtEl>
                                          <p:spTgt spid="706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06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0659">
                                            <p:txEl>
                                              <p:pRg st="5" end="5"/>
                                            </p:txEl>
                                          </p:spTgt>
                                        </p:tgtEl>
                                        <p:attrNameLst>
                                          <p:attrName>style.visibility</p:attrName>
                                        </p:attrNameLst>
                                      </p:cBhvr>
                                      <p:to>
                                        <p:strVal val="visible"/>
                                      </p:to>
                                    </p:set>
                                    <p:anim calcmode="lin" valueType="num">
                                      <p:cBhvr additive="base">
                                        <p:cTn id="37" dur="500" fill="hold"/>
                                        <p:tgtEl>
                                          <p:spTgt spid="7065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065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Columbus</a:t>
            </a:r>
          </a:p>
        </p:txBody>
      </p:sp>
      <p:sp>
        <p:nvSpPr>
          <p:cNvPr id="71683" name="Text Box 3"/>
          <p:cNvSpPr txBox="1">
            <a:spLocks noChangeArrowheads="1"/>
          </p:cNvSpPr>
          <p:nvPr/>
        </p:nvSpPr>
        <p:spPr bwMode="auto">
          <a:xfrm>
            <a:off x="609600" y="2286000"/>
            <a:ext cx="7924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And I looked and beheld a man among the Gentiles, who was separated from the seed of my brethren by many waters; and I beheld the Spirit of God, that it came down and wrought upon the man; and he went forth upon the many waters, even unto the seed of my brethren, who were in the promised land. (1 Nephi 13:12)</a:t>
            </a:r>
          </a:p>
        </p:txBody>
      </p:sp>
    </p:spTree>
    <p:custDataLst>
      <p:tags r:id="rId1"/>
    </p:custDataLst>
  </p:cSld>
  <p:clrMapOvr>
    <a:masterClrMapping/>
  </p:clrMapOvr>
  <p:transition advTm="678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checkerboard(across)">
                                      <p:cBhvr>
                                        <p:cTn id="7" dur="5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Fate of the Indians</a:t>
            </a:r>
          </a:p>
        </p:txBody>
      </p:sp>
      <p:sp>
        <p:nvSpPr>
          <p:cNvPr id="72707" name="Text Box 3"/>
          <p:cNvSpPr txBox="1">
            <a:spLocks noChangeArrowheads="1"/>
          </p:cNvSpPr>
          <p:nvPr/>
        </p:nvSpPr>
        <p:spPr bwMode="auto">
          <a:xfrm>
            <a:off x="762000" y="2362200"/>
            <a:ext cx="7772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And it came to pass that I beheld many multitudes of the Gentiles upon the land of promise; and I beheld the wrath of God, that it was upon the seed of my brethren; and they were scattered before the Gentiles and were smitten.  (1 Nephi 13:14)</a:t>
            </a:r>
          </a:p>
        </p:txBody>
      </p:sp>
    </p:spTree>
    <p:custDataLst>
      <p:tags r:id="rId1"/>
    </p:custDataLst>
  </p:cSld>
  <p:clrMapOvr>
    <a:masterClrMapping/>
  </p:clrMapOvr>
  <p:transition advTm="432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checkerboard(across)">
                                      <p:cBhvr>
                                        <p:cTn id="7"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5.4"/>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1.7"/>
</p:tagLst>
</file>

<file path=ppt/tags/tag12.xml><?xml version="1.0" encoding="utf-8"?>
<p:tagLst xmlns:a="http://schemas.openxmlformats.org/drawingml/2006/main" xmlns:r="http://schemas.openxmlformats.org/officeDocument/2006/relationships" xmlns:p="http://schemas.openxmlformats.org/presentationml/2006/main">
  <p:tag name="TIMING" val="|0.3|8|12.7"/>
</p:tagLst>
</file>

<file path=ppt/tags/tag13.xml><?xml version="1.0" encoding="utf-8"?>
<p:tagLst xmlns:a="http://schemas.openxmlformats.org/drawingml/2006/main" xmlns:r="http://schemas.openxmlformats.org/officeDocument/2006/relationships" xmlns:p="http://schemas.openxmlformats.org/presentationml/2006/main">
  <p:tag name="TIMING" val="|1.6|2.2|11.6|14.9|4.4"/>
</p:tagLst>
</file>

<file path=ppt/tags/tag14.xml><?xml version="1.0" encoding="utf-8"?>
<p:tagLst xmlns:a="http://schemas.openxmlformats.org/drawingml/2006/main" xmlns:r="http://schemas.openxmlformats.org/officeDocument/2006/relationships" xmlns:p="http://schemas.openxmlformats.org/presentationml/2006/main">
  <p:tag name="TIMING" val="|13"/>
</p:tagLst>
</file>

<file path=ppt/tags/tag15.xml><?xml version="1.0" encoding="utf-8"?>
<p:tagLst xmlns:a="http://schemas.openxmlformats.org/drawingml/2006/main" xmlns:r="http://schemas.openxmlformats.org/officeDocument/2006/relationships" xmlns:p="http://schemas.openxmlformats.org/presentationml/2006/main">
  <p:tag name="TIMING" val="|6.9"/>
</p:tagLst>
</file>

<file path=ppt/tags/tag16.xml><?xml version="1.0" encoding="utf-8"?>
<p:tagLst xmlns:a="http://schemas.openxmlformats.org/drawingml/2006/main" xmlns:r="http://schemas.openxmlformats.org/officeDocument/2006/relationships" xmlns:p="http://schemas.openxmlformats.org/presentationml/2006/main">
  <p:tag name="TIMING" val="|3.6"/>
</p:tagLst>
</file>

<file path=ppt/tags/tag17.xml><?xml version="1.0" encoding="utf-8"?>
<p:tagLst xmlns:a="http://schemas.openxmlformats.org/drawingml/2006/main" xmlns:r="http://schemas.openxmlformats.org/officeDocument/2006/relationships" xmlns:p="http://schemas.openxmlformats.org/presentationml/2006/main">
  <p:tag name="TIMING" val="|2.2|5.8|5.6|14.1"/>
</p:tagLst>
</file>

<file path=ppt/tags/tag18.xml><?xml version="1.0" encoding="utf-8"?>
<p:tagLst xmlns:a="http://schemas.openxmlformats.org/drawingml/2006/main" xmlns:r="http://schemas.openxmlformats.org/officeDocument/2006/relationships" xmlns:p="http://schemas.openxmlformats.org/presentationml/2006/main">
  <p:tag name="TIMING" val="|5.1|3.3|4.7|7.4"/>
</p:tagLst>
</file>

<file path=ppt/tags/tag19.xml><?xml version="1.0" encoding="utf-8"?>
<p:tagLst xmlns:a="http://schemas.openxmlformats.org/drawingml/2006/main" xmlns:r="http://schemas.openxmlformats.org/officeDocument/2006/relationships" xmlns:p="http://schemas.openxmlformats.org/presentationml/2006/main">
  <p:tag name="TIMING" val="|1.5|1.6|2.4"/>
</p:tagLst>
</file>

<file path=ppt/tags/tag2.xml><?xml version="1.0" encoding="utf-8"?>
<p:tagLst xmlns:a="http://schemas.openxmlformats.org/drawingml/2006/main" xmlns:r="http://schemas.openxmlformats.org/officeDocument/2006/relationships" xmlns:p="http://schemas.openxmlformats.org/presentationml/2006/main">
  <p:tag name="TIMING" val="|8.8|14.5|2.8|14"/>
</p:tagLst>
</file>

<file path=ppt/tags/tag20.xml><?xml version="1.0" encoding="utf-8"?>
<p:tagLst xmlns:a="http://schemas.openxmlformats.org/drawingml/2006/main" xmlns:r="http://schemas.openxmlformats.org/officeDocument/2006/relationships" xmlns:p="http://schemas.openxmlformats.org/presentationml/2006/main">
  <p:tag name="TIMING" val="|1"/>
</p:tagLst>
</file>

<file path=ppt/tags/tag21.xml><?xml version="1.0" encoding="utf-8"?>
<p:tagLst xmlns:a="http://schemas.openxmlformats.org/drawingml/2006/main" xmlns:r="http://schemas.openxmlformats.org/officeDocument/2006/relationships" xmlns:p="http://schemas.openxmlformats.org/presentationml/2006/main">
  <p:tag name="TIMING" val="|0.8"/>
</p:tagLst>
</file>

<file path=ppt/tags/tag22.xml><?xml version="1.0" encoding="utf-8"?>
<p:tagLst xmlns:a="http://schemas.openxmlformats.org/drawingml/2006/main" xmlns:r="http://schemas.openxmlformats.org/officeDocument/2006/relationships" xmlns:p="http://schemas.openxmlformats.org/presentationml/2006/main">
  <p:tag name="TIMING" val="|2.3|5.2|6.2|6.4|4.6|5.2|4.4"/>
</p:tagLst>
</file>

<file path=ppt/tags/tag23.xml><?xml version="1.0" encoding="utf-8"?>
<p:tagLst xmlns:a="http://schemas.openxmlformats.org/drawingml/2006/main" xmlns:r="http://schemas.openxmlformats.org/officeDocument/2006/relationships" xmlns:p="http://schemas.openxmlformats.org/presentationml/2006/main">
  <p:tag name="TIMING" val="|1.9"/>
</p:tagLst>
</file>

<file path=ppt/tags/tag24.xml><?xml version="1.0" encoding="utf-8"?>
<p:tagLst xmlns:a="http://schemas.openxmlformats.org/drawingml/2006/main" xmlns:r="http://schemas.openxmlformats.org/officeDocument/2006/relationships" xmlns:p="http://schemas.openxmlformats.org/presentationml/2006/main">
  <p:tag name="TIMING" val="|4.5"/>
</p:tagLst>
</file>

<file path=ppt/tags/tag25.xml><?xml version="1.0" encoding="utf-8"?>
<p:tagLst xmlns:a="http://schemas.openxmlformats.org/drawingml/2006/main" xmlns:r="http://schemas.openxmlformats.org/officeDocument/2006/relationships" xmlns:p="http://schemas.openxmlformats.org/presentationml/2006/main">
  <p:tag name="TIMING" val="|0.6"/>
</p:tagLst>
</file>

<file path=ppt/tags/tag26.xml><?xml version="1.0" encoding="utf-8"?>
<p:tagLst xmlns:a="http://schemas.openxmlformats.org/drawingml/2006/main" xmlns:r="http://schemas.openxmlformats.org/officeDocument/2006/relationships" xmlns:p="http://schemas.openxmlformats.org/presentationml/2006/main">
  <p:tag name="TIMING" val="|0.9|2.7|15.1|5.9"/>
</p:tagLst>
</file>

<file path=ppt/tags/tag27.xml><?xml version="1.0" encoding="utf-8"?>
<p:tagLst xmlns:a="http://schemas.openxmlformats.org/drawingml/2006/main" xmlns:r="http://schemas.openxmlformats.org/officeDocument/2006/relationships" xmlns:p="http://schemas.openxmlformats.org/presentationml/2006/main">
  <p:tag name="TIMING" val="|8.1|5.9|8.4|1.3|8.4"/>
</p:tagLst>
</file>

<file path=ppt/tags/tag28.xml><?xml version="1.0" encoding="utf-8"?>
<p:tagLst xmlns:a="http://schemas.openxmlformats.org/drawingml/2006/main" xmlns:r="http://schemas.openxmlformats.org/officeDocument/2006/relationships" xmlns:p="http://schemas.openxmlformats.org/presentationml/2006/main">
  <p:tag name="TIMING" val="|1.5|4.9|0.8|1.3|5.5|4.7"/>
</p:tagLst>
</file>

<file path=ppt/tags/tag29.xml><?xml version="1.0" encoding="utf-8"?>
<p:tagLst xmlns:a="http://schemas.openxmlformats.org/drawingml/2006/main" xmlns:r="http://schemas.openxmlformats.org/officeDocument/2006/relationships" xmlns:p="http://schemas.openxmlformats.org/presentationml/2006/main">
  <p:tag name="TIMING" val="|1.6|1.3|4.4|11.9"/>
</p:tagLst>
</file>

<file path=ppt/tags/tag3.xml><?xml version="1.0" encoding="utf-8"?>
<p:tagLst xmlns:a="http://schemas.openxmlformats.org/drawingml/2006/main" xmlns:r="http://schemas.openxmlformats.org/officeDocument/2006/relationships" xmlns:p="http://schemas.openxmlformats.org/presentationml/2006/main">
  <p:tag name="TIMING" val="|18.7|8.8|17.6|19"/>
</p:tagLst>
</file>

<file path=ppt/tags/tag30.xml><?xml version="1.0" encoding="utf-8"?>
<p:tagLst xmlns:a="http://schemas.openxmlformats.org/drawingml/2006/main" xmlns:r="http://schemas.openxmlformats.org/officeDocument/2006/relationships" xmlns:p="http://schemas.openxmlformats.org/presentationml/2006/main">
  <p:tag name="TIMING" val="|0.9|0.9|1|8"/>
</p:tagLst>
</file>

<file path=ppt/tags/tag31.xml><?xml version="1.0" encoding="utf-8"?>
<p:tagLst xmlns:a="http://schemas.openxmlformats.org/drawingml/2006/main" xmlns:r="http://schemas.openxmlformats.org/officeDocument/2006/relationships" xmlns:p="http://schemas.openxmlformats.org/presentationml/2006/main">
  <p:tag name="TIMING" val="|0.5|1.2|4.1"/>
</p:tagLst>
</file>

<file path=ppt/tags/tag32.xml><?xml version="1.0" encoding="utf-8"?>
<p:tagLst xmlns:a="http://schemas.openxmlformats.org/drawingml/2006/main" xmlns:r="http://schemas.openxmlformats.org/officeDocument/2006/relationships" xmlns:p="http://schemas.openxmlformats.org/presentationml/2006/main">
  <p:tag name="TIMING" val="|0.1|0.7"/>
</p:tagLst>
</file>

<file path=ppt/tags/tag33.xml><?xml version="1.0" encoding="utf-8"?>
<p:tagLst xmlns:a="http://schemas.openxmlformats.org/drawingml/2006/main" xmlns:r="http://schemas.openxmlformats.org/officeDocument/2006/relationships" xmlns:p="http://schemas.openxmlformats.org/presentationml/2006/main">
  <p:tag name="TIMING" val="|0.1|0.8|8.2"/>
</p:tagLst>
</file>

<file path=ppt/tags/tag34.xml><?xml version="1.0" encoding="utf-8"?>
<p:tagLst xmlns:a="http://schemas.openxmlformats.org/drawingml/2006/main" xmlns:r="http://schemas.openxmlformats.org/officeDocument/2006/relationships" xmlns:p="http://schemas.openxmlformats.org/presentationml/2006/main">
  <p:tag name="TIMING" val="|0.2|0.9|3.9|7.1"/>
</p:tagLst>
</file>

<file path=ppt/tags/tag35.xml><?xml version="1.0" encoding="utf-8"?>
<p:tagLst xmlns:a="http://schemas.openxmlformats.org/drawingml/2006/main" xmlns:r="http://schemas.openxmlformats.org/officeDocument/2006/relationships" xmlns:p="http://schemas.openxmlformats.org/presentationml/2006/main">
  <p:tag name="TIMING" val="|1.3|6.8|8|3.6"/>
</p:tagLst>
</file>

<file path=ppt/tags/tag36.xml><?xml version="1.0" encoding="utf-8"?>
<p:tagLst xmlns:a="http://schemas.openxmlformats.org/drawingml/2006/main" xmlns:r="http://schemas.openxmlformats.org/officeDocument/2006/relationships" xmlns:p="http://schemas.openxmlformats.org/presentationml/2006/main">
  <p:tag name="TIMING" val="|2.6|1.1|7.8"/>
</p:tagLst>
</file>

<file path=ppt/tags/tag37.xml><?xml version="1.0" encoding="utf-8"?>
<p:tagLst xmlns:a="http://schemas.openxmlformats.org/drawingml/2006/main" xmlns:r="http://schemas.openxmlformats.org/officeDocument/2006/relationships" xmlns:p="http://schemas.openxmlformats.org/presentationml/2006/main">
  <p:tag name="TIMING" val="|0.1|0.7|11.5"/>
</p:tagLst>
</file>

<file path=ppt/tags/tag38.xml><?xml version="1.0" encoding="utf-8"?>
<p:tagLst xmlns:a="http://schemas.openxmlformats.org/drawingml/2006/main" xmlns:r="http://schemas.openxmlformats.org/officeDocument/2006/relationships" xmlns:p="http://schemas.openxmlformats.org/presentationml/2006/main">
  <p:tag name="TIMING" val="|1.2"/>
</p:tagLst>
</file>

<file path=ppt/tags/tag39.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1.6|0.8|0.9|1.5"/>
</p:tagLst>
</file>

<file path=ppt/tags/tag40.xml><?xml version="1.0" encoding="utf-8"?>
<p:tagLst xmlns:a="http://schemas.openxmlformats.org/drawingml/2006/main" xmlns:r="http://schemas.openxmlformats.org/officeDocument/2006/relationships" xmlns:p="http://schemas.openxmlformats.org/presentationml/2006/main">
  <p:tag name="TIMING" val="|6.6"/>
</p:tagLst>
</file>

<file path=ppt/tags/tag41.xml><?xml version="1.0" encoding="utf-8"?>
<p:tagLst xmlns:a="http://schemas.openxmlformats.org/drawingml/2006/main" xmlns:r="http://schemas.openxmlformats.org/officeDocument/2006/relationships" xmlns:p="http://schemas.openxmlformats.org/presentationml/2006/main">
  <p:tag name="TIMING" val="|1.6|7.4|7|6.9"/>
</p:tagLst>
</file>

<file path=ppt/tags/tag42.xml><?xml version="1.0" encoding="utf-8"?>
<p:tagLst xmlns:a="http://schemas.openxmlformats.org/drawingml/2006/main" xmlns:r="http://schemas.openxmlformats.org/officeDocument/2006/relationships" xmlns:p="http://schemas.openxmlformats.org/presentationml/2006/main">
  <p:tag name="TIMING" val="|0.1|1.3|13"/>
</p:tagLst>
</file>

<file path=ppt/tags/tag43.xml><?xml version="1.0" encoding="utf-8"?>
<p:tagLst xmlns:a="http://schemas.openxmlformats.org/drawingml/2006/main" xmlns:r="http://schemas.openxmlformats.org/officeDocument/2006/relationships" xmlns:p="http://schemas.openxmlformats.org/presentationml/2006/main">
  <p:tag name="TIMING" val="|2.9|1.8|2.8"/>
</p:tagLst>
</file>

<file path=ppt/tags/tag44.xml><?xml version="1.0" encoding="utf-8"?>
<p:tagLst xmlns:a="http://schemas.openxmlformats.org/drawingml/2006/main" xmlns:r="http://schemas.openxmlformats.org/officeDocument/2006/relationships" xmlns:p="http://schemas.openxmlformats.org/presentationml/2006/main">
  <p:tag name="TIMING" val="|2.4|3|3.7"/>
</p:tagLst>
</file>

<file path=ppt/tags/tag45.xml><?xml version="1.0" encoding="utf-8"?>
<p:tagLst xmlns:a="http://schemas.openxmlformats.org/drawingml/2006/main" xmlns:r="http://schemas.openxmlformats.org/officeDocument/2006/relationships" xmlns:p="http://schemas.openxmlformats.org/presentationml/2006/main">
  <p:tag name="TIMING" val="|9"/>
</p:tagLst>
</file>

<file path=ppt/tags/tag46.xml><?xml version="1.0" encoding="utf-8"?>
<p:tagLst xmlns:a="http://schemas.openxmlformats.org/drawingml/2006/main" xmlns:r="http://schemas.openxmlformats.org/officeDocument/2006/relationships" xmlns:p="http://schemas.openxmlformats.org/presentationml/2006/main">
  <p:tag name="TIMING" val="|5.8"/>
</p:tagLst>
</file>

<file path=ppt/tags/tag47.xml><?xml version="1.0" encoding="utf-8"?>
<p:tagLst xmlns:a="http://schemas.openxmlformats.org/drawingml/2006/main" xmlns:r="http://schemas.openxmlformats.org/officeDocument/2006/relationships" xmlns:p="http://schemas.openxmlformats.org/presentationml/2006/main">
  <p:tag name="TIMING" val="|4.3"/>
</p:tagLst>
</file>

<file path=ppt/tags/tag48.xml><?xml version="1.0" encoding="utf-8"?>
<p:tagLst xmlns:a="http://schemas.openxmlformats.org/drawingml/2006/main" xmlns:r="http://schemas.openxmlformats.org/officeDocument/2006/relationships" xmlns:p="http://schemas.openxmlformats.org/presentationml/2006/main">
  <p:tag name="TIMING" val="|3.7|2.3|4.7"/>
</p:tagLst>
</file>

<file path=ppt/tags/tag49.xml><?xml version="1.0" encoding="utf-8"?>
<p:tagLst xmlns:a="http://schemas.openxmlformats.org/drawingml/2006/main" xmlns:r="http://schemas.openxmlformats.org/officeDocument/2006/relationships" xmlns:p="http://schemas.openxmlformats.org/presentationml/2006/main">
  <p:tag name="TIMING" val="|2.5|1.3|3.5"/>
</p:tagLst>
</file>

<file path=ppt/tags/tag5.xml><?xml version="1.0" encoding="utf-8"?>
<p:tagLst xmlns:a="http://schemas.openxmlformats.org/drawingml/2006/main" xmlns:r="http://schemas.openxmlformats.org/officeDocument/2006/relationships" xmlns:p="http://schemas.openxmlformats.org/presentationml/2006/main">
  <p:tag name="TIMING" val="|2|0.7|0.8|6.5|12.1"/>
</p:tagLst>
</file>

<file path=ppt/tags/tag50.xml><?xml version="1.0" encoding="utf-8"?>
<p:tagLst xmlns:a="http://schemas.openxmlformats.org/drawingml/2006/main" xmlns:r="http://schemas.openxmlformats.org/officeDocument/2006/relationships" xmlns:p="http://schemas.openxmlformats.org/presentationml/2006/main">
  <p:tag name="TIMING" val="|1.3"/>
</p:tagLst>
</file>

<file path=ppt/tags/tag51.xml><?xml version="1.0" encoding="utf-8"?>
<p:tagLst xmlns:a="http://schemas.openxmlformats.org/drawingml/2006/main" xmlns:r="http://schemas.openxmlformats.org/officeDocument/2006/relationships" xmlns:p="http://schemas.openxmlformats.org/presentationml/2006/main">
  <p:tag name="TIMING" val="|2.2|1.1|5.1|9.2|20.5"/>
</p:tagLst>
</file>

<file path=ppt/tags/tag52.xml><?xml version="1.0" encoding="utf-8"?>
<p:tagLst xmlns:a="http://schemas.openxmlformats.org/drawingml/2006/main" xmlns:r="http://schemas.openxmlformats.org/officeDocument/2006/relationships" xmlns:p="http://schemas.openxmlformats.org/presentationml/2006/main">
  <p:tag name="TIMING" val="|4.7"/>
</p:tagLst>
</file>

<file path=ppt/tags/tag53.xml><?xml version="1.0" encoding="utf-8"?>
<p:tagLst xmlns:a="http://schemas.openxmlformats.org/drawingml/2006/main" xmlns:r="http://schemas.openxmlformats.org/officeDocument/2006/relationships" xmlns:p="http://schemas.openxmlformats.org/presentationml/2006/main">
  <p:tag name="TIMING" val="|2.3|0.8"/>
</p:tagLst>
</file>

<file path=ppt/tags/tag54.xml><?xml version="1.0" encoding="utf-8"?>
<p:tagLst xmlns:a="http://schemas.openxmlformats.org/drawingml/2006/main" xmlns:r="http://schemas.openxmlformats.org/officeDocument/2006/relationships" xmlns:p="http://schemas.openxmlformats.org/presentationml/2006/main">
  <p:tag name="TIMING" val="|0.1|0.8"/>
</p:tagLst>
</file>

<file path=ppt/tags/tag55.xml><?xml version="1.0" encoding="utf-8"?>
<p:tagLst xmlns:a="http://schemas.openxmlformats.org/drawingml/2006/main" xmlns:r="http://schemas.openxmlformats.org/officeDocument/2006/relationships" xmlns:p="http://schemas.openxmlformats.org/presentationml/2006/main">
  <p:tag name="TIMING" val="|15.6"/>
</p:tagLst>
</file>

<file path=ppt/tags/tag56.xml><?xml version="1.0" encoding="utf-8"?>
<p:tagLst xmlns:a="http://schemas.openxmlformats.org/drawingml/2006/main" xmlns:r="http://schemas.openxmlformats.org/officeDocument/2006/relationships" xmlns:p="http://schemas.openxmlformats.org/presentationml/2006/main">
  <p:tag name="TIMING" val="|1.5|0.9|2.1|12.1"/>
</p:tagLst>
</file>

<file path=ppt/tags/tag57.xml><?xml version="1.0" encoding="utf-8"?>
<p:tagLst xmlns:a="http://schemas.openxmlformats.org/drawingml/2006/main" xmlns:r="http://schemas.openxmlformats.org/officeDocument/2006/relationships" xmlns:p="http://schemas.openxmlformats.org/presentationml/2006/main">
  <p:tag name="TIMING" val="|0.5|0.8|5.8"/>
</p:tagLst>
</file>

<file path=ppt/tags/tag58.xml><?xml version="1.0" encoding="utf-8"?>
<p:tagLst xmlns:a="http://schemas.openxmlformats.org/drawingml/2006/main" xmlns:r="http://schemas.openxmlformats.org/officeDocument/2006/relationships" xmlns:p="http://schemas.openxmlformats.org/presentationml/2006/main">
  <p:tag name="TIMING" val="|0.2|0.8|3.5"/>
</p:tagLst>
</file>

<file path=ppt/tags/tag59.xml><?xml version="1.0" encoding="utf-8"?>
<p:tagLst xmlns:a="http://schemas.openxmlformats.org/drawingml/2006/main" xmlns:r="http://schemas.openxmlformats.org/officeDocument/2006/relationships" xmlns:p="http://schemas.openxmlformats.org/presentationml/2006/main">
  <p:tag name="TIMING" val="|4|1.1|33"/>
</p:tagLst>
</file>

<file path=ppt/tags/tag6.xml><?xml version="1.0" encoding="utf-8"?>
<p:tagLst xmlns:a="http://schemas.openxmlformats.org/drawingml/2006/main" xmlns:r="http://schemas.openxmlformats.org/officeDocument/2006/relationships" xmlns:p="http://schemas.openxmlformats.org/presentationml/2006/main">
  <p:tag name="TIMING" val="|0.8|5.2|14.4|6.1"/>
</p:tagLst>
</file>

<file path=ppt/tags/tag60.xml><?xml version="1.0" encoding="utf-8"?>
<p:tagLst xmlns:a="http://schemas.openxmlformats.org/drawingml/2006/main" xmlns:r="http://schemas.openxmlformats.org/officeDocument/2006/relationships" xmlns:p="http://schemas.openxmlformats.org/presentationml/2006/main">
  <p:tag name="TIMING" val="|0.2|0.9|3.8|7.6"/>
</p:tagLst>
</file>

<file path=ppt/tags/tag61.xml><?xml version="1.0" encoding="utf-8"?>
<p:tagLst xmlns:a="http://schemas.openxmlformats.org/drawingml/2006/main" xmlns:r="http://schemas.openxmlformats.org/officeDocument/2006/relationships" xmlns:p="http://schemas.openxmlformats.org/presentationml/2006/main">
  <p:tag name="TIMING" val="|0.3|1.8|5.5|9"/>
</p:tagLst>
</file>

<file path=ppt/tags/tag62.xml><?xml version="1.0" encoding="utf-8"?>
<p:tagLst xmlns:a="http://schemas.openxmlformats.org/drawingml/2006/main" xmlns:r="http://schemas.openxmlformats.org/officeDocument/2006/relationships" xmlns:p="http://schemas.openxmlformats.org/presentationml/2006/main">
  <p:tag name="TIMING" val="|0.9|0.9|2.9"/>
</p:tagLst>
</file>

<file path=ppt/tags/tag63.xml><?xml version="1.0" encoding="utf-8"?>
<p:tagLst xmlns:a="http://schemas.openxmlformats.org/drawingml/2006/main" xmlns:r="http://schemas.openxmlformats.org/officeDocument/2006/relationships" xmlns:p="http://schemas.openxmlformats.org/presentationml/2006/main">
  <p:tag name="TIMING" val="|0.3|5.4|2.9|13.1"/>
</p:tagLst>
</file>

<file path=ppt/tags/tag64.xml><?xml version="1.0" encoding="utf-8"?>
<p:tagLst xmlns:a="http://schemas.openxmlformats.org/drawingml/2006/main" xmlns:r="http://schemas.openxmlformats.org/officeDocument/2006/relationships" xmlns:p="http://schemas.openxmlformats.org/presentationml/2006/main">
  <p:tag name="TIMING" val="|1.2|3.3|4.7|1.6"/>
</p:tagLst>
</file>

<file path=ppt/tags/tag7.xml><?xml version="1.0" encoding="utf-8"?>
<p:tagLst xmlns:a="http://schemas.openxmlformats.org/drawingml/2006/main" xmlns:r="http://schemas.openxmlformats.org/officeDocument/2006/relationships" xmlns:p="http://schemas.openxmlformats.org/presentationml/2006/main">
  <p:tag name="TIMING" val="|1.6|7.9|2.1|2.7|2.7|3.6"/>
</p:tagLst>
</file>

<file path=ppt/tags/tag8.xml><?xml version="1.0" encoding="utf-8"?>
<p:tagLst xmlns:a="http://schemas.openxmlformats.org/drawingml/2006/main" xmlns:r="http://schemas.openxmlformats.org/officeDocument/2006/relationships" xmlns:p="http://schemas.openxmlformats.org/presentationml/2006/main">
  <p:tag name="TIMING" val="|2.5"/>
</p:tagLst>
</file>

<file path=ppt/tags/tag9.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Designs\Artsy.pot</Template>
  <TotalTime>499</TotalTime>
  <Words>3516</Words>
  <Application>Microsoft Office PowerPoint</Application>
  <PresentationFormat>On-screen Show (4:3)</PresentationFormat>
  <Paragraphs>215</Paragraphs>
  <Slides>64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Wingdings</vt:lpstr>
      <vt:lpstr>Times New Roman</vt:lpstr>
      <vt:lpstr>Artsy</vt:lpstr>
      <vt:lpstr>Prophecy:  Ancient &amp; Modern</vt:lpstr>
      <vt:lpstr>Successful Prophecy!</vt:lpstr>
      <vt:lpstr>How can we test for successful prediction?</vt:lpstr>
      <vt:lpstr>Some Examples which Fail</vt:lpstr>
      <vt:lpstr>The Qur'an</vt:lpstr>
      <vt:lpstr>Book of Mormon</vt:lpstr>
      <vt:lpstr>Claimed Mormon Predictions</vt:lpstr>
      <vt:lpstr>Columbus</vt:lpstr>
      <vt:lpstr>Fate of the Indians</vt:lpstr>
      <vt:lpstr>The Puritans</vt:lpstr>
      <vt:lpstr>The Revolution</vt:lpstr>
      <vt:lpstr>Mormon Prophecies</vt:lpstr>
      <vt:lpstr>Nostradamus</vt:lpstr>
      <vt:lpstr>The Fire of London (1666)</vt:lpstr>
      <vt:lpstr>Depopulation of the World (1732)</vt:lpstr>
      <vt:lpstr>America?</vt:lpstr>
      <vt:lpstr>The Oracle at Delphi</vt:lpstr>
      <vt:lpstr>The Oracle's Advice to Croesus</vt:lpstr>
      <vt:lpstr>The Bible's Challenge</vt:lpstr>
      <vt:lpstr>The Bible's Challenge</vt:lpstr>
      <vt:lpstr>The Bible's Mechanism</vt:lpstr>
      <vt:lpstr>Prophecies about Edom &amp; Petra</vt:lpstr>
      <vt:lpstr>Edom Desolated</vt:lpstr>
      <vt:lpstr>Continual Desolation</vt:lpstr>
      <vt:lpstr>Lowly Nation</vt:lpstr>
      <vt:lpstr>Summary of Predictions</vt:lpstr>
      <vt:lpstr>Edom &amp; Petra/Sela</vt:lpstr>
      <vt:lpstr>Petra – the Siq</vt:lpstr>
      <vt:lpstr>Inside Petra</vt:lpstr>
      <vt:lpstr>Edomites Subjugated to Jews</vt:lpstr>
      <vt:lpstr>Nabatean Petra</vt:lpstr>
      <vt:lpstr>Roman Conquest</vt:lpstr>
      <vt:lpstr>Roman Petra</vt:lpstr>
      <vt:lpstr>Muslim Petra</vt:lpstr>
      <vt:lpstr>Fulfillment for Edom &amp; Petra</vt:lpstr>
      <vt:lpstr>Jeane Dixon</vt:lpstr>
      <vt:lpstr>Jeane Dixon</vt:lpstr>
      <vt:lpstr>Death of John Foster Dulles</vt:lpstr>
      <vt:lpstr>Successor to Nehru</vt:lpstr>
      <vt:lpstr>Assassination of Kennedy</vt:lpstr>
      <vt:lpstr>Some Misses</vt:lpstr>
      <vt:lpstr>Satanic Vision?</vt:lpstr>
      <vt:lpstr>Summary on Jeane Dixon</vt:lpstr>
      <vt:lpstr>Some Biblical Tests of Prophecy</vt:lpstr>
      <vt:lpstr>Not all miracles are from God</vt:lpstr>
      <vt:lpstr>Test to see whether from God</vt:lpstr>
      <vt:lpstr>Biblical prophets don't miss</vt:lpstr>
      <vt:lpstr>Failed Prophecies of Christian "Prophets"</vt:lpstr>
      <vt:lpstr>Wilkerson's Vision</vt:lpstr>
      <vt:lpstr>A few good years left</vt:lpstr>
      <vt:lpstr>What happened?</vt:lpstr>
      <vt:lpstr>Test their message.</vt:lpstr>
      <vt:lpstr>The "Golden Gate" Prophecy</vt:lpstr>
      <vt:lpstr>The "Golden Gate" Prophecy</vt:lpstr>
      <vt:lpstr>The "Golden Gate" Prophecy</vt:lpstr>
      <vt:lpstr>The East Gate at Jesus' Time</vt:lpstr>
      <vt:lpstr>Jesus' Triumphal Entry</vt:lpstr>
      <vt:lpstr>Jerusalem Destroyed</vt:lpstr>
      <vt:lpstr>Jerusalem Rebuilt</vt:lpstr>
      <vt:lpstr>Jerusalem Today</vt:lpstr>
      <vt:lpstr>Jerusalem Today</vt:lpstr>
      <vt:lpstr>The Golden Gate Today</vt:lpstr>
      <vt:lpstr>Summary on Prophecy</vt:lpstr>
      <vt:lpstr>For Further Reading</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Prophecy:  Ancient &amp; Modern</dc:title>
  <dc:creator>RC Newman</dc:creator>
  <cp:lastModifiedBy>Newman</cp:lastModifiedBy>
  <cp:revision>257</cp:revision>
  <cp:lastPrinted>1601-01-01T00:00:00Z</cp:lastPrinted>
  <dcterms:created xsi:type="dcterms:W3CDTF">2002-12-05T19:11:24Z</dcterms:created>
  <dcterms:modified xsi:type="dcterms:W3CDTF">2015-07-07T14:38:21Z</dcterms:modified>
</cp:coreProperties>
</file>