
<file path=[Content_Types].xml><?xml version="1.0" encoding="utf-8"?>
<Types xmlns="http://schemas.openxmlformats.org/package/2006/content-types">
  <Default Extension="mp3" ContentType="audio/unknown"/>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7" r:id="rId7"/>
    <p:sldId id="261" r:id="rId8"/>
    <p:sldId id="262" r:id="rId9"/>
    <p:sldId id="263" r:id="rId10"/>
    <p:sldId id="264" r:id="rId11"/>
    <p:sldId id="265" r:id="rId12"/>
    <p:sldId id="266"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2" r:id="rId27"/>
    <p:sldId id="283" r:id="rId28"/>
    <p:sldId id="284" r:id="rId29"/>
    <p:sldId id="285" r:id="rId30"/>
    <p:sldId id="286" r:id="rId31"/>
    <p:sldId id="287" r:id="rId32"/>
    <p:sldId id="297" r:id="rId33"/>
    <p:sldId id="288" r:id="rId34"/>
    <p:sldId id="289" r:id="rId35"/>
    <p:sldId id="290" r:id="rId36"/>
    <p:sldId id="291" r:id="rId37"/>
    <p:sldId id="292" r:id="rId38"/>
    <p:sldId id="293" r:id="rId39"/>
    <p:sldId id="296" r:id="rId40"/>
    <p:sldId id="294" r:id="rId41"/>
    <p:sldId id="295" r:id="rId4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08"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0AED38C-3814-4F65-A077-761A588CB90B}" type="slidenum">
              <a:rPr lang="en-US" altLang="en-US"/>
              <a:pPr/>
              <a:t>‹#›</a:t>
            </a:fld>
            <a:endParaRPr lang="en-US" altLang="en-US"/>
          </a:p>
        </p:txBody>
      </p:sp>
    </p:spTree>
    <p:extLst>
      <p:ext uri="{BB962C8B-B14F-4D97-AF65-F5344CB8AC3E}">
        <p14:creationId xmlns:p14="http://schemas.microsoft.com/office/powerpoint/2010/main" val="1966532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5CEB5F7-1CE9-4F5A-92A2-D00E81DFC3B5}" type="slidenum">
              <a:rPr lang="en-US" altLang="en-US"/>
              <a:pPr/>
              <a:t>‹#›</a:t>
            </a:fld>
            <a:endParaRPr lang="en-US" altLang="en-US"/>
          </a:p>
        </p:txBody>
      </p:sp>
    </p:spTree>
    <p:extLst>
      <p:ext uri="{BB962C8B-B14F-4D97-AF65-F5344CB8AC3E}">
        <p14:creationId xmlns:p14="http://schemas.microsoft.com/office/powerpoint/2010/main" val="510758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36879D4-5D8E-4DF1-99A4-49D331BA85EF}" type="slidenum">
              <a:rPr lang="en-US" altLang="en-US"/>
              <a:pPr/>
              <a:t>‹#›</a:t>
            </a:fld>
            <a:endParaRPr lang="en-US" altLang="en-US"/>
          </a:p>
        </p:txBody>
      </p:sp>
    </p:spTree>
    <p:extLst>
      <p:ext uri="{BB962C8B-B14F-4D97-AF65-F5344CB8AC3E}">
        <p14:creationId xmlns:p14="http://schemas.microsoft.com/office/powerpoint/2010/main" val="35040456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0990C188-116D-4117-A53F-1089F5EEC890}" type="slidenum">
              <a:rPr lang="en-US" altLang="en-US"/>
              <a:pPr/>
              <a:t>‹#›</a:t>
            </a:fld>
            <a:endParaRPr lang="en-US" altLang="en-US"/>
          </a:p>
        </p:txBody>
      </p:sp>
    </p:spTree>
    <p:extLst>
      <p:ext uri="{BB962C8B-B14F-4D97-AF65-F5344CB8AC3E}">
        <p14:creationId xmlns:p14="http://schemas.microsoft.com/office/powerpoint/2010/main" val="4031578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3F6AD4D-60A8-41C4-9D39-06C2009D8971}" type="slidenum">
              <a:rPr lang="en-US" altLang="en-US"/>
              <a:pPr/>
              <a:t>‹#›</a:t>
            </a:fld>
            <a:endParaRPr lang="en-US" altLang="en-US"/>
          </a:p>
        </p:txBody>
      </p:sp>
    </p:spTree>
    <p:extLst>
      <p:ext uri="{BB962C8B-B14F-4D97-AF65-F5344CB8AC3E}">
        <p14:creationId xmlns:p14="http://schemas.microsoft.com/office/powerpoint/2010/main" val="551292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A149D376-3EBE-491E-BB08-451C00202954}" type="slidenum">
              <a:rPr lang="en-US" altLang="en-US"/>
              <a:pPr/>
              <a:t>‹#›</a:t>
            </a:fld>
            <a:endParaRPr lang="en-US" altLang="en-US"/>
          </a:p>
        </p:txBody>
      </p:sp>
    </p:spTree>
    <p:extLst>
      <p:ext uri="{BB962C8B-B14F-4D97-AF65-F5344CB8AC3E}">
        <p14:creationId xmlns:p14="http://schemas.microsoft.com/office/powerpoint/2010/main" val="2354044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5E0247D1-64F6-41DD-A7C3-F13B0BD0BB17}" type="slidenum">
              <a:rPr lang="en-US" altLang="en-US"/>
              <a:pPr/>
              <a:t>‹#›</a:t>
            </a:fld>
            <a:endParaRPr lang="en-US" altLang="en-US"/>
          </a:p>
        </p:txBody>
      </p:sp>
    </p:spTree>
    <p:extLst>
      <p:ext uri="{BB962C8B-B14F-4D97-AF65-F5344CB8AC3E}">
        <p14:creationId xmlns:p14="http://schemas.microsoft.com/office/powerpoint/2010/main" val="14223070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F9F41213-511E-492B-A381-A9B66B6F91F1}" type="slidenum">
              <a:rPr lang="en-US" altLang="en-US"/>
              <a:pPr/>
              <a:t>‹#›</a:t>
            </a:fld>
            <a:endParaRPr lang="en-US" altLang="en-US"/>
          </a:p>
        </p:txBody>
      </p:sp>
    </p:spTree>
    <p:extLst>
      <p:ext uri="{BB962C8B-B14F-4D97-AF65-F5344CB8AC3E}">
        <p14:creationId xmlns:p14="http://schemas.microsoft.com/office/powerpoint/2010/main" val="3678313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8FEC01F2-5144-4C03-BAEA-C846BE415B16}" type="slidenum">
              <a:rPr lang="en-US" altLang="en-US"/>
              <a:pPr/>
              <a:t>‹#›</a:t>
            </a:fld>
            <a:endParaRPr lang="en-US" altLang="en-US"/>
          </a:p>
        </p:txBody>
      </p:sp>
    </p:spTree>
    <p:extLst>
      <p:ext uri="{BB962C8B-B14F-4D97-AF65-F5344CB8AC3E}">
        <p14:creationId xmlns:p14="http://schemas.microsoft.com/office/powerpoint/2010/main" val="4033334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46B65223-2546-4D2E-A5EE-289E6BBFEB0C}" type="slidenum">
              <a:rPr lang="en-US" altLang="en-US"/>
              <a:pPr/>
              <a:t>‹#›</a:t>
            </a:fld>
            <a:endParaRPr lang="en-US" altLang="en-US"/>
          </a:p>
        </p:txBody>
      </p:sp>
    </p:spTree>
    <p:extLst>
      <p:ext uri="{BB962C8B-B14F-4D97-AF65-F5344CB8AC3E}">
        <p14:creationId xmlns:p14="http://schemas.microsoft.com/office/powerpoint/2010/main" val="838523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2B027241-43D3-4FE9-B539-9050CF259F88}" type="slidenum">
              <a:rPr lang="en-US" altLang="en-US"/>
              <a:pPr/>
              <a:t>‹#›</a:t>
            </a:fld>
            <a:endParaRPr lang="en-US" altLang="en-US"/>
          </a:p>
        </p:txBody>
      </p:sp>
    </p:spTree>
    <p:extLst>
      <p:ext uri="{BB962C8B-B14F-4D97-AF65-F5344CB8AC3E}">
        <p14:creationId xmlns:p14="http://schemas.microsoft.com/office/powerpoint/2010/main" val="8781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7522061A-EBFC-43DE-AB05-4A312EB28285}" type="slidenum">
              <a:rPr lang="en-US" altLang="en-US"/>
              <a:pPr/>
              <a:t>‹#›</a:t>
            </a:fld>
            <a:endParaRPr lang="en-US" altLang="en-US"/>
          </a:p>
        </p:txBody>
      </p:sp>
    </p:spTree>
    <p:extLst>
      <p:ext uri="{BB962C8B-B14F-4D97-AF65-F5344CB8AC3E}">
        <p14:creationId xmlns:p14="http://schemas.microsoft.com/office/powerpoint/2010/main" val="4158210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87B10599-A91E-437F-8686-CC5D5E8B134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3.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1.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slideLayout" Target="../slideLayouts/slideLayout12.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ags" Target="../tags/tag20.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tags" Target="../tags/tag23.xml"/></Relationships>
</file>

<file path=ppt/slides/_rels/slide24.xml.rels><?xml version="1.0" encoding="UTF-8" standalone="yes"?>
<Relationships xmlns="http://schemas.openxmlformats.org/package/2006/relationships"><Relationship Id="rId3" Type="http://schemas.openxmlformats.org/officeDocument/2006/relationships/hyperlink" Target="http://www.reasons.org/" TargetMode="Externa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hyperlink" Target="http://www.ibri.org/" TargetMode="Externa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6.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slideLayout" Target="../slideLayouts/slideLayout1.xml"/><Relationship Id="rId1" Type="http://schemas.openxmlformats.org/officeDocument/2006/relationships/tags" Target="../tags/tag26.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32.xml.rels><?xml version="1.0" encoding="UTF-8" standalone="yes"?>
<Relationships xmlns="http://schemas.openxmlformats.org/package/2006/relationships"><Relationship Id="rId3" Type="http://schemas.openxmlformats.org/officeDocument/2006/relationships/hyperlink" Target="http://www.ibri.org/" TargetMode="External"/><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33.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4.xml"/><Relationship Id="rId1" Type="http://schemas.openxmlformats.org/officeDocument/2006/relationships/vmlDrawing" Target="../drawings/vmlDrawing1.vml"/><Relationship Id="rId5" Type="http://schemas.openxmlformats.org/officeDocument/2006/relationships/image" Target="../media/image5.emf"/><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0.xml"/></Relationships>
</file>

<file path=ppt/slides/_rels/slide4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1.xml"/><Relationship Id="rId1" Type="http://schemas.openxmlformats.org/officeDocument/2006/relationships/tags" Target="../tags/tag41.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1.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G_3590"/>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050" name="Rectangle 2"/>
          <p:cNvSpPr>
            <a:spLocks noGrp="1" noChangeArrowheads="1"/>
          </p:cNvSpPr>
          <p:nvPr>
            <p:ph type="ctrTitle"/>
          </p:nvPr>
        </p:nvSpPr>
        <p:spPr/>
        <p:txBody>
          <a:bodyPr/>
          <a:lstStyle/>
          <a:p>
            <a:r>
              <a:rPr lang="en-US" altLang="en-US"/>
              <a:t>Presenting the Gospel to Those who Reject Scripture</a:t>
            </a:r>
          </a:p>
        </p:txBody>
      </p:sp>
      <p:sp>
        <p:nvSpPr>
          <p:cNvPr id="2051" name="Rectangle 3"/>
          <p:cNvSpPr>
            <a:spLocks noGrp="1" noChangeArrowheads="1"/>
          </p:cNvSpPr>
          <p:nvPr>
            <p:ph type="subTitle" idx="1"/>
          </p:nvPr>
        </p:nvSpPr>
        <p:spPr/>
        <p:txBody>
          <a:bodyPr/>
          <a:lstStyle/>
          <a:p>
            <a:r>
              <a:rPr lang="en-US" altLang="en-US"/>
              <a:t>Robert C. Newman</a:t>
            </a:r>
          </a:p>
        </p:txBody>
      </p:sp>
      <p:pic>
        <p:nvPicPr>
          <p:cNvPr id="2054" name="Picture 6" descr="CreaEvol (Fr)"/>
          <p:cNvPicPr>
            <a:picLocks noChangeAspect="1" noChangeArrowheads="1"/>
          </p:cNvPicPr>
          <p:nvPr/>
        </p:nvPicPr>
        <p:blipFill>
          <a:blip r:embed="rId6" cstate="print">
            <a:lum bright="40000" contrast="-40000"/>
            <a:extLst>
              <a:ext uri="{28A0092B-C50C-407E-A947-70E740481C1C}">
                <a14:useLocalDpi xmlns:a14="http://schemas.microsoft.com/office/drawing/2010/main" val="0"/>
              </a:ext>
            </a:extLst>
          </a:blip>
          <a:srcRect/>
          <a:stretch>
            <a:fillRect/>
          </a:stretch>
        </p:blipFill>
        <p:spPr bwMode="auto">
          <a:xfrm rot="-460834">
            <a:off x="2509838" y="533400"/>
            <a:ext cx="1457325" cy="1438275"/>
          </a:xfrm>
          <a:prstGeom prst="rect">
            <a:avLst/>
          </a:prstGeom>
          <a:noFill/>
          <a:extLst>
            <a:ext uri="{909E8E84-426E-40DD-AFC4-6F175D3DCCD1}">
              <a14:hiddenFill xmlns:a14="http://schemas.microsoft.com/office/drawing/2010/main">
                <a:solidFill>
                  <a:srgbClr val="FFFFFF"/>
                </a:solidFill>
              </a14:hiddenFill>
            </a:ext>
          </a:extLst>
        </p:spPr>
      </p:pic>
      <p:pic>
        <p:nvPicPr>
          <p:cNvPr id="2" name="Presenting the Gospel.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609600" y="5791200"/>
            <a:ext cx="609600" cy="609600"/>
          </a:xfrm>
          <a:prstGeom prst="rect">
            <a:avLst/>
          </a:prstGeom>
        </p:spPr>
      </p:pic>
    </p:spTree>
    <p:custDataLst>
      <p:tags r:id="rId1"/>
    </p:custDataLst>
  </p:cSld>
  <p:clrMapOvr>
    <a:masterClrMapping/>
  </p:clrMapOvr>
  <p:transition advTm="11863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p:cTn id="11" dur="500" fill="hold"/>
                                        <p:tgtEl>
                                          <p:spTgt spid="2050"/>
                                        </p:tgtEl>
                                        <p:attrNameLst>
                                          <p:attrName>ppt_w</p:attrName>
                                        </p:attrNameLst>
                                      </p:cBhvr>
                                      <p:tavLst>
                                        <p:tav tm="0">
                                          <p:val>
                                            <p:fltVal val="0"/>
                                          </p:val>
                                        </p:tav>
                                        <p:tav tm="100000">
                                          <p:val>
                                            <p:strVal val="#ppt_w"/>
                                          </p:val>
                                        </p:tav>
                                      </p:tavLst>
                                    </p:anim>
                                    <p:anim calcmode="lin" valueType="num">
                                      <p:cBhvr>
                                        <p:cTn id="12" dur="500" fill="hold"/>
                                        <p:tgtEl>
                                          <p:spTgt spid="2050"/>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051">
                                            <p:txEl>
                                              <p:pRg st="0" end="0"/>
                                            </p:txEl>
                                          </p:spTgt>
                                        </p:tgtEl>
                                        <p:attrNameLst>
                                          <p:attrName>style.visibility</p:attrName>
                                        </p:attrNameLst>
                                      </p:cBhvr>
                                      <p:to>
                                        <p:strVal val="visible"/>
                                      </p:to>
                                    </p:set>
                                    <p:animEffect transition="in" filter="checkerboard(across)">
                                      <p:cBhvr>
                                        <p:cTn id="17" dur="500"/>
                                        <p:tgtEl>
                                          <p:spTgt spid="20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8" fill="hold" display="0">
                  <p:stCondLst>
                    <p:cond delay="indefinite"/>
                  </p:stCondLst>
                  <p:endCondLst>
                    <p:cond evt="onStopAudio" delay="0">
                      <p:tgtEl>
                        <p:sldTgt/>
                      </p:tgtEl>
                    </p:cond>
                  </p:endCondLst>
                </p:cTn>
                <p:tgtEl>
                  <p:spTgt spid="2"/>
                </p:tgtEl>
              </p:cMediaNode>
            </p:audio>
          </p:childTnLst>
        </p:cTn>
      </p:par>
    </p:tnLst>
    <p:bldLst>
      <p:bldP spid="2050" grpId="0"/>
      <p:bldP spid="2051"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ltLang="en-US" sz="4000"/>
              <a:t>To Those Not Knowing Scripture</a:t>
            </a:r>
          </a:p>
        </p:txBody>
      </p:sp>
      <p:sp>
        <p:nvSpPr>
          <p:cNvPr id="13315" name="Rectangle 3"/>
          <p:cNvSpPr>
            <a:spLocks noGrp="1" noChangeArrowheads="1"/>
          </p:cNvSpPr>
          <p:nvPr>
            <p:ph type="body" idx="1"/>
          </p:nvPr>
        </p:nvSpPr>
        <p:spPr/>
        <p:txBody>
          <a:bodyPr/>
          <a:lstStyle/>
          <a:p>
            <a:pPr>
              <a:lnSpc>
                <a:spcPct val="80000"/>
              </a:lnSpc>
            </a:pPr>
            <a:r>
              <a:rPr lang="en-US" altLang="en-US" sz="2800"/>
              <a:t>Paul does not assume any Bible knowledge.</a:t>
            </a:r>
          </a:p>
          <a:p>
            <a:pPr>
              <a:lnSpc>
                <a:spcPct val="80000"/>
              </a:lnSpc>
            </a:pPr>
            <a:r>
              <a:rPr lang="en-US" altLang="en-US" sz="2800"/>
              <a:t>To pagan Gentiles in the market-place at Lystra (Acts 14), Paul notes:</a:t>
            </a:r>
          </a:p>
          <a:p>
            <a:pPr lvl="1">
              <a:lnSpc>
                <a:spcPct val="80000"/>
              </a:lnSpc>
            </a:pPr>
            <a:r>
              <a:rPr lang="en-US" altLang="en-US" sz="2400"/>
              <a:t>Besides the spectacular healing…</a:t>
            </a:r>
          </a:p>
          <a:p>
            <a:pPr lvl="1">
              <a:lnSpc>
                <a:spcPct val="80000"/>
              </a:lnSpc>
            </a:pPr>
            <a:r>
              <a:rPr lang="en-US" altLang="en-US" sz="2400"/>
              <a:t>Evidence of the creator God in nature thru his gifts of rain, crops, food, and joy.</a:t>
            </a:r>
          </a:p>
          <a:p>
            <a:pPr>
              <a:lnSpc>
                <a:spcPct val="80000"/>
              </a:lnSpc>
            </a:pPr>
            <a:r>
              <a:rPr lang="en-US" altLang="en-US" sz="2800"/>
              <a:t>In the more sophisticated setting in Athens (Acts 17): </a:t>
            </a:r>
          </a:p>
          <a:p>
            <a:pPr lvl="1">
              <a:lnSpc>
                <a:spcPct val="80000"/>
              </a:lnSpc>
            </a:pPr>
            <a:r>
              <a:rPr lang="en-US" altLang="en-US" sz="2400"/>
              <a:t>Paul rebukes their idolatry.</a:t>
            </a:r>
          </a:p>
          <a:p>
            <a:pPr lvl="1">
              <a:lnSpc>
                <a:spcPct val="80000"/>
              </a:lnSpc>
            </a:pPr>
            <a:r>
              <a:rPr lang="en-US" altLang="en-US" sz="2400"/>
              <a:t>God needs nothing, but gives us everything.</a:t>
            </a:r>
          </a:p>
          <a:p>
            <a:pPr lvl="1">
              <a:lnSpc>
                <a:spcPct val="80000"/>
              </a:lnSpc>
            </a:pPr>
            <a:r>
              <a:rPr lang="en-US" altLang="en-US" sz="2400"/>
              <a:t>He made us to seek him, and he is not far away.</a:t>
            </a:r>
          </a:p>
          <a:p>
            <a:pPr lvl="1">
              <a:lnSpc>
                <a:spcPct val="80000"/>
              </a:lnSpc>
            </a:pPr>
            <a:r>
              <a:rPr lang="en-US" altLang="en-US" sz="2400"/>
              <a:t>Paul cites the pagan authors Epimenides &amp; Aratus.</a:t>
            </a:r>
          </a:p>
          <a:p>
            <a:pPr lvl="1">
              <a:lnSpc>
                <a:spcPct val="80000"/>
              </a:lnSpc>
            </a:pPr>
            <a:endParaRPr lang="en-US" altLang="en-US" sz="2400"/>
          </a:p>
        </p:txBody>
      </p:sp>
    </p:spTree>
    <p:custDataLst>
      <p:tags r:id="rId1"/>
    </p:custDataLst>
  </p:cSld>
  <p:clrMapOvr>
    <a:masterClrMapping/>
  </p:clrMapOvr>
  <p:transition advTm="5524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 calcmode="lin" valueType="num">
                                      <p:cBhvr additive="base">
                                        <p:cTn id="7" dur="500" fill="hold"/>
                                        <p:tgtEl>
                                          <p:spTgt spid="133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3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315">
                                            <p:txEl>
                                              <p:pRg st="1" end="1"/>
                                            </p:txEl>
                                          </p:spTgt>
                                        </p:tgtEl>
                                        <p:attrNameLst>
                                          <p:attrName>style.visibility</p:attrName>
                                        </p:attrNameLst>
                                      </p:cBhvr>
                                      <p:to>
                                        <p:strVal val="visible"/>
                                      </p:to>
                                    </p:set>
                                    <p:anim calcmode="lin" valueType="num">
                                      <p:cBhvr additive="base">
                                        <p:cTn id="13" dur="500" fill="hold"/>
                                        <p:tgtEl>
                                          <p:spTgt spid="133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3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315">
                                            <p:txEl>
                                              <p:pRg st="2" end="2"/>
                                            </p:txEl>
                                          </p:spTgt>
                                        </p:tgtEl>
                                        <p:attrNameLst>
                                          <p:attrName>style.visibility</p:attrName>
                                        </p:attrNameLst>
                                      </p:cBhvr>
                                      <p:to>
                                        <p:strVal val="visible"/>
                                      </p:to>
                                    </p:set>
                                    <p:anim calcmode="lin" valueType="num">
                                      <p:cBhvr additive="base">
                                        <p:cTn id="19" dur="500" fill="hold"/>
                                        <p:tgtEl>
                                          <p:spTgt spid="133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315">
                                            <p:txEl>
                                              <p:pRg st="3" end="3"/>
                                            </p:txEl>
                                          </p:spTgt>
                                        </p:tgtEl>
                                        <p:attrNameLst>
                                          <p:attrName>style.visibility</p:attrName>
                                        </p:attrNameLst>
                                      </p:cBhvr>
                                      <p:to>
                                        <p:strVal val="visible"/>
                                      </p:to>
                                    </p:set>
                                    <p:anim calcmode="lin" valueType="num">
                                      <p:cBhvr additive="base">
                                        <p:cTn id="25" dur="500" fill="hold"/>
                                        <p:tgtEl>
                                          <p:spTgt spid="133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3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315">
                                            <p:txEl>
                                              <p:pRg st="4" end="4"/>
                                            </p:txEl>
                                          </p:spTgt>
                                        </p:tgtEl>
                                        <p:attrNameLst>
                                          <p:attrName>style.visibility</p:attrName>
                                        </p:attrNameLst>
                                      </p:cBhvr>
                                      <p:to>
                                        <p:strVal val="visible"/>
                                      </p:to>
                                    </p:set>
                                    <p:anim calcmode="lin" valueType="num">
                                      <p:cBhvr additive="base">
                                        <p:cTn id="31" dur="500" fill="hold"/>
                                        <p:tgtEl>
                                          <p:spTgt spid="1331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31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315">
                                            <p:txEl>
                                              <p:pRg st="5" end="5"/>
                                            </p:txEl>
                                          </p:spTgt>
                                        </p:tgtEl>
                                        <p:attrNameLst>
                                          <p:attrName>style.visibility</p:attrName>
                                        </p:attrNameLst>
                                      </p:cBhvr>
                                      <p:to>
                                        <p:strVal val="visible"/>
                                      </p:to>
                                    </p:set>
                                    <p:anim calcmode="lin" valueType="num">
                                      <p:cBhvr additive="base">
                                        <p:cTn id="37" dur="500" fill="hold"/>
                                        <p:tgtEl>
                                          <p:spTgt spid="1331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331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315">
                                            <p:txEl>
                                              <p:pRg st="6" end="6"/>
                                            </p:txEl>
                                          </p:spTgt>
                                        </p:tgtEl>
                                        <p:attrNameLst>
                                          <p:attrName>style.visibility</p:attrName>
                                        </p:attrNameLst>
                                      </p:cBhvr>
                                      <p:to>
                                        <p:strVal val="visible"/>
                                      </p:to>
                                    </p:set>
                                    <p:anim calcmode="lin" valueType="num">
                                      <p:cBhvr additive="base">
                                        <p:cTn id="43" dur="500" fill="hold"/>
                                        <p:tgtEl>
                                          <p:spTgt spid="1331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31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3315">
                                            <p:txEl>
                                              <p:pRg st="7" end="7"/>
                                            </p:txEl>
                                          </p:spTgt>
                                        </p:tgtEl>
                                        <p:attrNameLst>
                                          <p:attrName>style.visibility</p:attrName>
                                        </p:attrNameLst>
                                      </p:cBhvr>
                                      <p:to>
                                        <p:strVal val="visible"/>
                                      </p:to>
                                    </p:set>
                                    <p:anim calcmode="lin" valueType="num">
                                      <p:cBhvr additive="base">
                                        <p:cTn id="49" dur="500" fill="hold"/>
                                        <p:tgtEl>
                                          <p:spTgt spid="13315">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331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315">
                                            <p:txEl>
                                              <p:pRg st="8" end="8"/>
                                            </p:txEl>
                                          </p:spTgt>
                                        </p:tgtEl>
                                        <p:attrNameLst>
                                          <p:attrName>style.visibility</p:attrName>
                                        </p:attrNameLst>
                                      </p:cBhvr>
                                      <p:to>
                                        <p:strVal val="visible"/>
                                      </p:to>
                                    </p:set>
                                    <p:anim calcmode="lin" valueType="num">
                                      <p:cBhvr additive="base">
                                        <p:cTn id="55" dur="500" fill="hold"/>
                                        <p:tgtEl>
                                          <p:spTgt spid="13315">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331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tLang="en-US"/>
              <a:t>To All These</a:t>
            </a:r>
          </a:p>
        </p:txBody>
      </p:sp>
      <p:sp>
        <p:nvSpPr>
          <p:cNvPr id="14339" name="Rectangle 3"/>
          <p:cNvSpPr>
            <a:spLocks noGrp="1" noChangeArrowheads="1"/>
          </p:cNvSpPr>
          <p:nvPr>
            <p:ph type="body" idx="1"/>
          </p:nvPr>
        </p:nvSpPr>
        <p:spPr/>
        <p:txBody>
          <a:bodyPr/>
          <a:lstStyle/>
          <a:p>
            <a:pPr>
              <a:lnSpc>
                <a:spcPct val="80000"/>
              </a:lnSpc>
            </a:pPr>
            <a:r>
              <a:rPr lang="en-US" altLang="en-US" sz="2800"/>
              <a:t>Paul gives a Gospel presentation:</a:t>
            </a:r>
          </a:p>
          <a:p>
            <a:pPr lvl="1">
              <a:lnSpc>
                <a:spcPct val="80000"/>
              </a:lnSpc>
            </a:pPr>
            <a:r>
              <a:rPr lang="en-US" altLang="en-US" sz="2400"/>
              <a:t>Telling who Jesus is…</a:t>
            </a:r>
          </a:p>
          <a:p>
            <a:pPr lvl="1">
              <a:lnSpc>
                <a:spcPct val="80000"/>
              </a:lnSpc>
            </a:pPr>
            <a:r>
              <a:rPr lang="en-US" altLang="en-US" sz="2400"/>
              <a:t>Calling on his hearers to repent &amp; turn to God…</a:t>
            </a:r>
          </a:p>
          <a:p>
            <a:pPr lvl="1">
              <a:lnSpc>
                <a:spcPct val="80000"/>
              </a:lnSpc>
            </a:pPr>
            <a:r>
              <a:rPr lang="en-US" altLang="en-US" sz="2400"/>
              <a:t>Giving evidence of Jesus’ resurrection, of which Paul was an eyewitness.</a:t>
            </a:r>
          </a:p>
          <a:p>
            <a:pPr>
              <a:lnSpc>
                <a:spcPct val="80000"/>
              </a:lnSpc>
            </a:pPr>
            <a:r>
              <a:rPr lang="en-US" altLang="en-US" sz="2800"/>
              <a:t>Besides these examples, Paul gives us his guiding principles in evangelization.</a:t>
            </a:r>
          </a:p>
          <a:p>
            <a:pPr>
              <a:lnSpc>
                <a:spcPct val="80000"/>
              </a:lnSpc>
            </a:pPr>
            <a:r>
              <a:rPr lang="en-US" altLang="en-US" sz="2800"/>
              <a:t>To be more effective, he urges the believers at Corinth (1 Cor 9):</a:t>
            </a:r>
          </a:p>
          <a:p>
            <a:pPr lvl="1">
              <a:lnSpc>
                <a:spcPct val="80000"/>
              </a:lnSpc>
            </a:pPr>
            <a:r>
              <a:rPr lang="en-US" altLang="en-US" sz="2400"/>
              <a:t>To give up their selfish attitudes,</a:t>
            </a:r>
          </a:p>
          <a:p>
            <a:pPr lvl="1">
              <a:lnSpc>
                <a:spcPct val="80000"/>
              </a:lnSpc>
            </a:pPr>
            <a:r>
              <a:rPr lang="en-US" altLang="en-US" sz="2400"/>
              <a:t>To stop being stumbling blocks,</a:t>
            </a:r>
          </a:p>
          <a:p>
            <a:pPr lvl="1">
              <a:lnSpc>
                <a:spcPct val="80000"/>
              </a:lnSpc>
            </a:pPr>
            <a:r>
              <a:rPr lang="en-US" altLang="en-US" sz="2400"/>
              <a:t>To reach out to others.</a:t>
            </a:r>
          </a:p>
        </p:txBody>
      </p:sp>
    </p:spTree>
    <p:custDataLst>
      <p:tags r:id="rId1"/>
    </p:custDataLst>
  </p:cSld>
  <p:clrMapOvr>
    <a:masterClrMapping/>
  </p:clrMapOvr>
  <p:transition advTm="5537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 calcmode="lin" valueType="num">
                                      <p:cBhvr additive="base">
                                        <p:cTn id="7" dur="500" fill="hold"/>
                                        <p:tgtEl>
                                          <p:spTgt spid="143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339">
                                            <p:txEl>
                                              <p:pRg st="1" end="1"/>
                                            </p:txEl>
                                          </p:spTgt>
                                        </p:tgtEl>
                                        <p:attrNameLst>
                                          <p:attrName>style.visibility</p:attrName>
                                        </p:attrNameLst>
                                      </p:cBhvr>
                                      <p:to>
                                        <p:strVal val="visible"/>
                                      </p:to>
                                    </p:set>
                                    <p:anim calcmode="lin" valueType="num">
                                      <p:cBhvr additive="base">
                                        <p:cTn id="13" dur="500" fill="hold"/>
                                        <p:tgtEl>
                                          <p:spTgt spid="143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3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339">
                                            <p:txEl>
                                              <p:pRg st="2" end="2"/>
                                            </p:txEl>
                                          </p:spTgt>
                                        </p:tgtEl>
                                        <p:attrNameLst>
                                          <p:attrName>style.visibility</p:attrName>
                                        </p:attrNameLst>
                                      </p:cBhvr>
                                      <p:to>
                                        <p:strVal val="visible"/>
                                      </p:to>
                                    </p:set>
                                    <p:anim calcmode="lin" valueType="num">
                                      <p:cBhvr additive="base">
                                        <p:cTn id="19" dur="500" fill="hold"/>
                                        <p:tgtEl>
                                          <p:spTgt spid="1433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3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339">
                                            <p:txEl>
                                              <p:pRg st="3" end="3"/>
                                            </p:txEl>
                                          </p:spTgt>
                                        </p:tgtEl>
                                        <p:attrNameLst>
                                          <p:attrName>style.visibility</p:attrName>
                                        </p:attrNameLst>
                                      </p:cBhvr>
                                      <p:to>
                                        <p:strVal val="visible"/>
                                      </p:to>
                                    </p:set>
                                    <p:anim calcmode="lin" valueType="num">
                                      <p:cBhvr additive="base">
                                        <p:cTn id="25" dur="500" fill="hold"/>
                                        <p:tgtEl>
                                          <p:spTgt spid="1433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33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339">
                                            <p:txEl>
                                              <p:pRg st="4" end="4"/>
                                            </p:txEl>
                                          </p:spTgt>
                                        </p:tgtEl>
                                        <p:attrNameLst>
                                          <p:attrName>style.visibility</p:attrName>
                                        </p:attrNameLst>
                                      </p:cBhvr>
                                      <p:to>
                                        <p:strVal val="visible"/>
                                      </p:to>
                                    </p:set>
                                    <p:anim calcmode="lin" valueType="num">
                                      <p:cBhvr additive="base">
                                        <p:cTn id="31" dur="500" fill="hold"/>
                                        <p:tgtEl>
                                          <p:spTgt spid="1433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33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339">
                                            <p:txEl>
                                              <p:pRg st="5" end="5"/>
                                            </p:txEl>
                                          </p:spTgt>
                                        </p:tgtEl>
                                        <p:attrNameLst>
                                          <p:attrName>style.visibility</p:attrName>
                                        </p:attrNameLst>
                                      </p:cBhvr>
                                      <p:to>
                                        <p:strVal val="visible"/>
                                      </p:to>
                                    </p:set>
                                    <p:anim calcmode="lin" valueType="num">
                                      <p:cBhvr additive="base">
                                        <p:cTn id="37" dur="500" fill="hold"/>
                                        <p:tgtEl>
                                          <p:spTgt spid="1433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33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339">
                                            <p:txEl>
                                              <p:pRg st="6" end="6"/>
                                            </p:txEl>
                                          </p:spTgt>
                                        </p:tgtEl>
                                        <p:attrNameLst>
                                          <p:attrName>style.visibility</p:attrName>
                                        </p:attrNameLst>
                                      </p:cBhvr>
                                      <p:to>
                                        <p:strVal val="visible"/>
                                      </p:to>
                                    </p:set>
                                    <p:anim calcmode="lin" valueType="num">
                                      <p:cBhvr additive="base">
                                        <p:cTn id="43" dur="500" fill="hold"/>
                                        <p:tgtEl>
                                          <p:spTgt spid="1433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433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339">
                                            <p:txEl>
                                              <p:pRg st="7" end="7"/>
                                            </p:txEl>
                                          </p:spTgt>
                                        </p:tgtEl>
                                        <p:attrNameLst>
                                          <p:attrName>style.visibility</p:attrName>
                                        </p:attrNameLst>
                                      </p:cBhvr>
                                      <p:to>
                                        <p:strVal val="visible"/>
                                      </p:to>
                                    </p:set>
                                    <p:anim calcmode="lin" valueType="num">
                                      <p:cBhvr additive="base">
                                        <p:cTn id="49" dur="500" fill="hold"/>
                                        <p:tgtEl>
                                          <p:spTgt spid="1433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433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4339">
                                            <p:txEl>
                                              <p:pRg st="8" end="8"/>
                                            </p:txEl>
                                          </p:spTgt>
                                        </p:tgtEl>
                                        <p:attrNameLst>
                                          <p:attrName>style.visibility</p:attrName>
                                        </p:attrNameLst>
                                      </p:cBhvr>
                                      <p:to>
                                        <p:strVal val="visible"/>
                                      </p:to>
                                    </p:set>
                                    <p:anim calcmode="lin" valueType="num">
                                      <p:cBhvr additive="base">
                                        <p:cTn id="55" dur="500" fill="hold"/>
                                        <p:tgtEl>
                                          <p:spTgt spid="14339">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4339">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altLang="en-US"/>
              <a:t>Paul’s Strategy</a:t>
            </a:r>
          </a:p>
        </p:txBody>
      </p:sp>
      <p:sp>
        <p:nvSpPr>
          <p:cNvPr id="15364" name="Text Box 4"/>
          <p:cNvSpPr txBox="1">
            <a:spLocks noChangeArrowheads="1"/>
          </p:cNvSpPr>
          <p:nvPr/>
        </p:nvSpPr>
        <p:spPr bwMode="auto">
          <a:xfrm>
            <a:off x="609600" y="1524000"/>
            <a:ext cx="7696200"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t>1 Cor 9:19-23 (NIV) Though I am free and belong to no man, I make myself a slave to everyone, to win as many as possible. 20 To the Jews I became like a Jew, to win the Jews. To those under the law I became like one under the law (though I myself am not under the law), so as to win those under the law. 21 To those not having the law I became like one not having the law (though I am not free from God's law but am under Christ's law), so as to win those not having the law. 22 To the weak I became weak, to win the weak. I have become all things to all men so that by all possible means I might save some. 23 I do all this for the sake of the gospel, that I may share in its blessings. </a:t>
            </a:r>
          </a:p>
        </p:txBody>
      </p:sp>
    </p:spTree>
    <p:custDataLst>
      <p:tags r:id="rId1"/>
    </p:custDataLst>
  </p:cSld>
  <p:clrMapOvr>
    <a:masterClrMapping/>
  </p:clrMapOvr>
  <p:transition advTm="4902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364"/>
                                        </p:tgtEl>
                                        <p:attrNameLst>
                                          <p:attrName>style.visibility</p:attrName>
                                        </p:attrNameLst>
                                      </p:cBhvr>
                                      <p:to>
                                        <p:strVal val="visible"/>
                                      </p:to>
                                    </p:set>
                                    <p:animEffect transition="in" filter="checkerboard(across)">
                                      <p:cBhvr>
                                        <p:cTn id="7" dur="500"/>
                                        <p:tgtEl>
                                          <p:spTgt spid="15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ltLang="en-US"/>
              <a:t>Lessons from Paul</a:t>
            </a:r>
          </a:p>
        </p:txBody>
      </p:sp>
      <p:sp>
        <p:nvSpPr>
          <p:cNvPr id="18435" name="Rectangle 3"/>
          <p:cNvSpPr>
            <a:spLocks noGrp="1" noChangeArrowheads="1"/>
          </p:cNvSpPr>
          <p:nvPr>
            <p:ph type="body" idx="1"/>
          </p:nvPr>
        </p:nvSpPr>
        <p:spPr/>
        <p:txBody>
          <a:bodyPr/>
          <a:lstStyle/>
          <a:p>
            <a:r>
              <a:rPr lang="en-US" altLang="en-US" sz="2800"/>
              <a:t>We should not expect the unsaved to come looking for us… </a:t>
            </a:r>
          </a:p>
          <a:p>
            <a:pPr lvl="1"/>
            <a:r>
              <a:rPr lang="en-US" altLang="en-US" sz="2400"/>
              <a:t>though perhaps they ought to (and some will).</a:t>
            </a:r>
          </a:p>
          <a:p>
            <a:r>
              <a:rPr lang="en-US" altLang="en-US" sz="2800"/>
              <a:t>We should not expect them to accept Scripture already or to hold orthodox doctrines.</a:t>
            </a:r>
          </a:p>
          <a:p>
            <a:r>
              <a:rPr lang="en-US" altLang="en-US" sz="2800"/>
              <a:t>We must go where they are:</a:t>
            </a:r>
          </a:p>
          <a:p>
            <a:pPr lvl="1"/>
            <a:r>
              <a:rPr lang="en-US" altLang="en-US" sz="2400"/>
              <a:t>Geographically, linguistically, culturally, methodologically, emotionally</a:t>
            </a:r>
          </a:p>
          <a:p>
            <a:r>
              <a:rPr lang="en-US" altLang="en-US" sz="2800"/>
              <a:t>Yet we must not compromise the Gospel itself.</a:t>
            </a:r>
          </a:p>
        </p:txBody>
      </p:sp>
    </p:spTree>
    <p:custDataLst>
      <p:tags r:id="rId1"/>
    </p:custDataLst>
  </p:cSld>
  <p:clrMapOvr>
    <a:masterClrMapping/>
  </p:clrMapOvr>
  <p:transition advTm="9514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 calcmode="lin" valueType="num">
                                      <p:cBhvr additive="base">
                                        <p:cTn id="7" dur="500" fill="hold"/>
                                        <p:tgtEl>
                                          <p:spTgt spid="184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4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435">
                                            <p:txEl>
                                              <p:pRg st="1" end="1"/>
                                            </p:txEl>
                                          </p:spTgt>
                                        </p:tgtEl>
                                        <p:attrNameLst>
                                          <p:attrName>style.visibility</p:attrName>
                                        </p:attrNameLst>
                                      </p:cBhvr>
                                      <p:to>
                                        <p:strVal val="visible"/>
                                      </p:to>
                                    </p:set>
                                    <p:anim calcmode="lin" valueType="num">
                                      <p:cBhvr additive="base">
                                        <p:cTn id="13" dur="500" fill="hold"/>
                                        <p:tgtEl>
                                          <p:spTgt spid="184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84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435">
                                            <p:txEl>
                                              <p:pRg st="2" end="2"/>
                                            </p:txEl>
                                          </p:spTgt>
                                        </p:tgtEl>
                                        <p:attrNameLst>
                                          <p:attrName>style.visibility</p:attrName>
                                        </p:attrNameLst>
                                      </p:cBhvr>
                                      <p:to>
                                        <p:strVal val="visible"/>
                                      </p:to>
                                    </p:set>
                                    <p:anim calcmode="lin" valueType="num">
                                      <p:cBhvr additive="base">
                                        <p:cTn id="19" dur="500" fill="hold"/>
                                        <p:tgtEl>
                                          <p:spTgt spid="1843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43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435">
                                            <p:txEl>
                                              <p:pRg st="3" end="3"/>
                                            </p:txEl>
                                          </p:spTgt>
                                        </p:tgtEl>
                                        <p:attrNameLst>
                                          <p:attrName>style.visibility</p:attrName>
                                        </p:attrNameLst>
                                      </p:cBhvr>
                                      <p:to>
                                        <p:strVal val="visible"/>
                                      </p:to>
                                    </p:set>
                                    <p:anim calcmode="lin" valueType="num">
                                      <p:cBhvr additive="base">
                                        <p:cTn id="25" dur="500" fill="hold"/>
                                        <p:tgtEl>
                                          <p:spTgt spid="1843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43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435">
                                            <p:txEl>
                                              <p:pRg st="4" end="4"/>
                                            </p:txEl>
                                          </p:spTgt>
                                        </p:tgtEl>
                                        <p:attrNameLst>
                                          <p:attrName>style.visibility</p:attrName>
                                        </p:attrNameLst>
                                      </p:cBhvr>
                                      <p:to>
                                        <p:strVal val="visible"/>
                                      </p:to>
                                    </p:set>
                                    <p:anim calcmode="lin" valueType="num">
                                      <p:cBhvr additive="base">
                                        <p:cTn id="31" dur="500" fill="hold"/>
                                        <p:tgtEl>
                                          <p:spTgt spid="1843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843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435">
                                            <p:txEl>
                                              <p:pRg st="5" end="5"/>
                                            </p:txEl>
                                          </p:spTgt>
                                        </p:tgtEl>
                                        <p:attrNameLst>
                                          <p:attrName>style.visibility</p:attrName>
                                        </p:attrNameLst>
                                      </p:cBhvr>
                                      <p:to>
                                        <p:strVal val="visible"/>
                                      </p:to>
                                    </p:set>
                                    <p:anim calcmode="lin" valueType="num">
                                      <p:cBhvr additive="base">
                                        <p:cTn id="37" dur="500" fill="hold"/>
                                        <p:tgtEl>
                                          <p:spTgt spid="1843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843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6" descr="HeerenShowMeGod"/>
          <p:cNvPicPr>
            <a:picLocks noChangeAspect="1" noChangeArrowheads="1"/>
          </p:cNvPicPr>
          <p:nvPr/>
        </p:nvPicPr>
        <p:blipFill>
          <a:blip r:embed="rId3">
            <a:lum bright="50000" contrast="-50000"/>
            <a:extLst>
              <a:ext uri="{28A0092B-C50C-407E-A947-70E740481C1C}">
                <a14:useLocalDpi xmlns:a14="http://schemas.microsoft.com/office/drawing/2010/main" val="0"/>
              </a:ext>
            </a:extLst>
          </a:blip>
          <a:srcRect/>
          <a:stretch>
            <a:fillRect/>
          </a:stretch>
        </p:blipFill>
        <p:spPr bwMode="auto">
          <a:xfrm>
            <a:off x="4114800" y="381000"/>
            <a:ext cx="3914775" cy="6172200"/>
          </a:xfrm>
          <a:prstGeom prst="rect">
            <a:avLst/>
          </a:prstGeom>
          <a:noFill/>
          <a:extLst>
            <a:ext uri="{909E8E84-426E-40DD-AFC4-6F175D3DCCD1}">
              <a14:hiddenFill xmlns:a14="http://schemas.microsoft.com/office/drawing/2010/main">
                <a:solidFill>
                  <a:srgbClr val="FFFFFF"/>
                </a:solidFill>
              </a14:hiddenFill>
            </a:ext>
          </a:extLst>
        </p:spPr>
      </p:pic>
      <p:sp>
        <p:nvSpPr>
          <p:cNvPr id="19460" name="Rectangle 4"/>
          <p:cNvSpPr>
            <a:spLocks noGrp="1" noChangeArrowheads="1"/>
          </p:cNvSpPr>
          <p:nvPr>
            <p:ph type="ctrTitle"/>
          </p:nvPr>
        </p:nvSpPr>
        <p:spPr/>
        <p:txBody>
          <a:bodyPr/>
          <a:lstStyle/>
          <a:p>
            <a:r>
              <a:rPr lang="en-US" altLang="en-US"/>
              <a:t>Some Approaches to</a:t>
            </a:r>
            <a:br>
              <a:rPr lang="en-US" altLang="en-US"/>
            </a:br>
            <a:r>
              <a:rPr lang="en-US" altLang="en-US"/>
              <a:t>those who reject Scripture</a:t>
            </a:r>
          </a:p>
        </p:txBody>
      </p:sp>
      <p:sp>
        <p:nvSpPr>
          <p:cNvPr id="19461" name="Rectangle 5"/>
          <p:cNvSpPr>
            <a:spLocks noGrp="1" noChangeArrowheads="1"/>
          </p:cNvSpPr>
          <p:nvPr>
            <p:ph type="subTitle" idx="1"/>
          </p:nvPr>
        </p:nvSpPr>
        <p:spPr/>
        <p:txBody>
          <a:bodyPr/>
          <a:lstStyle/>
          <a:p>
            <a:endParaRPr lang="en-US" altLang="en-US"/>
          </a:p>
        </p:txBody>
      </p:sp>
    </p:spTree>
    <p:custDataLst>
      <p:tags r:id="rId1"/>
    </p:custDataLst>
  </p:cSld>
  <p:clrMapOvr>
    <a:masterClrMapping/>
  </p:clrMapOvr>
  <p:transition advTm="666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9460"/>
                                        </p:tgtEl>
                                        <p:attrNameLst>
                                          <p:attrName>style.visibility</p:attrName>
                                        </p:attrNameLst>
                                      </p:cBhvr>
                                      <p:to>
                                        <p:strVal val="visible"/>
                                      </p:to>
                                    </p:set>
                                    <p:anim calcmode="lin" valueType="num">
                                      <p:cBhvr>
                                        <p:cTn id="7" dur="500" fill="hold"/>
                                        <p:tgtEl>
                                          <p:spTgt spid="19460"/>
                                        </p:tgtEl>
                                        <p:attrNameLst>
                                          <p:attrName>ppt_w</p:attrName>
                                        </p:attrNameLst>
                                      </p:cBhvr>
                                      <p:tavLst>
                                        <p:tav tm="0">
                                          <p:val>
                                            <p:fltVal val="0"/>
                                          </p:val>
                                        </p:tav>
                                        <p:tav tm="100000">
                                          <p:val>
                                            <p:strVal val="#ppt_w"/>
                                          </p:val>
                                        </p:tav>
                                      </p:tavLst>
                                    </p:anim>
                                    <p:anim calcmode="lin" valueType="num">
                                      <p:cBhvr>
                                        <p:cTn id="8" dur="500" fill="hold"/>
                                        <p:tgtEl>
                                          <p:spTgt spid="1946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a:t>Various Approaches</a:t>
            </a:r>
          </a:p>
        </p:txBody>
      </p:sp>
      <p:sp>
        <p:nvSpPr>
          <p:cNvPr id="21507" name="Rectangle 3"/>
          <p:cNvSpPr>
            <a:spLocks noGrp="1" noChangeArrowheads="1"/>
          </p:cNvSpPr>
          <p:nvPr>
            <p:ph type="body" idx="1"/>
          </p:nvPr>
        </p:nvSpPr>
        <p:spPr/>
        <p:txBody>
          <a:bodyPr/>
          <a:lstStyle/>
          <a:p>
            <a:pPr>
              <a:buFontTx/>
              <a:buNone/>
            </a:pPr>
            <a:r>
              <a:rPr lang="en-US" altLang="en-US" sz="2800"/>
              <a:t>There are many:</a:t>
            </a:r>
          </a:p>
          <a:p>
            <a:r>
              <a:rPr lang="en-US" altLang="en-US" sz="2800"/>
              <a:t>These are audience-dependent (as Paul notes).</a:t>
            </a:r>
          </a:p>
          <a:p>
            <a:r>
              <a:rPr lang="en-US" altLang="en-US" sz="2800"/>
              <a:t>So we use different approaches for:</a:t>
            </a:r>
          </a:p>
          <a:p>
            <a:pPr lvl="1"/>
            <a:r>
              <a:rPr lang="en-US" altLang="en-US" sz="2400"/>
              <a:t>Muslims</a:t>
            </a:r>
          </a:p>
          <a:p>
            <a:pPr lvl="1"/>
            <a:r>
              <a:rPr lang="en-US" altLang="en-US" sz="2400"/>
              <a:t>Buddhists</a:t>
            </a:r>
          </a:p>
          <a:p>
            <a:pPr lvl="1"/>
            <a:r>
              <a:rPr lang="en-US" altLang="en-US" sz="2400"/>
              <a:t>Secularists</a:t>
            </a:r>
          </a:p>
          <a:p>
            <a:r>
              <a:rPr lang="en-US" altLang="en-US" sz="2800"/>
              <a:t>But also different approaches for:</a:t>
            </a:r>
          </a:p>
          <a:p>
            <a:pPr lvl="1"/>
            <a:r>
              <a:rPr lang="en-US" altLang="en-US" sz="2400"/>
              <a:t>Liberal, sophisticated Muslims</a:t>
            </a:r>
          </a:p>
          <a:p>
            <a:pPr lvl="1"/>
            <a:r>
              <a:rPr lang="en-US" altLang="en-US" sz="2400"/>
              <a:t>Conservative, less-educated Muslims</a:t>
            </a:r>
          </a:p>
        </p:txBody>
      </p:sp>
    </p:spTree>
    <p:custDataLst>
      <p:tags r:id="rId1"/>
    </p:custDataLst>
  </p:cSld>
  <p:clrMapOvr>
    <a:masterClrMapping/>
  </p:clrMapOvr>
  <p:transition advTm="4523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 calcmode="lin" valueType="num">
                                      <p:cBhvr additive="base">
                                        <p:cTn id="7" dur="500" fill="hold"/>
                                        <p:tgtEl>
                                          <p:spTgt spid="215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50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507">
                                            <p:txEl>
                                              <p:pRg st="1" end="1"/>
                                            </p:txEl>
                                          </p:spTgt>
                                        </p:tgtEl>
                                        <p:attrNameLst>
                                          <p:attrName>style.visibility</p:attrName>
                                        </p:attrNameLst>
                                      </p:cBhvr>
                                      <p:to>
                                        <p:strVal val="visible"/>
                                      </p:to>
                                    </p:set>
                                    <p:anim calcmode="lin" valueType="num">
                                      <p:cBhvr additive="base">
                                        <p:cTn id="13" dur="500" fill="hold"/>
                                        <p:tgtEl>
                                          <p:spTgt spid="2150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15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507">
                                            <p:txEl>
                                              <p:pRg st="2" end="2"/>
                                            </p:txEl>
                                          </p:spTgt>
                                        </p:tgtEl>
                                        <p:attrNameLst>
                                          <p:attrName>style.visibility</p:attrName>
                                        </p:attrNameLst>
                                      </p:cBhvr>
                                      <p:to>
                                        <p:strVal val="visible"/>
                                      </p:to>
                                    </p:set>
                                    <p:anim calcmode="lin" valueType="num">
                                      <p:cBhvr additive="base">
                                        <p:cTn id="19" dur="500" fill="hold"/>
                                        <p:tgtEl>
                                          <p:spTgt spid="2150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150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507">
                                            <p:txEl>
                                              <p:pRg st="3" end="3"/>
                                            </p:txEl>
                                          </p:spTgt>
                                        </p:tgtEl>
                                        <p:attrNameLst>
                                          <p:attrName>style.visibility</p:attrName>
                                        </p:attrNameLst>
                                      </p:cBhvr>
                                      <p:to>
                                        <p:strVal val="visible"/>
                                      </p:to>
                                    </p:set>
                                    <p:anim calcmode="lin" valueType="num">
                                      <p:cBhvr additive="base">
                                        <p:cTn id="25" dur="500" fill="hold"/>
                                        <p:tgtEl>
                                          <p:spTgt spid="2150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150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507">
                                            <p:txEl>
                                              <p:pRg st="4" end="4"/>
                                            </p:txEl>
                                          </p:spTgt>
                                        </p:tgtEl>
                                        <p:attrNameLst>
                                          <p:attrName>style.visibility</p:attrName>
                                        </p:attrNameLst>
                                      </p:cBhvr>
                                      <p:to>
                                        <p:strVal val="visible"/>
                                      </p:to>
                                    </p:set>
                                    <p:anim calcmode="lin" valueType="num">
                                      <p:cBhvr additive="base">
                                        <p:cTn id="31" dur="500" fill="hold"/>
                                        <p:tgtEl>
                                          <p:spTgt spid="2150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150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1507">
                                            <p:txEl>
                                              <p:pRg st="5" end="5"/>
                                            </p:txEl>
                                          </p:spTgt>
                                        </p:tgtEl>
                                        <p:attrNameLst>
                                          <p:attrName>style.visibility</p:attrName>
                                        </p:attrNameLst>
                                      </p:cBhvr>
                                      <p:to>
                                        <p:strVal val="visible"/>
                                      </p:to>
                                    </p:set>
                                    <p:anim calcmode="lin" valueType="num">
                                      <p:cBhvr additive="base">
                                        <p:cTn id="37" dur="500" fill="hold"/>
                                        <p:tgtEl>
                                          <p:spTgt spid="2150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150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1507">
                                            <p:txEl>
                                              <p:pRg st="6" end="6"/>
                                            </p:txEl>
                                          </p:spTgt>
                                        </p:tgtEl>
                                        <p:attrNameLst>
                                          <p:attrName>style.visibility</p:attrName>
                                        </p:attrNameLst>
                                      </p:cBhvr>
                                      <p:to>
                                        <p:strVal val="visible"/>
                                      </p:to>
                                    </p:set>
                                    <p:anim calcmode="lin" valueType="num">
                                      <p:cBhvr additive="base">
                                        <p:cTn id="43" dur="500" fill="hold"/>
                                        <p:tgtEl>
                                          <p:spTgt spid="2150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150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1507">
                                            <p:txEl>
                                              <p:pRg st="7" end="7"/>
                                            </p:txEl>
                                          </p:spTgt>
                                        </p:tgtEl>
                                        <p:attrNameLst>
                                          <p:attrName>style.visibility</p:attrName>
                                        </p:attrNameLst>
                                      </p:cBhvr>
                                      <p:to>
                                        <p:strVal val="visible"/>
                                      </p:to>
                                    </p:set>
                                    <p:anim calcmode="lin" valueType="num">
                                      <p:cBhvr additive="base">
                                        <p:cTn id="49" dur="500" fill="hold"/>
                                        <p:tgtEl>
                                          <p:spTgt spid="21507">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150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1507">
                                            <p:txEl>
                                              <p:pRg st="8" end="8"/>
                                            </p:txEl>
                                          </p:spTgt>
                                        </p:tgtEl>
                                        <p:attrNameLst>
                                          <p:attrName>style.visibility</p:attrName>
                                        </p:attrNameLst>
                                      </p:cBhvr>
                                      <p:to>
                                        <p:strVal val="visible"/>
                                      </p:to>
                                    </p:set>
                                    <p:anim calcmode="lin" valueType="num">
                                      <p:cBhvr additive="base">
                                        <p:cTn id="55" dur="500" fill="hold"/>
                                        <p:tgtEl>
                                          <p:spTgt spid="21507">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150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ltLang="en-US"/>
              <a:t>Approaching Atheists/Agnostics</a:t>
            </a:r>
          </a:p>
        </p:txBody>
      </p:sp>
      <p:sp>
        <p:nvSpPr>
          <p:cNvPr id="22531" name="Rectangle 3"/>
          <p:cNvSpPr>
            <a:spLocks noGrp="1" noChangeArrowheads="1"/>
          </p:cNvSpPr>
          <p:nvPr>
            <p:ph type="body" idx="1"/>
          </p:nvPr>
        </p:nvSpPr>
        <p:spPr/>
        <p:txBody>
          <a:bodyPr/>
          <a:lstStyle/>
          <a:p>
            <a:pPr>
              <a:lnSpc>
                <a:spcPct val="80000"/>
              </a:lnSpc>
              <a:buFontTx/>
              <a:buNone/>
            </a:pPr>
            <a:r>
              <a:rPr lang="en-US" altLang="en-US" sz="2800"/>
              <a:t>We present evidence for the existence of God:</a:t>
            </a:r>
          </a:p>
          <a:p>
            <a:pPr>
              <a:lnSpc>
                <a:spcPct val="80000"/>
              </a:lnSpc>
            </a:pPr>
            <a:r>
              <a:rPr lang="en-US" altLang="en-US" sz="2800"/>
              <a:t>Philosophical arguments for those with interest or education in philosophy </a:t>
            </a:r>
          </a:p>
          <a:p>
            <a:pPr lvl="1">
              <a:lnSpc>
                <a:spcPct val="80000"/>
              </a:lnSpc>
            </a:pPr>
            <a:r>
              <a:rPr lang="en-US" altLang="en-US" sz="2400"/>
              <a:t>But there aren’t many with philosophical education.</a:t>
            </a:r>
          </a:p>
          <a:p>
            <a:pPr>
              <a:lnSpc>
                <a:spcPct val="80000"/>
              </a:lnSpc>
            </a:pPr>
            <a:r>
              <a:rPr lang="en-US" altLang="en-US" sz="2800"/>
              <a:t>As science is highly regarded today, the scientific evidence for God will probably have a greater impact on larger numbers.</a:t>
            </a:r>
          </a:p>
          <a:p>
            <a:pPr lvl="1">
              <a:lnSpc>
                <a:spcPct val="80000"/>
              </a:lnSpc>
            </a:pPr>
            <a:r>
              <a:rPr lang="en-US" altLang="en-US" sz="2400"/>
              <a:t>But even here the number of people who are scientifically literate is rather small.</a:t>
            </a:r>
          </a:p>
          <a:p>
            <a:pPr>
              <a:lnSpc>
                <a:spcPct val="80000"/>
              </a:lnSpc>
            </a:pPr>
            <a:r>
              <a:rPr lang="en-US" altLang="en-US" sz="2800"/>
              <a:t>Most people get their knowledge of science, philosophy &amp; theology from the media, which is a very poor source for this.</a:t>
            </a:r>
          </a:p>
        </p:txBody>
      </p:sp>
    </p:spTree>
    <p:custDataLst>
      <p:tags r:id="rId1"/>
    </p:custDataLst>
  </p:cSld>
  <p:clrMapOvr>
    <a:masterClrMapping/>
  </p:clrMapOvr>
  <p:transition advTm="8796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 calcmode="lin" valueType="num">
                                      <p:cBhvr additive="base">
                                        <p:cTn id="7" dur="500" fill="hold"/>
                                        <p:tgtEl>
                                          <p:spTgt spid="225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5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531">
                                            <p:txEl>
                                              <p:pRg st="1" end="1"/>
                                            </p:txEl>
                                          </p:spTgt>
                                        </p:tgtEl>
                                        <p:attrNameLst>
                                          <p:attrName>style.visibility</p:attrName>
                                        </p:attrNameLst>
                                      </p:cBhvr>
                                      <p:to>
                                        <p:strVal val="visible"/>
                                      </p:to>
                                    </p:set>
                                    <p:anim calcmode="lin" valueType="num">
                                      <p:cBhvr additive="base">
                                        <p:cTn id="13" dur="500" fill="hold"/>
                                        <p:tgtEl>
                                          <p:spTgt spid="225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25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531">
                                            <p:txEl>
                                              <p:pRg st="2" end="2"/>
                                            </p:txEl>
                                          </p:spTgt>
                                        </p:tgtEl>
                                        <p:attrNameLst>
                                          <p:attrName>style.visibility</p:attrName>
                                        </p:attrNameLst>
                                      </p:cBhvr>
                                      <p:to>
                                        <p:strVal val="visible"/>
                                      </p:to>
                                    </p:set>
                                    <p:anim calcmode="lin" valueType="num">
                                      <p:cBhvr additive="base">
                                        <p:cTn id="19" dur="500" fill="hold"/>
                                        <p:tgtEl>
                                          <p:spTgt spid="2253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25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2531">
                                            <p:txEl>
                                              <p:pRg st="3" end="3"/>
                                            </p:txEl>
                                          </p:spTgt>
                                        </p:tgtEl>
                                        <p:attrNameLst>
                                          <p:attrName>style.visibility</p:attrName>
                                        </p:attrNameLst>
                                      </p:cBhvr>
                                      <p:to>
                                        <p:strVal val="visible"/>
                                      </p:to>
                                    </p:set>
                                    <p:anim calcmode="lin" valueType="num">
                                      <p:cBhvr additive="base">
                                        <p:cTn id="25" dur="500" fill="hold"/>
                                        <p:tgtEl>
                                          <p:spTgt spid="2253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253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2531">
                                            <p:txEl>
                                              <p:pRg st="4" end="4"/>
                                            </p:txEl>
                                          </p:spTgt>
                                        </p:tgtEl>
                                        <p:attrNameLst>
                                          <p:attrName>style.visibility</p:attrName>
                                        </p:attrNameLst>
                                      </p:cBhvr>
                                      <p:to>
                                        <p:strVal val="visible"/>
                                      </p:to>
                                    </p:set>
                                    <p:anim calcmode="lin" valueType="num">
                                      <p:cBhvr additive="base">
                                        <p:cTn id="31" dur="500" fill="hold"/>
                                        <p:tgtEl>
                                          <p:spTgt spid="2253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253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2531">
                                            <p:txEl>
                                              <p:pRg st="5" end="5"/>
                                            </p:txEl>
                                          </p:spTgt>
                                        </p:tgtEl>
                                        <p:attrNameLst>
                                          <p:attrName>style.visibility</p:attrName>
                                        </p:attrNameLst>
                                      </p:cBhvr>
                                      <p:to>
                                        <p:strVal val="visible"/>
                                      </p:to>
                                    </p:set>
                                    <p:anim calcmode="lin" valueType="num">
                                      <p:cBhvr additive="base">
                                        <p:cTn id="37" dur="500" fill="hold"/>
                                        <p:tgtEl>
                                          <p:spTgt spid="2253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253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ltLang="en-US"/>
              <a:t>Approaching Theists</a:t>
            </a:r>
          </a:p>
        </p:txBody>
      </p:sp>
      <p:sp>
        <p:nvSpPr>
          <p:cNvPr id="23555" name="Rectangle 3"/>
          <p:cNvSpPr>
            <a:spLocks noGrp="1" noChangeArrowheads="1"/>
          </p:cNvSpPr>
          <p:nvPr>
            <p:ph type="body" idx="1"/>
          </p:nvPr>
        </p:nvSpPr>
        <p:spPr>
          <a:xfrm>
            <a:off x="1143000" y="1752600"/>
            <a:ext cx="7162800" cy="4525963"/>
          </a:xfrm>
        </p:spPr>
        <p:txBody>
          <a:bodyPr/>
          <a:lstStyle/>
          <a:p>
            <a:pPr>
              <a:lnSpc>
                <a:spcPct val="90000"/>
              </a:lnSpc>
            </a:pPr>
            <a:r>
              <a:rPr lang="en-US" altLang="en-US"/>
              <a:t>There are many around the world who believe a god (or gods) exists, but who don’t identify him with the God of the Bible.</a:t>
            </a:r>
          </a:p>
          <a:p>
            <a:pPr>
              <a:lnSpc>
                <a:spcPct val="90000"/>
              </a:lnSpc>
            </a:pPr>
            <a:r>
              <a:rPr lang="en-US" altLang="en-US"/>
              <a:t>For these it may be most effective to:</a:t>
            </a:r>
          </a:p>
          <a:p>
            <a:pPr lvl="1">
              <a:lnSpc>
                <a:spcPct val="90000"/>
              </a:lnSpc>
            </a:pPr>
            <a:r>
              <a:rPr lang="en-US" altLang="en-US"/>
              <a:t>Present the claims of Christianity in contrast to other religions.</a:t>
            </a:r>
          </a:p>
          <a:p>
            <a:pPr lvl="1">
              <a:lnSpc>
                <a:spcPct val="90000"/>
              </a:lnSpc>
            </a:pPr>
            <a:r>
              <a:rPr lang="en-US" altLang="en-US"/>
              <a:t>Give evidence for the truth of Scripture.</a:t>
            </a:r>
          </a:p>
        </p:txBody>
      </p:sp>
    </p:spTree>
    <p:custDataLst>
      <p:tags r:id="rId1"/>
    </p:custDataLst>
  </p:cSld>
  <p:clrMapOvr>
    <a:masterClrMapping/>
  </p:clrMapOvr>
  <p:transition advTm="2403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 calcmode="lin" valueType="num">
                                      <p:cBhvr additive="base">
                                        <p:cTn id="7" dur="500" fill="hold"/>
                                        <p:tgtEl>
                                          <p:spTgt spid="2355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55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555">
                                            <p:txEl>
                                              <p:pRg st="1" end="1"/>
                                            </p:txEl>
                                          </p:spTgt>
                                        </p:tgtEl>
                                        <p:attrNameLst>
                                          <p:attrName>style.visibility</p:attrName>
                                        </p:attrNameLst>
                                      </p:cBhvr>
                                      <p:to>
                                        <p:strVal val="visible"/>
                                      </p:to>
                                    </p:set>
                                    <p:anim calcmode="lin" valueType="num">
                                      <p:cBhvr additive="base">
                                        <p:cTn id="13" dur="500" fill="hold"/>
                                        <p:tgtEl>
                                          <p:spTgt spid="2355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355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555">
                                            <p:txEl>
                                              <p:pRg st="2" end="2"/>
                                            </p:txEl>
                                          </p:spTgt>
                                        </p:tgtEl>
                                        <p:attrNameLst>
                                          <p:attrName>style.visibility</p:attrName>
                                        </p:attrNameLst>
                                      </p:cBhvr>
                                      <p:to>
                                        <p:strVal val="visible"/>
                                      </p:to>
                                    </p:set>
                                    <p:anim calcmode="lin" valueType="num">
                                      <p:cBhvr additive="base">
                                        <p:cTn id="19" dur="500" fill="hold"/>
                                        <p:tgtEl>
                                          <p:spTgt spid="2355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355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3555">
                                            <p:txEl>
                                              <p:pRg st="3" end="3"/>
                                            </p:txEl>
                                          </p:spTgt>
                                        </p:tgtEl>
                                        <p:attrNameLst>
                                          <p:attrName>style.visibility</p:attrName>
                                        </p:attrNameLst>
                                      </p:cBhvr>
                                      <p:to>
                                        <p:strVal val="visible"/>
                                      </p:to>
                                    </p:set>
                                    <p:anim calcmode="lin" valueType="num">
                                      <p:cBhvr additive="base">
                                        <p:cTn id="25" dur="500" fill="hold"/>
                                        <p:tgtEl>
                                          <p:spTgt spid="2355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355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altLang="en-US" sz="4000"/>
              <a:t>Approaching Bible-Believers who Pick and Choose</a:t>
            </a:r>
          </a:p>
        </p:txBody>
      </p:sp>
      <p:sp>
        <p:nvSpPr>
          <p:cNvPr id="24579" name="Rectangle 3"/>
          <p:cNvSpPr>
            <a:spLocks noGrp="1" noChangeArrowheads="1"/>
          </p:cNvSpPr>
          <p:nvPr>
            <p:ph type="body" idx="1"/>
          </p:nvPr>
        </p:nvSpPr>
        <p:spPr>
          <a:xfrm>
            <a:off x="838200" y="1828800"/>
            <a:ext cx="7543800" cy="4525963"/>
          </a:xfrm>
        </p:spPr>
        <p:txBody>
          <a:bodyPr/>
          <a:lstStyle/>
          <a:p>
            <a:r>
              <a:rPr lang="en-US" altLang="en-US"/>
              <a:t>Some accept the truth of parts of the Bible, but not the parts that seem unreasonable to them.</a:t>
            </a:r>
          </a:p>
          <a:p>
            <a:r>
              <a:rPr lang="en-US" altLang="en-US"/>
              <a:t>These may be helped by:</a:t>
            </a:r>
          </a:p>
          <a:p>
            <a:pPr lvl="1"/>
            <a:r>
              <a:rPr lang="en-US" altLang="en-US"/>
              <a:t>Responding to the things which trouble them,</a:t>
            </a:r>
          </a:p>
          <a:p>
            <a:pPr lvl="1"/>
            <a:r>
              <a:rPr lang="en-US" altLang="en-US"/>
              <a:t>Presenting the claims of Jesus,</a:t>
            </a:r>
          </a:p>
          <a:p>
            <a:pPr lvl="1"/>
            <a:r>
              <a:rPr lang="en-US" altLang="en-US"/>
              <a:t>Giving evidence for his resurrection.</a:t>
            </a:r>
          </a:p>
        </p:txBody>
      </p:sp>
    </p:spTree>
    <p:custDataLst>
      <p:tags r:id="rId1"/>
    </p:custDataLst>
  </p:cSld>
  <p:clrMapOvr>
    <a:masterClrMapping/>
  </p:clrMapOvr>
  <p:transition advTm="2279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 calcmode="lin" valueType="num">
                                      <p:cBhvr additive="base">
                                        <p:cTn id="7" dur="500" fill="hold"/>
                                        <p:tgtEl>
                                          <p:spTgt spid="245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5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579">
                                            <p:txEl>
                                              <p:pRg st="1" end="1"/>
                                            </p:txEl>
                                          </p:spTgt>
                                        </p:tgtEl>
                                        <p:attrNameLst>
                                          <p:attrName>style.visibility</p:attrName>
                                        </p:attrNameLst>
                                      </p:cBhvr>
                                      <p:to>
                                        <p:strVal val="visible"/>
                                      </p:to>
                                    </p:set>
                                    <p:anim calcmode="lin" valueType="num">
                                      <p:cBhvr additive="base">
                                        <p:cTn id="13" dur="500" fill="hold"/>
                                        <p:tgtEl>
                                          <p:spTgt spid="2457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57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4579">
                                            <p:txEl>
                                              <p:pRg st="2" end="2"/>
                                            </p:txEl>
                                          </p:spTgt>
                                        </p:tgtEl>
                                        <p:attrNameLst>
                                          <p:attrName>style.visibility</p:attrName>
                                        </p:attrNameLst>
                                      </p:cBhvr>
                                      <p:to>
                                        <p:strVal val="visible"/>
                                      </p:to>
                                    </p:set>
                                    <p:anim calcmode="lin" valueType="num">
                                      <p:cBhvr additive="base">
                                        <p:cTn id="19" dur="500" fill="hold"/>
                                        <p:tgtEl>
                                          <p:spTgt spid="2457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457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579">
                                            <p:txEl>
                                              <p:pRg st="3" end="3"/>
                                            </p:txEl>
                                          </p:spTgt>
                                        </p:tgtEl>
                                        <p:attrNameLst>
                                          <p:attrName>style.visibility</p:attrName>
                                        </p:attrNameLst>
                                      </p:cBhvr>
                                      <p:to>
                                        <p:strVal val="visible"/>
                                      </p:to>
                                    </p:set>
                                    <p:anim calcmode="lin" valueType="num">
                                      <p:cBhvr additive="base">
                                        <p:cTn id="25" dur="500" fill="hold"/>
                                        <p:tgtEl>
                                          <p:spTgt spid="2457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457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4579">
                                            <p:txEl>
                                              <p:pRg st="4" end="4"/>
                                            </p:txEl>
                                          </p:spTgt>
                                        </p:tgtEl>
                                        <p:attrNameLst>
                                          <p:attrName>style.visibility</p:attrName>
                                        </p:attrNameLst>
                                      </p:cBhvr>
                                      <p:to>
                                        <p:strVal val="visible"/>
                                      </p:to>
                                    </p:set>
                                    <p:anim calcmode="lin" valueType="num">
                                      <p:cBhvr additive="base">
                                        <p:cTn id="31" dur="500" fill="hold"/>
                                        <p:tgtEl>
                                          <p:spTgt spid="2457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457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altLang="en-US"/>
              <a:t>Summary on Approaches</a:t>
            </a:r>
          </a:p>
        </p:txBody>
      </p:sp>
      <p:sp>
        <p:nvSpPr>
          <p:cNvPr id="25603" name="Rectangle 3"/>
          <p:cNvSpPr>
            <a:spLocks noGrp="1" noChangeArrowheads="1"/>
          </p:cNvSpPr>
          <p:nvPr>
            <p:ph type="body" idx="1"/>
          </p:nvPr>
        </p:nvSpPr>
        <p:spPr>
          <a:xfrm>
            <a:off x="457200" y="1600200"/>
            <a:ext cx="8229600" cy="4876800"/>
          </a:xfrm>
        </p:spPr>
        <p:txBody>
          <a:bodyPr/>
          <a:lstStyle/>
          <a:p>
            <a:pPr>
              <a:lnSpc>
                <a:spcPct val="90000"/>
              </a:lnSpc>
            </a:pPr>
            <a:r>
              <a:rPr lang="en-US" altLang="en-US"/>
              <a:t>All these can be helpful to remove stumbling blocks that keep people from coming to Christ.</a:t>
            </a:r>
          </a:p>
          <a:p>
            <a:pPr>
              <a:lnSpc>
                <a:spcPct val="90000"/>
              </a:lnSpc>
            </a:pPr>
            <a:r>
              <a:rPr lang="en-US" altLang="en-US"/>
              <a:t>They can also be helpful to Christians:</a:t>
            </a:r>
          </a:p>
          <a:p>
            <a:pPr lvl="1">
              <a:lnSpc>
                <a:spcPct val="90000"/>
              </a:lnSpc>
            </a:pPr>
            <a:r>
              <a:rPr lang="en-US" altLang="en-US"/>
              <a:t>Giving them confidence in God’s Word</a:t>
            </a:r>
          </a:p>
          <a:p>
            <a:pPr lvl="1">
              <a:lnSpc>
                <a:spcPct val="90000"/>
              </a:lnSpc>
            </a:pPr>
            <a:r>
              <a:rPr lang="en-US" altLang="en-US"/>
              <a:t>Defending them from oppression by skeptics</a:t>
            </a:r>
          </a:p>
          <a:p>
            <a:pPr>
              <a:lnSpc>
                <a:spcPct val="90000"/>
              </a:lnSpc>
            </a:pPr>
            <a:r>
              <a:rPr lang="en-US" altLang="en-US"/>
              <a:t>They can help to stop the mouths of opponents, who often teach that Christians are ignorant, gullible &amp; afraid to face the truth.</a:t>
            </a:r>
          </a:p>
        </p:txBody>
      </p:sp>
    </p:spTree>
    <p:custDataLst>
      <p:tags r:id="rId1"/>
    </p:custDataLst>
  </p:cSld>
  <p:clrMapOvr>
    <a:masterClrMapping/>
  </p:clrMapOvr>
  <p:transition advTm="6125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 calcmode="lin" valueType="num">
                                      <p:cBhvr additive="base">
                                        <p:cTn id="7" dur="500" fill="hold"/>
                                        <p:tgtEl>
                                          <p:spTgt spid="256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6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603">
                                            <p:txEl>
                                              <p:pRg st="1" end="1"/>
                                            </p:txEl>
                                          </p:spTgt>
                                        </p:tgtEl>
                                        <p:attrNameLst>
                                          <p:attrName>style.visibility</p:attrName>
                                        </p:attrNameLst>
                                      </p:cBhvr>
                                      <p:to>
                                        <p:strVal val="visible"/>
                                      </p:to>
                                    </p:set>
                                    <p:anim calcmode="lin" valueType="num">
                                      <p:cBhvr additive="base">
                                        <p:cTn id="13" dur="500" fill="hold"/>
                                        <p:tgtEl>
                                          <p:spTgt spid="2560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560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5603">
                                            <p:txEl>
                                              <p:pRg st="2" end="2"/>
                                            </p:txEl>
                                          </p:spTgt>
                                        </p:tgtEl>
                                        <p:attrNameLst>
                                          <p:attrName>style.visibility</p:attrName>
                                        </p:attrNameLst>
                                      </p:cBhvr>
                                      <p:to>
                                        <p:strVal val="visible"/>
                                      </p:to>
                                    </p:set>
                                    <p:anim calcmode="lin" valueType="num">
                                      <p:cBhvr additive="base">
                                        <p:cTn id="19" dur="500" fill="hold"/>
                                        <p:tgtEl>
                                          <p:spTgt spid="2560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560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5603">
                                            <p:txEl>
                                              <p:pRg st="3" end="3"/>
                                            </p:txEl>
                                          </p:spTgt>
                                        </p:tgtEl>
                                        <p:attrNameLst>
                                          <p:attrName>style.visibility</p:attrName>
                                        </p:attrNameLst>
                                      </p:cBhvr>
                                      <p:to>
                                        <p:strVal val="visible"/>
                                      </p:to>
                                    </p:set>
                                    <p:anim calcmode="lin" valueType="num">
                                      <p:cBhvr additive="base">
                                        <p:cTn id="25" dur="500" fill="hold"/>
                                        <p:tgtEl>
                                          <p:spTgt spid="2560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560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5603">
                                            <p:txEl>
                                              <p:pRg st="4" end="4"/>
                                            </p:txEl>
                                          </p:spTgt>
                                        </p:tgtEl>
                                        <p:attrNameLst>
                                          <p:attrName>style.visibility</p:attrName>
                                        </p:attrNameLst>
                                      </p:cBhvr>
                                      <p:to>
                                        <p:strVal val="visible"/>
                                      </p:to>
                                    </p:set>
                                    <p:anim calcmode="lin" valueType="num">
                                      <p:cBhvr additive="base">
                                        <p:cTn id="31" dur="500" fill="hold"/>
                                        <p:tgtEl>
                                          <p:spTgt spid="2560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560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ltLang="en-US"/>
              <a:t>The Problem</a:t>
            </a:r>
          </a:p>
        </p:txBody>
      </p:sp>
      <p:sp>
        <p:nvSpPr>
          <p:cNvPr id="3075" name="Rectangle 3"/>
          <p:cNvSpPr>
            <a:spLocks noGrp="1" noChangeArrowheads="1"/>
          </p:cNvSpPr>
          <p:nvPr>
            <p:ph type="body" sz="half" idx="1"/>
          </p:nvPr>
        </p:nvSpPr>
        <p:spPr/>
        <p:txBody>
          <a:bodyPr/>
          <a:lstStyle/>
          <a:p>
            <a:r>
              <a:rPr lang="en-US" altLang="en-US" sz="2800"/>
              <a:t>Presenting the Gospel is fairly straight-forward when your audience is people who know &amp; accept Scripture, as often in the US.</a:t>
            </a:r>
          </a:p>
          <a:p>
            <a:r>
              <a:rPr lang="en-US" altLang="en-US" sz="2800"/>
              <a:t>But even in the United States many do not fall into this category.</a:t>
            </a:r>
          </a:p>
        </p:txBody>
      </p:sp>
      <p:pic>
        <p:nvPicPr>
          <p:cNvPr id="3077" name="Picture 5"/>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4648200" y="1828800"/>
            <a:ext cx="4038600" cy="3190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8" name="Text Box 6"/>
          <p:cNvSpPr txBox="1">
            <a:spLocks noChangeArrowheads="1"/>
          </p:cNvSpPr>
          <p:nvPr/>
        </p:nvSpPr>
        <p:spPr bwMode="auto">
          <a:xfrm>
            <a:off x="5029200" y="5410200"/>
            <a:ext cx="3581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t>Gallup Poll (1984), </a:t>
            </a:r>
            <a:r>
              <a:rPr lang="en-US" altLang="en-US" b="1" i="1"/>
              <a:t>Religion in America</a:t>
            </a:r>
            <a:endParaRPr lang="en-US" altLang="en-US" b="1"/>
          </a:p>
        </p:txBody>
      </p:sp>
    </p:spTree>
    <p:custDataLst>
      <p:tags r:id="rId1"/>
    </p:custDataLst>
  </p:cSld>
  <p:clrMapOvr>
    <a:masterClrMapping/>
  </p:clrMapOvr>
  <p:transition advTm="2941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checkerboard(across)">
                                      <p:cBhvr>
                                        <p:cTn id="7" dur="500"/>
                                        <p:tgtEl>
                                          <p:spTgt spid="30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3077"/>
                                        </p:tgtEl>
                                        <p:attrNameLst>
                                          <p:attrName>style.visibility</p:attrName>
                                        </p:attrNameLst>
                                      </p:cBhvr>
                                      <p:to>
                                        <p:strVal val="visible"/>
                                      </p:to>
                                    </p:set>
                                    <p:animEffect transition="in" filter="checkerboard(across)">
                                      <p:cBhvr>
                                        <p:cTn id="12" dur="500"/>
                                        <p:tgtEl>
                                          <p:spTgt spid="3077"/>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3078"/>
                                        </p:tgtEl>
                                        <p:attrNameLst>
                                          <p:attrName>style.visibility</p:attrName>
                                        </p:attrNameLst>
                                      </p:cBhvr>
                                      <p:to>
                                        <p:strVal val="visible"/>
                                      </p:to>
                                    </p:set>
                                    <p:animEffect transition="in" filter="checkerboard(across)">
                                      <p:cBhvr>
                                        <p:cTn id="15" dur="500"/>
                                        <p:tgtEl>
                                          <p:spTgt spid="307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3075">
                                            <p:txEl>
                                              <p:pRg st="1" end="1"/>
                                            </p:txEl>
                                          </p:spTgt>
                                        </p:tgtEl>
                                        <p:attrNameLst>
                                          <p:attrName>style.visibility</p:attrName>
                                        </p:attrNameLst>
                                      </p:cBhvr>
                                      <p:to>
                                        <p:strVal val="visible"/>
                                      </p:to>
                                    </p:set>
                                    <p:animEffect transition="in" filter="checkerboard(across)">
                                      <p:cBhvr>
                                        <p:cTn id="20" dur="500"/>
                                        <p:tgtEl>
                                          <p:spTgt spid="307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uiExpand="1" build="p"/>
      <p:bldP spid="307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30" name="Picture 6" descr="MP900399215[1]"/>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371600" y="228600"/>
            <a:ext cx="6400800" cy="6400800"/>
          </a:xfrm>
          <a:prstGeom prst="rect">
            <a:avLst/>
          </a:prstGeom>
          <a:noFill/>
          <a:extLst>
            <a:ext uri="{909E8E84-426E-40DD-AFC4-6F175D3DCCD1}">
              <a14:hiddenFill xmlns:a14="http://schemas.microsoft.com/office/drawing/2010/main">
                <a:solidFill>
                  <a:srgbClr val="FFFFFF"/>
                </a:solidFill>
              </a14:hiddenFill>
            </a:ext>
          </a:extLst>
        </p:spPr>
      </p:pic>
      <p:sp>
        <p:nvSpPr>
          <p:cNvPr id="26628" name="Rectangle 4"/>
          <p:cNvSpPr>
            <a:spLocks noGrp="1" noChangeArrowheads="1"/>
          </p:cNvSpPr>
          <p:nvPr>
            <p:ph type="ctrTitle"/>
          </p:nvPr>
        </p:nvSpPr>
        <p:spPr/>
        <p:txBody>
          <a:bodyPr/>
          <a:lstStyle/>
          <a:p>
            <a:r>
              <a:rPr lang="en-US" altLang="en-US"/>
              <a:t>Getting People to Listen</a:t>
            </a:r>
          </a:p>
        </p:txBody>
      </p:sp>
      <p:sp>
        <p:nvSpPr>
          <p:cNvPr id="26629" name="Rectangle 5"/>
          <p:cNvSpPr>
            <a:spLocks noGrp="1" noChangeArrowheads="1"/>
          </p:cNvSpPr>
          <p:nvPr>
            <p:ph type="subTitle" idx="1"/>
          </p:nvPr>
        </p:nvSpPr>
        <p:spPr/>
        <p:txBody>
          <a:bodyPr/>
          <a:lstStyle/>
          <a:p>
            <a:endParaRPr lang="en-US" altLang="en-US"/>
          </a:p>
        </p:txBody>
      </p:sp>
    </p:spTree>
    <p:custDataLst>
      <p:tags r:id="rId1"/>
    </p:custDataLst>
  </p:cSld>
  <p:clrMapOvr>
    <a:masterClrMapping/>
  </p:clrMapOvr>
  <p:transition advTm="395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6628"/>
                                        </p:tgtEl>
                                        <p:attrNameLst>
                                          <p:attrName>style.visibility</p:attrName>
                                        </p:attrNameLst>
                                      </p:cBhvr>
                                      <p:to>
                                        <p:strVal val="visible"/>
                                      </p:to>
                                    </p:set>
                                    <p:anim calcmode="lin" valueType="num">
                                      <p:cBhvr>
                                        <p:cTn id="7" dur="500" fill="hold"/>
                                        <p:tgtEl>
                                          <p:spTgt spid="26628"/>
                                        </p:tgtEl>
                                        <p:attrNameLst>
                                          <p:attrName>ppt_w</p:attrName>
                                        </p:attrNameLst>
                                      </p:cBhvr>
                                      <p:tavLst>
                                        <p:tav tm="0">
                                          <p:val>
                                            <p:fltVal val="0"/>
                                          </p:val>
                                        </p:tav>
                                        <p:tav tm="100000">
                                          <p:val>
                                            <p:strVal val="#ppt_w"/>
                                          </p:val>
                                        </p:tav>
                                      </p:tavLst>
                                    </p:anim>
                                    <p:anim calcmode="lin" valueType="num">
                                      <p:cBhvr>
                                        <p:cTn id="8" dur="500" fill="hold"/>
                                        <p:tgtEl>
                                          <p:spTgt spid="2662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ltLang="en-US"/>
              <a:t>Will They Listen?</a:t>
            </a:r>
          </a:p>
        </p:txBody>
      </p:sp>
      <p:sp>
        <p:nvSpPr>
          <p:cNvPr id="28675" name="Rectangle 3"/>
          <p:cNvSpPr>
            <a:spLocks noGrp="1" noChangeArrowheads="1"/>
          </p:cNvSpPr>
          <p:nvPr>
            <p:ph type="body" idx="1"/>
          </p:nvPr>
        </p:nvSpPr>
        <p:spPr>
          <a:xfrm>
            <a:off x="990600" y="1600200"/>
            <a:ext cx="7543800" cy="4525963"/>
          </a:xfrm>
        </p:spPr>
        <p:txBody>
          <a:bodyPr/>
          <a:lstStyle/>
          <a:p>
            <a:pPr>
              <a:lnSpc>
                <a:spcPct val="90000"/>
              </a:lnSpc>
            </a:pPr>
            <a:r>
              <a:rPr lang="en-US" altLang="en-US"/>
              <a:t>If they won’t, these methods will be fruitless.</a:t>
            </a:r>
          </a:p>
          <a:p>
            <a:pPr lvl="1">
              <a:lnSpc>
                <a:spcPct val="90000"/>
              </a:lnSpc>
            </a:pPr>
            <a:r>
              <a:rPr lang="en-US" altLang="en-US"/>
              <a:t>Example of a former atheist friend</a:t>
            </a:r>
          </a:p>
          <a:p>
            <a:pPr>
              <a:lnSpc>
                <a:spcPct val="90000"/>
              </a:lnSpc>
            </a:pPr>
            <a:r>
              <a:rPr lang="en-US" altLang="en-US"/>
              <a:t>Problem of competition:</a:t>
            </a:r>
          </a:p>
          <a:p>
            <a:pPr lvl="1">
              <a:lnSpc>
                <a:spcPct val="90000"/>
              </a:lnSpc>
            </a:pPr>
            <a:r>
              <a:rPr lang="en-US" altLang="en-US"/>
              <a:t>Christianity is just one of many religions.</a:t>
            </a:r>
          </a:p>
          <a:p>
            <a:pPr lvl="1">
              <a:lnSpc>
                <a:spcPct val="90000"/>
              </a:lnSpc>
            </a:pPr>
            <a:r>
              <a:rPr lang="en-US" altLang="en-US"/>
              <a:t>The media has a powerful influence.</a:t>
            </a:r>
          </a:p>
          <a:p>
            <a:pPr>
              <a:lnSpc>
                <a:spcPct val="90000"/>
              </a:lnSpc>
            </a:pPr>
            <a:r>
              <a:rPr lang="en-US" altLang="en-US"/>
              <a:t>Problem of assumed familiarity:</a:t>
            </a:r>
          </a:p>
          <a:p>
            <a:pPr lvl="1">
              <a:lnSpc>
                <a:spcPct val="90000"/>
              </a:lnSpc>
            </a:pPr>
            <a:r>
              <a:rPr lang="en-US" altLang="en-US"/>
              <a:t>Christianity is just the same old thing.</a:t>
            </a:r>
          </a:p>
          <a:p>
            <a:pPr lvl="1">
              <a:lnSpc>
                <a:spcPct val="90000"/>
              </a:lnSpc>
            </a:pPr>
            <a:r>
              <a:rPr lang="en-US" altLang="en-US"/>
              <a:t>I’ve tried it &amp; it didn’t work.</a:t>
            </a:r>
          </a:p>
        </p:txBody>
      </p:sp>
    </p:spTree>
    <p:custDataLst>
      <p:tags r:id="rId1"/>
    </p:custDataLst>
  </p:cSld>
  <p:clrMapOvr>
    <a:masterClrMapping/>
  </p:clrMapOvr>
  <p:transition advTm="9995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 calcmode="lin" valueType="num">
                                      <p:cBhvr additive="base">
                                        <p:cTn id="7" dur="500" fill="hold"/>
                                        <p:tgtEl>
                                          <p:spTgt spid="286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86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8675">
                                            <p:txEl>
                                              <p:pRg st="1" end="1"/>
                                            </p:txEl>
                                          </p:spTgt>
                                        </p:tgtEl>
                                        <p:attrNameLst>
                                          <p:attrName>style.visibility</p:attrName>
                                        </p:attrNameLst>
                                      </p:cBhvr>
                                      <p:to>
                                        <p:strVal val="visible"/>
                                      </p:to>
                                    </p:set>
                                    <p:anim calcmode="lin" valueType="num">
                                      <p:cBhvr additive="base">
                                        <p:cTn id="13" dur="500" fill="hold"/>
                                        <p:tgtEl>
                                          <p:spTgt spid="286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86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8675">
                                            <p:txEl>
                                              <p:pRg st="2" end="2"/>
                                            </p:txEl>
                                          </p:spTgt>
                                        </p:tgtEl>
                                        <p:attrNameLst>
                                          <p:attrName>style.visibility</p:attrName>
                                        </p:attrNameLst>
                                      </p:cBhvr>
                                      <p:to>
                                        <p:strVal val="visible"/>
                                      </p:to>
                                    </p:set>
                                    <p:anim calcmode="lin" valueType="num">
                                      <p:cBhvr additive="base">
                                        <p:cTn id="19" dur="500" fill="hold"/>
                                        <p:tgtEl>
                                          <p:spTgt spid="286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86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8675">
                                            <p:txEl>
                                              <p:pRg st="3" end="3"/>
                                            </p:txEl>
                                          </p:spTgt>
                                        </p:tgtEl>
                                        <p:attrNameLst>
                                          <p:attrName>style.visibility</p:attrName>
                                        </p:attrNameLst>
                                      </p:cBhvr>
                                      <p:to>
                                        <p:strVal val="visible"/>
                                      </p:to>
                                    </p:set>
                                    <p:anim calcmode="lin" valueType="num">
                                      <p:cBhvr additive="base">
                                        <p:cTn id="25" dur="500" fill="hold"/>
                                        <p:tgtEl>
                                          <p:spTgt spid="2867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86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8675">
                                            <p:txEl>
                                              <p:pRg st="4" end="4"/>
                                            </p:txEl>
                                          </p:spTgt>
                                        </p:tgtEl>
                                        <p:attrNameLst>
                                          <p:attrName>style.visibility</p:attrName>
                                        </p:attrNameLst>
                                      </p:cBhvr>
                                      <p:to>
                                        <p:strVal val="visible"/>
                                      </p:to>
                                    </p:set>
                                    <p:anim calcmode="lin" valueType="num">
                                      <p:cBhvr additive="base">
                                        <p:cTn id="31" dur="500" fill="hold"/>
                                        <p:tgtEl>
                                          <p:spTgt spid="2867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86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8675">
                                            <p:txEl>
                                              <p:pRg st="5" end="5"/>
                                            </p:txEl>
                                          </p:spTgt>
                                        </p:tgtEl>
                                        <p:attrNameLst>
                                          <p:attrName>style.visibility</p:attrName>
                                        </p:attrNameLst>
                                      </p:cBhvr>
                                      <p:to>
                                        <p:strVal val="visible"/>
                                      </p:to>
                                    </p:set>
                                    <p:anim calcmode="lin" valueType="num">
                                      <p:cBhvr additive="base">
                                        <p:cTn id="37" dur="500" fill="hold"/>
                                        <p:tgtEl>
                                          <p:spTgt spid="2867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867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8675">
                                            <p:txEl>
                                              <p:pRg st="6" end="6"/>
                                            </p:txEl>
                                          </p:spTgt>
                                        </p:tgtEl>
                                        <p:attrNameLst>
                                          <p:attrName>style.visibility</p:attrName>
                                        </p:attrNameLst>
                                      </p:cBhvr>
                                      <p:to>
                                        <p:strVal val="visible"/>
                                      </p:to>
                                    </p:set>
                                    <p:anim calcmode="lin" valueType="num">
                                      <p:cBhvr additive="base">
                                        <p:cTn id="43" dur="500" fill="hold"/>
                                        <p:tgtEl>
                                          <p:spTgt spid="2867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867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8675">
                                            <p:txEl>
                                              <p:pRg st="7" end="7"/>
                                            </p:txEl>
                                          </p:spTgt>
                                        </p:tgtEl>
                                        <p:attrNameLst>
                                          <p:attrName>style.visibility</p:attrName>
                                        </p:attrNameLst>
                                      </p:cBhvr>
                                      <p:to>
                                        <p:strVal val="visible"/>
                                      </p:to>
                                    </p:set>
                                    <p:anim calcmode="lin" valueType="num">
                                      <p:cBhvr additive="base">
                                        <p:cTn id="49" dur="500" fill="hold"/>
                                        <p:tgtEl>
                                          <p:spTgt spid="28675">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867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altLang="en-US" sz="4000"/>
              <a:t>How Can We Get Them to Listen?</a:t>
            </a:r>
          </a:p>
        </p:txBody>
      </p:sp>
      <p:sp>
        <p:nvSpPr>
          <p:cNvPr id="29699" name="Rectangle 3"/>
          <p:cNvSpPr>
            <a:spLocks noGrp="1" noChangeArrowheads="1"/>
          </p:cNvSpPr>
          <p:nvPr>
            <p:ph type="body" idx="1"/>
          </p:nvPr>
        </p:nvSpPr>
        <p:spPr/>
        <p:txBody>
          <a:bodyPr/>
          <a:lstStyle/>
          <a:p>
            <a:pPr>
              <a:lnSpc>
                <a:spcPct val="80000"/>
              </a:lnSpc>
            </a:pPr>
            <a:r>
              <a:rPr lang="en-US" altLang="en-US" sz="2800"/>
              <a:t>Ultimately, we can’t.</a:t>
            </a:r>
          </a:p>
          <a:p>
            <a:pPr>
              <a:lnSpc>
                <a:spcPct val="80000"/>
              </a:lnSpc>
            </a:pPr>
            <a:r>
              <a:rPr lang="en-US" altLang="en-US" sz="2800"/>
              <a:t>Only God can cause them to listen.</a:t>
            </a:r>
          </a:p>
          <a:p>
            <a:pPr lvl="1">
              <a:lnSpc>
                <a:spcPct val="80000"/>
              </a:lnSpc>
            </a:pPr>
            <a:r>
              <a:rPr lang="en-US" altLang="en-US" sz="2400"/>
              <a:t>Sometimes he uses disasters.</a:t>
            </a:r>
          </a:p>
          <a:p>
            <a:pPr lvl="1">
              <a:lnSpc>
                <a:spcPct val="80000"/>
              </a:lnSpc>
            </a:pPr>
            <a:r>
              <a:rPr lang="en-US" altLang="en-US" sz="2400"/>
              <a:t>Sometimes he uses non-Christians.</a:t>
            </a:r>
          </a:p>
          <a:p>
            <a:pPr>
              <a:lnSpc>
                <a:spcPct val="80000"/>
              </a:lnSpc>
            </a:pPr>
            <a:r>
              <a:rPr lang="en-US" altLang="en-US" sz="2800"/>
              <a:t>But God will often let us share in his work.</a:t>
            </a:r>
          </a:p>
          <a:p>
            <a:pPr lvl="1">
              <a:lnSpc>
                <a:spcPct val="80000"/>
              </a:lnSpc>
            </a:pPr>
            <a:r>
              <a:rPr lang="en-US" altLang="en-US" sz="2400"/>
              <a:t>Thru our friendships with unsaved people</a:t>
            </a:r>
          </a:p>
          <a:p>
            <a:pPr lvl="1">
              <a:lnSpc>
                <a:spcPct val="80000"/>
              </a:lnSpc>
            </a:pPr>
            <a:r>
              <a:rPr lang="en-US" altLang="en-US" sz="2400"/>
              <a:t>Thru others observing us when we don’t even know it.</a:t>
            </a:r>
          </a:p>
          <a:p>
            <a:pPr>
              <a:lnSpc>
                <a:spcPct val="80000"/>
              </a:lnSpc>
            </a:pPr>
            <a:r>
              <a:rPr lang="en-US" altLang="en-US" sz="2800"/>
              <a:t>We need to pray that God will move them to listen.</a:t>
            </a:r>
          </a:p>
          <a:p>
            <a:pPr>
              <a:lnSpc>
                <a:spcPct val="80000"/>
              </a:lnSpc>
            </a:pPr>
            <a:r>
              <a:rPr lang="en-US" altLang="en-US" sz="2800"/>
              <a:t>We need to have regular contacts with unbelievers.</a:t>
            </a:r>
          </a:p>
          <a:p>
            <a:pPr lvl="1">
              <a:lnSpc>
                <a:spcPct val="80000"/>
              </a:lnSpc>
            </a:pPr>
            <a:endParaRPr lang="en-US" altLang="en-US" sz="2400"/>
          </a:p>
        </p:txBody>
      </p:sp>
    </p:spTree>
    <p:custDataLst>
      <p:tags r:id="rId1"/>
    </p:custDataLst>
  </p:cSld>
  <p:clrMapOvr>
    <a:masterClrMapping/>
  </p:clrMapOvr>
  <p:transition advTm="9500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 calcmode="lin" valueType="num">
                                      <p:cBhvr additive="base">
                                        <p:cTn id="7" dur="500" fill="hold"/>
                                        <p:tgtEl>
                                          <p:spTgt spid="2969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6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699">
                                            <p:txEl>
                                              <p:pRg st="1" end="1"/>
                                            </p:txEl>
                                          </p:spTgt>
                                        </p:tgtEl>
                                        <p:attrNameLst>
                                          <p:attrName>style.visibility</p:attrName>
                                        </p:attrNameLst>
                                      </p:cBhvr>
                                      <p:to>
                                        <p:strVal val="visible"/>
                                      </p:to>
                                    </p:set>
                                    <p:anim calcmode="lin" valueType="num">
                                      <p:cBhvr additive="base">
                                        <p:cTn id="13" dur="500" fill="hold"/>
                                        <p:tgtEl>
                                          <p:spTgt spid="2969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96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9699">
                                            <p:txEl>
                                              <p:pRg st="2" end="2"/>
                                            </p:txEl>
                                          </p:spTgt>
                                        </p:tgtEl>
                                        <p:attrNameLst>
                                          <p:attrName>style.visibility</p:attrName>
                                        </p:attrNameLst>
                                      </p:cBhvr>
                                      <p:to>
                                        <p:strVal val="visible"/>
                                      </p:to>
                                    </p:set>
                                    <p:anim calcmode="lin" valueType="num">
                                      <p:cBhvr additive="base">
                                        <p:cTn id="19" dur="500" fill="hold"/>
                                        <p:tgtEl>
                                          <p:spTgt spid="2969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969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9699">
                                            <p:txEl>
                                              <p:pRg st="3" end="3"/>
                                            </p:txEl>
                                          </p:spTgt>
                                        </p:tgtEl>
                                        <p:attrNameLst>
                                          <p:attrName>style.visibility</p:attrName>
                                        </p:attrNameLst>
                                      </p:cBhvr>
                                      <p:to>
                                        <p:strVal val="visible"/>
                                      </p:to>
                                    </p:set>
                                    <p:anim calcmode="lin" valueType="num">
                                      <p:cBhvr additive="base">
                                        <p:cTn id="25" dur="500" fill="hold"/>
                                        <p:tgtEl>
                                          <p:spTgt spid="2969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969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9699">
                                            <p:txEl>
                                              <p:pRg st="4" end="4"/>
                                            </p:txEl>
                                          </p:spTgt>
                                        </p:tgtEl>
                                        <p:attrNameLst>
                                          <p:attrName>style.visibility</p:attrName>
                                        </p:attrNameLst>
                                      </p:cBhvr>
                                      <p:to>
                                        <p:strVal val="visible"/>
                                      </p:to>
                                    </p:set>
                                    <p:anim calcmode="lin" valueType="num">
                                      <p:cBhvr additive="base">
                                        <p:cTn id="31" dur="500" fill="hold"/>
                                        <p:tgtEl>
                                          <p:spTgt spid="2969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969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9699">
                                            <p:txEl>
                                              <p:pRg st="5" end="5"/>
                                            </p:txEl>
                                          </p:spTgt>
                                        </p:tgtEl>
                                        <p:attrNameLst>
                                          <p:attrName>style.visibility</p:attrName>
                                        </p:attrNameLst>
                                      </p:cBhvr>
                                      <p:to>
                                        <p:strVal val="visible"/>
                                      </p:to>
                                    </p:set>
                                    <p:anim calcmode="lin" valueType="num">
                                      <p:cBhvr additive="base">
                                        <p:cTn id="37" dur="500" fill="hold"/>
                                        <p:tgtEl>
                                          <p:spTgt spid="2969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969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9699">
                                            <p:txEl>
                                              <p:pRg st="6" end="6"/>
                                            </p:txEl>
                                          </p:spTgt>
                                        </p:tgtEl>
                                        <p:attrNameLst>
                                          <p:attrName>style.visibility</p:attrName>
                                        </p:attrNameLst>
                                      </p:cBhvr>
                                      <p:to>
                                        <p:strVal val="visible"/>
                                      </p:to>
                                    </p:set>
                                    <p:anim calcmode="lin" valueType="num">
                                      <p:cBhvr additive="base">
                                        <p:cTn id="43" dur="500" fill="hold"/>
                                        <p:tgtEl>
                                          <p:spTgt spid="2969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969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9699">
                                            <p:txEl>
                                              <p:pRg st="7" end="7"/>
                                            </p:txEl>
                                          </p:spTgt>
                                        </p:tgtEl>
                                        <p:attrNameLst>
                                          <p:attrName>style.visibility</p:attrName>
                                        </p:attrNameLst>
                                      </p:cBhvr>
                                      <p:to>
                                        <p:strVal val="visible"/>
                                      </p:to>
                                    </p:set>
                                    <p:anim calcmode="lin" valueType="num">
                                      <p:cBhvr additive="base">
                                        <p:cTn id="49" dur="500" fill="hold"/>
                                        <p:tgtEl>
                                          <p:spTgt spid="2969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969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9699">
                                            <p:txEl>
                                              <p:pRg st="8" end="8"/>
                                            </p:txEl>
                                          </p:spTgt>
                                        </p:tgtEl>
                                        <p:attrNameLst>
                                          <p:attrName>style.visibility</p:attrName>
                                        </p:attrNameLst>
                                      </p:cBhvr>
                                      <p:to>
                                        <p:strVal val="visible"/>
                                      </p:to>
                                    </p:set>
                                    <p:anim calcmode="lin" valueType="num">
                                      <p:cBhvr additive="base">
                                        <p:cTn id="55" dur="500" fill="hold"/>
                                        <p:tgtEl>
                                          <p:spTgt spid="29699">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9699">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8" name="Picture 8" descr="MP900443257[1]"/>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528638" y="738188"/>
            <a:ext cx="8086725" cy="5381625"/>
          </a:xfrm>
          <a:prstGeom prst="rect">
            <a:avLst/>
          </a:prstGeom>
          <a:noFill/>
          <a:extLst>
            <a:ext uri="{909E8E84-426E-40DD-AFC4-6F175D3DCCD1}">
              <a14:hiddenFill xmlns:a14="http://schemas.microsoft.com/office/drawing/2010/main">
                <a:solidFill>
                  <a:srgbClr val="FFFFFF"/>
                </a:solidFill>
              </a14:hiddenFill>
            </a:ext>
          </a:extLst>
        </p:spPr>
      </p:pic>
      <p:sp>
        <p:nvSpPr>
          <p:cNvPr id="30724" name="Rectangle 4"/>
          <p:cNvSpPr>
            <a:spLocks noGrp="1" noChangeArrowheads="1"/>
          </p:cNvSpPr>
          <p:nvPr>
            <p:ph type="ctrTitle"/>
          </p:nvPr>
        </p:nvSpPr>
        <p:spPr/>
        <p:txBody>
          <a:bodyPr/>
          <a:lstStyle/>
          <a:p>
            <a:r>
              <a:rPr lang="en-US" altLang="en-US"/>
              <a:t>Some Materials</a:t>
            </a:r>
          </a:p>
        </p:txBody>
      </p:sp>
      <p:sp>
        <p:nvSpPr>
          <p:cNvPr id="30725" name="Rectangle 5"/>
          <p:cNvSpPr>
            <a:spLocks noGrp="1" noChangeArrowheads="1"/>
          </p:cNvSpPr>
          <p:nvPr>
            <p:ph type="subTitle" idx="1"/>
          </p:nvPr>
        </p:nvSpPr>
        <p:spPr/>
        <p:txBody>
          <a:bodyPr/>
          <a:lstStyle/>
          <a:p>
            <a:endParaRPr lang="en-US" altLang="en-US"/>
          </a:p>
        </p:txBody>
      </p:sp>
    </p:spTree>
    <p:custDataLst>
      <p:tags r:id="rId1"/>
    </p:custDataLst>
  </p:cSld>
  <p:clrMapOvr>
    <a:masterClrMapping/>
  </p:clrMapOvr>
  <p:transition advTm="1003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0724"/>
                                        </p:tgtEl>
                                        <p:attrNameLst>
                                          <p:attrName>style.visibility</p:attrName>
                                        </p:attrNameLst>
                                      </p:cBhvr>
                                      <p:to>
                                        <p:strVal val="visible"/>
                                      </p:to>
                                    </p:set>
                                    <p:anim calcmode="lin" valueType="num">
                                      <p:cBhvr>
                                        <p:cTn id="7" dur="500" fill="hold"/>
                                        <p:tgtEl>
                                          <p:spTgt spid="30724"/>
                                        </p:tgtEl>
                                        <p:attrNameLst>
                                          <p:attrName>ppt_w</p:attrName>
                                        </p:attrNameLst>
                                      </p:cBhvr>
                                      <p:tavLst>
                                        <p:tav tm="0">
                                          <p:val>
                                            <p:fltVal val="0"/>
                                          </p:val>
                                        </p:tav>
                                        <p:tav tm="100000">
                                          <p:val>
                                            <p:strVal val="#ppt_w"/>
                                          </p:val>
                                        </p:tav>
                                      </p:tavLst>
                                    </p:anim>
                                    <p:anim calcmode="lin" valueType="num">
                                      <p:cBhvr>
                                        <p:cTn id="8" dur="500" fill="hold"/>
                                        <p:tgtEl>
                                          <p:spTgt spid="3072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ltLang="en-US"/>
              <a:t>Websites</a:t>
            </a:r>
          </a:p>
        </p:txBody>
      </p:sp>
      <p:sp>
        <p:nvSpPr>
          <p:cNvPr id="32771" name="Rectangle 3"/>
          <p:cNvSpPr>
            <a:spLocks noGrp="1" noChangeArrowheads="1"/>
          </p:cNvSpPr>
          <p:nvPr>
            <p:ph type="body" idx="1"/>
          </p:nvPr>
        </p:nvSpPr>
        <p:spPr/>
        <p:txBody>
          <a:bodyPr/>
          <a:lstStyle/>
          <a:p>
            <a:pPr>
              <a:lnSpc>
                <a:spcPct val="90000"/>
              </a:lnSpc>
            </a:pPr>
            <a:r>
              <a:rPr lang="en-US" altLang="en-US"/>
              <a:t>There are lots of websites that provide materials and arguments to help people see that Christianity is true.</a:t>
            </a:r>
          </a:p>
          <a:p>
            <a:pPr>
              <a:lnSpc>
                <a:spcPct val="90000"/>
              </a:lnSpc>
            </a:pPr>
            <a:r>
              <a:rPr lang="en-US" altLang="en-US"/>
              <a:t>Do a Google search on “Evidence for Christianity.”</a:t>
            </a:r>
          </a:p>
          <a:p>
            <a:pPr>
              <a:lnSpc>
                <a:spcPct val="90000"/>
              </a:lnSpc>
            </a:pPr>
            <a:r>
              <a:rPr lang="en-US" altLang="en-US"/>
              <a:t>Two that emphasize evidence from science are:</a:t>
            </a:r>
          </a:p>
          <a:p>
            <a:pPr lvl="1">
              <a:lnSpc>
                <a:spcPct val="90000"/>
              </a:lnSpc>
            </a:pPr>
            <a:r>
              <a:rPr lang="en-US" altLang="en-US"/>
              <a:t>RTB: </a:t>
            </a:r>
            <a:r>
              <a:rPr lang="en-US" altLang="en-US">
                <a:hlinkClick r:id="rId3"/>
              </a:rPr>
              <a:t>www.reasons.org</a:t>
            </a:r>
            <a:endParaRPr lang="en-US" altLang="en-US"/>
          </a:p>
          <a:p>
            <a:pPr lvl="1">
              <a:lnSpc>
                <a:spcPct val="90000"/>
              </a:lnSpc>
            </a:pPr>
            <a:r>
              <a:rPr lang="en-US" altLang="en-US"/>
              <a:t>IBRI: </a:t>
            </a:r>
            <a:r>
              <a:rPr lang="en-US" altLang="en-US">
                <a:hlinkClick r:id="rId4"/>
              </a:rPr>
              <a:t>www.ibri.org</a:t>
            </a:r>
            <a:r>
              <a:rPr lang="en-US" altLang="en-US"/>
              <a:t> </a:t>
            </a:r>
          </a:p>
        </p:txBody>
      </p:sp>
    </p:spTree>
    <p:custDataLst>
      <p:tags r:id="rId1"/>
    </p:custDataLst>
  </p:cSld>
  <p:clrMapOvr>
    <a:masterClrMapping/>
  </p:clrMapOvr>
  <p:transition advTm="6958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 calcmode="lin" valueType="num">
                                      <p:cBhvr additive="base">
                                        <p:cTn id="7" dur="500" fill="hold"/>
                                        <p:tgtEl>
                                          <p:spTgt spid="327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27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2771">
                                            <p:txEl>
                                              <p:pRg st="1" end="1"/>
                                            </p:txEl>
                                          </p:spTgt>
                                        </p:tgtEl>
                                        <p:attrNameLst>
                                          <p:attrName>style.visibility</p:attrName>
                                        </p:attrNameLst>
                                      </p:cBhvr>
                                      <p:to>
                                        <p:strVal val="visible"/>
                                      </p:to>
                                    </p:set>
                                    <p:anim calcmode="lin" valueType="num">
                                      <p:cBhvr additive="base">
                                        <p:cTn id="13" dur="500" fill="hold"/>
                                        <p:tgtEl>
                                          <p:spTgt spid="327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27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2771">
                                            <p:txEl>
                                              <p:pRg st="2" end="2"/>
                                            </p:txEl>
                                          </p:spTgt>
                                        </p:tgtEl>
                                        <p:attrNameLst>
                                          <p:attrName>style.visibility</p:attrName>
                                        </p:attrNameLst>
                                      </p:cBhvr>
                                      <p:to>
                                        <p:strVal val="visible"/>
                                      </p:to>
                                    </p:set>
                                    <p:anim calcmode="lin" valueType="num">
                                      <p:cBhvr additive="base">
                                        <p:cTn id="19" dur="500" fill="hold"/>
                                        <p:tgtEl>
                                          <p:spTgt spid="3277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27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2771">
                                            <p:txEl>
                                              <p:pRg st="3" end="3"/>
                                            </p:txEl>
                                          </p:spTgt>
                                        </p:tgtEl>
                                        <p:attrNameLst>
                                          <p:attrName>style.visibility</p:attrName>
                                        </p:attrNameLst>
                                      </p:cBhvr>
                                      <p:to>
                                        <p:strVal val="visible"/>
                                      </p:to>
                                    </p:set>
                                    <p:anim calcmode="lin" valueType="num">
                                      <p:cBhvr additive="base">
                                        <p:cTn id="25" dur="500" fill="hold"/>
                                        <p:tgtEl>
                                          <p:spTgt spid="3277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27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2771">
                                            <p:txEl>
                                              <p:pRg st="4" end="4"/>
                                            </p:txEl>
                                          </p:spTgt>
                                        </p:tgtEl>
                                        <p:attrNameLst>
                                          <p:attrName>style.visibility</p:attrName>
                                        </p:attrNameLst>
                                      </p:cBhvr>
                                      <p:to>
                                        <p:strVal val="visible"/>
                                      </p:to>
                                    </p:set>
                                    <p:anim calcmode="lin" valueType="num">
                                      <p:cBhvr additive="base">
                                        <p:cTn id="31" dur="500" fill="hold"/>
                                        <p:tgtEl>
                                          <p:spTgt spid="3277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277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altLang="en-US"/>
              <a:t>Some of My PowerPoints</a:t>
            </a:r>
          </a:p>
        </p:txBody>
      </p:sp>
      <p:sp>
        <p:nvSpPr>
          <p:cNvPr id="33795" name="Rectangle 3"/>
          <p:cNvSpPr>
            <a:spLocks noGrp="1" noChangeArrowheads="1"/>
          </p:cNvSpPr>
          <p:nvPr>
            <p:ph type="body" idx="1"/>
          </p:nvPr>
        </p:nvSpPr>
        <p:spPr/>
        <p:txBody>
          <a:bodyPr/>
          <a:lstStyle/>
          <a:p>
            <a:r>
              <a:rPr lang="en-US" altLang="en-US"/>
              <a:t>These are narrated PowerPoint talks I have designed &amp; used in various contexts, usually aimed at the level of college students.</a:t>
            </a:r>
          </a:p>
          <a:p>
            <a:r>
              <a:rPr lang="en-US" altLang="en-US"/>
              <a:t>First, a series of talks I gave to secular audiences in Russia in 1992 has recently been assembled into a single PowerPoint entitled “Russia Seminar Talks.”</a:t>
            </a:r>
          </a:p>
        </p:txBody>
      </p:sp>
    </p:spTree>
    <p:custDataLst>
      <p:tags r:id="rId1"/>
    </p:custDataLst>
  </p:cSld>
  <p:clrMapOvr>
    <a:masterClrMapping/>
  </p:clrMapOvr>
  <p:transition advTm="2799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 calcmode="lin" valueType="num">
                                      <p:cBhvr additive="base">
                                        <p:cTn id="7" dur="500" fill="hold"/>
                                        <p:tgtEl>
                                          <p:spTgt spid="337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37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3795">
                                            <p:txEl>
                                              <p:pRg st="1" end="1"/>
                                            </p:txEl>
                                          </p:spTgt>
                                        </p:tgtEl>
                                        <p:attrNameLst>
                                          <p:attrName>style.visibility</p:attrName>
                                        </p:attrNameLst>
                                      </p:cBhvr>
                                      <p:to>
                                        <p:strVal val="visible"/>
                                      </p:to>
                                    </p:set>
                                    <p:anim calcmode="lin" valueType="num">
                                      <p:cBhvr additive="base">
                                        <p:cTn id="13" dur="500" fill="hold"/>
                                        <p:tgtEl>
                                          <p:spTgt spid="337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379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ctrTitle"/>
          </p:nvPr>
        </p:nvSpPr>
        <p:spPr>
          <a:xfrm>
            <a:off x="685800" y="2514600"/>
            <a:ext cx="7772400" cy="1470025"/>
          </a:xfrm>
        </p:spPr>
        <p:txBody>
          <a:bodyPr/>
          <a:lstStyle/>
          <a:p>
            <a:r>
              <a:rPr lang="en-US" altLang="en-US"/>
              <a:t>Russia Seminar Talks</a:t>
            </a:r>
          </a:p>
        </p:txBody>
      </p:sp>
      <p:sp>
        <p:nvSpPr>
          <p:cNvPr id="35843" name="Rectangle 3"/>
          <p:cNvSpPr>
            <a:spLocks noGrp="1" noChangeArrowheads="1"/>
          </p:cNvSpPr>
          <p:nvPr>
            <p:ph type="subTitle" idx="1"/>
          </p:nvPr>
        </p:nvSpPr>
        <p:spPr/>
        <p:txBody>
          <a:bodyPr/>
          <a:lstStyle/>
          <a:p>
            <a:r>
              <a:rPr lang="en-US" altLang="en-US"/>
              <a:t>Given October 1992 </a:t>
            </a:r>
          </a:p>
          <a:p>
            <a:r>
              <a:rPr lang="en-US" altLang="en-US"/>
              <a:t>in Novgorod &amp; Vologda</a:t>
            </a:r>
          </a:p>
          <a:p>
            <a:r>
              <a:rPr lang="en-US" altLang="en-US" i="1"/>
              <a:t>by Robert C Newman</a:t>
            </a:r>
          </a:p>
        </p:txBody>
      </p:sp>
      <p:pic>
        <p:nvPicPr>
          <p:cNvPr id="35844" name="Picture 4" descr="MCj0412986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4200" y="533400"/>
            <a:ext cx="1744663" cy="2133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1563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5842"/>
                                        </p:tgtEl>
                                        <p:attrNameLst>
                                          <p:attrName>style.visibility</p:attrName>
                                        </p:attrNameLst>
                                      </p:cBhvr>
                                      <p:to>
                                        <p:strVal val="visible"/>
                                      </p:to>
                                    </p:set>
                                    <p:anim calcmode="lin" valueType="num">
                                      <p:cBhvr>
                                        <p:cTn id="7" dur="500" fill="hold"/>
                                        <p:tgtEl>
                                          <p:spTgt spid="35842"/>
                                        </p:tgtEl>
                                        <p:attrNameLst>
                                          <p:attrName>ppt_w</p:attrName>
                                        </p:attrNameLst>
                                      </p:cBhvr>
                                      <p:tavLst>
                                        <p:tav tm="0">
                                          <p:val>
                                            <p:fltVal val="0"/>
                                          </p:val>
                                        </p:tav>
                                        <p:tav tm="100000">
                                          <p:val>
                                            <p:strVal val="#ppt_w"/>
                                          </p:val>
                                        </p:tav>
                                      </p:tavLst>
                                    </p:anim>
                                    <p:anim calcmode="lin" valueType="num">
                                      <p:cBhvr>
                                        <p:cTn id="8" dur="500" fill="hold"/>
                                        <p:tgtEl>
                                          <p:spTgt spid="35842"/>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35843">
                                            <p:txEl>
                                              <p:pRg st="0" end="0"/>
                                            </p:txEl>
                                          </p:spTgt>
                                        </p:tgtEl>
                                        <p:attrNameLst>
                                          <p:attrName>style.visibility</p:attrName>
                                        </p:attrNameLst>
                                      </p:cBhvr>
                                      <p:to>
                                        <p:strVal val="visible"/>
                                      </p:to>
                                    </p:set>
                                    <p:animEffect transition="in" filter="checkerboard(across)">
                                      <p:cBhvr>
                                        <p:cTn id="13" dur="500"/>
                                        <p:tgtEl>
                                          <p:spTgt spid="35843">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35843">
                                            <p:txEl>
                                              <p:pRg st="1" end="1"/>
                                            </p:txEl>
                                          </p:spTgt>
                                        </p:tgtEl>
                                        <p:attrNameLst>
                                          <p:attrName>style.visibility</p:attrName>
                                        </p:attrNameLst>
                                      </p:cBhvr>
                                      <p:to>
                                        <p:strVal val="visible"/>
                                      </p:to>
                                    </p:set>
                                    <p:animEffect transition="in" filter="checkerboard(across)">
                                      <p:cBhvr>
                                        <p:cTn id="18" dur="500"/>
                                        <p:tgtEl>
                                          <p:spTgt spid="35843">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35843">
                                            <p:txEl>
                                              <p:pRg st="2" end="2"/>
                                            </p:txEl>
                                          </p:spTgt>
                                        </p:tgtEl>
                                        <p:attrNameLst>
                                          <p:attrName>style.visibility</p:attrName>
                                        </p:attrNameLst>
                                      </p:cBhvr>
                                      <p:to>
                                        <p:strVal val="visible"/>
                                      </p:to>
                                    </p:set>
                                    <p:animEffect transition="in" filter="checkerboard(across)">
                                      <p:cBhvr>
                                        <p:cTn id="23" dur="500"/>
                                        <p:tgtEl>
                                          <p:spTgt spid="358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p:bldP spid="3584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altLang="en-US"/>
              <a:t>Russia Seminar Talks</a:t>
            </a:r>
          </a:p>
        </p:txBody>
      </p:sp>
      <p:sp>
        <p:nvSpPr>
          <p:cNvPr id="36867" name="Rectangle 3"/>
          <p:cNvSpPr>
            <a:spLocks noGrp="1" noChangeArrowheads="1"/>
          </p:cNvSpPr>
          <p:nvPr>
            <p:ph type="body" idx="1"/>
          </p:nvPr>
        </p:nvSpPr>
        <p:spPr/>
        <p:txBody>
          <a:bodyPr/>
          <a:lstStyle/>
          <a:p>
            <a:pPr>
              <a:lnSpc>
                <a:spcPct val="90000"/>
              </a:lnSpc>
            </a:pPr>
            <a:r>
              <a:rPr lang="en-US" altLang="en-US" sz="2800"/>
              <a:t>This particular PowerPoint begins with the question “Does God exist?</a:t>
            </a:r>
          </a:p>
          <a:p>
            <a:pPr>
              <a:lnSpc>
                <a:spcPct val="90000"/>
              </a:lnSpc>
            </a:pPr>
            <a:r>
              <a:rPr lang="en-US" altLang="en-US" sz="2800"/>
              <a:t>Then it asks “What kind of God exists?”</a:t>
            </a:r>
          </a:p>
          <a:p>
            <a:pPr>
              <a:lnSpc>
                <a:spcPct val="90000"/>
              </a:lnSpc>
            </a:pPr>
            <a:r>
              <a:rPr lang="en-US" altLang="en-US" sz="2800"/>
              <a:t>Then “Why believe the Bible?”</a:t>
            </a:r>
          </a:p>
          <a:p>
            <a:pPr>
              <a:lnSpc>
                <a:spcPct val="90000"/>
              </a:lnSpc>
            </a:pPr>
            <a:r>
              <a:rPr lang="en-US" altLang="en-US" sz="2800"/>
              <a:t>Next “What’s wrong with mankind?”</a:t>
            </a:r>
          </a:p>
          <a:p>
            <a:pPr>
              <a:lnSpc>
                <a:spcPct val="90000"/>
              </a:lnSpc>
            </a:pPr>
            <a:r>
              <a:rPr lang="en-US" altLang="en-US" sz="2800"/>
              <a:t>Then “Who is Jesus?”</a:t>
            </a:r>
          </a:p>
          <a:p>
            <a:pPr>
              <a:lnSpc>
                <a:spcPct val="90000"/>
              </a:lnSpc>
            </a:pPr>
            <a:r>
              <a:rPr lang="en-US" altLang="en-US" sz="2800"/>
              <a:t>Next “Did Jesus really rise from the dead?”</a:t>
            </a:r>
          </a:p>
          <a:p>
            <a:pPr>
              <a:lnSpc>
                <a:spcPct val="90000"/>
              </a:lnSpc>
            </a:pPr>
            <a:r>
              <a:rPr lang="en-US" altLang="en-US" sz="2800"/>
              <a:t>Then “Is there life after death?”</a:t>
            </a:r>
          </a:p>
          <a:p>
            <a:pPr>
              <a:lnSpc>
                <a:spcPct val="90000"/>
              </a:lnSpc>
            </a:pPr>
            <a:r>
              <a:rPr lang="en-US" altLang="en-US" sz="2800"/>
              <a:t>Finally, “How can I know God?”</a:t>
            </a:r>
          </a:p>
        </p:txBody>
      </p:sp>
    </p:spTree>
    <p:custDataLst>
      <p:tags r:id="rId1"/>
    </p:custDataLst>
  </p:cSld>
  <p:clrMapOvr>
    <a:masterClrMapping/>
  </p:clrMapOvr>
  <p:transition advTm="4643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anim calcmode="lin" valueType="num">
                                      <p:cBhvr additive="base">
                                        <p:cTn id="7" dur="500" fill="hold"/>
                                        <p:tgtEl>
                                          <p:spTgt spid="368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68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6867">
                                            <p:txEl>
                                              <p:pRg st="1" end="1"/>
                                            </p:txEl>
                                          </p:spTgt>
                                        </p:tgtEl>
                                        <p:attrNameLst>
                                          <p:attrName>style.visibility</p:attrName>
                                        </p:attrNameLst>
                                      </p:cBhvr>
                                      <p:to>
                                        <p:strVal val="visible"/>
                                      </p:to>
                                    </p:set>
                                    <p:anim calcmode="lin" valueType="num">
                                      <p:cBhvr additive="base">
                                        <p:cTn id="13" dur="500" fill="hold"/>
                                        <p:tgtEl>
                                          <p:spTgt spid="368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68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6867">
                                            <p:txEl>
                                              <p:pRg st="2" end="2"/>
                                            </p:txEl>
                                          </p:spTgt>
                                        </p:tgtEl>
                                        <p:attrNameLst>
                                          <p:attrName>style.visibility</p:attrName>
                                        </p:attrNameLst>
                                      </p:cBhvr>
                                      <p:to>
                                        <p:strVal val="visible"/>
                                      </p:to>
                                    </p:set>
                                    <p:anim calcmode="lin" valueType="num">
                                      <p:cBhvr additive="base">
                                        <p:cTn id="19" dur="500" fill="hold"/>
                                        <p:tgtEl>
                                          <p:spTgt spid="3686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686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6867">
                                            <p:txEl>
                                              <p:pRg st="3" end="3"/>
                                            </p:txEl>
                                          </p:spTgt>
                                        </p:tgtEl>
                                        <p:attrNameLst>
                                          <p:attrName>style.visibility</p:attrName>
                                        </p:attrNameLst>
                                      </p:cBhvr>
                                      <p:to>
                                        <p:strVal val="visible"/>
                                      </p:to>
                                    </p:set>
                                    <p:anim calcmode="lin" valueType="num">
                                      <p:cBhvr additive="base">
                                        <p:cTn id="25" dur="500" fill="hold"/>
                                        <p:tgtEl>
                                          <p:spTgt spid="3686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686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6867">
                                            <p:txEl>
                                              <p:pRg st="4" end="4"/>
                                            </p:txEl>
                                          </p:spTgt>
                                        </p:tgtEl>
                                        <p:attrNameLst>
                                          <p:attrName>style.visibility</p:attrName>
                                        </p:attrNameLst>
                                      </p:cBhvr>
                                      <p:to>
                                        <p:strVal val="visible"/>
                                      </p:to>
                                    </p:set>
                                    <p:anim calcmode="lin" valueType="num">
                                      <p:cBhvr additive="base">
                                        <p:cTn id="31" dur="500" fill="hold"/>
                                        <p:tgtEl>
                                          <p:spTgt spid="3686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686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6867">
                                            <p:txEl>
                                              <p:pRg st="5" end="5"/>
                                            </p:txEl>
                                          </p:spTgt>
                                        </p:tgtEl>
                                        <p:attrNameLst>
                                          <p:attrName>style.visibility</p:attrName>
                                        </p:attrNameLst>
                                      </p:cBhvr>
                                      <p:to>
                                        <p:strVal val="visible"/>
                                      </p:to>
                                    </p:set>
                                    <p:anim calcmode="lin" valueType="num">
                                      <p:cBhvr additive="base">
                                        <p:cTn id="37" dur="500" fill="hold"/>
                                        <p:tgtEl>
                                          <p:spTgt spid="3686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686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6867">
                                            <p:txEl>
                                              <p:pRg st="6" end="6"/>
                                            </p:txEl>
                                          </p:spTgt>
                                        </p:tgtEl>
                                        <p:attrNameLst>
                                          <p:attrName>style.visibility</p:attrName>
                                        </p:attrNameLst>
                                      </p:cBhvr>
                                      <p:to>
                                        <p:strVal val="visible"/>
                                      </p:to>
                                    </p:set>
                                    <p:anim calcmode="lin" valueType="num">
                                      <p:cBhvr additive="base">
                                        <p:cTn id="43" dur="500" fill="hold"/>
                                        <p:tgtEl>
                                          <p:spTgt spid="3686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686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6867">
                                            <p:txEl>
                                              <p:pRg st="7" end="7"/>
                                            </p:txEl>
                                          </p:spTgt>
                                        </p:tgtEl>
                                        <p:attrNameLst>
                                          <p:attrName>style.visibility</p:attrName>
                                        </p:attrNameLst>
                                      </p:cBhvr>
                                      <p:to>
                                        <p:strVal val="visible"/>
                                      </p:to>
                                    </p:set>
                                    <p:anim calcmode="lin" valueType="num">
                                      <p:cBhvr additive="base">
                                        <p:cTn id="49" dur="500" fill="hold"/>
                                        <p:tgtEl>
                                          <p:spTgt spid="36867">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6867">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altLang="en-US"/>
              <a:t>PowerPoints on Science</a:t>
            </a:r>
          </a:p>
        </p:txBody>
      </p:sp>
      <p:sp>
        <p:nvSpPr>
          <p:cNvPr id="37891" name="Rectangle 3"/>
          <p:cNvSpPr>
            <a:spLocks noGrp="1" noChangeArrowheads="1"/>
          </p:cNvSpPr>
          <p:nvPr>
            <p:ph type="body" idx="1"/>
          </p:nvPr>
        </p:nvSpPr>
        <p:spPr/>
        <p:txBody>
          <a:bodyPr/>
          <a:lstStyle/>
          <a:p>
            <a:pPr>
              <a:lnSpc>
                <a:spcPct val="90000"/>
              </a:lnSpc>
            </a:pPr>
            <a:r>
              <a:rPr lang="en-US" altLang="en-US"/>
              <a:t>Christianity &amp; Science</a:t>
            </a:r>
          </a:p>
          <a:p>
            <a:pPr>
              <a:lnSpc>
                <a:spcPct val="90000"/>
              </a:lnSpc>
            </a:pPr>
            <a:r>
              <a:rPr lang="en-US" altLang="en-US"/>
              <a:t>Computer Viruses, Artificial Life &amp; the Origin of Life</a:t>
            </a:r>
          </a:p>
          <a:p>
            <a:pPr>
              <a:lnSpc>
                <a:spcPct val="90000"/>
              </a:lnSpc>
            </a:pPr>
            <a:r>
              <a:rPr lang="en-US" altLang="en-US"/>
              <a:t>The Cosmos &amp; the Bible</a:t>
            </a:r>
          </a:p>
          <a:p>
            <a:pPr>
              <a:lnSpc>
                <a:spcPct val="90000"/>
              </a:lnSpc>
            </a:pPr>
            <a:r>
              <a:rPr lang="en-US" altLang="en-US"/>
              <a:t>Creation-Evolution Debate</a:t>
            </a:r>
          </a:p>
          <a:p>
            <a:pPr>
              <a:lnSpc>
                <a:spcPct val="90000"/>
              </a:lnSpc>
            </a:pPr>
            <a:r>
              <a:rPr lang="en-US" altLang="en-US"/>
              <a:t>Genesis One &amp; the Origin of the Earth</a:t>
            </a:r>
          </a:p>
          <a:p>
            <a:pPr>
              <a:lnSpc>
                <a:spcPct val="90000"/>
              </a:lnSpc>
            </a:pPr>
            <a:r>
              <a:rPr lang="en-US" altLang="en-US"/>
              <a:t>Intelligent Design</a:t>
            </a:r>
          </a:p>
          <a:p>
            <a:pPr>
              <a:lnSpc>
                <a:spcPct val="90000"/>
              </a:lnSpc>
            </a:pPr>
            <a:r>
              <a:rPr lang="en-US" altLang="en-US"/>
              <a:t>Scientific Problems for Scientism</a:t>
            </a:r>
          </a:p>
        </p:txBody>
      </p:sp>
    </p:spTree>
    <p:custDataLst>
      <p:tags r:id="rId1"/>
    </p:custDataLst>
  </p:cSld>
  <p:clrMapOvr>
    <a:masterClrMapping/>
  </p:clrMapOvr>
  <p:transition advTm="12053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anim calcmode="lin" valueType="num">
                                      <p:cBhvr additive="base">
                                        <p:cTn id="7" dur="500" fill="hold"/>
                                        <p:tgtEl>
                                          <p:spTgt spid="378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78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7891">
                                            <p:txEl>
                                              <p:pRg st="1" end="1"/>
                                            </p:txEl>
                                          </p:spTgt>
                                        </p:tgtEl>
                                        <p:attrNameLst>
                                          <p:attrName>style.visibility</p:attrName>
                                        </p:attrNameLst>
                                      </p:cBhvr>
                                      <p:to>
                                        <p:strVal val="visible"/>
                                      </p:to>
                                    </p:set>
                                    <p:anim calcmode="lin" valueType="num">
                                      <p:cBhvr additive="base">
                                        <p:cTn id="13" dur="500" fill="hold"/>
                                        <p:tgtEl>
                                          <p:spTgt spid="3789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78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7891">
                                            <p:txEl>
                                              <p:pRg st="2" end="2"/>
                                            </p:txEl>
                                          </p:spTgt>
                                        </p:tgtEl>
                                        <p:attrNameLst>
                                          <p:attrName>style.visibility</p:attrName>
                                        </p:attrNameLst>
                                      </p:cBhvr>
                                      <p:to>
                                        <p:strVal val="visible"/>
                                      </p:to>
                                    </p:set>
                                    <p:anim calcmode="lin" valueType="num">
                                      <p:cBhvr additive="base">
                                        <p:cTn id="19" dur="500" fill="hold"/>
                                        <p:tgtEl>
                                          <p:spTgt spid="3789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78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7891">
                                            <p:txEl>
                                              <p:pRg st="3" end="3"/>
                                            </p:txEl>
                                          </p:spTgt>
                                        </p:tgtEl>
                                        <p:attrNameLst>
                                          <p:attrName>style.visibility</p:attrName>
                                        </p:attrNameLst>
                                      </p:cBhvr>
                                      <p:to>
                                        <p:strVal val="visible"/>
                                      </p:to>
                                    </p:set>
                                    <p:anim calcmode="lin" valueType="num">
                                      <p:cBhvr additive="base">
                                        <p:cTn id="25" dur="500" fill="hold"/>
                                        <p:tgtEl>
                                          <p:spTgt spid="3789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789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7891">
                                            <p:txEl>
                                              <p:pRg st="4" end="4"/>
                                            </p:txEl>
                                          </p:spTgt>
                                        </p:tgtEl>
                                        <p:attrNameLst>
                                          <p:attrName>style.visibility</p:attrName>
                                        </p:attrNameLst>
                                      </p:cBhvr>
                                      <p:to>
                                        <p:strVal val="visible"/>
                                      </p:to>
                                    </p:set>
                                    <p:anim calcmode="lin" valueType="num">
                                      <p:cBhvr additive="base">
                                        <p:cTn id="31" dur="500" fill="hold"/>
                                        <p:tgtEl>
                                          <p:spTgt spid="3789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789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7891">
                                            <p:txEl>
                                              <p:pRg st="5" end="5"/>
                                            </p:txEl>
                                          </p:spTgt>
                                        </p:tgtEl>
                                        <p:attrNameLst>
                                          <p:attrName>style.visibility</p:attrName>
                                        </p:attrNameLst>
                                      </p:cBhvr>
                                      <p:to>
                                        <p:strVal val="visible"/>
                                      </p:to>
                                    </p:set>
                                    <p:anim calcmode="lin" valueType="num">
                                      <p:cBhvr additive="base">
                                        <p:cTn id="37" dur="500" fill="hold"/>
                                        <p:tgtEl>
                                          <p:spTgt spid="3789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789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7891">
                                            <p:txEl>
                                              <p:pRg st="6" end="6"/>
                                            </p:txEl>
                                          </p:spTgt>
                                        </p:tgtEl>
                                        <p:attrNameLst>
                                          <p:attrName>style.visibility</p:attrName>
                                        </p:attrNameLst>
                                      </p:cBhvr>
                                      <p:to>
                                        <p:strVal val="visible"/>
                                      </p:to>
                                    </p:set>
                                    <p:anim calcmode="lin" valueType="num">
                                      <p:cBhvr additive="base">
                                        <p:cTn id="43" dur="500" fill="hold"/>
                                        <p:tgtEl>
                                          <p:spTgt spid="37891">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7891">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altLang="en-US" sz="4000"/>
              <a:t>PowerPoints on Fulfilled Prophecy</a:t>
            </a:r>
          </a:p>
        </p:txBody>
      </p:sp>
      <p:sp>
        <p:nvSpPr>
          <p:cNvPr id="38915" name="Rectangle 3"/>
          <p:cNvSpPr>
            <a:spLocks noGrp="1" noChangeArrowheads="1"/>
          </p:cNvSpPr>
          <p:nvPr>
            <p:ph type="body" idx="1"/>
          </p:nvPr>
        </p:nvSpPr>
        <p:spPr/>
        <p:txBody>
          <a:bodyPr/>
          <a:lstStyle/>
          <a:p>
            <a:pPr>
              <a:lnSpc>
                <a:spcPct val="90000"/>
              </a:lnSpc>
            </a:pPr>
            <a:r>
              <a:rPr lang="en-US" altLang="en-US"/>
              <a:t>Fulfilled Prophecy: Nostradamus &amp; the Bible</a:t>
            </a:r>
          </a:p>
          <a:p>
            <a:pPr>
              <a:lnSpc>
                <a:spcPct val="90000"/>
              </a:lnSpc>
            </a:pPr>
            <a:r>
              <a:rPr lang="en-US" altLang="en-US"/>
              <a:t>Israel: Evidence of God in History</a:t>
            </a:r>
          </a:p>
          <a:p>
            <a:pPr>
              <a:lnSpc>
                <a:spcPct val="90000"/>
              </a:lnSpc>
            </a:pPr>
            <a:r>
              <a:rPr lang="en-US" altLang="en-US"/>
              <a:t>Jesus: Testimony of Prophecy &amp; History</a:t>
            </a:r>
          </a:p>
          <a:p>
            <a:pPr>
              <a:lnSpc>
                <a:spcPct val="90000"/>
              </a:lnSpc>
            </a:pPr>
            <a:r>
              <a:rPr lang="en-US" altLang="en-US"/>
              <a:t>New Testament Prophecy</a:t>
            </a:r>
          </a:p>
          <a:p>
            <a:pPr>
              <a:lnSpc>
                <a:spcPct val="90000"/>
              </a:lnSpc>
            </a:pPr>
            <a:r>
              <a:rPr lang="en-US" altLang="en-US"/>
              <a:t>Prophecy: Ancient &amp; Modern</a:t>
            </a:r>
          </a:p>
          <a:p>
            <a:pPr>
              <a:lnSpc>
                <a:spcPct val="90000"/>
              </a:lnSpc>
            </a:pPr>
            <a:r>
              <a:rPr lang="en-US" altLang="en-US"/>
              <a:t>Prophecy, Probability &amp; God</a:t>
            </a:r>
          </a:p>
          <a:p>
            <a:pPr>
              <a:lnSpc>
                <a:spcPct val="90000"/>
              </a:lnSpc>
            </a:pPr>
            <a:r>
              <a:rPr lang="en-US" altLang="en-US"/>
              <a:t>They Saw Jesus … Centuries in Advance</a:t>
            </a:r>
          </a:p>
        </p:txBody>
      </p:sp>
    </p:spTree>
    <p:custDataLst>
      <p:tags r:id="rId1"/>
    </p:custDataLst>
  </p:cSld>
  <p:clrMapOvr>
    <a:masterClrMapping/>
  </p:clrMapOvr>
  <p:transition advTm="12149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 calcmode="lin" valueType="num">
                                      <p:cBhvr additive="base">
                                        <p:cTn id="7" dur="500" fill="hold"/>
                                        <p:tgtEl>
                                          <p:spTgt spid="389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89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8915">
                                            <p:txEl>
                                              <p:pRg st="1" end="1"/>
                                            </p:txEl>
                                          </p:spTgt>
                                        </p:tgtEl>
                                        <p:attrNameLst>
                                          <p:attrName>style.visibility</p:attrName>
                                        </p:attrNameLst>
                                      </p:cBhvr>
                                      <p:to>
                                        <p:strVal val="visible"/>
                                      </p:to>
                                    </p:set>
                                    <p:anim calcmode="lin" valueType="num">
                                      <p:cBhvr additive="base">
                                        <p:cTn id="13" dur="500" fill="hold"/>
                                        <p:tgtEl>
                                          <p:spTgt spid="389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89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8915">
                                            <p:txEl>
                                              <p:pRg st="2" end="2"/>
                                            </p:txEl>
                                          </p:spTgt>
                                        </p:tgtEl>
                                        <p:attrNameLst>
                                          <p:attrName>style.visibility</p:attrName>
                                        </p:attrNameLst>
                                      </p:cBhvr>
                                      <p:to>
                                        <p:strVal val="visible"/>
                                      </p:to>
                                    </p:set>
                                    <p:anim calcmode="lin" valueType="num">
                                      <p:cBhvr additive="base">
                                        <p:cTn id="19" dur="500" fill="hold"/>
                                        <p:tgtEl>
                                          <p:spTgt spid="389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89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8915">
                                            <p:txEl>
                                              <p:pRg st="3" end="3"/>
                                            </p:txEl>
                                          </p:spTgt>
                                        </p:tgtEl>
                                        <p:attrNameLst>
                                          <p:attrName>style.visibility</p:attrName>
                                        </p:attrNameLst>
                                      </p:cBhvr>
                                      <p:to>
                                        <p:strVal val="visible"/>
                                      </p:to>
                                    </p:set>
                                    <p:anim calcmode="lin" valueType="num">
                                      <p:cBhvr additive="base">
                                        <p:cTn id="25" dur="500" fill="hold"/>
                                        <p:tgtEl>
                                          <p:spTgt spid="389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89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8915">
                                            <p:txEl>
                                              <p:pRg st="4" end="4"/>
                                            </p:txEl>
                                          </p:spTgt>
                                        </p:tgtEl>
                                        <p:attrNameLst>
                                          <p:attrName>style.visibility</p:attrName>
                                        </p:attrNameLst>
                                      </p:cBhvr>
                                      <p:to>
                                        <p:strVal val="visible"/>
                                      </p:to>
                                    </p:set>
                                    <p:anim calcmode="lin" valueType="num">
                                      <p:cBhvr additive="base">
                                        <p:cTn id="31" dur="500" fill="hold"/>
                                        <p:tgtEl>
                                          <p:spTgt spid="3891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891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8915">
                                            <p:txEl>
                                              <p:pRg st="5" end="5"/>
                                            </p:txEl>
                                          </p:spTgt>
                                        </p:tgtEl>
                                        <p:attrNameLst>
                                          <p:attrName>style.visibility</p:attrName>
                                        </p:attrNameLst>
                                      </p:cBhvr>
                                      <p:to>
                                        <p:strVal val="visible"/>
                                      </p:to>
                                    </p:set>
                                    <p:anim calcmode="lin" valueType="num">
                                      <p:cBhvr additive="base">
                                        <p:cTn id="37" dur="500" fill="hold"/>
                                        <p:tgtEl>
                                          <p:spTgt spid="3891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891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8915">
                                            <p:txEl>
                                              <p:pRg st="6" end="6"/>
                                            </p:txEl>
                                          </p:spTgt>
                                        </p:tgtEl>
                                        <p:attrNameLst>
                                          <p:attrName>style.visibility</p:attrName>
                                        </p:attrNameLst>
                                      </p:cBhvr>
                                      <p:to>
                                        <p:strVal val="visible"/>
                                      </p:to>
                                    </p:set>
                                    <p:anim calcmode="lin" valueType="num">
                                      <p:cBhvr additive="base">
                                        <p:cTn id="43" dur="500" fill="hold"/>
                                        <p:tgtEl>
                                          <p:spTgt spid="3891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891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altLang="en-US"/>
              <a:t>The Problem</a:t>
            </a:r>
          </a:p>
        </p:txBody>
      </p:sp>
      <p:sp>
        <p:nvSpPr>
          <p:cNvPr id="5123" name="Rectangle 3"/>
          <p:cNvSpPr>
            <a:spLocks noGrp="1" noChangeArrowheads="1"/>
          </p:cNvSpPr>
          <p:nvPr>
            <p:ph type="body" idx="1"/>
          </p:nvPr>
        </p:nvSpPr>
        <p:spPr>
          <a:xfrm>
            <a:off x="838200" y="1600200"/>
            <a:ext cx="7620000" cy="4648200"/>
          </a:xfrm>
        </p:spPr>
        <p:txBody>
          <a:bodyPr/>
          <a:lstStyle/>
          <a:p>
            <a:r>
              <a:rPr lang="en-US" altLang="en-US"/>
              <a:t>While 42% in the US believe the Bible is God’s inerrant word, 30% think it is sometimes mistaken, and the rest think it is not God’s word, or have no opinion.</a:t>
            </a:r>
          </a:p>
          <a:p>
            <a:r>
              <a:rPr lang="en-US" altLang="en-US"/>
              <a:t>The situation is generally far less favorable in Europe, where atheism and theological liberalism have had much more influence.</a:t>
            </a:r>
          </a:p>
        </p:txBody>
      </p:sp>
    </p:spTree>
    <p:custDataLst>
      <p:tags r:id="rId1"/>
    </p:custDataLst>
  </p:cSld>
  <p:clrMapOvr>
    <a:masterClrMapping/>
  </p:clrMapOvr>
  <p:transition advTm="3712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 calcmode="lin" valueType="num">
                                      <p:cBhvr additive="base">
                                        <p:cTn id="7" dur="500" fill="hold"/>
                                        <p:tgtEl>
                                          <p:spTgt spid="51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1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123">
                                            <p:txEl>
                                              <p:pRg st="1" end="1"/>
                                            </p:txEl>
                                          </p:spTgt>
                                        </p:tgtEl>
                                        <p:attrNameLst>
                                          <p:attrName>style.visibility</p:attrName>
                                        </p:attrNameLst>
                                      </p:cBhvr>
                                      <p:to>
                                        <p:strVal val="visible"/>
                                      </p:to>
                                    </p:set>
                                    <p:anim calcmode="lin" valueType="num">
                                      <p:cBhvr additive="base">
                                        <p:cTn id="13" dur="500" fill="hold"/>
                                        <p:tgtEl>
                                          <p:spTgt spid="51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12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ltLang="en-US" sz="4000"/>
              <a:t>PowerPoints Responding to Objections</a:t>
            </a:r>
          </a:p>
        </p:txBody>
      </p:sp>
      <p:sp>
        <p:nvSpPr>
          <p:cNvPr id="39939" name="Rectangle 3"/>
          <p:cNvSpPr>
            <a:spLocks noGrp="1" noChangeArrowheads="1"/>
          </p:cNvSpPr>
          <p:nvPr>
            <p:ph type="body" idx="1"/>
          </p:nvPr>
        </p:nvSpPr>
        <p:spPr/>
        <p:txBody>
          <a:bodyPr/>
          <a:lstStyle/>
          <a:p>
            <a:pPr>
              <a:lnSpc>
                <a:spcPct val="90000"/>
              </a:lnSpc>
            </a:pPr>
            <a:r>
              <a:rPr lang="en-US" altLang="en-US"/>
              <a:t>Biblical Firmament: Vault or Vapor?</a:t>
            </a:r>
          </a:p>
          <a:p>
            <a:pPr>
              <a:lnSpc>
                <a:spcPct val="90000"/>
              </a:lnSpc>
            </a:pPr>
            <a:r>
              <a:rPr lang="en-US" altLang="en-US"/>
              <a:t>Several PPs on </a:t>
            </a:r>
            <a:r>
              <a:rPr lang="en-US" altLang="en-US" i="1"/>
              <a:t>DaVinci Code</a:t>
            </a:r>
            <a:endParaRPr lang="en-US" altLang="en-US"/>
          </a:p>
          <a:p>
            <a:pPr>
              <a:lnSpc>
                <a:spcPct val="90000"/>
              </a:lnSpc>
            </a:pPr>
            <a:r>
              <a:rPr lang="en-US" altLang="en-US"/>
              <a:t>Did Moses Write the Torah?</a:t>
            </a:r>
          </a:p>
          <a:p>
            <a:pPr>
              <a:lnSpc>
                <a:spcPct val="90000"/>
              </a:lnSpc>
            </a:pPr>
            <a:r>
              <a:rPr lang="en-US" altLang="en-US"/>
              <a:t>The God of the Bible on Trial</a:t>
            </a:r>
          </a:p>
          <a:p>
            <a:pPr>
              <a:lnSpc>
                <a:spcPct val="90000"/>
              </a:lnSpc>
            </a:pPr>
            <a:r>
              <a:rPr lang="en-US" altLang="en-US"/>
              <a:t>Jesus and the New Age</a:t>
            </a:r>
          </a:p>
          <a:p>
            <a:pPr>
              <a:lnSpc>
                <a:spcPct val="90000"/>
              </a:lnSpc>
            </a:pPr>
            <a:r>
              <a:rPr lang="en-US" altLang="en-US"/>
              <a:t>Mormonism</a:t>
            </a:r>
          </a:p>
          <a:p>
            <a:pPr>
              <a:lnSpc>
                <a:spcPct val="90000"/>
              </a:lnSpc>
            </a:pPr>
            <a:r>
              <a:rPr lang="en-US" altLang="en-US"/>
              <a:t>Responding to Jehovah’s Witnesses</a:t>
            </a:r>
          </a:p>
          <a:p>
            <a:pPr>
              <a:lnSpc>
                <a:spcPct val="90000"/>
              </a:lnSpc>
            </a:pPr>
            <a:r>
              <a:rPr lang="en-US" altLang="en-US"/>
              <a:t>The Tomb of Jesus?</a:t>
            </a:r>
          </a:p>
        </p:txBody>
      </p:sp>
    </p:spTree>
    <p:custDataLst>
      <p:tags r:id="rId1"/>
    </p:custDataLst>
  </p:cSld>
  <p:clrMapOvr>
    <a:masterClrMapping/>
  </p:clrMapOvr>
  <p:transition advTm="9711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anim calcmode="lin" valueType="num">
                                      <p:cBhvr additive="base">
                                        <p:cTn id="7" dur="500" fill="hold"/>
                                        <p:tgtEl>
                                          <p:spTgt spid="399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99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9939">
                                            <p:txEl>
                                              <p:pRg st="1" end="1"/>
                                            </p:txEl>
                                          </p:spTgt>
                                        </p:tgtEl>
                                        <p:attrNameLst>
                                          <p:attrName>style.visibility</p:attrName>
                                        </p:attrNameLst>
                                      </p:cBhvr>
                                      <p:to>
                                        <p:strVal val="visible"/>
                                      </p:to>
                                    </p:set>
                                    <p:anim calcmode="lin" valueType="num">
                                      <p:cBhvr additive="base">
                                        <p:cTn id="13" dur="500" fill="hold"/>
                                        <p:tgtEl>
                                          <p:spTgt spid="399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99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9939">
                                            <p:txEl>
                                              <p:pRg st="2" end="2"/>
                                            </p:txEl>
                                          </p:spTgt>
                                        </p:tgtEl>
                                        <p:attrNameLst>
                                          <p:attrName>style.visibility</p:attrName>
                                        </p:attrNameLst>
                                      </p:cBhvr>
                                      <p:to>
                                        <p:strVal val="visible"/>
                                      </p:to>
                                    </p:set>
                                    <p:anim calcmode="lin" valueType="num">
                                      <p:cBhvr additive="base">
                                        <p:cTn id="19" dur="500" fill="hold"/>
                                        <p:tgtEl>
                                          <p:spTgt spid="3993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99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9939">
                                            <p:txEl>
                                              <p:pRg st="3" end="3"/>
                                            </p:txEl>
                                          </p:spTgt>
                                        </p:tgtEl>
                                        <p:attrNameLst>
                                          <p:attrName>style.visibility</p:attrName>
                                        </p:attrNameLst>
                                      </p:cBhvr>
                                      <p:to>
                                        <p:strVal val="visible"/>
                                      </p:to>
                                    </p:set>
                                    <p:anim calcmode="lin" valueType="num">
                                      <p:cBhvr additive="base">
                                        <p:cTn id="25" dur="500" fill="hold"/>
                                        <p:tgtEl>
                                          <p:spTgt spid="3993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993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9939">
                                            <p:txEl>
                                              <p:pRg st="4" end="4"/>
                                            </p:txEl>
                                          </p:spTgt>
                                        </p:tgtEl>
                                        <p:attrNameLst>
                                          <p:attrName>style.visibility</p:attrName>
                                        </p:attrNameLst>
                                      </p:cBhvr>
                                      <p:to>
                                        <p:strVal val="visible"/>
                                      </p:to>
                                    </p:set>
                                    <p:anim calcmode="lin" valueType="num">
                                      <p:cBhvr additive="base">
                                        <p:cTn id="31" dur="500" fill="hold"/>
                                        <p:tgtEl>
                                          <p:spTgt spid="3993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993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9939">
                                            <p:txEl>
                                              <p:pRg st="5" end="5"/>
                                            </p:txEl>
                                          </p:spTgt>
                                        </p:tgtEl>
                                        <p:attrNameLst>
                                          <p:attrName>style.visibility</p:attrName>
                                        </p:attrNameLst>
                                      </p:cBhvr>
                                      <p:to>
                                        <p:strVal val="visible"/>
                                      </p:to>
                                    </p:set>
                                    <p:anim calcmode="lin" valueType="num">
                                      <p:cBhvr additive="base">
                                        <p:cTn id="37" dur="500" fill="hold"/>
                                        <p:tgtEl>
                                          <p:spTgt spid="3993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993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9939">
                                            <p:txEl>
                                              <p:pRg st="6" end="6"/>
                                            </p:txEl>
                                          </p:spTgt>
                                        </p:tgtEl>
                                        <p:attrNameLst>
                                          <p:attrName>style.visibility</p:attrName>
                                        </p:attrNameLst>
                                      </p:cBhvr>
                                      <p:to>
                                        <p:strVal val="visible"/>
                                      </p:to>
                                    </p:set>
                                    <p:anim calcmode="lin" valueType="num">
                                      <p:cBhvr additive="base">
                                        <p:cTn id="43" dur="500" fill="hold"/>
                                        <p:tgtEl>
                                          <p:spTgt spid="3993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993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9939">
                                            <p:txEl>
                                              <p:pRg st="7" end="7"/>
                                            </p:txEl>
                                          </p:spTgt>
                                        </p:tgtEl>
                                        <p:attrNameLst>
                                          <p:attrName>style.visibility</p:attrName>
                                        </p:attrNameLst>
                                      </p:cBhvr>
                                      <p:to>
                                        <p:strVal val="visible"/>
                                      </p:to>
                                    </p:set>
                                    <p:anim calcmode="lin" valueType="num">
                                      <p:cBhvr additive="base">
                                        <p:cTn id="49" dur="500" fill="hold"/>
                                        <p:tgtEl>
                                          <p:spTgt spid="3993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9939">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altLang="en-US"/>
              <a:t>PowerPoints on History</a:t>
            </a:r>
          </a:p>
        </p:txBody>
      </p:sp>
      <p:sp>
        <p:nvSpPr>
          <p:cNvPr id="40963" name="Rectangle 3"/>
          <p:cNvSpPr>
            <a:spLocks noGrp="1" noChangeArrowheads="1"/>
          </p:cNvSpPr>
          <p:nvPr>
            <p:ph type="body" idx="1"/>
          </p:nvPr>
        </p:nvSpPr>
        <p:spPr/>
        <p:txBody>
          <a:bodyPr/>
          <a:lstStyle/>
          <a:p>
            <a:pPr>
              <a:lnSpc>
                <a:spcPct val="90000"/>
              </a:lnSpc>
            </a:pPr>
            <a:r>
              <a:rPr lang="en-US" altLang="en-US" sz="2800"/>
              <a:t>Another Jesus?</a:t>
            </a:r>
          </a:p>
          <a:p>
            <a:pPr>
              <a:lnSpc>
                <a:spcPct val="90000"/>
              </a:lnSpc>
            </a:pPr>
            <a:r>
              <a:rPr lang="en-US" altLang="en-US" sz="2800"/>
              <a:t>Authorship &amp; Date of the Synoptic Gospels</a:t>
            </a:r>
          </a:p>
          <a:p>
            <a:pPr>
              <a:lnSpc>
                <a:spcPct val="90000"/>
              </a:lnSpc>
            </a:pPr>
            <a:r>
              <a:rPr lang="en-US" altLang="en-US" sz="2800"/>
              <a:t>The Bible: Its Transmission &amp; Value</a:t>
            </a:r>
          </a:p>
          <a:p>
            <a:pPr>
              <a:lnSpc>
                <a:spcPct val="90000"/>
              </a:lnSpc>
            </a:pPr>
            <a:r>
              <a:rPr lang="en-US" altLang="en-US" sz="2800"/>
              <a:t>The Canon of the New Testament</a:t>
            </a:r>
          </a:p>
          <a:p>
            <a:pPr>
              <a:lnSpc>
                <a:spcPct val="90000"/>
              </a:lnSpc>
            </a:pPr>
            <a:r>
              <a:rPr lang="en-US" altLang="en-US" sz="2800"/>
              <a:t>Evidence for the Resurrection</a:t>
            </a:r>
          </a:p>
          <a:p>
            <a:pPr>
              <a:lnSpc>
                <a:spcPct val="90000"/>
              </a:lnSpc>
            </a:pPr>
            <a:r>
              <a:rPr lang="en-US" altLang="en-US" sz="2800"/>
              <a:t>Search for the Historical Jesus</a:t>
            </a:r>
          </a:p>
          <a:p>
            <a:pPr>
              <a:lnSpc>
                <a:spcPct val="90000"/>
              </a:lnSpc>
            </a:pPr>
            <a:r>
              <a:rPr lang="en-US" altLang="en-US" sz="2800"/>
              <a:t>The Star of Bethlehem: What Was It?</a:t>
            </a:r>
          </a:p>
          <a:p>
            <a:pPr>
              <a:lnSpc>
                <a:spcPct val="90000"/>
              </a:lnSpc>
            </a:pPr>
            <a:r>
              <a:rPr lang="en-US" altLang="en-US" sz="2800"/>
              <a:t>Synoptic Problem</a:t>
            </a:r>
          </a:p>
          <a:p>
            <a:pPr>
              <a:lnSpc>
                <a:spcPct val="90000"/>
              </a:lnSpc>
            </a:pPr>
            <a:r>
              <a:rPr lang="en-US" altLang="en-US" sz="2800"/>
              <a:t>What is History All About?</a:t>
            </a:r>
          </a:p>
          <a:p>
            <a:pPr>
              <a:lnSpc>
                <a:spcPct val="90000"/>
              </a:lnSpc>
            </a:pPr>
            <a:endParaRPr lang="en-US" altLang="en-US" sz="2800"/>
          </a:p>
        </p:txBody>
      </p:sp>
    </p:spTree>
    <p:custDataLst>
      <p:tags r:id="rId1"/>
    </p:custDataLst>
  </p:cSld>
  <p:clrMapOvr>
    <a:masterClrMapping/>
  </p:clrMapOvr>
  <p:transition advTm="7433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anim calcmode="lin" valueType="num">
                                      <p:cBhvr additive="base">
                                        <p:cTn id="7" dur="500" fill="hold"/>
                                        <p:tgtEl>
                                          <p:spTgt spid="409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9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0963">
                                            <p:txEl>
                                              <p:pRg st="1" end="1"/>
                                            </p:txEl>
                                          </p:spTgt>
                                        </p:tgtEl>
                                        <p:attrNameLst>
                                          <p:attrName>style.visibility</p:attrName>
                                        </p:attrNameLst>
                                      </p:cBhvr>
                                      <p:to>
                                        <p:strVal val="visible"/>
                                      </p:to>
                                    </p:set>
                                    <p:anim calcmode="lin" valueType="num">
                                      <p:cBhvr additive="base">
                                        <p:cTn id="13" dur="500" fill="hold"/>
                                        <p:tgtEl>
                                          <p:spTgt spid="409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09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0963">
                                            <p:txEl>
                                              <p:pRg st="2" end="2"/>
                                            </p:txEl>
                                          </p:spTgt>
                                        </p:tgtEl>
                                        <p:attrNameLst>
                                          <p:attrName>style.visibility</p:attrName>
                                        </p:attrNameLst>
                                      </p:cBhvr>
                                      <p:to>
                                        <p:strVal val="visible"/>
                                      </p:to>
                                    </p:set>
                                    <p:anim calcmode="lin" valueType="num">
                                      <p:cBhvr additive="base">
                                        <p:cTn id="19" dur="500" fill="hold"/>
                                        <p:tgtEl>
                                          <p:spTgt spid="4096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096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0963">
                                            <p:txEl>
                                              <p:pRg st="3" end="3"/>
                                            </p:txEl>
                                          </p:spTgt>
                                        </p:tgtEl>
                                        <p:attrNameLst>
                                          <p:attrName>style.visibility</p:attrName>
                                        </p:attrNameLst>
                                      </p:cBhvr>
                                      <p:to>
                                        <p:strVal val="visible"/>
                                      </p:to>
                                    </p:set>
                                    <p:anim calcmode="lin" valueType="num">
                                      <p:cBhvr additive="base">
                                        <p:cTn id="25" dur="500" fill="hold"/>
                                        <p:tgtEl>
                                          <p:spTgt spid="4096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096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0963">
                                            <p:txEl>
                                              <p:pRg st="4" end="4"/>
                                            </p:txEl>
                                          </p:spTgt>
                                        </p:tgtEl>
                                        <p:attrNameLst>
                                          <p:attrName>style.visibility</p:attrName>
                                        </p:attrNameLst>
                                      </p:cBhvr>
                                      <p:to>
                                        <p:strVal val="visible"/>
                                      </p:to>
                                    </p:set>
                                    <p:anim calcmode="lin" valueType="num">
                                      <p:cBhvr additive="base">
                                        <p:cTn id="31" dur="500" fill="hold"/>
                                        <p:tgtEl>
                                          <p:spTgt spid="4096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096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0963">
                                            <p:txEl>
                                              <p:pRg st="5" end="5"/>
                                            </p:txEl>
                                          </p:spTgt>
                                        </p:tgtEl>
                                        <p:attrNameLst>
                                          <p:attrName>style.visibility</p:attrName>
                                        </p:attrNameLst>
                                      </p:cBhvr>
                                      <p:to>
                                        <p:strVal val="visible"/>
                                      </p:to>
                                    </p:set>
                                    <p:anim calcmode="lin" valueType="num">
                                      <p:cBhvr additive="base">
                                        <p:cTn id="37" dur="500" fill="hold"/>
                                        <p:tgtEl>
                                          <p:spTgt spid="4096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096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0963">
                                            <p:txEl>
                                              <p:pRg st="6" end="6"/>
                                            </p:txEl>
                                          </p:spTgt>
                                        </p:tgtEl>
                                        <p:attrNameLst>
                                          <p:attrName>style.visibility</p:attrName>
                                        </p:attrNameLst>
                                      </p:cBhvr>
                                      <p:to>
                                        <p:strVal val="visible"/>
                                      </p:to>
                                    </p:set>
                                    <p:anim calcmode="lin" valueType="num">
                                      <p:cBhvr additive="base">
                                        <p:cTn id="43" dur="500" fill="hold"/>
                                        <p:tgtEl>
                                          <p:spTgt spid="4096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096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0963">
                                            <p:txEl>
                                              <p:pRg st="7" end="7"/>
                                            </p:txEl>
                                          </p:spTgt>
                                        </p:tgtEl>
                                        <p:attrNameLst>
                                          <p:attrName>style.visibility</p:attrName>
                                        </p:attrNameLst>
                                      </p:cBhvr>
                                      <p:to>
                                        <p:strVal val="visible"/>
                                      </p:to>
                                    </p:set>
                                    <p:anim calcmode="lin" valueType="num">
                                      <p:cBhvr additive="base">
                                        <p:cTn id="49" dur="500" fill="hold"/>
                                        <p:tgtEl>
                                          <p:spTgt spid="4096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096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0963">
                                            <p:txEl>
                                              <p:pRg st="8" end="8"/>
                                            </p:txEl>
                                          </p:spTgt>
                                        </p:tgtEl>
                                        <p:attrNameLst>
                                          <p:attrName>style.visibility</p:attrName>
                                        </p:attrNameLst>
                                      </p:cBhvr>
                                      <p:to>
                                        <p:strVal val="visible"/>
                                      </p:to>
                                    </p:set>
                                    <p:anim calcmode="lin" valueType="num">
                                      <p:cBhvr additive="base">
                                        <p:cTn id="55" dur="500" fill="hold"/>
                                        <p:tgtEl>
                                          <p:spTgt spid="4096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096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altLang="en-US"/>
              <a:t>Viewing These PowerPoints</a:t>
            </a:r>
          </a:p>
        </p:txBody>
      </p:sp>
      <p:sp>
        <p:nvSpPr>
          <p:cNvPr id="55299" name="Rectangle 3"/>
          <p:cNvSpPr>
            <a:spLocks noGrp="1" noChangeArrowheads="1"/>
          </p:cNvSpPr>
          <p:nvPr>
            <p:ph type="body" idx="1"/>
          </p:nvPr>
        </p:nvSpPr>
        <p:spPr>
          <a:xfrm>
            <a:off x="990600" y="1676400"/>
            <a:ext cx="7086600" cy="4525963"/>
          </a:xfrm>
        </p:spPr>
        <p:txBody>
          <a:bodyPr/>
          <a:lstStyle/>
          <a:p>
            <a:r>
              <a:rPr lang="en-US" altLang="en-US"/>
              <a:t>All of these talks may be viewed, with audio narration, on the website </a:t>
            </a:r>
            <a:r>
              <a:rPr lang="en-US" altLang="en-US">
                <a:hlinkClick r:id="rId3"/>
              </a:rPr>
              <a:t>www.ibri.org</a:t>
            </a:r>
            <a:r>
              <a:rPr lang="en-US" altLang="en-US"/>
              <a:t> under “The Robert C. Newman Library” under “Power-Point Lectures.”</a:t>
            </a:r>
          </a:p>
          <a:p>
            <a:r>
              <a:rPr lang="en-US" altLang="en-US"/>
              <a:t>You are welcome to download and use any of these for outreach and education.</a:t>
            </a:r>
          </a:p>
        </p:txBody>
      </p:sp>
    </p:spTree>
    <p:custDataLst>
      <p:tags r:id="rId1"/>
    </p:custDataLst>
  </p:cSld>
  <p:clrMapOvr>
    <a:masterClrMapping/>
  </p:clrMapOvr>
  <p:transition advTm="3568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5299">
                                            <p:txEl>
                                              <p:pRg st="0" end="0"/>
                                            </p:txEl>
                                          </p:spTgt>
                                        </p:tgtEl>
                                        <p:attrNameLst>
                                          <p:attrName>style.visibility</p:attrName>
                                        </p:attrNameLst>
                                      </p:cBhvr>
                                      <p:to>
                                        <p:strVal val="visible"/>
                                      </p:to>
                                    </p:set>
                                    <p:animEffect transition="in" filter="checkerboard(across)">
                                      <p:cBhvr>
                                        <p:cTn id="7" dur="500"/>
                                        <p:tgtEl>
                                          <p:spTgt spid="552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5299">
                                            <p:txEl>
                                              <p:pRg st="1" end="1"/>
                                            </p:txEl>
                                          </p:spTgt>
                                        </p:tgtEl>
                                        <p:attrNameLst>
                                          <p:attrName>style.visibility</p:attrName>
                                        </p:attrNameLst>
                                      </p:cBhvr>
                                      <p:to>
                                        <p:strVal val="visible"/>
                                      </p:to>
                                    </p:set>
                                    <p:animEffect transition="in" filter="checkerboard(across)">
                                      <p:cBhvr>
                                        <p:cTn id="12" dur="500"/>
                                        <p:tgtEl>
                                          <p:spTgt spid="5529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0" name="Picture 6" descr="Skeptical_businessman"/>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981325" y="733425"/>
            <a:ext cx="3181350" cy="5391150"/>
          </a:xfrm>
          <a:prstGeom prst="rect">
            <a:avLst/>
          </a:prstGeom>
          <a:noFill/>
          <a:extLst>
            <a:ext uri="{909E8E84-426E-40DD-AFC4-6F175D3DCCD1}">
              <a14:hiddenFill xmlns:a14="http://schemas.microsoft.com/office/drawing/2010/main">
                <a:solidFill>
                  <a:srgbClr val="FFFFFF"/>
                </a:solidFill>
              </a14:hiddenFill>
            </a:ext>
          </a:extLst>
        </p:spPr>
      </p:pic>
      <p:sp>
        <p:nvSpPr>
          <p:cNvPr id="41988" name="Rectangle 4"/>
          <p:cNvSpPr>
            <a:spLocks noGrp="1" noChangeArrowheads="1"/>
          </p:cNvSpPr>
          <p:nvPr>
            <p:ph type="ctrTitle"/>
          </p:nvPr>
        </p:nvSpPr>
        <p:spPr/>
        <p:txBody>
          <a:bodyPr/>
          <a:lstStyle/>
          <a:p>
            <a:r>
              <a:rPr lang="en-US" altLang="en-US"/>
              <a:t>Presenting Sin to Those Who Don’t Believe in It</a:t>
            </a:r>
          </a:p>
        </p:txBody>
      </p:sp>
      <p:sp>
        <p:nvSpPr>
          <p:cNvPr id="41989" name="Rectangle 5"/>
          <p:cNvSpPr>
            <a:spLocks noGrp="1" noChangeArrowheads="1"/>
          </p:cNvSpPr>
          <p:nvPr>
            <p:ph type="subTitle" idx="1"/>
          </p:nvPr>
        </p:nvSpPr>
        <p:spPr/>
        <p:txBody>
          <a:bodyPr/>
          <a:lstStyle/>
          <a:p>
            <a:endParaRPr lang="en-US" altLang="en-US"/>
          </a:p>
        </p:txBody>
      </p:sp>
    </p:spTree>
    <p:custDataLst>
      <p:tags r:id="rId1"/>
    </p:custDataLst>
  </p:cSld>
  <p:clrMapOvr>
    <a:masterClrMapping/>
  </p:clrMapOvr>
  <p:transition advTm="978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1988"/>
                                        </p:tgtEl>
                                        <p:attrNameLst>
                                          <p:attrName>style.visibility</p:attrName>
                                        </p:attrNameLst>
                                      </p:cBhvr>
                                      <p:to>
                                        <p:strVal val="visible"/>
                                      </p:to>
                                    </p:set>
                                    <p:anim calcmode="lin" valueType="num">
                                      <p:cBhvr>
                                        <p:cTn id="7" dur="500" fill="hold"/>
                                        <p:tgtEl>
                                          <p:spTgt spid="41988"/>
                                        </p:tgtEl>
                                        <p:attrNameLst>
                                          <p:attrName>ppt_w</p:attrName>
                                        </p:attrNameLst>
                                      </p:cBhvr>
                                      <p:tavLst>
                                        <p:tav tm="0">
                                          <p:val>
                                            <p:fltVal val="0"/>
                                          </p:val>
                                        </p:tav>
                                        <p:tav tm="100000">
                                          <p:val>
                                            <p:strVal val="#ppt_w"/>
                                          </p:val>
                                        </p:tav>
                                      </p:tavLst>
                                    </p:anim>
                                    <p:anim calcmode="lin" valueType="num">
                                      <p:cBhvr>
                                        <p:cTn id="8" dur="500" fill="hold"/>
                                        <p:tgtEl>
                                          <p:spTgt spid="4198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ltLang="en-US"/>
              <a:t>Presenting Sin</a:t>
            </a:r>
          </a:p>
        </p:txBody>
      </p:sp>
      <p:sp>
        <p:nvSpPr>
          <p:cNvPr id="44035" name="Rectangle 3"/>
          <p:cNvSpPr>
            <a:spLocks noGrp="1" noChangeArrowheads="1"/>
          </p:cNvSpPr>
          <p:nvPr>
            <p:ph type="body" idx="1"/>
          </p:nvPr>
        </p:nvSpPr>
        <p:spPr/>
        <p:txBody>
          <a:bodyPr/>
          <a:lstStyle/>
          <a:p>
            <a:r>
              <a:rPr lang="en-US" altLang="en-US" sz="2800"/>
              <a:t>Used effectively in past centuries</a:t>
            </a:r>
          </a:p>
          <a:p>
            <a:r>
              <a:rPr lang="en-US" altLang="en-US" sz="2800"/>
              <a:t>Not getting much attention today</a:t>
            </a:r>
          </a:p>
          <a:p>
            <a:pPr lvl="1"/>
            <a:r>
              <a:rPr lang="en-US" altLang="en-US" sz="2400"/>
              <a:t>Partly because Christians want to be more positive</a:t>
            </a:r>
          </a:p>
          <a:p>
            <a:pPr lvl="1"/>
            <a:r>
              <a:rPr lang="en-US" altLang="en-US" sz="2400"/>
              <a:t>Partly the “I’m OK, you’re OK” emphasis</a:t>
            </a:r>
          </a:p>
          <a:p>
            <a:r>
              <a:rPr lang="en-US" altLang="en-US" sz="2800"/>
              <a:t>GK Chesterton once said that original sin is the only doctrine of Christianity which can really be proved.</a:t>
            </a:r>
          </a:p>
          <a:p>
            <a:r>
              <a:rPr lang="en-US" altLang="en-US" sz="2800"/>
              <a:t>Without endorsing Chesterton’s “only,” we can make use of the evidence he had in mind.</a:t>
            </a:r>
          </a:p>
        </p:txBody>
      </p:sp>
    </p:spTree>
    <p:custDataLst>
      <p:tags r:id="rId1"/>
    </p:custDataLst>
  </p:cSld>
  <p:clrMapOvr>
    <a:masterClrMapping/>
  </p:clrMapOvr>
  <p:transition advTm="7051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anim calcmode="lin" valueType="num">
                                      <p:cBhvr additive="base">
                                        <p:cTn id="7" dur="500" fill="hold"/>
                                        <p:tgtEl>
                                          <p:spTgt spid="440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40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4035">
                                            <p:txEl>
                                              <p:pRg st="1" end="1"/>
                                            </p:txEl>
                                          </p:spTgt>
                                        </p:tgtEl>
                                        <p:attrNameLst>
                                          <p:attrName>style.visibility</p:attrName>
                                        </p:attrNameLst>
                                      </p:cBhvr>
                                      <p:to>
                                        <p:strVal val="visible"/>
                                      </p:to>
                                    </p:set>
                                    <p:anim calcmode="lin" valueType="num">
                                      <p:cBhvr additive="base">
                                        <p:cTn id="13" dur="500" fill="hold"/>
                                        <p:tgtEl>
                                          <p:spTgt spid="440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40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4035">
                                            <p:txEl>
                                              <p:pRg st="2" end="2"/>
                                            </p:txEl>
                                          </p:spTgt>
                                        </p:tgtEl>
                                        <p:attrNameLst>
                                          <p:attrName>style.visibility</p:attrName>
                                        </p:attrNameLst>
                                      </p:cBhvr>
                                      <p:to>
                                        <p:strVal val="visible"/>
                                      </p:to>
                                    </p:set>
                                    <p:anim calcmode="lin" valueType="num">
                                      <p:cBhvr additive="base">
                                        <p:cTn id="19" dur="500" fill="hold"/>
                                        <p:tgtEl>
                                          <p:spTgt spid="4403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403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4035">
                                            <p:txEl>
                                              <p:pRg st="3" end="3"/>
                                            </p:txEl>
                                          </p:spTgt>
                                        </p:tgtEl>
                                        <p:attrNameLst>
                                          <p:attrName>style.visibility</p:attrName>
                                        </p:attrNameLst>
                                      </p:cBhvr>
                                      <p:to>
                                        <p:strVal val="visible"/>
                                      </p:to>
                                    </p:set>
                                    <p:anim calcmode="lin" valueType="num">
                                      <p:cBhvr additive="base">
                                        <p:cTn id="25" dur="500" fill="hold"/>
                                        <p:tgtEl>
                                          <p:spTgt spid="4403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403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4035">
                                            <p:txEl>
                                              <p:pRg st="4" end="4"/>
                                            </p:txEl>
                                          </p:spTgt>
                                        </p:tgtEl>
                                        <p:attrNameLst>
                                          <p:attrName>style.visibility</p:attrName>
                                        </p:attrNameLst>
                                      </p:cBhvr>
                                      <p:to>
                                        <p:strVal val="visible"/>
                                      </p:to>
                                    </p:set>
                                    <p:anim calcmode="lin" valueType="num">
                                      <p:cBhvr additive="base">
                                        <p:cTn id="31" dur="500" fill="hold"/>
                                        <p:tgtEl>
                                          <p:spTgt spid="4403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403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4035">
                                            <p:txEl>
                                              <p:pRg st="5" end="5"/>
                                            </p:txEl>
                                          </p:spTgt>
                                        </p:tgtEl>
                                        <p:attrNameLst>
                                          <p:attrName>style.visibility</p:attrName>
                                        </p:attrNameLst>
                                      </p:cBhvr>
                                      <p:to>
                                        <p:strVal val="visible"/>
                                      </p:to>
                                    </p:set>
                                    <p:anim calcmode="lin" valueType="num">
                                      <p:cBhvr additive="base">
                                        <p:cTn id="37" dur="500" fill="hold"/>
                                        <p:tgtEl>
                                          <p:spTgt spid="4403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403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ltLang="en-US" sz="4000"/>
              <a:t>Evidence of Sin from Psychology</a:t>
            </a:r>
          </a:p>
        </p:txBody>
      </p:sp>
      <p:sp>
        <p:nvSpPr>
          <p:cNvPr id="45059" name="Rectangle 3"/>
          <p:cNvSpPr>
            <a:spLocks noGrp="1" noChangeArrowheads="1"/>
          </p:cNvSpPr>
          <p:nvPr>
            <p:ph type="body" idx="1"/>
          </p:nvPr>
        </p:nvSpPr>
        <p:spPr/>
        <p:txBody>
          <a:bodyPr/>
          <a:lstStyle/>
          <a:p>
            <a:r>
              <a:rPr lang="en-US" altLang="en-US"/>
              <a:t>In spite of the popularity of the “self-esteem” movement and its claim that the main human problem is too low an opinion of ourselves…</a:t>
            </a:r>
          </a:p>
          <a:p>
            <a:r>
              <a:rPr lang="en-US" altLang="en-US"/>
              <a:t>David G. Myers of Hope College notes that research psychologists have amassed a “powerful river of evidence” that exactly the opposite is true.</a:t>
            </a:r>
          </a:p>
        </p:txBody>
      </p:sp>
    </p:spTree>
    <p:custDataLst>
      <p:tags r:id="rId1"/>
    </p:custDataLst>
  </p:cSld>
  <p:clrMapOvr>
    <a:masterClrMapping/>
  </p:clrMapOvr>
  <p:transition advTm="2652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animEffect transition="in" filter="checkerboard(across)">
                                      <p:cBhvr>
                                        <p:cTn id="7" dur="500"/>
                                        <p:tgtEl>
                                          <p:spTgt spid="450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5059">
                                            <p:txEl>
                                              <p:pRg st="1" end="1"/>
                                            </p:txEl>
                                          </p:spTgt>
                                        </p:tgtEl>
                                        <p:attrNameLst>
                                          <p:attrName>style.visibility</p:attrName>
                                        </p:attrNameLst>
                                      </p:cBhvr>
                                      <p:to>
                                        <p:strVal val="visible"/>
                                      </p:to>
                                    </p:set>
                                    <p:animEffect transition="in" filter="checkerboard(across)">
                                      <p:cBhvr>
                                        <p:cTn id="12" dur="500"/>
                                        <p:tgtEl>
                                          <p:spTgt spid="4505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altLang="en-US"/>
              <a:t>Myers’ Evidence</a:t>
            </a:r>
          </a:p>
        </p:txBody>
      </p:sp>
      <p:sp>
        <p:nvSpPr>
          <p:cNvPr id="46083" name="Rectangle 3"/>
          <p:cNvSpPr>
            <a:spLocks noGrp="1" noChangeArrowheads="1"/>
          </p:cNvSpPr>
          <p:nvPr>
            <p:ph type="body" idx="1"/>
          </p:nvPr>
        </p:nvSpPr>
        <p:spPr/>
        <p:txBody>
          <a:bodyPr/>
          <a:lstStyle/>
          <a:p>
            <a:r>
              <a:rPr lang="en-US" altLang="en-US"/>
              <a:t>1. We tend to accept much more responsibility for our successes than for our failures, which are typically seen as bad luck or someone else’s fault.</a:t>
            </a:r>
          </a:p>
          <a:p>
            <a:r>
              <a:rPr lang="en-US" altLang="en-US"/>
              <a:t>2. Most of us view ourselves as above average in any particular good trait, and a large percentage of us put ourselves in the very highest percentiles.</a:t>
            </a:r>
          </a:p>
        </p:txBody>
      </p:sp>
    </p:spTree>
    <p:custDataLst>
      <p:tags r:id="rId1"/>
    </p:custDataLst>
  </p:cSld>
  <p:clrMapOvr>
    <a:masterClrMapping/>
  </p:clrMapOvr>
  <p:transition advTm="6993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6083">
                                            <p:txEl>
                                              <p:pRg st="0" end="0"/>
                                            </p:txEl>
                                          </p:spTgt>
                                        </p:tgtEl>
                                        <p:attrNameLst>
                                          <p:attrName>style.visibility</p:attrName>
                                        </p:attrNameLst>
                                      </p:cBhvr>
                                      <p:to>
                                        <p:strVal val="visible"/>
                                      </p:to>
                                    </p:set>
                                    <p:animEffect transition="in" filter="checkerboard(across)">
                                      <p:cBhvr>
                                        <p:cTn id="7" dur="500"/>
                                        <p:tgtEl>
                                          <p:spTgt spid="460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6083">
                                            <p:txEl>
                                              <p:pRg st="1" end="1"/>
                                            </p:txEl>
                                          </p:spTgt>
                                        </p:tgtEl>
                                        <p:attrNameLst>
                                          <p:attrName>style.visibility</p:attrName>
                                        </p:attrNameLst>
                                      </p:cBhvr>
                                      <p:to>
                                        <p:strVal val="visible"/>
                                      </p:to>
                                    </p:set>
                                    <p:animEffect transition="in" filter="checkerboard(across)">
                                      <p:cBhvr>
                                        <p:cTn id="12" dur="500"/>
                                        <p:tgtEl>
                                          <p:spTgt spid="4608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altLang="en-US"/>
              <a:t>Myers’ Evidence</a:t>
            </a:r>
          </a:p>
        </p:txBody>
      </p:sp>
      <p:sp>
        <p:nvSpPr>
          <p:cNvPr id="47107" name="Rectangle 3"/>
          <p:cNvSpPr>
            <a:spLocks noGrp="1" noChangeArrowheads="1"/>
          </p:cNvSpPr>
          <p:nvPr>
            <p:ph type="body" idx="1"/>
          </p:nvPr>
        </p:nvSpPr>
        <p:spPr>
          <a:xfrm>
            <a:off x="457200" y="1600200"/>
            <a:ext cx="8229600" cy="4876800"/>
          </a:xfrm>
        </p:spPr>
        <p:txBody>
          <a:bodyPr/>
          <a:lstStyle/>
          <a:p>
            <a:pPr>
              <a:lnSpc>
                <a:spcPct val="90000"/>
              </a:lnSpc>
            </a:pPr>
            <a:r>
              <a:rPr lang="en-US" altLang="en-US"/>
              <a:t>3. When we cannot deny that we did a particularly nasty thing, we are usually quite good at justifying it.</a:t>
            </a:r>
          </a:p>
          <a:p>
            <a:pPr>
              <a:lnSpc>
                <a:spcPct val="90000"/>
              </a:lnSpc>
            </a:pPr>
            <a:r>
              <a:rPr lang="en-US" altLang="en-US"/>
              <a:t>4. We commonly overestimate the accuracy of our judgments and the truth of our beliefs.</a:t>
            </a:r>
          </a:p>
          <a:p>
            <a:pPr>
              <a:lnSpc>
                <a:spcPct val="90000"/>
              </a:lnSpc>
            </a:pPr>
            <a:r>
              <a:rPr lang="en-US" altLang="en-US"/>
              <a:t>5. Most of us are unrealistically optimistic in remembering and reporting information about ourselves, and in predicting how well we will do in life.</a:t>
            </a:r>
          </a:p>
        </p:txBody>
      </p:sp>
    </p:spTree>
    <p:custDataLst>
      <p:tags r:id="rId1"/>
    </p:custDataLst>
  </p:cSld>
  <p:clrMapOvr>
    <a:masterClrMapping/>
  </p:clrMapOvr>
  <p:transition advTm="5844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animEffect transition="in" filter="checkerboard(across)">
                                      <p:cBhvr>
                                        <p:cTn id="7" dur="500"/>
                                        <p:tgtEl>
                                          <p:spTgt spid="4710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7107">
                                            <p:txEl>
                                              <p:pRg st="1" end="1"/>
                                            </p:txEl>
                                          </p:spTgt>
                                        </p:tgtEl>
                                        <p:attrNameLst>
                                          <p:attrName>style.visibility</p:attrName>
                                        </p:attrNameLst>
                                      </p:cBhvr>
                                      <p:to>
                                        <p:strVal val="visible"/>
                                      </p:to>
                                    </p:set>
                                    <p:animEffect transition="in" filter="checkerboard(across)">
                                      <p:cBhvr>
                                        <p:cTn id="12" dur="500"/>
                                        <p:tgtEl>
                                          <p:spTgt spid="4710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7107">
                                            <p:txEl>
                                              <p:pRg st="2" end="2"/>
                                            </p:txEl>
                                          </p:spTgt>
                                        </p:tgtEl>
                                        <p:attrNameLst>
                                          <p:attrName>style.visibility</p:attrName>
                                        </p:attrNameLst>
                                      </p:cBhvr>
                                      <p:to>
                                        <p:strVal val="visible"/>
                                      </p:to>
                                    </p:set>
                                    <p:animEffect transition="in" filter="checkerboard(across)">
                                      <p:cBhvr>
                                        <p:cTn id="17" dur="500"/>
                                        <p:tgtEl>
                                          <p:spTgt spid="4710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ltLang="en-US"/>
              <a:t>Myers’ Evidence</a:t>
            </a:r>
          </a:p>
        </p:txBody>
      </p:sp>
      <p:sp>
        <p:nvSpPr>
          <p:cNvPr id="48131" name="Rectangle 3"/>
          <p:cNvSpPr>
            <a:spLocks noGrp="1" noChangeArrowheads="1"/>
          </p:cNvSpPr>
          <p:nvPr>
            <p:ph type="body" idx="1"/>
          </p:nvPr>
        </p:nvSpPr>
        <p:spPr/>
        <p:txBody>
          <a:bodyPr/>
          <a:lstStyle/>
          <a:p>
            <a:r>
              <a:rPr lang="en-US" altLang="en-US"/>
              <a:t>6. We consistently overestimate how virtuously we would act in hypothetical situations compared with how we actually act in real ones.</a:t>
            </a:r>
          </a:p>
          <a:p>
            <a:r>
              <a:rPr lang="en-US" altLang="en-US"/>
              <a:t>7. Depressed people are typically more accurate in their self-appraisal and more likely to see themselves as others see them.</a:t>
            </a:r>
          </a:p>
        </p:txBody>
      </p:sp>
    </p:spTree>
    <p:custDataLst>
      <p:tags r:id="rId1"/>
    </p:custDataLst>
  </p:cSld>
  <p:clrMapOvr>
    <a:masterClrMapping/>
  </p:clrMapOvr>
  <p:transition advTm="2931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animEffect transition="in" filter="checkerboard(across)">
                                      <p:cBhvr>
                                        <p:cTn id="7" dur="500"/>
                                        <p:tgtEl>
                                          <p:spTgt spid="481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8131">
                                            <p:txEl>
                                              <p:pRg st="1" end="1"/>
                                            </p:txEl>
                                          </p:spTgt>
                                        </p:tgtEl>
                                        <p:attrNameLst>
                                          <p:attrName>style.visibility</p:attrName>
                                        </p:attrNameLst>
                                      </p:cBhvr>
                                      <p:to>
                                        <p:strVal val="visible"/>
                                      </p:to>
                                    </p:set>
                                    <p:animEffect transition="in" filter="checkerboard(across)">
                                      <p:cBhvr>
                                        <p:cTn id="12" dur="500"/>
                                        <p:tgtEl>
                                          <p:spTgt spid="4813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altLang="en-US"/>
              <a:t>Myers’ Evidence</a:t>
            </a:r>
          </a:p>
        </p:txBody>
      </p:sp>
      <p:sp>
        <p:nvSpPr>
          <p:cNvPr id="54275" name="Rectangle 3"/>
          <p:cNvSpPr>
            <a:spLocks noGrp="1" noChangeArrowheads="1"/>
          </p:cNvSpPr>
          <p:nvPr>
            <p:ph type="body" idx="1"/>
          </p:nvPr>
        </p:nvSpPr>
        <p:spPr>
          <a:xfrm>
            <a:off x="1219200" y="1676400"/>
            <a:ext cx="6934200" cy="4525963"/>
          </a:xfrm>
        </p:spPr>
        <p:txBody>
          <a:bodyPr/>
          <a:lstStyle/>
          <a:p>
            <a:pPr>
              <a:lnSpc>
                <a:spcPct val="90000"/>
              </a:lnSpc>
            </a:pPr>
            <a:r>
              <a:rPr lang="en-US" altLang="en-US"/>
              <a:t>Myers’ paper may be located on the Internet by Googling on his name “David G. Myers” or the paper’s title “The Inflated Self.”</a:t>
            </a:r>
          </a:p>
          <a:p>
            <a:pPr>
              <a:lnSpc>
                <a:spcPct val="90000"/>
              </a:lnSpc>
            </a:pPr>
            <a:r>
              <a:rPr lang="en-US" altLang="en-US"/>
              <a:t>He has also written a book with this title.</a:t>
            </a:r>
          </a:p>
          <a:p>
            <a:pPr>
              <a:lnSpc>
                <a:spcPct val="90000"/>
              </a:lnSpc>
            </a:pPr>
            <a:r>
              <a:rPr lang="en-US" altLang="en-US"/>
              <a:t>There you will find references to all these points in the literature of research psychology.</a:t>
            </a:r>
          </a:p>
        </p:txBody>
      </p:sp>
    </p:spTree>
    <p:custDataLst>
      <p:tags r:id="rId1"/>
    </p:custDataLst>
  </p:cSld>
  <p:clrMapOvr>
    <a:masterClrMapping/>
  </p:clrMapOvr>
  <p:transition advTm="2930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4275">
                                            <p:txEl>
                                              <p:pRg st="0" end="0"/>
                                            </p:txEl>
                                          </p:spTgt>
                                        </p:tgtEl>
                                        <p:attrNameLst>
                                          <p:attrName>style.visibility</p:attrName>
                                        </p:attrNameLst>
                                      </p:cBhvr>
                                      <p:to>
                                        <p:strVal val="visible"/>
                                      </p:to>
                                    </p:set>
                                    <p:animEffect transition="in" filter="checkerboard(across)">
                                      <p:cBhvr>
                                        <p:cTn id="7" dur="500"/>
                                        <p:tgtEl>
                                          <p:spTgt spid="542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4275">
                                            <p:txEl>
                                              <p:pRg st="1" end="1"/>
                                            </p:txEl>
                                          </p:spTgt>
                                        </p:tgtEl>
                                        <p:attrNameLst>
                                          <p:attrName>style.visibility</p:attrName>
                                        </p:attrNameLst>
                                      </p:cBhvr>
                                      <p:to>
                                        <p:strVal val="visible"/>
                                      </p:to>
                                    </p:set>
                                    <p:animEffect transition="in" filter="checkerboard(across)">
                                      <p:cBhvr>
                                        <p:cTn id="12" dur="500"/>
                                        <p:tgtEl>
                                          <p:spTgt spid="5427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4275">
                                            <p:txEl>
                                              <p:pRg st="2" end="2"/>
                                            </p:txEl>
                                          </p:spTgt>
                                        </p:tgtEl>
                                        <p:attrNameLst>
                                          <p:attrName>style.visibility</p:attrName>
                                        </p:attrNameLst>
                                      </p:cBhvr>
                                      <p:to>
                                        <p:strVal val="visible"/>
                                      </p:to>
                                    </p:set>
                                    <p:animEffect transition="in" filter="checkerboard(across)">
                                      <p:cBhvr>
                                        <p:cTn id="17" dur="500"/>
                                        <p:tgtEl>
                                          <p:spTgt spid="542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ltLang="en-US"/>
              <a:t>Religion in the Netherlands</a:t>
            </a:r>
          </a:p>
        </p:txBody>
      </p:sp>
      <p:sp>
        <p:nvSpPr>
          <p:cNvPr id="6147" name="Rectangle 3"/>
          <p:cNvSpPr>
            <a:spLocks noGrp="1" noChangeArrowheads="1"/>
          </p:cNvSpPr>
          <p:nvPr>
            <p:ph type="body" sz="half" idx="1"/>
          </p:nvPr>
        </p:nvSpPr>
        <p:spPr/>
        <p:txBody>
          <a:bodyPr/>
          <a:lstStyle/>
          <a:p>
            <a:pPr>
              <a:lnSpc>
                <a:spcPct val="90000"/>
              </a:lnSpc>
              <a:buFontTx/>
              <a:buNone/>
            </a:pPr>
            <a:r>
              <a:rPr lang="en-US" altLang="en-US" sz="2800"/>
              <a:t>	I could not locate views on the Bible for the Netherlands, but the religious situation looks like this:</a:t>
            </a:r>
          </a:p>
          <a:p>
            <a:pPr>
              <a:lnSpc>
                <a:spcPct val="90000"/>
              </a:lnSpc>
            </a:pPr>
            <a:r>
              <a:rPr lang="en-US" altLang="en-US" sz="2800"/>
              <a:t>Catholic 30%</a:t>
            </a:r>
          </a:p>
          <a:p>
            <a:pPr>
              <a:lnSpc>
                <a:spcPct val="90000"/>
              </a:lnSpc>
            </a:pPr>
            <a:r>
              <a:rPr lang="en-US" altLang="en-US" sz="2800"/>
              <a:t>Reformed 21%</a:t>
            </a:r>
          </a:p>
          <a:p>
            <a:pPr>
              <a:lnSpc>
                <a:spcPct val="90000"/>
              </a:lnSpc>
            </a:pPr>
            <a:r>
              <a:rPr lang="en-US" altLang="en-US" sz="2800"/>
              <a:t>Muslim 4%</a:t>
            </a:r>
          </a:p>
          <a:p>
            <a:pPr>
              <a:lnSpc>
                <a:spcPct val="90000"/>
              </a:lnSpc>
            </a:pPr>
            <a:r>
              <a:rPr lang="en-US" altLang="en-US" sz="2800"/>
              <a:t>Non-Religious 40%</a:t>
            </a:r>
          </a:p>
          <a:p>
            <a:pPr>
              <a:lnSpc>
                <a:spcPct val="90000"/>
              </a:lnSpc>
            </a:pPr>
            <a:r>
              <a:rPr lang="en-US" altLang="en-US" sz="2800"/>
              <a:t>Other 5%</a:t>
            </a:r>
          </a:p>
        </p:txBody>
      </p:sp>
      <p:graphicFrame>
        <p:nvGraphicFramePr>
          <p:cNvPr id="6148" name="Object 4"/>
          <p:cNvGraphicFramePr>
            <a:graphicFrameLocks noGrp="1" noChangeAspect="1"/>
          </p:cNvGraphicFramePr>
          <p:nvPr>
            <p:ph sz="half" idx="2"/>
          </p:nvPr>
        </p:nvGraphicFramePr>
        <p:xfrm>
          <a:off x="4648200" y="1600200"/>
          <a:ext cx="4038600" cy="4525963"/>
        </p:xfrm>
        <a:graphic>
          <a:graphicData uri="http://schemas.openxmlformats.org/presentationml/2006/ole">
            <mc:AlternateContent xmlns:mc="http://schemas.openxmlformats.org/markup-compatibility/2006">
              <mc:Choice xmlns:v="urn:schemas-microsoft-com:vml" Requires="v">
                <p:oleObj spid="_x0000_s6151" name="Chart" r:id="rId4" imgW="4038511" imgH="4526380" progId="MSGraph.Chart.8">
                  <p:embed followColorScheme="full"/>
                </p:oleObj>
              </mc:Choice>
              <mc:Fallback>
                <p:oleObj name="Chart" r:id="rId4" imgW="4038511" imgH="4526380" progId="MSGraph.Chart.8">
                  <p:embed followColorScheme="full"/>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1600200"/>
                        <a:ext cx="4038600" cy="4525963"/>
                      </a:xfrm>
                      <a:prstGeom prst="rect">
                        <a:avLst/>
                      </a:prstGeom>
                    </p:spPr>
                  </p:pic>
                </p:oleObj>
              </mc:Fallback>
            </mc:AlternateContent>
          </a:graphicData>
        </a:graphic>
      </p:graphicFrame>
      <p:sp>
        <p:nvSpPr>
          <p:cNvPr id="6149" name="Text Box 5"/>
          <p:cNvSpPr txBox="1">
            <a:spLocks noChangeArrowheads="1"/>
          </p:cNvSpPr>
          <p:nvPr/>
        </p:nvSpPr>
        <p:spPr bwMode="auto">
          <a:xfrm>
            <a:off x="4648200" y="5334000"/>
            <a:ext cx="419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t>www.EveryCulture.com/Netherlands</a:t>
            </a:r>
          </a:p>
        </p:txBody>
      </p:sp>
    </p:spTree>
    <p:custDataLst>
      <p:tags r:id="rId2"/>
    </p:custDataLst>
  </p:cSld>
  <p:clrMapOvr>
    <a:masterClrMapping/>
  </p:clrMapOvr>
  <p:transition advTm="5756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 calcmode="lin" valueType="num">
                                      <p:cBhvr additive="base">
                                        <p:cTn id="7" dur="500" fill="hold"/>
                                        <p:tgtEl>
                                          <p:spTgt spid="61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6148"/>
                                        </p:tgtEl>
                                        <p:attrNameLst>
                                          <p:attrName>style.visibility</p:attrName>
                                        </p:attrNameLst>
                                      </p:cBhvr>
                                      <p:to>
                                        <p:strVal val="visible"/>
                                      </p:to>
                                    </p:set>
                                    <p:animEffect transition="in" filter="checkerboard(across)">
                                      <p:cBhvr>
                                        <p:cTn id="13" dur="500"/>
                                        <p:tgtEl>
                                          <p:spTgt spid="6148"/>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6149"/>
                                        </p:tgtEl>
                                        <p:attrNameLst>
                                          <p:attrName>style.visibility</p:attrName>
                                        </p:attrNameLst>
                                      </p:cBhvr>
                                      <p:to>
                                        <p:strVal val="visible"/>
                                      </p:to>
                                    </p:set>
                                    <p:animEffect transition="in" filter="checkerboard(across)">
                                      <p:cBhvr>
                                        <p:cTn id="16" dur="500"/>
                                        <p:tgtEl>
                                          <p:spTgt spid="614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147">
                                            <p:txEl>
                                              <p:pRg st="1" end="1"/>
                                            </p:txEl>
                                          </p:spTgt>
                                        </p:tgtEl>
                                        <p:attrNameLst>
                                          <p:attrName>style.visibility</p:attrName>
                                        </p:attrNameLst>
                                      </p:cBhvr>
                                      <p:to>
                                        <p:strVal val="visible"/>
                                      </p:to>
                                    </p:set>
                                    <p:anim calcmode="lin" valueType="num">
                                      <p:cBhvr additive="base">
                                        <p:cTn id="21" dur="500" fill="hold"/>
                                        <p:tgtEl>
                                          <p:spTgt spid="6147">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1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147">
                                            <p:txEl>
                                              <p:pRg st="2" end="2"/>
                                            </p:txEl>
                                          </p:spTgt>
                                        </p:tgtEl>
                                        <p:attrNameLst>
                                          <p:attrName>style.visibility</p:attrName>
                                        </p:attrNameLst>
                                      </p:cBhvr>
                                      <p:to>
                                        <p:strVal val="visible"/>
                                      </p:to>
                                    </p:set>
                                    <p:anim calcmode="lin" valueType="num">
                                      <p:cBhvr additive="base">
                                        <p:cTn id="27" dur="500" fill="hold"/>
                                        <p:tgtEl>
                                          <p:spTgt spid="6147">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1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147">
                                            <p:txEl>
                                              <p:pRg st="3" end="3"/>
                                            </p:txEl>
                                          </p:spTgt>
                                        </p:tgtEl>
                                        <p:attrNameLst>
                                          <p:attrName>style.visibility</p:attrName>
                                        </p:attrNameLst>
                                      </p:cBhvr>
                                      <p:to>
                                        <p:strVal val="visible"/>
                                      </p:to>
                                    </p:set>
                                    <p:anim calcmode="lin" valueType="num">
                                      <p:cBhvr additive="base">
                                        <p:cTn id="33" dur="500" fill="hold"/>
                                        <p:tgtEl>
                                          <p:spTgt spid="6147">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614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6147">
                                            <p:txEl>
                                              <p:pRg st="4" end="4"/>
                                            </p:txEl>
                                          </p:spTgt>
                                        </p:tgtEl>
                                        <p:attrNameLst>
                                          <p:attrName>style.visibility</p:attrName>
                                        </p:attrNameLst>
                                      </p:cBhvr>
                                      <p:to>
                                        <p:strVal val="visible"/>
                                      </p:to>
                                    </p:set>
                                    <p:anim calcmode="lin" valueType="num">
                                      <p:cBhvr additive="base">
                                        <p:cTn id="39" dur="500" fill="hold"/>
                                        <p:tgtEl>
                                          <p:spTgt spid="6147">
                                            <p:txEl>
                                              <p:pRg st="4" end="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614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6147">
                                            <p:txEl>
                                              <p:pRg st="5" end="5"/>
                                            </p:txEl>
                                          </p:spTgt>
                                        </p:tgtEl>
                                        <p:attrNameLst>
                                          <p:attrName>style.visibility</p:attrName>
                                        </p:attrNameLst>
                                      </p:cBhvr>
                                      <p:to>
                                        <p:strVal val="visible"/>
                                      </p:to>
                                    </p:set>
                                    <p:anim calcmode="lin" valueType="num">
                                      <p:cBhvr additive="base">
                                        <p:cTn id="45" dur="500" fill="hold"/>
                                        <p:tgtEl>
                                          <p:spTgt spid="6147">
                                            <p:txEl>
                                              <p:pRg st="5" end="5"/>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614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uiExpand="1" build="p"/>
      <p:bldOleChart spid="6148" grpId="0"/>
      <p:bldP spid="614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altLang="en-US"/>
              <a:t>Peter’s Advice</a:t>
            </a:r>
          </a:p>
        </p:txBody>
      </p:sp>
      <p:sp>
        <p:nvSpPr>
          <p:cNvPr id="51203" name="Text Box 3"/>
          <p:cNvSpPr txBox="1">
            <a:spLocks noChangeArrowheads="1"/>
          </p:cNvSpPr>
          <p:nvPr/>
        </p:nvSpPr>
        <p:spPr bwMode="auto">
          <a:xfrm>
            <a:off x="914400" y="1828800"/>
            <a:ext cx="7315200" cy="393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a:t>1 Pet 3:15 (NIV) But in your hearts set apart Christ as Lord. Always be prepared to give an answer to everyone who asks you to give the reason for the hope that you have. But do this with gentleness and respect, </a:t>
            </a:r>
          </a:p>
          <a:p>
            <a:r>
              <a:rPr lang="en-US" altLang="en-US" sz="2800"/>
              <a:t>16 keeping a clear conscience, so that those who speak maliciously against your good behavior in Christ may be ashamed of their slander. </a:t>
            </a:r>
          </a:p>
        </p:txBody>
      </p:sp>
    </p:spTree>
    <p:custDataLst>
      <p:tags r:id="rId1"/>
    </p:custDataLst>
  </p:cSld>
  <p:clrMapOvr>
    <a:masterClrMapping/>
  </p:clrMapOvr>
  <p:transition advTm="4636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1203"/>
                                        </p:tgtEl>
                                        <p:attrNameLst>
                                          <p:attrName>style.visibility</p:attrName>
                                        </p:attrNameLst>
                                      </p:cBhvr>
                                      <p:to>
                                        <p:strVal val="visible"/>
                                      </p:to>
                                    </p:set>
                                    <p:animEffect transition="in" filter="checkerboard(across)">
                                      <p:cBhvr>
                                        <p:cTn id="7" dur="500"/>
                                        <p:tgtEl>
                                          <p:spTgt spid="51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30" name="Picture 6" descr="conversation12"/>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914400" y="676275"/>
            <a:ext cx="7239000" cy="5448300"/>
          </a:xfrm>
          <a:prstGeom prst="rect">
            <a:avLst/>
          </a:prstGeom>
          <a:noFill/>
          <a:extLst>
            <a:ext uri="{909E8E84-426E-40DD-AFC4-6F175D3DCCD1}">
              <a14:hiddenFill xmlns:a14="http://schemas.microsoft.com/office/drawing/2010/main">
                <a:solidFill>
                  <a:srgbClr val="FFFFFF"/>
                </a:solidFill>
              </a14:hiddenFill>
            </a:ext>
          </a:extLst>
        </p:spPr>
      </p:pic>
      <p:sp>
        <p:nvSpPr>
          <p:cNvPr id="52228" name="Rectangle 4"/>
          <p:cNvSpPr>
            <a:spLocks noGrp="1" noChangeArrowheads="1"/>
          </p:cNvSpPr>
          <p:nvPr>
            <p:ph type="ctrTitle"/>
          </p:nvPr>
        </p:nvSpPr>
        <p:spPr/>
        <p:txBody>
          <a:bodyPr/>
          <a:lstStyle/>
          <a:p>
            <a:r>
              <a:rPr lang="en-US" altLang="en-US"/>
              <a:t>The End</a:t>
            </a:r>
          </a:p>
        </p:txBody>
      </p:sp>
      <p:sp>
        <p:nvSpPr>
          <p:cNvPr id="52229" name="Rectangle 5"/>
          <p:cNvSpPr>
            <a:spLocks noGrp="1" noChangeArrowheads="1"/>
          </p:cNvSpPr>
          <p:nvPr>
            <p:ph type="subTitle" idx="1"/>
          </p:nvPr>
        </p:nvSpPr>
        <p:spPr/>
        <p:txBody>
          <a:bodyPr/>
          <a:lstStyle/>
          <a:p>
            <a:r>
              <a:rPr lang="en-US" altLang="en-US"/>
              <a:t>May the Lord strengthen us in outreach to unbelievers</a:t>
            </a:r>
          </a:p>
        </p:txBody>
      </p:sp>
    </p:spTree>
    <p:custDataLst>
      <p:tags r:id="rId1"/>
    </p:custDataLst>
  </p:cSld>
  <p:clrMapOvr>
    <a:masterClrMapping/>
  </p:clrMapOvr>
  <p:transition advTm="2156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2228"/>
                                        </p:tgtEl>
                                        <p:attrNameLst>
                                          <p:attrName>style.visibility</p:attrName>
                                        </p:attrNameLst>
                                      </p:cBhvr>
                                      <p:to>
                                        <p:strVal val="visible"/>
                                      </p:to>
                                    </p:set>
                                    <p:anim calcmode="lin" valueType="num">
                                      <p:cBhvr>
                                        <p:cTn id="7" dur="500" fill="hold"/>
                                        <p:tgtEl>
                                          <p:spTgt spid="52228"/>
                                        </p:tgtEl>
                                        <p:attrNameLst>
                                          <p:attrName>ppt_w</p:attrName>
                                        </p:attrNameLst>
                                      </p:cBhvr>
                                      <p:tavLst>
                                        <p:tav tm="0">
                                          <p:val>
                                            <p:fltVal val="0"/>
                                          </p:val>
                                        </p:tav>
                                        <p:tav tm="100000">
                                          <p:val>
                                            <p:strVal val="#ppt_w"/>
                                          </p:val>
                                        </p:tav>
                                      </p:tavLst>
                                    </p:anim>
                                    <p:anim calcmode="lin" valueType="num">
                                      <p:cBhvr>
                                        <p:cTn id="8" dur="500" fill="hold"/>
                                        <p:tgtEl>
                                          <p:spTgt spid="52228"/>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52229">
                                            <p:txEl>
                                              <p:pRg st="0" end="0"/>
                                            </p:txEl>
                                          </p:spTgt>
                                        </p:tgtEl>
                                        <p:attrNameLst>
                                          <p:attrName>style.visibility</p:attrName>
                                        </p:attrNameLst>
                                      </p:cBhvr>
                                      <p:to>
                                        <p:strVal val="visible"/>
                                      </p:to>
                                    </p:set>
                                    <p:animEffect transition="in" filter="checkerboard(across)">
                                      <p:cBhvr>
                                        <p:cTn id="13" dur="500"/>
                                        <p:tgtEl>
                                          <p:spTgt spid="522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8" grpId="0"/>
      <p:bldP spid="5222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a:t>Lack of Bible Knowledge</a:t>
            </a:r>
          </a:p>
        </p:txBody>
      </p:sp>
      <p:sp>
        <p:nvSpPr>
          <p:cNvPr id="8195" name="Rectangle 3"/>
          <p:cNvSpPr>
            <a:spLocks noGrp="1" noChangeArrowheads="1"/>
          </p:cNvSpPr>
          <p:nvPr>
            <p:ph type="body" idx="1"/>
          </p:nvPr>
        </p:nvSpPr>
        <p:spPr/>
        <p:txBody>
          <a:bodyPr/>
          <a:lstStyle/>
          <a:p>
            <a:pPr>
              <a:buFontTx/>
              <a:buNone/>
            </a:pPr>
            <a:r>
              <a:rPr lang="en-US" altLang="en-US"/>
              <a:t>Even among those who have a high view of the Bible, many don’t know what it says.</a:t>
            </a:r>
          </a:p>
          <a:p>
            <a:pPr>
              <a:buFontTx/>
              <a:buNone/>
            </a:pPr>
            <a:r>
              <a:rPr lang="en-US" altLang="en-US"/>
              <a:t>For instance, a 1982 poll in the US showed:</a:t>
            </a:r>
          </a:p>
          <a:p>
            <a:r>
              <a:rPr lang="en-US" altLang="en-US"/>
              <a:t>70% knew where Jesus was born (seen in every Christmas pageant).</a:t>
            </a:r>
          </a:p>
          <a:p>
            <a:r>
              <a:rPr lang="en-US" altLang="en-US"/>
              <a:t>Only 46% could name all four Gospels.</a:t>
            </a:r>
          </a:p>
          <a:p>
            <a:r>
              <a:rPr lang="en-US" altLang="en-US"/>
              <a:t>Only 42% knew who gave the Sermon on the Mount.</a:t>
            </a:r>
          </a:p>
          <a:p>
            <a:pPr>
              <a:buFontTx/>
              <a:buNone/>
            </a:pPr>
            <a:endParaRPr lang="en-US" altLang="en-US"/>
          </a:p>
        </p:txBody>
      </p:sp>
    </p:spTree>
    <p:custDataLst>
      <p:tags r:id="rId1"/>
    </p:custDataLst>
  </p:cSld>
  <p:clrMapOvr>
    <a:masterClrMapping/>
  </p:clrMapOvr>
  <p:transition advTm="3607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 calcmode="lin" valueType="num">
                                      <p:cBhvr additive="base">
                                        <p:cTn id="7" dur="500" fill="hold"/>
                                        <p:tgtEl>
                                          <p:spTgt spid="81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1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195">
                                            <p:txEl>
                                              <p:pRg st="1" end="1"/>
                                            </p:txEl>
                                          </p:spTgt>
                                        </p:tgtEl>
                                        <p:attrNameLst>
                                          <p:attrName>style.visibility</p:attrName>
                                        </p:attrNameLst>
                                      </p:cBhvr>
                                      <p:to>
                                        <p:strVal val="visible"/>
                                      </p:to>
                                    </p:set>
                                    <p:anim calcmode="lin" valueType="num">
                                      <p:cBhvr additive="base">
                                        <p:cTn id="13" dur="500" fill="hold"/>
                                        <p:tgtEl>
                                          <p:spTgt spid="81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1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195">
                                            <p:txEl>
                                              <p:pRg st="2" end="2"/>
                                            </p:txEl>
                                          </p:spTgt>
                                        </p:tgtEl>
                                        <p:attrNameLst>
                                          <p:attrName>style.visibility</p:attrName>
                                        </p:attrNameLst>
                                      </p:cBhvr>
                                      <p:to>
                                        <p:strVal val="visible"/>
                                      </p:to>
                                    </p:set>
                                    <p:anim calcmode="lin" valueType="num">
                                      <p:cBhvr additive="base">
                                        <p:cTn id="19" dur="500" fill="hold"/>
                                        <p:tgtEl>
                                          <p:spTgt spid="819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19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195">
                                            <p:txEl>
                                              <p:pRg st="3" end="3"/>
                                            </p:txEl>
                                          </p:spTgt>
                                        </p:tgtEl>
                                        <p:attrNameLst>
                                          <p:attrName>style.visibility</p:attrName>
                                        </p:attrNameLst>
                                      </p:cBhvr>
                                      <p:to>
                                        <p:strVal val="visible"/>
                                      </p:to>
                                    </p:set>
                                    <p:anim calcmode="lin" valueType="num">
                                      <p:cBhvr additive="base">
                                        <p:cTn id="25" dur="500" fill="hold"/>
                                        <p:tgtEl>
                                          <p:spTgt spid="819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19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195">
                                            <p:txEl>
                                              <p:pRg st="4" end="4"/>
                                            </p:txEl>
                                          </p:spTgt>
                                        </p:tgtEl>
                                        <p:attrNameLst>
                                          <p:attrName>style.visibility</p:attrName>
                                        </p:attrNameLst>
                                      </p:cBhvr>
                                      <p:to>
                                        <p:strVal val="visible"/>
                                      </p:to>
                                    </p:set>
                                    <p:anim calcmode="lin" valueType="num">
                                      <p:cBhvr additive="base">
                                        <p:cTn id="31" dur="500" fill="hold"/>
                                        <p:tgtEl>
                                          <p:spTgt spid="819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19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ltLang="en-US"/>
              <a:t>Among Bible-Believers</a:t>
            </a:r>
          </a:p>
        </p:txBody>
      </p:sp>
      <p:sp>
        <p:nvSpPr>
          <p:cNvPr id="17411" name="Rectangle 3"/>
          <p:cNvSpPr>
            <a:spLocks noGrp="1" noChangeArrowheads="1"/>
          </p:cNvSpPr>
          <p:nvPr>
            <p:ph type="body" idx="1"/>
          </p:nvPr>
        </p:nvSpPr>
        <p:spPr/>
        <p:txBody>
          <a:bodyPr/>
          <a:lstStyle/>
          <a:p>
            <a:r>
              <a:rPr lang="en-US" altLang="en-US"/>
              <a:t>Some, when they hear God’s offer of free pardon, will accept it immediately.</a:t>
            </a:r>
          </a:p>
          <a:p>
            <a:r>
              <a:rPr lang="en-US" altLang="en-US"/>
              <a:t>Others may later turn to Christ when they learn for themselves what the Bible says, often thru longer-term Bible studies.</a:t>
            </a:r>
          </a:p>
          <a:p>
            <a:r>
              <a:rPr lang="en-US" altLang="en-US"/>
              <a:t>Unfortunately, others will later reject it when they learn what the Bible really says. They don’t like it!</a:t>
            </a:r>
          </a:p>
        </p:txBody>
      </p:sp>
    </p:spTree>
    <p:custDataLst>
      <p:tags r:id="rId1"/>
    </p:custDataLst>
  </p:cSld>
  <p:clrMapOvr>
    <a:masterClrMapping/>
  </p:clrMapOvr>
  <p:transition advTm="4046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 calcmode="lin" valueType="num">
                                      <p:cBhvr additive="base">
                                        <p:cTn id="7" dur="500" fill="hold"/>
                                        <p:tgtEl>
                                          <p:spTgt spid="174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4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411">
                                            <p:txEl>
                                              <p:pRg st="1" end="1"/>
                                            </p:txEl>
                                          </p:spTgt>
                                        </p:tgtEl>
                                        <p:attrNameLst>
                                          <p:attrName>style.visibility</p:attrName>
                                        </p:attrNameLst>
                                      </p:cBhvr>
                                      <p:to>
                                        <p:strVal val="visible"/>
                                      </p:to>
                                    </p:set>
                                    <p:anim calcmode="lin" valueType="num">
                                      <p:cBhvr additive="base">
                                        <p:cTn id="13" dur="500" fill="hold"/>
                                        <p:tgtEl>
                                          <p:spTgt spid="174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4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411">
                                            <p:txEl>
                                              <p:pRg st="2" end="2"/>
                                            </p:txEl>
                                          </p:spTgt>
                                        </p:tgtEl>
                                        <p:attrNameLst>
                                          <p:attrName>style.visibility</p:attrName>
                                        </p:attrNameLst>
                                      </p:cBhvr>
                                      <p:to>
                                        <p:strVal val="visible"/>
                                      </p:to>
                                    </p:set>
                                    <p:anim calcmode="lin" valueType="num">
                                      <p:cBhvr additive="base">
                                        <p:cTn id="19" dur="500" fill="hold"/>
                                        <p:tgtEl>
                                          <p:spTgt spid="174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41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altLang="en-US" sz="4000"/>
              <a:t>Responses of Bible Non-Believers</a:t>
            </a:r>
          </a:p>
        </p:txBody>
      </p:sp>
      <p:sp>
        <p:nvSpPr>
          <p:cNvPr id="9219" name="Rectangle 3"/>
          <p:cNvSpPr>
            <a:spLocks noGrp="1" noChangeArrowheads="1"/>
          </p:cNvSpPr>
          <p:nvPr>
            <p:ph type="body" idx="1"/>
          </p:nvPr>
        </p:nvSpPr>
        <p:spPr/>
        <p:txBody>
          <a:bodyPr/>
          <a:lstStyle/>
          <a:p>
            <a:r>
              <a:rPr lang="en-US" altLang="en-US"/>
              <a:t>But what about those who don’t accept the Bible?</a:t>
            </a:r>
          </a:p>
          <a:p>
            <a:r>
              <a:rPr lang="en-US" altLang="en-US"/>
              <a:t>Do we just tell them what it says, and have them take it or leave it?</a:t>
            </a:r>
          </a:p>
          <a:p>
            <a:r>
              <a:rPr lang="en-US" altLang="en-US"/>
              <a:t>No.</a:t>
            </a:r>
          </a:p>
          <a:p>
            <a:r>
              <a:rPr lang="en-US" altLang="en-US"/>
              <a:t>The apostle Paul has set us an example of how to present the Gospel to quite diverse audiences.</a:t>
            </a:r>
          </a:p>
        </p:txBody>
      </p:sp>
    </p:spTree>
    <p:custDataLst>
      <p:tags r:id="rId1"/>
    </p:custDataLst>
  </p:cSld>
  <p:clrMapOvr>
    <a:masterClrMapping/>
  </p:clrMapOvr>
  <p:transition advTm="2149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 calcmode="lin" valueType="num">
                                      <p:cBhvr additive="base">
                                        <p:cTn id="7" dur="500" fill="hold"/>
                                        <p:tgtEl>
                                          <p:spTgt spid="92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2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219">
                                            <p:txEl>
                                              <p:pRg st="1" end="1"/>
                                            </p:txEl>
                                          </p:spTgt>
                                        </p:tgtEl>
                                        <p:attrNameLst>
                                          <p:attrName>style.visibility</p:attrName>
                                        </p:attrNameLst>
                                      </p:cBhvr>
                                      <p:to>
                                        <p:strVal val="visible"/>
                                      </p:to>
                                    </p:set>
                                    <p:anim calcmode="lin" valueType="num">
                                      <p:cBhvr additive="base">
                                        <p:cTn id="13" dur="500" fill="hold"/>
                                        <p:tgtEl>
                                          <p:spTgt spid="92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2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219">
                                            <p:txEl>
                                              <p:pRg st="2" end="2"/>
                                            </p:txEl>
                                          </p:spTgt>
                                        </p:tgtEl>
                                        <p:attrNameLst>
                                          <p:attrName>style.visibility</p:attrName>
                                        </p:attrNameLst>
                                      </p:cBhvr>
                                      <p:to>
                                        <p:strVal val="visible"/>
                                      </p:to>
                                    </p:set>
                                    <p:anim calcmode="lin" valueType="num">
                                      <p:cBhvr additive="base">
                                        <p:cTn id="19" dur="500" fill="hold"/>
                                        <p:tgtEl>
                                          <p:spTgt spid="921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2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219">
                                            <p:txEl>
                                              <p:pRg st="3" end="3"/>
                                            </p:txEl>
                                          </p:spTgt>
                                        </p:tgtEl>
                                        <p:attrNameLst>
                                          <p:attrName>style.visibility</p:attrName>
                                        </p:attrNameLst>
                                      </p:cBhvr>
                                      <p:to>
                                        <p:strVal val="visible"/>
                                      </p:to>
                                    </p:set>
                                    <p:anim calcmode="lin" valueType="num">
                                      <p:cBhvr additive="base">
                                        <p:cTn id="25" dur="500" fill="hold"/>
                                        <p:tgtEl>
                                          <p:spTgt spid="921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21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6" descr="PaulMarsHill2"/>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143000" y="674688"/>
            <a:ext cx="6781800" cy="5446712"/>
          </a:xfrm>
          <a:prstGeom prst="rect">
            <a:avLst/>
          </a:prstGeom>
          <a:noFill/>
          <a:extLst>
            <a:ext uri="{909E8E84-426E-40DD-AFC4-6F175D3DCCD1}">
              <a14:hiddenFill xmlns:a14="http://schemas.microsoft.com/office/drawing/2010/main">
                <a:solidFill>
                  <a:srgbClr val="FFFFFF"/>
                </a:solidFill>
              </a14:hiddenFill>
            </a:ext>
          </a:extLst>
        </p:spPr>
      </p:pic>
      <p:sp>
        <p:nvSpPr>
          <p:cNvPr id="10244" name="Rectangle 4"/>
          <p:cNvSpPr>
            <a:spLocks noGrp="1" noChangeArrowheads="1"/>
          </p:cNvSpPr>
          <p:nvPr>
            <p:ph type="ctrTitle"/>
          </p:nvPr>
        </p:nvSpPr>
        <p:spPr/>
        <p:txBody>
          <a:bodyPr/>
          <a:lstStyle/>
          <a:p>
            <a:r>
              <a:rPr lang="en-US" altLang="en-US"/>
              <a:t>Paul’s Example</a:t>
            </a:r>
          </a:p>
        </p:txBody>
      </p:sp>
      <p:sp>
        <p:nvSpPr>
          <p:cNvPr id="10245" name="Rectangle 5"/>
          <p:cNvSpPr>
            <a:spLocks noGrp="1" noChangeArrowheads="1"/>
          </p:cNvSpPr>
          <p:nvPr>
            <p:ph type="subTitle" idx="1"/>
          </p:nvPr>
        </p:nvSpPr>
        <p:spPr/>
        <p:txBody>
          <a:bodyPr/>
          <a:lstStyle/>
          <a:p>
            <a:endParaRPr lang="en-US" altLang="en-US"/>
          </a:p>
        </p:txBody>
      </p:sp>
    </p:spTree>
    <p:custDataLst>
      <p:tags r:id="rId1"/>
    </p:custDataLst>
  </p:cSld>
  <p:clrMapOvr>
    <a:masterClrMapping/>
  </p:clrMapOvr>
  <p:transition advTm="766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0244"/>
                                        </p:tgtEl>
                                        <p:attrNameLst>
                                          <p:attrName>style.visibility</p:attrName>
                                        </p:attrNameLst>
                                      </p:cBhvr>
                                      <p:to>
                                        <p:strVal val="visible"/>
                                      </p:to>
                                    </p:set>
                                    <p:anim calcmode="lin" valueType="num">
                                      <p:cBhvr>
                                        <p:cTn id="7" dur="500" fill="hold"/>
                                        <p:tgtEl>
                                          <p:spTgt spid="10244"/>
                                        </p:tgtEl>
                                        <p:attrNameLst>
                                          <p:attrName>ppt_w</p:attrName>
                                        </p:attrNameLst>
                                      </p:cBhvr>
                                      <p:tavLst>
                                        <p:tav tm="0">
                                          <p:val>
                                            <p:fltVal val="0"/>
                                          </p:val>
                                        </p:tav>
                                        <p:tav tm="100000">
                                          <p:val>
                                            <p:strVal val="#ppt_w"/>
                                          </p:val>
                                        </p:tav>
                                      </p:tavLst>
                                    </p:anim>
                                    <p:anim calcmode="lin" valueType="num">
                                      <p:cBhvr>
                                        <p:cTn id="8" dur="500" fill="hold"/>
                                        <p:tgtEl>
                                          <p:spTgt spid="1024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altLang="en-US"/>
              <a:t>To Those Knowing Scripture</a:t>
            </a:r>
          </a:p>
        </p:txBody>
      </p:sp>
      <p:sp>
        <p:nvSpPr>
          <p:cNvPr id="12291" name="Rectangle 3"/>
          <p:cNvSpPr>
            <a:spLocks noGrp="1" noChangeArrowheads="1"/>
          </p:cNvSpPr>
          <p:nvPr>
            <p:ph type="body" idx="1"/>
          </p:nvPr>
        </p:nvSpPr>
        <p:spPr>
          <a:xfrm>
            <a:off x="685800" y="1600200"/>
            <a:ext cx="7620000" cy="4525963"/>
          </a:xfrm>
        </p:spPr>
        <p:txBody>
          <a:bodyPr/>
          <a:lstStyle/>
          <a:p>
            <a:pPr>
              <a:lnSpc>
                <a:spcPct val="90000"/>
              </a:lnSpc>
            </a:pPr>
            <a:r>
              <a:rPr lang="en-US" altLang="en-US"/>
              <a:t>Paul made use of their Bible knowledge in presenting the claims of Christ.</a:t>
            </a:r>
          </a:p>
          <a:p>
            <a:pPr>
              <a:lnSpc>
                <a:spcPct val="90000"/>
              </a:lnSpc>
            </a:pPr>
            <a:r>
              <a:rPr lang="en-US" altLang="en-US"/>
              <a:t>In the synagogue at Pisidian Antioch (Acts 13), Paul spoke to Jews, proselytes, Godfearers, and interested Gentiles:</a:t>
            </a:r>
          </a:p>
          <a:p>
            <a:pPr lvl="1">
              <a:lnSpc>
                <a:spcPct val="90000"/>
              </a:lnSpc>
            </a:pPr>
            <a:r>
              <a:rPr lang="en-US" altLang="en-US"/>
              <a:t>He sketched the history of Israel.</a:t>
            </a:r>
          </a:p>
          <a:p>
            <a:pPr lvl="1">
              <a:lnSpc>
                <a:spcPct val="90000"/>
              </a:lnSpc>
            </a:pPr>
            <a:r>
              <a:rPr lang="en-US" altLang="en-US"/>
              <a:t>He used Messianic prophecy.</a:t>
            </a:r>
          </a:p>
        </p:txBody>
      </p:sp>
    </p:spTree>
    <p:custDataLst>
      <p:tags r:id="rId1"/>
    </p:custDataLst>
  </p:cSld>
  <p:clrMapOvr>
    <a:masterClrMapping/>
  </p:clrMapOvr>
  <p:transition advTm="3563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additive="base">
                                        <p:cTn id="7" dur="500" fill="hold"/>
                                        <p:tgtEl>
                                          <p:spTgt spid="122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2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291">
                                            <p:txEl>
                                              <p:pRg st="1" end="1"/>
                                            </p:txEl>
                                          </p:spTgt>
                                        </p:tgtEl>
                                        <p:attrNameLst>
                                          <p:attrName>style.visibility</p:attrName>
                                        </p:attrNameLst>
                                      </p:cBhvr>
                                      <p:to>
                                        <p:strVal val="visible"/>
                                      </p:to>
                                    </p:set>
                                    <p:anim calcmode="lin" valueType="num">
                                      <p:cBhvr additive="base">
                                        <p:cTn id="13" dur="500" fill="hold"/>
                                        <p:tgtEl>
                                          <p:spTgt spid="1229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2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291">
                                            <p:txEl>
                                              <p:pRg st="2" end="2"/>
                                            </p:txEl>
                                          </p:spTgt>
                                        </p:tgtEl>
                                        <p:attrNameLst>
                                          <p:attrName>style.visibility</p:attrName>
                                        </p:attrNameLst>
                                      </p:cBhvr>
                                      <p:to>
                                        <p:strVal val="visible"/>
                                      </p:to>
                                    </p:set>
                                    <p:anim calcmode="lin" valueType="num">
                                      <p:cBhvr additive="base">
                                        <p:cTn id="19" dur="500" fill="hold"/>
                                        <p:tgtEl>
                                          <p:spTgt spid="1229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2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291">
                                            <p:txEl>
                                              <p:pRg st="3" end="3"/>
                                            </p:txEl>
                                          </p:spTgt>
                                        </p:tgtEl>
                                        <p:attrNameLst>
                                          <p:attrName>style.visibility</p:attrName>
                                        </p:attrNameLst>
                                      </p:cBhvr>
                                      <p:to>
                                        <p:strVal val="visible"/>
                                      </p:to>
                                    </p:set>
                                    <p:anim calcmode="lin" valueType="num">
                                      <p:cBhvr additive="base">
                                        <p:cTn id="25" dur="500" fill="hold"/>
                                        <p:tgtEl>
                                          <p:spTgt spid="1229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29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2|3.2"/>
</p:tagLst>
</file>

<file path=ppt/tags/tag10.xml><?xml version="1.0" encoding="utf-8"?>
<p:tagLst xmlns:a="http://schemas.openxmlformats.org/drawingml/2006/main" xmlns:r="http://schemas.openxmlformats.org/officeDocument/2006/relationships" xmlns:p="http://schemas.openxmlformats.org/presentationml/2006/main">
  <p:tag name="TIMING" val="|1.6|4.4|4.1|6.8|7.2|5.7|3.4|5.4|4.7"/>
</p:tagLst>
</file>

<file path=ppt/tags/tag11.xml><?xml version="1.0" encoding="utf-8"?>
<p:tagLst xmlns:a="http://schemas.openxmlformats.org/drawingml/2006/main" xmlns:r="http://schemas.openxmlformats.org/officeDocument/2006/relationships" xmlns:p="http://schemas.openxmlformats.org/presentationml/2006/main">
  <p:tag name="TIMING" val="|1.9|4|2.1|3.2|16.3|8|4.2|2.2|2.7"/>
</p:tagLst>
</file>

<file path=ppt/tags/tag12.xml><?xml version="1.0" encoding="utf-8"?>
<p:tagLst xmlns:a="http://schemas.openxmlformats.org/drawingml/2006/main" xmlns:r="http://schemas.openxmlformats.org/officeDocument/2006/relationships" xmlns:p="http://schemas.openxmlformats.org/presentationml/2006/main">
  <p:tag name="TIMING" val="|6"/>
</p:tagLst>
</file>

<file path=ppt/tags/tag13.xml><?xml version="1.0" encoding="utf-8"?>
<p:tagLst xmlns:a="http://schemas.openxmlformats.org/drawingml/2006/main" xmlns:r="http://schemas.openxmlformats.org/officeDocument/2006/relationships" xmlns:p="http://schemas.openxmlformats.org/presentationml/2006/main">
  <p:tag name="TIMING" val="|1.3|4|17|13|3.2|40.1"/>
</p:tagLst>
</file>

<file path=ppt/tags/tag14.xml><?xml version="1.0" encoding="utf-8"?>
<p:tagLst xmlns:a="http://schemas.openxmlformats.org/drawingml/2006/main" xmlns:r="http://schemas.openxmlformats.org/officeDocument/2006/relationships" xmlns:p="http://schemas.openxmlformats.org/presentationml/2006/main">
  <p:tag name="TIMING" val="|1.3"/>
</p:tagLst>
</file>

<file path=ppt/tags/tag15.xml><?xml version="1.0" encoding="utf-8"?>
<p:tagLst xmlns:a="http://schemas.openxmlformats.org/drawingml/2006/main" xmlns:r="http://schemas.openxmlformats.org/officeDocument/2006/relationships" xmlns:p="http://schemas.openxmlformats.org/presentationml/2006/main">
  <p:tag name="TIMING" val="|3.5|1.3|6.7|1.3|0.9|1.2|16.3|2.8|2.8"/>
</p:tagLst>
</file>

<file path=ppt/tags/tag16.xml><?xml version="1.0" encoding="utf-8"?>
<p:tagLst xmlns:a="http://schemas.openxmlformats.org/drawingml/2006/main" xmlns:r="http://schemas.openxmlformats.org/officeDocument/2006/relationships" xmlns:p="http://schemas.openxmlformats.org/presentationml/2006/main">
  <p:tag name="TIMING" val="|2.4|4.4|5.3|12.9|8.5|12.9"/>
</p:tagLst>
</file>

<file path=ppt/tags/tag17.xml><?xml version="1.0" encoding="utf-8"?>
<p:tagLst xmlns:a="http://schemas.openxmlformats.org/drawingml/2006/main" xmlns:r="http://schemas.openxmlformats.org/officeDocument/2006/relationships" xmlns:p="http://schemas.openxmlformats.org/presentationml/2006/main">
  <p:tag name="TIMING" val="|2.2|9.5|2.8|3.6"/>
</p:tagLst>
</file>

<file path=ppt/tags/tag18.xml><?xml version="1.0" encoding="utf-8"?>
<p:tagLst xmlns:a="http://schemas.openxmlformats.org/drawingml/2006/main" xmlns:r="http://schemas.openxmlformats.org/officeDocument/2006/relationships" xmlns:p="http://schemas.openxmlformats.org/presentationml/2006/main">
  <p:tag name="TIMING" val="|3|7.4|0.8|3.5|3"/>
</p:tagLst>
</file>

<file path=ppt/tags/tag19.xml><?xml version="1.0" encoding="utf-8"?>
<p:tagLst xmlns:a="http://schemas.openxmlformats.org/drawingml/2006/main" xmlns:r="http://schemas.openxmlformats.org/officeDocument/2006/relationships" xmlns:p="http://schemas.openxmlformats.org/presentationml/2006/main">
  <p:tag name="TIMING" val="|3.8|6.6|8.9|0.8|3.4"/>
</p:tagLst>
</file>

<file path=ppt/tags/tag2.xml><?xml version="1.0" encoding="utf-8"?>
<p:tagLst xmlns:a="http://schemas.openxmlformats.org/drawingml/2006/main" xmlns:r="http://schemas.openxmlformats.org/officeDocument/2006/relationships" xmlns:p="http://schemas.openxmlformats.org/presentationml/2006/main">
  <p:tag name="TIMING" val="|1.9|8.8|12.1"/>
</p:tagLst>
</file>

<file path=ppt/tags/tag20.xml><?xml version="1.0" encoding="utf-8"?>
<p:tagLst xmlns:a="http://schemas.openxmlformats.org/drawingml/2006/main" xmlns:r="http://schemas.openxmlformats.org/officeDocument/2006/relationships" xmlns:p="http://schemas.openxmlformats.org/presentationml/2006/main">
  <p:tag name="TIMING" val="|1.4"/>
</p:tagLst>
</file>

<file path=ppt/tags/tag21.xml><?xml version="1.0" encoding="utf-8"?>
<p:tagLst xmlns:a="http://schemas.openxmlformats.org/drawingml/2006/main" xmlns:r="http://schemas.openxmlformats.org/officeDocument/2006/relationships" xmlns:p="http://schemas.openxmlformats.org/presentationml/2006/main">
  <p:tag name="TIMING" val="|0.7|6.6|31.4|2.5|6.6|31.6|4.5|9.9"/>
</p:tagLst>
</file>

<file path=ppt/tags/tag22.xml><?xml version="1.0" encoding="utf-8"?>
<p:tagLst xmlns:a="http://schemas.openxmlformats.org/drawingml/2006/main" xmlns:r="http://schemas.openxmlformats.org/officeDocument/2006/relationships" xmlns:p="http://schemas.openxmlformats.org/presentationml/2006/main">
  <p:tag name="TIMING" val="|2.8|2.6|5.8|22.3|17.7|5.1|3.4|8.4|5.3"/>
</p:tagLst>
</file>

<file path=ppt/tags/tag23.xml><?xml version="1.0" encoding="utf-8"?>
<p:tagLst xmlns:a="http://schemas.openxmlformats.org/drawingml/2006/main" xmlns:r="http://schemas.openxmlformats.org/officeDocument/2006/relationships" xmlns:p="http://schemas.openxmlformats.org/presentationml/2006/main">
  <p:tag name="TIMING" val="|1.2"/>
</p:tagLst>
</file>

<file path=ppt/tags/tag24.xml><?xml version="1.0" encoding="utf-8"?>
<p:tagLst xmlns:a="http://schemas.openxmlformats.org/drawingml/2006/main" xmlns:r="http://schemas.openxmlformats.org/officeDocument/2006/relationships" xmlns:p="http://schemas.openxmlformats.org/presentationml/2006/main">
  <p:tag name="TIMING" val="|1.3|13.3|8.6|3.6|15.7"/>
</p:tagLst>
</file>

<file path=ppt/tags/tag25.xml><?xml version="1.0" encoding="utf-8"?>
<p:tagLst xmlns:a="http://schemas.openxmlformats.org/drawingml/2006/main" xmlns:r="http://schemas.openxmlformats.org/officeDocument/2006/relationships" xmlns:p="http://schemas.openxmlformats.org/presentationml/2006/main">
  <p:tag name="TIMING" val="|6.1|9.6"/>
</p:tagLst>
</file>

<file path=ppt/tags/tag26.xml><?xml version="1.0" encoding="utf-8"?>
<p:tagLst xmlns:a="http://schemas.openxmlformats.org/drawingml/2006/main" xmlns:r="http://schemas.openxmlformats.org/officeDocument/2006/relationships" xmlns:p="http://schemas.openxmlformats.org/presentationml/2006/main">
  <p:tag name="TIMING" val="|0.5|2.8|1.5|4.4"/>
</p:tagLst>
</file>

<file path=ppt/tags/tag27.xml><?xml version="1.0" encoding="utf-8"?>
<p:tagLst xmlns:a="http://schemas.openxmlformats.org/drawingml/2006/main" xmlns:r="http://schemas.openxmlformats.org/officeDocument/2006/relationships" xmlns:p="http://schemas.openxmlformats.org/presentationml/2006/main">
  <p:tag name="TIMING" val="|7.7|2.9|2.7|2.4|2.2|2|2.6|3.5"/>
</p:tagLst>
</file>

<file path=ppt/tags/tag28.xml><?xml version="1.0" encoding="utf-8"?>
<p:tagLst xmlns:a="http://schemas.openxmlformats.org/drawingml/2006/main" xmlns:r="http://schemas.openxmlformats.org/officeDocument/2006/relationships" xmlns:p="http://schemas.openxmlformats.org/presentationml/2006/main">
  <p:tag name="TIMING" val="|4.8|14.9|17.1|18.7|20.6|14.1|9.7"/>
</p:tagLst>
</file>

<file path=ppt/tags/tag29.xml><?xml version="1.0" encoding="utf-8"?>
<p:tagLst xmlns:a="http://schemas.openxmlformats.org/drawingml/2006/main" xmlns:r="http://schemas.openxmlformats.org/officeDocument/2006/relationships" xmlns:p="http://schemas.openxmlformats.org/presentationml/2006/main">
  <p:tag name="TIMING" val="|3.1|26.2|16.6|11.7|11.7|12.5|18.2"/>
</p:tagLst>
</file>

<file path=ppt/tags/tag3.xml><?xml version="1.0" encoding="utf-8"?>
<p:tagLst xmlns:a="http://schemas.openxmlformats.org/drawingml/2006/main" xmlns:r="http://schemas.openxmlformats.org/officeDocument/2006/relationships" xmlns:p="http://schemas.openxmlformats.org/presentationml/2006/main">
  <p:tag name="TIMING" val="|0.3|24.7"/>
</p:tagLst>
</file>

<file path=ppt/tags/tag30.xml><?xml version="1.0" encoding="utf-8"?>
<p:tagLst xmlns:a="http://schemas.openxmlformats.org/drawingml/2006/main" xmlns:r="http://schemas.openxmlformats.org/officeDocument/2006/relationships" xmlns:p="http://schemas.openxmlformats.org/presentationml/2006/main">
  <p:tag name="TIMING" val="|5.6|7.3|3.6|7.9|6.2|15.7|9.7|21.4"/>
</p:tagLst>
</file>

<file path=ppt/tags/tag31.xml><?xml version="1.0" encoding="utf-8"?>
<p:tagLst xmlns:a="http://schemas.openxmlformats.org/drawingml/2006/main" xmlns:r="http://schemas.openxmlformats.org/officeDocument/2006/relationships" xmlns:p="http://schemas.openxmlformats.org/presentationml/2006/main">
  <p:tag name="TIMING" val="|5.1|16.9|4.8|5.8|5.6|5|2.5|8.3|15.5"/>
</p:tagLst>
</file>

<file path=ppt/tags/tag32.xml><?xml version="1.0" encoding="utf-8"?>
<p:tagLst xmlns:a="http://schemas.openxmlformats.org/drawingml/2006/main" xmlns:r="http://schemas.openxmlformats.org/officeDocument/2006/relationships" xmlns:p="http://schemas.openxmlformats.org/presentationml/2006/main">
  <p:tag name="TIMING" val="|3.7|24.2"/>
</p:tagLst>
</file>

<file path=ppt/tags/tag33.xml><?xml version="1.0" encoding="utf-8"?>
<p:tagLst xmlns:a="http://schemas.openxmlformats.org/drawingml/2006/main" xmlns:r="http://schemas.openxmlformats.org/officeDocument/2006/relationships" xmlns:p="http://schemas.openxmlformats.org/presentationml/2006/main">
  <p:tag name="TIMING" val="|1.2"/>
</p:tagLst>
</file>

<file path=ppt/tags/tag34.xml><?xml version="1.0" encoding="utf-8"?>
<p:tagLst xmlns:a="http://schemas.openxmlformats.org/drawingml/2006/main" xmlns:r="http://schemas.openxmlformats.org/officeDocument/2006/relationships" xmlns:p="http://schemas.openxmlformats.org/presentationml/2006/main">
  <p:tag name="TIMING" val="|1.4|5.2|3.2|20.2|9.4|15.9"/>
</p:tagLst>
</file>

<file path=ppt/tags/tag35.xml><?xml version="1.0" encoding="utf-8"?>
<p:tagLst xmlns:a="http://schemas.openxmlformats.org/drawingml/2006/main" xmlns:r="http://schemas.openxmlformats.org/officeDocument/2006/relationships" xmlns:p="http://schemas.openxmlformats.org/presentationml/2006/main">
  <p:tag name="TIMING" val="|1.3|6.8"/>
</p:tagLst>
</file>

<file path=ppt/tags/tag36.xml><?xml version="1.0" encoding="utf-8"?>
<p:tagLst xmlns:a="http://schemas.openxmlformats.org/drawingml/2006/main" xmlns:r="http://schemas.openxmlformats.org/officeDocument/2006/relationships" xmlns:p="http://schemas.openxmlformats.org/presentationml/2006/main">
  <p:tag name="TIMING" val="|2.5|25.1"/>
</p:tagLst>
</file>

<file path=ppt/tags/tag37.xml><?xml version="1.0" encoding="utf-8"?>
<p:tagLst xmlns:a="http://schemas.openxmlformats.org/drawingml/2006/main" xmlns:r="http://schemas.openxmlformats.org/officeDocument/2006/relationships" xmlns:p="http://schemas.openxmlformats.org/presentationml/2006/main">
  <p:tag name="TIMING" val="|0.4|17.2|19.2"/>
</p:tagLst>
</file>

<file path=ppt/tags/tag38.xml><?xml version="1.0" encoding="utf-8"?>
<p:tagLst xmlns:a="http://schemas.openxmlformats.org/drawingml/2006/main" xmlns:r="http://schemas.openxmlformats.org/officeDocument/2006/relationships" xmlns:p="http://schemas.openxmlformats.org/presentationml/2006/main">
  <p:tag name="TIMING" val="|0.3|15.9"/>
</p:tagLst>
</file>

<file path=ppt/tags/tag39.xml><?xml version="1.0" encoding="utf-8"?>
<p:tagLst xmlns:a="http://schemas.openxmlformats.org/drawingml/2006/main" xmlns:r="http://schemas.openxmlformats.org/officeDocument/2006/relationships" xmlns:p="http://schemas.openxmlformats.org/presentationml/2006/main">
  <p:tag name="TIMING" val="|0.6|9|5.7"/>
</p:tagLst>
</file>

<file path=ppt/tags/tag4.xml><?xml version="1.0" encoding="utf-8"?>
<p:tagLst xmlns:a="http://schemas.openxmlformats.org/drawingml/2006/main" xmlns:r="http://schemas.openxmlformats.org/officeDocument/2006/relationships" xmlns:p="http://schemas.openxmlformats.org/presentationml/2006/main">
  <p:tag name="TIMING" val="|5.3|5.3|7.1|4.9|2.7|2.6|2.2"/>
</p:tagLst>
</file>

<file path=ppt/tags/tag40.xml><?xml version="1.0" encoding="utf-8"?>
<p:tagLst xmlns:a="http://schemas.openxmlformats.org/drawingml/2006/main" xmlns:r="http://schemas.openxmlformats.org/officeDocument/2006/relationships" xmlns:p="http://schemas.openxmlformats.org/presentationml/2006/main">
  <p:tag name="TIMING" val="|4.7"/>
</p:tagLst>
</file>

<file path=ppt/tags/tag41.xml><?xml version="1.0" encoding="utf-8"?>
<p:tagLst xmlns:a="http://schemas.openxmlformats.org/drawingml/2006/main" xmlns:r="http://schemas.openxmlformats.org/officeDocument/2006/relationships" xmlns:p="http://schemas.openxmlformats.org/presentationml/2006/main">
  <p:tag name="TIMING" val="|1.3|8.4"/>
</p:tagLst>
</file>

<file path=ppt/tags/tag5.xml><?xml version="1.0" encoding="utf-8"?>
<p:tagLst xmlns:a="http://schemas.openxmlformats.org/drawingml/2006/main" xmlns:r="http://schemas.openxmlformats.org/officeDocument/2006/relationships" xmlns:p="http://schemas.openxmlformats.org/presentationml/2006/main">
  <p:tag name="TIMING" val="|2.1|5.8|3.9|6.4|3.9"/>
</p:tagLst>
</file>

<file path=ppt/tags/tag6.xml><?xml version="1.0" encoding="utf-8"?>
<p:tagLst xmlns:a="http://schemas.openxmlformats.org/drawingml/2006/main" xmlns:r="http://schemas.openxmlformats.org/officeDocument/2006/relationships" xmlns:p="http://schemas.openxmlformats.org/presentationml/2006/main">
  <p:tag name="TIMING" val="|1|7.5|8.4"/>
</p:tagLst>
</file>

<file path=ppt/tags/tag7.xml><?xml version="1.0" encoding="utf-8"?>
<p:tagLst xmlns:a="http://schemas.openxmlformats.org/drawingml/2006/main" xmlns:r="http://schemas.openxmlformats.org/officeDocument/2006/relationships" xmlns:p="http://schemas.openxmlformats.org/presentationml/2006/main">
  <p:tag name="TIMING" val="|3.6|2.3|6.4|1.6"/>
</p:tagLst>
</file>

<file path=ppt/tags/tag8.xml><?xml version="1.0" encoding="utf-8"?>
<p:tagLst xmlns:a="http://schemas.openxmlformats.org/drawingml/2006/main" xmlns:r="http://schemas.openxmlformats.org/officeDocument/2006/relationships" xmlns:p="http://schemas.openxmlformats.org/presentationml/2006/main">
  <p:tag name="TIMING" val="|1"/>
</p:tagLst>
</file>

<file path=ppt/tags/tag9.xml><?xml version="1.0" encoding="utf-8"?>
<p:tagLst xmlns:a="http://schemas.openxmlformats.org/drawingml/2006/main" xmlns:r="http://schemas.openxmlformats.org/officeDocument/2006/relationships" xmlns:p="http://schemas.openxmlformats.org/presentationml/2006/main">
  <p:tag name="TIMING" val="|0.9|6.2|23|2.4"/>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526</TotalTime>
  <Words>2109</Words>
  <Application>Microsoft Office PowerPoint</Application>
  <PresentationFormat>On-screen Show (4:3)</PresentationFormat>
  <Paragraphs>213</Paragraphs>
  <Slides>41</Slides>
  <Notes>0</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43" baseType="lpstr">
      <vt:lpstr>Default Design</vt:lpstr>
      <vt:lpstr>Chart</vt:lpstr>
      <vt:lpstr>Presenting the Gospel to Those who Reject Scripture</vt:lpstr>
      <vt:lpstr>The Problem</vt:lpstr>
      <vt:lpstr>The Problem</vt:lpstr>
      <vt:lpstr>Religion in the Netherlands</vt:lpstr>
      <vt:lpstr>Lack of Bible Knowledge</vt:lpstr>
      <vt:lpstr>Among Bible-Believers</vt:lpstr>
      <vt:lpstr>Responses of Bible Non-Believers</vt:lpstr>
      <vt:lpstr>Paul’s Example</vt:lpstr>
      <vt:lpstr>To Those Knowing Scripture</vt:lpstr>
      <vt:lpstr>To Those Not Knowing Scripture</vt:lpstr>
      <vt:lpstr>To All These</vt:lpstr>
      <vt:lpstr>Paul’s Strategy</vt:lpstr>
      <vt:lpstr>Lessons from Paul</vt:lpstr>
      <vt:lpstr>Some Approaches to those who reject Scripture</vt:lpstr>
      <vt:lpstr>Various Approaches</vt:lpstr>
      <vt:lpstr>Approaching Atheists/Agnostics</vt:lpstr>
      <vt:lpstr>Approaching Theists</vt:lpstr>
      <vt:lpstr>Approaching Bible-Believers who Pick and Choose</vt:lpstr>
      <vt:lpstr>Summary on Approaches</vt:lpstr>
      <vt:lpstr>Getting People to Listen</vt:lpstr>
      <vt:lpstr>Will They Listen?</vt:lpstr>
      <vt:lpstr>How Can We Get Them to Listen?</vt:lpstr>
      <vt:lpstr>Some Materials</vt:lpstr>
      <vt:lpstr>Websites</vt:lpstr>
      <vt:lpstr>Some of My PowerPoints</vt:lpstr>
      <vt:lpstr>Russia Seminar Talks</vt:lpstr>
      <vt:lpstr>Russia Seminar Talks</vt:lpstr>
      <vt:lpstr>PowerPoints on Science</vt:lpstr>
      <vt:lpstr>PowerPoints on Fulfilled Prophecy</vt:lpstr>
      <vt:lpstr>PowerPoints Responding to Objections</vt:lpstr>
      <vt:lpstr>PowerPoints on History</vt:lpstr>
      <vt:lpstr>Viewing These PowerPoints</vt:lpstr>
      <vt:lpstr>Presenting Sin to Those Who Don’t Believe in It</vt:lpstr>
      <vt:lpstr>Presenting Sin</vt:lpstr>
      <vt:lpstr>Evidence of Sin from Psychology</vt:lpstr>
      <vt:lpstr>Myers’ Evidence</vt:lpstr>
      <vt:lpstr>Myers’ Evidence</vt:lpstr>
      <vt:lpstr>Myers’ Evidence</vt:lpstr>
      <vt:lpstr>Myers’ Evidence</vt:lpstr>
      <vt:lpstr>Peter’s Advice</vt:lpstr>
      <vt:lpstr>The End</vt:lpstr>
    </vt:vector>
  </TitlesOfParts>
  <Company>Biblical Theological Seminary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Presenting the Gospel to Those who Reject Scripture</dc:title>
  <dc:creator>rnewman</dc:creator>
  <cp:lastModifiedBy>Newman</cp:lastModifiedBy>
  <cp:revision>226</cp:revision>
  <dcterms:created xsi:type="dcterms:W3CDTF">2011-01-21T17:37:57Z</dcterms:created>
  <dcterms:modified xsi:type="dcterms:W3CDTF">2015-07-07T14:25:45Z</dcterms:modified>
</cp:coreProperties>
</file>