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5" r:id="rId38"/>
    <p:sldId id="292" r:id="rId39"/>
    <p:sldId id="293" r:id="rId40"/>
    <p:sldId id="294"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67AB778-2B9B-486C-81DB-F75D790C1D00}" type="slidenum">
              <a:rPr lang="en-US" altLang="en-US"/>
              <a:pPr/>
              <a:t>‹#›</a:t>
            </a:fld>
            <a:endParaRPr lang="en-US" altLang="en-US"/>
          </a:p>
        </p:txBody>
      </p:sp>
    </p:spTree>
    <p:extLst>
      <p:ext uri="{BB962C8B-B14F-4D97-AF65-F5344CB8AC3E}">
        <p14:creationId xmlns:p14="http://schemas.microsoft.com/office/powerpoint/2010/main" val="99807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8A43CDA-4685-49EE-A2B7-9327F9F3CEFC}" type="slidenum">
              <a:rPr lang="en-US" altLang="en-US"/>
              <a:pPr/>
              <a:t>‹#›</a:t>
            </a:fld>
            <a:endParaRPr lang="en-US" altLang="en-US"/>
          </a:p>
        </p:txBody>
      </p:sp>
    </p:spTree>
    <p:extLst>
      <p:ext uri="{BB962C8B-B14F-4D97-AF65-F5344CB8AC3E}">
        <p14:creationId xmlns:p14="http://schemas.microsoft.com/office/powerpoint/2010/main" val="3473700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0123534-8BC3-4761-BFB3-7675B458A019}" type="slidenum">
              <a:rPr lang="en-US" altLang="en-US"/>
              <a:pPr/>
              <a:t>‹#›</a:t>
            </a:fld>
            <a:endParaRPr lang="en-US" altLang="en-US"/>
          </a:p>
        </p:txBody>
      </p:sp>
    </p:spTree>
    <p:extLst>
      <p:ext uri="{BB962C8B-B14F-4D97-AF65-F5344CB8AC3E}">
        <p14:creationId xmlns:p14="http://schemas.microsoft.com/office/powerpoint/2010/main" val="1489302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106A471-4569-4939-BE23-E1859EA15AE9}" type="slidenum">
              <a:rPr lang="en-US" altLang="en-US"/>
              <a:pPr/>
              <a:t>‹#›</a:t>
            </a:fld>
            <a:endParaRPr lang="en-US" altLang="en-US"/>
          </a:p>
        </p:txBody>
      </p:sp>
    </p:spTree>
    <p:extLst>
      <p:ext uri="{BB962C8B-B14F-4D97-AF65-F5344CB8AC3E}">
        <p14:creationId xmlns:p14="http://schemas.microsoft.com/office/powerpoint/2010/main" val="97159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B17C93E-FE9A-4F51-8A80-A2081A713022}" type="slidenum">
              <a:rPr lang="en-US" altLang="en-US"/>
              <a:pPr/>
              <a:t>‹#›</a:t>
            </a:fld>
            <a:endParaRPr lang="en-US" altLang="en-US"/>
          </a:p>
        </p:txBody>
      </p:sp>
    </p:spTree>
    <p:extLst>
      <p:ext uri="{BB962C8B-B14F-4D97-AF65-F5344CB8AC3E}">
        <p14:creationId xmlns:p14="http://schemas.microsoft.com/office/powerpoint/2010/main" val="330176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60CE5D8-63CF-45EF-9E89-E1AACA1782CB}" type="slidenum">
              <a:rPr lang="en-US" altLang="en-US"/>
              <a:pPr/>
              <a:t>‹#›</a:t>
            </a:fld>
            <a:endParaRPr lang="en-US" altLang="en-US"/>
          </a:p>
        </p:txBody>
      </p:sp>
    </p:spTree>
    <p:extLst>
      <p:ext uri="{BB962C8B-B14F-4D97-AF65-F5344CB8AC3E}">
        <p14:creationId xmlns:p14="http://schemas.microsoft.com/office/powerpoint/2010/main" val="110031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D1EAF77-E36F-4F8B-BC27-9C5FA057F890}" type="slidenum">
              <a:rPr lang="en-US" altLang="en-US"/>
              <a:pPr/>
              <a:t>‹#›</a:t>
            </a:fld>
            <a:endParaRPr lang="en-US" altLang="en-US"/>
          </a:p>
        </p:txBody>
      </p:sp>
    </p:spTree>
    <p:extLst>
      <p:ext uri="{BB962C8B-B14F-4D97-AF65-F5344CB8AC3E}">
        <p14:creationId xmlns:p14="http://schemas.microsoft.com/office/powerpoint/2010/main" val="645609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13FBAFC-DCE8-4DCB-91AA-5DFCFD0FEEC1}" type="slidenum">
              <a:rPr lang="en-US" altLang="en-US"/>
              <a:pPr/>
              <a:t>‹#›</a:t>
            </a:fld>
            <a:endParaRPr lang="en-US" altLang="en-US"/>
          </a:p>
        </p:txBody>
      </p:sp>
    </p:spTree>
    <p:extLst>
      <p:ext uri="{BB962C8B-B14F-4D97-AF65-F5344CB8AC3E}">
        <p14:creationId xmlns:p14="http://schemas.microsoft.com/office/powerpoint/2010/main" val="711392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AF3C672-A769-4FB4-837C-66BAD5BC6C11}" type="slidenum">
              <a:rPr lang="en-US" altLang="en-US"/>
              <a:pPr/>
              <a:t>‹#›</a:t>
            </a:fld>
            <a:endParaRPr lang="en-US" altLang="en-US"/>
          </a:p>
        </p:txBody>
      </p:sp>
    </p:spTree>
    <p:extLst>
      <p:ext uri="{BB962C8B-B14F-4D97-AF65-F5344CB8AC3E}">
        <p14:creationId xmlns:p14="http://schemas.microsoft.com/office/powerpoint/2010/main" val="1029851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9CC7498-750E-4A5B-BA56-E503DC92B152}" type="slidenum">
              <a:rPr lang="en-US" altLang="en-US"/>
              <a:pPr/>
              <a:t>‹#›</a:t>
            </a:fld>
            <a:endParaRPr lang="en-US" altLang="en-US"/>
          </a:p>
        </p:txBody>
      </p:sp>
    </p:spTree>
    <p:extLst>
      <p:ext uri="{BB962C8B-B14F-4D97-AF65-F5344CB8AC3E}">
        <p14:creationId xmlns:p14="http://schemas.microsoft.com/office/powerpoint/2010/main" val="269465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168553F-005C-4BD3-ADFD-BB1C53C21414}" type="slidenum">
              <a:rPr lang="en-US" altLang="en-US"/>
              <a:pPr/>
              <a:t>‹#›</a:t>
            </a:fld>
            <a:endParaRPr lang="en-US" altLang="en-US"/>
          </a:p>
        </p:txBody>
      </p:sp>
    </p:spTree>
    <p:extLst>
      <p:ext uri="{BB962C8B-B14F-4D97-AF65-F5344CB8AC3E}">
        <p14:creationId xmlns:p14="http://schemas.microsoft.com/office/powerpoint/2010/main" val="232450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F9BA77C-3253-418D-8FFF-689F34B4EE80}" type="slidenum">
              <a:rPr lang="en-US" altLang="en-US"/>
              <a:pPr/>
              <a:t>‹#›</a:t>
            </a:fld>
            <a:endParaRPr lang="en-US" altLang="en-US"/>
          </a:p>
        </p:txBody>
      </p:sp>
    </p:spTree>
    <p:extLst>
      <p:ext uri="{BB962C8B-B14F-4D97-AF65-F5344CB8AC3E}">
        <p14:creationId xmlns:p14="http://schemas.microsoft.com/office/powerpoint/2010/main" val="296921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93CE51F-C7CE-4E75-B63F-61453BA7B18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ospPhil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9863" y="762000"/>
            <a:ext cx="3776662" cy="54102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sz="6000"/>
              <a:t>The Other Gospels</a:t>
            </a:r>
          </a:p>
        </p:txBody>
      </p:sp>
      <p:sp>
        <p:nvSpPr>
          <p:cNvPr id="2051" name="Rectangle 3"/>
          <p:cNvSpPr>
            <a:spLocks noGrp="1" noChangeArrowheads="1"/>
          </p:cNvSpPr>
          <p:nvPr>
            <p:ph type="subTitle" idx="1"/>
          </p:nvPr>
        </p:nvSpPr>
        <p:spPr>
          <a:xfrm>
            <a:off x="1371600" y="3886200"/>
            <a:ext cx="6400800" cy="1143000"/>
          </a:xfrm>
        </p:spPr>
        <p:txBody>
          <a:bodyPr/>
          <a:lstStyle/>
          <a:p>
            <a:pPr algn="l">
              <a:lnSpc>
                <a:spcPct val="90000"/>
              </a:lnSpc>
            </a:pPr>
            <a:r>
              <a:rPr lang="en-US" altLang="en-US"/>
              <a:t>Nick Perrin</a:t>
            </a:r>
          </a:p>
          <a:p>
            <a:pPr algn="l">
              <a:lnSpc>
                <a:spcPct val="90000"/>
              </a:lnSpc>
            </a:pPr>
            <a:r>
              <a:rPr lang="en-US" altLang="en-US"/>
              <a:t>Robert C. Newman</a:t>
            </a:r>
          </a:p>
        </p:txBody>
      </p:sp>
      <p:pic>
        <p:nvPicPr>
          <p:cNvPr id="2" name="PerrinOtherGospel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772400" y="5791200"/>
            <a:ext cx="609600" cy="609600"/>
          </a:xfrm>
          <a:prstGeom prst="rect">
            <a:avLst/>
          </a:prstGeom>
        </p:spPr>
      </p:pic>
    </p:spTree>
    <p:custDataLst>
      <p:tags r:id="rId1"/>
    </p:custDataLst>
  </p:cSld>
  <p:clrMapOvr>
    <a:masterClrMapping/>
  </p:clrMapOvr>
  <p:transition advTm="3070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 calcmode="lin" valueType="num">
                                      <p:cBhvr additive="base">
                                        <p:cTn id="17"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51">
                                            <p:txEl>
                                              <p:pRg st="1" end="1"/>
                                            </p:txEl>
                                          </p:spTgt>
                                        </p:tgtEl>
                                        <p:attrNameLst>
                                          <p:attrName>style.visibility</p:attrName>
                                        </p:attrNameLst>
                                      </p:cBhvr>
                                      <p:to>
                                        <p:strVal val="visible"/>
                                      </p:to>
                                    </p:set>
                                    <p:anim calcmode="lin" valueType="num">
                                      <p:cBhvr additive="base">
                                        <p:cTn id="23"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5"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How do we date…</a:t>
            </a:r>
          </a:p>
        </p:txBody>
      </p:sp>
      <p:sp>
        <p:nvSpPr>
          <p:cNvPr id="15363" name="Rectangle 3"/>
          <p:cNvSpPr>
            <a:spLocks noGrp="1" noChangeArrowheads="1"/>
          </p:cNvSpPr>
          <p:nvPr>
            <p:ph type="body" sz="half" idx="1"/>
          </p:nvPr>
        </p:nvSpPr>
        <p:spPr>
          <a:xfrm>
            <a:off x="457200" y="2667000"/>
            <a:ext cx="4038600" cy="3459163"/>
          </a:xfrm>
        </p:spPr>
        <p:txBody>
          <a:bodyPr/>
          <a:lstStyle/>
          <a:p>
            <a:r>
              <a:rPr lang="en-US" altLang="en-US" sz="2800"/>
              <a:t>The Gospel of Philip?</a:t>
            </a:r>
          </a:p>
          <a:p>
            <a:r>
              <a:rPr lang="en-US" altLang="en-US" sz="2800"/>
              <a:t>The Gospel of Thomas?</a:t>
            </a:r>
          </a:p>
          <a:p>
            <a:r>
              <a:rPr lang="en-US" altLang="en-US" sz="2800"/>
              <a:t>Q?</a:t>
            </a:r>
          </a:p>
        </p:txBody>
      </p:sp>
      <p:pic>
        <p:nvPicPr>
          <p:cNvPr id="15365" name="Picture 5" descr="MCj0335232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800600" y="2089150"/>
            <a:ext cx="3429000" cy="3259138"/>
          </a:xfrm>
        </p:spPr>
      </p:pic>
    </p:spTree>
    <p:custDataLst>
      <p:tags r:id="rId1"/>
    </p:custDataLst>
  </p:cSld>
  <p:clrMapOvr>
    <a:masterClrMapping/>
  </p:clrMapOvr>
  <p:transition advTm="255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checkerboard(across)">
                                      <p:cBhvr>
                                        <p:cTn id="7" dur="5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 calcmode="lin" valueType="num">
                                      <p:cBhvr additive="base">
                                        <p:cTn id="12"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363">
                                            <p:txEl>
                                              <p:pRg st="1" end="1"/>
                                            </p:txEl>
                                          </p:spTgt>
                                        </p:tgtEl>
                                        <p:attrNameLst>
                                          <p:attrName>style.visibility</p:attrName>
                                        </p:attrNameLst>
                                      </p:cBhvr>
                                      <p:to>
                                        <p:strVal val="visible"/>
                                      </p:to>
                                    </p:set>
                                    <p:anim calcmode="lin" valueType="num">
                                      <p:cBhvr additive="base">
                                        <p:cTn id="18"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363">
                                            <p:txEl>
                                              <p:pRg st="2" end="2"/>
                                            </p:txEl>
                                          </p:spTgt>
                                        </p:tgtEl>
                                        <p:attrNameLst>
                                          <p:attrName>style.visibility</p:attrName>
                                        </p:attrNameLst>
                                      </p:cBhvr>
                                      <p:to>
                                        <p:strVal val="visible"/>
                                      </p:to>
                                    </p:set>
                                    <p:anim calcmode="lin" valueType="num">
                                      <p:cBhvr additive="base">
                                        <p:cTn id="24"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How do we date… Philip?</a:t>
            </a:r>
          </a:p>
        </p:txBody>
      </p:sp>
      <p:sp>
        <p:nvSpPr>
          <p:cNvPr id="16387" name="Rectangle 3"/>
          <p:cNvSpPr>
            <a:spLocks noGrp="1" noChangeArrowheads="1"/>
          </p:cNvSpPr>
          <p:nvPr>
            <p:ph type="body" idx="1"/>
          </p:nvPr>
        </p:nvSpPr>
        <p:spPr/>
        <p:txBody>
          <a:bodyPr/>
          <a:lstStyle/>
          <a:p>
            <a:r>
              <a:rPr lang="en-US" altLang="en-US"/>
              <a:t>Philip cites Paul and the Gospel of John.</a:t>
            </a:r>
          </a:p>
          <a:p>
            <a:pPr lvl="1"/>
            <a:r>
              <a:rPr lang="en-US" altLang="en-US"/>
              <a:t>So after 100 AD</a:t>
            </a:r>
          </a:p>
          <a:p>
            <a:r>
              <a:rPr lang="en-US" altLang="en-US"/>
              <a:t>Its theology is Valentinian.</a:t>
            </a:r>
          </a:p>
          <a:p>
            <a:pPr lvl="1"/>
            <a:r>
              <a:rPr lang="en-US" altLang="en-US"/>
              <a:t>So after 140-160 AD</a:t>
            </a:r>
          </a:p>
          <a:p>
            <a:r>
              <a:rPr lang="en-US" altLang="en-US"/>
              <a:t>Though our copy is in Coptic, the text shows a Syrian background.</a:t>
            </a:r>
          </a:p>
          <a:p>
            <a:pPr lvl="1"/>
            <a:r>
              <a:rPr lang="en-US" altLang="en-US"/>
              <a:t>So later 2</a:t>
            </a:r>
            <a:r>
              <a:rPr lang="en-US" altLang="en-US" baseline="30000"/>
              <a:t>nd</a:t>
            </a:r>
            <a:r>
              <a:rPr lang="en-US" altLang="en-US"/>
              <a:t> century AD at earliest</a:t>
            </a:r>
          </a:p>
          <a:p>
            <a:r>
              <a:rPr lang="en-US" altLang="en-US"/>
              <a:t>Bart Ehrman dates it ~250 AD</a:t>
            </a:r>
          </a:p>
        </p:txBody>
      </p:sp>
    </p:spTree>
    <p:custDataLst>
      <p:tags r:id="rId1"/>
    </p:custDataLst>
  </p:cSld>
  <p:clrMapOvr>
    <a:masterClrMapping/>
  </p:clrMapOvr>
  <p:transition advTm="591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How do we date… Thomas?</a:t>
            </a:r>
          </a:p>
        </p:txBody>
      </p:sp>
      <p:sp>
        <p:nvSpPr>
          <p:cNvPr id="17411" name="Rectangle 3"/>
          <p:cNvSpPr>
            <a:spLocks noGrp="1" noChangeArrowheads="1"/>
          </p:cNvSpPr>
          <p:nvPr>
            <p:ph type="body" idx="1"/>
          </p:nvPr>
        </p:nvSpPr>
        <p:spPr/>
        <p:txBody>
          <a:bodyPr/>
          <a:lstStyle/>
          <a:p>
            <a:pPr>
              <a:lnSpc>
                <a:spcPct val="90000"/>
              </a:lnSpc>
            </a:pPr>
            <a:r>
              <a:rPr lang="en-US" altLang="en-US"/>
              <a:t>This is the foundational building block of the Jesus Seminar.</a:t>
            </a:r>
          </a:p>
          <a:p>
            <a:pPr>
              <a:lnSpc>
                <a:spcPct val="90000"/>
              </a:lnSpc>
            </a:pPr>
            <a:r>
              <a:rPr lang="en-US" altLang="en-US"/>
              <a:t>It contains 114 sayings, ~1/2 are from our four Gospels.</a:t>
            </a:r>
          </a:p>
          <a:p>
            <a:pPr>
              <a:lnSpc>
                <a:spcPct val="90000"/>
              </a:lnSpc>
            </a:pPr>
            <a:r>
              <a:rPr lang="en-US" altLang="en-US"/>
              <a:t>It appears to quote Paul and Revelation, suggesting it is after AD 100.</a:t>
            </a:r>
          </a:p>
          <a:p>
            <a:pPr>
              <a:lnSpc>
                <a:spcPct val="90000"/>
              </a:lnSpc>
            </a:pPr>
            <a:r>
              <a:rPr lang="en-US" altLang="en-US"/>
              <a:t>Elaine Pagels dates it earlier, 1</a:t>
            </a:r>
            <a:r>
              <a:rPr lang="en-US" altLang="en-US" baseline="30000"/>
              <a:t>st</a:t>
            </a:r>
            <a:r>
              <a:rPr lang="en-US" altLang="en-US"/>
              <a:t> cen AD.</a:t>
            </a:r>
          </a:p>
          <a:p>
            <a:pPr>
              <a:lnSpc>
                <a:spcPct val="90000"/>
              </a:lnSpc>
            </a:pPr>
            <a:r>
              <a:rPr lang="en-US" altLang="en-US"/>
              <a:t>The most widely accepted date is ~140.</a:t>
            </a:r>
          </a:p>
          <a:p>
            <a:pPr>
              <a:lnSpc>
                <a:spcPct val="90000"/>
              </a:lnSpc>
            </a:pPr>
            <a:r>
              <a:rPr lang="en-US" altLang="en-US"/>
              <a:t>Nick Perrin dates it as late 2</a:t>
            </a:r>
            <a:r>
              <a:rPr lang="en-US" altLang="en-US" baseline="30000"/>
              <a:t>nd</a:t>
            </a:r>
            <a:r>
              <a:rPr lang="en-US" altLang="en-US"/>
              <a:t> cen AD.</a:t>
            </a:r>
          </a:p>
        </p:txBody>
      </p:sp>
    </p:spTree>
    <p:custDataLst>
      <p:tags r:id="rId1"/>
    </p:custDataLst>
  </p:cSld>
  <p:clrMapOvr>
    <a:masterClrMapping/>
  </p:clrMapOvr>
  <p:transition advTm="776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 calcmode="lin" valueType="num">
                                      <p:cBhvr additive="base">
                                        <p:cTn id="3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How do we date… Q?</a:t>
            </a:r>
          </a:p>
        </p:txBody>
      </p:sp>
      <p:sp>
        <p:nvSpPr>
          <p:cNvPr id="18435" name="Rectangle 3"/>
          <p:cNvSpPr>
            <a:spLocks noGrp="1" noChangeArrowheads="1"/>
          </p:cNvSpPr>
          <p:nvPr>
            <p:ph type="body" idx="1"/>
          </p:nvPr>
        </p:nvSpPr>
        <p:spPr>
          <a:xfrm>
            <a:off x="457200" y="1905000"/>
            <a:ext cx="8229600" cy="4221163"/>
          </a:xfrm>
        </p:spPr>
        <p:txBody>
          <a:bodyPr/>
          <a:lstStyle/>
          <a:p>
            <a:r>
              <a:rPr lang="en-US" altLang="en-US"/>
              <a:t>Used by Matthew and Luke</a:t>
            </a:r>
          </a:p>
          <a:p>
            <a:pPr lvl="1"/>
            <a:r>
              <a:rPr lang="en-US" altLang="en-US"/>
              <a:t>So mid-1</a:t>
            </a:r>
            <a:r>
              <a:rPr lang="en-US" altLang="en-US" baseline="30000"/>
              <a:t>st</a:t>
            </a:r>
            <a:r>
              <a:rPr lang="en-US" altLang="en-US"/>
              <a:t> cen AD.</a:t>
            </a:r>
          </a:p>
          <a:p>
            <a:r>
              <a:rPr lang="en-US" altLang="en-US"/>
              <a:t>But wait a minute!</a:t>
            </a:r>
          </a:p>
          <a:p>
            <a:pPr lvl="1"/>
            <a:r>
              <a:rPr lang="en-US" altLang="en-US"/>
              <a:t>What is meant by Q?</a:t>
            </a:r>
          </a:p>
          <a:p>
            <a:pPr lvl="1"/>
            <a:r>
              <a:rPr lang="en-US" altLang="en-US"/>
              <a:t>Did Q ever really exist?</a:t>
            </a:r>
          </a:p>
        </p:txBody>
      </p:sp>
    </p:spTree>
    <p:custDataLst>
      <p:tags r:id="rId1"/>
    </p:custDataLst>
  </p:cSld>
  <p:clrMapOvr>
    <a:masterClrMapping/>
  </p:clrMapOvr>
  <p:transition advTm="191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What is meant by Q?</a:t>
            </a:r>
          </a:p>
        </p:txBody>
      </p:sp>
      <p:sp>
        <p:nvSpPr>
          <p:cNvPr id="19460" name="Rectangle 4"/>
          <p:cNvSpPr>
            <a:spLocks noGrp="1" noChangeArrowheads="1"/>
          </p:cNvSpPr>
          <p:nvPr>
            <p:ph type="body" sz="half" idx="1"/>
          </p:nvPr>
        </p:nvSpPr>
        <p:spPr/>
        <p:txBody>
          <a:bodyPr/>
          <a:lstStyle/>
          <a:p>
            <a:pPr>
              <a:lnSpc>
                <a:spcPct val="90000"/>
              </a:lnSpc>
              <a:buFontTx/>
              <a:buNone/>
            </a:pPr>
            <a:r>
              <a:rPr lang="en-US" altLang="en-US" sz="2800"/>
              <a:t>Q is a </a:t>
            </a:r>
            <a:r>
              <a:rPr lang="en-US" altLang="en-US" sz="2800" i="1"/>
              <a:t>hypothetical</a:t>
            </a:r>
            <a:r>
              <a:rPr lang="en-US" altLang="en-US" sz="2800"/>
              <a:t> document:</a:t>
            </a:r>
          </a:p>
          <a:p>
            <a:pPr>
              <a:lnSpc>
                <a:spcPct val="90000"/>
              </a:lnSpc>
            </a:pPr>
            <a:r>
              <a:rPr lang="en-US" altLang="en-US" sz="2800"/>
              <a:t>Proposed to explain similarities between Matthew &amp; Luke…  </a:t>
            </a:r>
          </a:p>
          <a:p>
            <a:pPr>
              <a:lnSpc>
                <a:spcPct val="90000"/>
              </a:lnSpc>
            </a:pPr>
            <a:r>
              <a:rPr lang="en-US" altLang="en-US" sz="2800"/>
              <a:t>… On the assumption that they used Mark and another written source to compose their Gospels.</a:t>
            </a:r>
          </a:p>
        </p:txBody>
      </p:sp>
      <p:sp>
        <p:nvSpPr>
          <p:cNvPr id="19461" name="Rectangle 5"/>
          <p:cNvSpPr>
            <a:spLocks noGrp="1" noChangeArrowheads="1"/>
          </p:cNvSpPr>
          <p:nvPr>
            <p:ph sz="half" idx="2"/>
          </p:nvPr>
        </p:nvSpPr>
        <p:spPr/>
        <p:txBody>
          <a:bodyPr/>
          <a:lstStyle/>
          <a:p>
            <a:pPr>
              <a:lnSpc>
                <a:spcPct val="90000"/>
              </a:lnSpc>
            </a:pPr>
            <a:endParaRPr lang="en-US" altLang="en-US" sz="2800"/>
          </a:p>
        </p:txBody>
      </p:sp>
      <p:pic>
        <p:nvPicPr>
          <p:cNvPr id="1946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154" t="-160" r="-154" b="-160"/>
          <a:stretch>
            <a:fillRect/>
          </a:stretch>
        </p:blipFill>
        <p:spPr bwMode="auto">
          <a:xfrm>
            <a:off x="4572000" y="2438400"/>
            <a:ext cx="4038600" cy="2911475"/>
          </a:xfrm>
          <a:prstGeom prst="rect">
            <a:avLst/>
          </a:prstGeom>
          <a:noFill/>
          <a:extLst>
            <a:ext uri="{909E8E84-426E-40DD-AFC4-6F175D3DCCD1}">
              <a14:hiddenFill xmlns:a14="http://schemas.microsoft.com/office/drawing/2010/main">
                <a:solidFill>
                  <a:srgbClr val="FFFFFF"/>
                </a:solidFill>
              </a14:hiddenFill>
            </a:ext>
          </a:extLst>
        </p:spPr>
      </p:pic>
      <p:sp>
        <p:nvSpPr>
          <p:cNvPr id="19463" name="Oval 7"/>
          <p:cNvSpPr>
            <a:spLocks noChangeArrowheads="1"/>
          </p:cNvSpPr>
          <p:nvPr/>
        </p:nvSpPr>
        <p:spPr bwMode="auto">
          <a:xfrm>
            <a:off x="5257800" y="2209800"/>
            <a:ext cx="1752600" cy="1295400"/>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419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checkerboard(across)">
                                      <p:cBhvr>
                                        <p:cTn id="7" dur="500"/>
                                        <p:tgtEl>
                                          <p:spTgt spid="19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 calcmode="lin" valueType="num">
                                      <p:cBhvr additive="base">
                                        <p:cTn id="12" dur="500" fill="hold"/>
                                        <p:tgtEl>
                                          <p:spTgt spid="19463"/>
                                        </p:tgtEl>
                                        <p:attrNameLst>
                                          <p:attrName>ppt_x</p:attrName>
                                        </p:attrNameLst>
                                      </p:cBhvr>
                                      <p:tavLst>
                                        <p:tav tm="0">
                                          <p:val>
                                            <p:strVal val="1+#ppt_w/2"/>
                                          </p:val>
                                        </p:tav>
                                        <p:tav tm="100000">
                                          <p:val>
                                            <p:strVal val="#ppt_x"/>
                                          </p:val>
                                        </p:tav>
                                      </p:tavLst>
                                    </p:anim>
                                    <p:anim calcmode="lin" valueType="num">
                                      <p:cBhvr additive="base">
                                        <p:cTn id="13" dur="500" fill="hold"/>
                                        <p:tgtEl>
                                          <p:spTgt spid="1946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9460">
                                            <p:txEl>
                                              <p:pRg st="0" end="0"/>
                                            </p:txEl>
                                          </p:spTgt>
                                        </p:tgtEl>
                                        <p:attrNameLst>
                                          <p:attrName>style.visibility</p:attrName>
                                        </p:attrNameLst>
                                      </p:cBhvr>
                                      <p:to>
                                        <p:strVal val="visible"/>
                                      </p:to>
                                    </p:set>
                                    <p:animEffect transition="in" filter="checkerboard(across)">
                                      <p:cBhvr>
                                        <p:cTn id="18" dur="500"/>
                                        <p:tgtEl>
                                          <p:spTgt spid="19460">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9460">
                                            <p:txEl>
                                              <p:pRg st="1" end="1"/>
                                            </p:txEl>
                                          </p:spTgt>
                                        </p:tgtEl>
                                        <p:attrNameLst>
                                          <p:attrName>style.visibility</p:attrName>
                                        </p:attrNameLst>
                                      </p:cBhvr>
                                      <p:to>
                                        <p:strVal val="visible"/>
                                      </p:to>
                                    </p:set>
                                    <p:animEffect transition="in" filter="checkerboard(across)">
                                      <p:cBhvr>
                                        <p:cTn id="23" dur="500"/>
                                        <p:tgtEl>
                                          <p:spTgt spid="19460">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9460">
                                            <p:txEl>
                                              <p:pRg st="2" end="2"/>
                                            </p:txEl>
                                          </p:spTgt>
                                        </p:tgtEl>
                                        <p:attrNameLst>
                                          <p:attrName>style.visibility</p:attrName>
                                        </p:attrNameLst>
                                      </p:cBhvr>
                                      <p:to>
                                        <p:strVal val="visible"/>
                                      </p:to>
                                    </p:set>
                                    <p:animEffect transition="in" filter="checkerboard(across)">
                                      <p:cBhvr>
                                        <p:cTn id="28" dur="500"/>
                                        <p:tgtEl>
                                          <p:spTgt spid="194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P spid="194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Did Q ever really exist?</a:t>
            </a:r>
          </a:p>
        </p:txBody>
      </p:sp>
      <p:sp>
        <p:nvSpPr>
          <p:cNvPr id="22531" name="Rectangle 3"/>
          <p:cNvSpPr>
            <a:spLocks noGrp="1" noChangeArrowheads="1"/>
          </p:cNvSpPr>
          <p:nvPr>
            <p:ph type="body" idx="1"/>
          </p:nvPr>
        </p:nvSpPr>
        <p:spPr/>
        <p:txBody>
          <a:bodyPr/>
          <a:lstStyle/>
          <a:p>
            <a:r>
              <a:rPr lang="en-US" altLang="en-US"/>
              <a:t>This is currently disputed.</a:t>
            </a:r>
          </a:p>
          <a:p>
            <a:r>
              <a:rPr lang="en-US" altLang="en-US"/>
              <a:t>No document corresponding to Q has ever been found, tho proponents claim it would look something like Thomas.</a:t>
            </a:r>
          </a:p>
          <a:p>
            <a:r>
              <a:rPr lang="en-US" altLang="en-US"/>
              <a:t>No reference to Q from antiquity has ever been found, tho some claim that Papias</a:t>
            </a:r>
            <a:r>
              <a:rPr lang="en-US" altLang="en-US">
                <a:cs typeface="Arial" charset="0"/>
              </a:rPr>
              <a:t>'</a:t>
            </a:r>
            <a:r>
              <a:rPr lang="en-US" altLang="en-US"/>
              <a:t> reference to Matthew</a:t>
            </a:r>
            <a:r>
              <a:rPr lang="en-US" altLang="en-US">
                <a:cs typeface="Arial" charset="0"/>
              </a:rPr>
              <a:t>'</a:t>
            </a:r>
            <a:r>
              <a:rPr lang="en-US" altLang="en-US"/>
              <a:t>s </a:t>
            </a:r>
            <a:r>
              <a:rPr lang="en-US" altLang="en-US" i="1"/>
              <a:t>logia</a:t>
            </a:r>
            <a:r>
              <a:rPr lang="en-US" altLang="en-US"/>
              <a:t> is really about Q rather than the Gospel of Matthew.</a:t>
            </a:r>
            <a:endParaRPr lang="en-US" altLang="en-US" i="1"/>
          </a:p>
        </p:txBody>
      </p:sp>
    </p:spTree>
    <p:custDataLst>
      <p:tags r:id="rId1"/>
    </p:custDataLst>
  </p:cSld>
  <p:clrMapOvr>
    <a:masterClrMapping/>
  </p:clrMapOvr>
  <p:transition advTm="699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Dating these other Gospels</a:t>
            </a:r>
          </a:p>
        </p:txBody>
      </p:sp>
      <p:sp>
        <p:nvSpPr>
          <p:cNvPr id="23555" name="Rectangle 3"/>
          <p:cNvSpPr>
            <a:spLocks noGrp="1" noChangeArrowheads="1"/>
          </p:cNvSpPr>
          <p:nvPr>
            <p:ph type="body" sz="half" idx="1"/>
          </p:nvPr>
        </p:nvSpPr>
        <p:spPr>
          <a:xfrm>
            <a:off x="457200" y="2057400"/>
            <a:ext cx="4038600" cy="3657600"/>
          </a:xfrm>
        </p:spPr>
        <p:txBody>
          <a:bodyPr/>
          <a:lstStyle/>
          <a:p>
            <a:r>
              <a:rPr lang="en-US" altLang="en-US"/>
              <a:t>Q</a:t>
            </a:r>
          </a:p>
          <a:p>
            <a:r>
              <a:rPr lang="en-US" altLang="en-US"/>
              <a:t>Thomas</a:t>
            </a:r>
          </a:p>
          <a:p>
            <a:r>
              <a:rPr lang="en-US" altLang="en-US"/>
              <a:t>Peter</a:t>
            </a:r>
          </a:p>
          <a:p>
            <a:r>
              <a:rPr lang="en-US" altLang="en-US"/>
              <a:t>Philip</a:t>
            </a:r>
          </a:p>
          <a:p>
            <a:r>
              <a:rPr lang="en-US" altLang="en-US"/>
              <a:t>Ebionites</a:t>
            </a:r>
          </a:p>
          <a:p>
            <a:r>
              <a:rPr lang="en-US" altLang="en-US"/>
              <a:t>Hebrews</a:t>
            </a:r>
          </a:p>
          <a:p>
            <a:r>
              <a:rPr lang="en-US" altLang="en-US"/>
              <a:t>Mary</a:t>
            </a:r>
          </a:p>
        </p:txBody>
      </p:sp>
      <p:sp>
        <p:nvSpPr>
          <p:cNvPr id="23556" name="Rectangle 4"/>
          <p:cNvSpPr>
            <a:spLocks noGrp="1" noChangeArrowheads="1"/>
          </p:cNvSpPr>
          <p:nvPr>
            <p:ph type="body" sz="half" idx="2"/>
          </p:nvPr>
        </p:nvSpPr>
        <p:spPr>
          <a:xfrm>
            <a:off x="4648200" y="2057400"/>
            <a:ext cx="4038600" cy="3657600"/>
          </a:xfrm>
        </p:spPr>
        <p:txBody>
          <a:bodyPr/>
          <a:lstStyle/>
          <a:p>
            <a:r>
              <a:rPr lang="en-US" altLang="en-US"/>
              <a:t>50 (if it existed!)</a:t>
            </a:r>
          </a:p>
          <a:p>
            <a:r>
              <a:rPr lang="en-US" altLang="en-US"/>
              <a:t>50? 140? 175?</a:t>
            </a:r>
          </a:p>
          <a:p>
            <a:r>
              <a:rPr lang="en-US" altLang="en-US"/>
              <a:t>150?</a:t>
            </a:r>
          </a:p>
          <a:p>
            <a:r>
              <a:rPr lang="en-US" altLang="en-US"/>
              <a:t>175-250?</a:t>
            </a:r>
          </a:p>
          <a:p>
            <a:r>
              <a:rPr lang="en-US" altLang="en-US"/>
              <a:t>150?</a:t>
            </a:r>
          </a:p>
          <a:p>
            <a:r>
              <a:rPr lang="en-US" altLang="en-US"/>
              <a:t>150?</a:t>
            </a:r>
          </a:p>
          <a:p>
            <a:r>
              <a:rPr lang="en-US" altLang="en-US"/>
              <a:t>175?</a:t>
            </a:r>
          </a:p>
        </p:txBody>
      </p:sp>
    </p:spTree>
    <p:custDataLst>
      <p:tags r:id="rId1"/>
    </p:custDataLst>
  </p:cSld>
  <p:clrMapOvr>
    <a:masterClrMapping/>
  </p:clrMapOvr>
  <p:transition advTm="426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 calcmode="lin" valueType="num">
                                      <p:cBhvr additive="base">
                                        <p:cTn id="37" dur="500" fill="hold"/>
                                        <p:tgtEl>
                                          <p:spTgt spid="235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35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3555">
                                            <p:txEl>
                                              <p:pRg st="6" end="6"/>
                                            </p:txEl>
                                          </p:spTgt>
                                        </p:tgtEl>
                                        <p:attrNameLst>
                                          <p:attrName>style.visibility</p:attrName>
                                        </p:attrNameLst>
                                      </p:cBhvr>
                                      <p:to>
                                        <p:strVal val="visible"/>
                                      </p:to>
                                    </p:set>
                                    <p:anim calcmode="lin" valueType="num">
                                      <p:cBhvr additive="base">
                                        <p:cTn id="43" dur="500" fill="hold"/>
                                        <p:tgtEl>
                                          <p:spTgt spid="2355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35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3556">
                                            <p:txEl>
                                              <p:pRg st="0" end="0"/>
                                            </p:txEl>
                                          </p:spTgt>
                                        </p:tgtEl>
                                        <p:attrNameLst>
                                          <p:attrName>style.visibility</p:attrName>
                                        </p:attrNameLst>
                                      </p:cBhvr>
                                      <p:to>
                                        <p:strVal val="visible"/>
                                      </p:to>
                                    </p:set>
                                    <p:anim calcmode="lin" valueType="num">
                                      <p:cBhvr additive="base">
                                        <p:cTn id="49" dur="500" fill="hold"/>
                                        <p:tgtEl>
                                          <p:spTgt spid="23556">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35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3556">
                                            <p:txEl>
                                              <p:pRg st="1" end="1"/>
                                            </p:txEl>
                                          </p:spTgt>
                                        </p:tgtEl>
                                        <p:attrNameLst>
                                          <p:attrName>style.visibility</p:attrName>
                                        </p:attrNameLst>
                                      </p:cBhvr>
                                      <p:to>
                                        <p:strVal val="visible"/>
                                      </p:to>
                                    </p:set>
                                    <p:anim calcmode="lin" valueType="num">
                                      <p:cBhvr additive="base">
                                        <p:cTn id="55" dur="500" fill="hold"/>
                                        <p:tgtEl>
                                          <p:spTgt spid="23556">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35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3556">
                                            <p:txEl>
                                              <p:pRg st="2" end="2"/>
                                            </p:txEl>
                                          </p:spTgt>
                                        </p:tgtEl>
                                        <p:attrNameLst>
                                          <p:attrName>style.visibility</p:attrName>
                                        </p:attrNameLst>
                                      </p:cBhvr>
                                      <p:to>
                                        <p:strVal val="visible"/>
                                      </p:to>
                                    </p:set>
                                    <p:anim calcmode="lin" valueType="num">
                                      <p:cBhvr additive="base">
                                        <p:cTn id="61" dur="500" fill="hold"/>
                                        <p:tgtEl>
                                          <p:spTgt spid="23556">
                                            <p:txEl>
                                              <p:pRg st="2" end="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355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3556">
                                            <p:txEl>
                                              <p:pRg st="3" end="3"/>
                                            </p:txEl>
                                          </p:spTgt>
                                        </p:tgtEl>
                                        <p:attrNameLst>
                                          <p:attrName>style.visibility</p:attrName>
                                        </p:attrNameLst>
                                      </p:cBhvr>
                                      <p:to>
                                        <p:strVal val="visible"/>
                                      </p:to>
                                    </p:set>
                                    <p:anim calcmode="lin" valueType="num">
                                      <p:cBhvr additive="base">
                                        <p:cTn id="67" dur="500" fill="hold"/>
                                        <p:tgtEl>
                                          <p:spTgt spid="23556">
                                            <p:txEl>
                                              <p:pRg st="3" end="3"/>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355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3556">
                                            <p:txEl>
                                              <p:pRg st="4" end="4"/>
                                            </p:txEl>
                                          </p:spTgt>
                                        </p:tgtEl>
                                        <p:attrNameLst>
                                          <p:attrName>style.visibility</p:attrName>
                                        </p:attrNameLst>
                                      </p:cBhvr>
                                      <p:to>
                                        <p:strVal val="visible"/>
                                      </p:to>
                                    </p:set>
                                    <p:anim calcmode="lin" valueType="num">
                                      <p:cBhvr additive="base">
                                        <p:cTn id="73" dur="500" fill="hold"/>
                                        <p:tgtEl>
                                          <p:spTgt spid="23556">
                                            <p:txEl>
                                              <p:pRg st="4" end="4"/>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355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23556">
                                            <p:txEl>
                                              <p:pRg st="5" end="5"/>
                                            </p:txEl>
                                          </p:spTgt>
                                        </p:tgtEl>
                                        <p:attrNameLst>
                                          <p:attrName>style.visibility</p:attrName>
                                        </p:attrNameLst>
                                      </p:cBhvr>
                                      <p:to>
                                        <p:strVal val="visible"/>
                                      </p:to>
                                    </p:set>
                                    <p:anim calcmode="lin" valueType="num">
                                      <p:cBhvr additive="base">
                                        <p:cTn id="79" dur="500" fill="hold"/>
                                        <p:tgtEl>
                                          <p:spTgt spid="23556">
                                            <p:txEl>
                                              <p:pRg st="5" end="5"/>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2355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23556">
                                            <p:txEl>
                                              <p:pRg st="6" end="6"/>
                                            </p:txEl>
                                          </p:spTgt>
                                        </p:tgtEl>
                                        <p:attrNameLst>
                                          <p:attrName>style.visibility</p:attrName>
                                        </p:attrNameLst>
                                      </p:cBhvr>
                                      <p:to>
                                        <p:strVal val="visible"/>
                                      </p:to>
                                    </p:set>
                                    <p:anim calcmode="lin" valueType="num">
                                      <p:cBhvr additive="base">
                                        <p:cTn id="85" dur="500" fill="hold"/>
                                        <p:tgtEl>
                                          <p:spTgt spid="23556">
                                            <p:txEl>
                                              <p:pRg st="6" end="6"/>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2355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MCj03841720000[1]"/>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965450" y="1524000"/>
            <a:ext cx="3532188" cy="419100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Grp="1" noChangeArrowheads="1"/>
          </p:cNvSpPr>
          <p:nvPr>
            <p:ph type="title"/>
          </p:nvPr>
        </p:nvSpPr>
        <p:spPr/>
        <p:txBody>
          <a:bodyPr/>
          <a:lstStyle/>
          <a:p>
            <a:r>
              <a:rPr lang="en-US" altLang="en-US"/>
              <a:t>Questions to Consider</a:t>
            </a:r>
          </a:p>
        </p:txBody>
      </p:sp>
      <p:sp>
        <p:nvSpPr>
          <p:cNvPr id="25603" name="Rectangle 3"/>
          <p:cNvSpPr>
            <a:spLocks noGrp="1" noChangeArrowheads="1"/>
          </p:cNvSpPr>
          <p:nvPr>
            <p:ph type="body" idx="1"/>
          </p:nvPr>
        </p:nvSpPr>
        <p:spPr/>
        <p:txBody>
          <a:bodyPr/>
          <a:lstStyle/>
          <a:p>
            <a:pPr>
              <a:spcBef>
                <a:spcPct val="50000"/>
              </a:spcBef>
              <a:buFontTx/>
              <a:buNone/>
            </a:pPr>
            <a:r>
              <a:rPr lang="en-US" altLang="en-US">
                <a:cs typeface="Arial" charset="0"/>
              </a:rPr>
              <a:t>	"</a:t>
            </a:r>
            <a:r>
              <a:rPr lang="en-US" altLang="en-US"/>
              <a:t>These are … the Nag Hammadi and Dead Sea Scrolls … The earliest Christian records.  Troublingly, they do not match up with the gospels in the Bible.</a:t>
            </a:r>
            <a:r>
              <a:rPr lang="en-US" altLang="en-US">
                <a:cs typeface="Arial" charset="0"/>
              </a:rPr>
              <a:t>"</a:t>
            </a:r>
            <a:r>
              <a:rPr lang="en-US" altLang="en-US"/>
              <a:t> – </a:t>
            </a:r>
            <a:r>
              <a:rPr lang="en-US" altLang="en-US" i="1"/>
              <a:t>Da Vinci Code</a:t>
            </a:r>
            <a:r>
              <a:rPr lang="en-US" altLang="en-US"/>
              <a:t>, 245-46</a:t>
            </a:r>
          </a:p>
          <a:p>
            <a:r>
              <a:rPr lang="en-US" altLang="en-US"/>
              <a:t>Is it true that these records do not match up with the Gospels in the Bible?</a:t>
            </a:r>
          </a:p>
        </p:txBody>
      </p:sp>
    </p:spTree>
    <p:custDataLst>
      <p:tags r:id="rId1"/>
    </p:custDataLst>
  </p:cSld>
  <p:clrMapOvr>
    <a:masterClrMapping/>
  </p:clrMapOvr>
  <p:transition advTm="326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checkerboard(across)">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checkerboard(across)">
                                      <p:cBhvr>
                                        <p:cTn id="12" dur="5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DaVinciCode"/>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048000" y="1447800"/>
            <a:ext cx="3095625" cy="4648200"/>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Grp="1" noChangeArrowheads="1"/>
          </p:cNvSpPr>
          <p:nvPr>
            <p:ph type="title"/>
          </p:nvPr>
        </p:nvSpPr>
        <p:spPr/>
        <p:txBody>
          <a:bodyPr/>
          <a:lstStyle/>
          <a:p>
            <a:r>
              <a:rPr lang="en-US" altLang="en-US"/>
              <a:t>Brown</a:t>
            </a:r>
            <a:r>
              <a:rPr lang="en-US" altLang="en-US">
                <a:cs typeface="Arial" charset="0"/>
              </a:rPr>
              <a:t>'</a:t>
            </a:r>
            <a:r>
              <a:rPr lang="en-US" altLang="en-US"/>
              <a:t>s Claims</a:t>
            </a:r>
          </a:p>
        </p:txBody>
      </p:sp>
      <p:sp>
        <p:nvSpPr>
          <p:cNvPr id="26628" name="Text Box 4"/>
          <p:cNvSpPr txBox="1">
            <a:spLocks noChangeArrowheads="1"/>
          </p:cNvSpPr>
          <p:nvPr/>
        </p:nvSpPr>
        <p:spPr bwMode="auto">
          <a:xfrm>
            <a:off x="914400" y="1752600"/>
            <a:ext cx="73152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Arial" charset="0"/>
              </a:rPr>
              <a:t>"</a:t>
            </a:r>
            <a:r>
              <a:rPr lang="en-US" altLang="en-US" sz="2800"/>
              <a:t>Fortunately for historians … some of the gospels that Constantine attempted to eradicate managed to survive.  The Dead Sea Scrolls were found in the 1950s hidden in a cave near Qumran in the Judean desert.  And, of course, the Coptic Scrolls in 1945 at Nag Hammadi.  In addition to telling the true Grail story, these documents speak of Christ</a:t>
            </a:r>
            <a:r>
              <a:rPr lang="en-US" altLang="en-US" sz="2800">
                <a:cs typeface="Arial" charset="0"/>
              </a:rPr>
              <a:t>'</a:t>
            </a:r>
            <a:r>
              <a:rPr lang="en-US" altLang="en-US" sz="2800"/>
              <a:t>s ministry in very human terms.</a:t>
            </a:r>
            <a:r>
              <a:rPr lang="en-US" altLang="en-US" sz="2800">
                <a:cs typeface="Arial" charset="0"/>
              </a:rPr>
              <a:t>"</a:t>
            </a:r>
            <a:r>
              <a:rPr lang="en-US" altLang="en-US" sz="2800"/>
              <a:t> – </a:t>
            </a:r>
            <a:r>
              <a:rPr lang="en-US" altLang="en-US" sz="2800" i="1"/>
              <a:t>Da Vinci Code</a:t>
            </a:r>
            <a:r>
              <a:rPr lang="en-US" altLang="en-US" sz="2800"/>
              <a:t>, 234.</a:t>
            </a:r>
          </a:p>
        </p:txBody>
      </p:sp>
    </p:spTree>
    <p:custDataLst>
      <p:tags r:id="rId1"/>
    </p:custDataLst>
  </p:cSld>
  <p:clrMapOvr>
    <a:masterClrMapping/>
  </p:clrMapOvr>
  <p:transition advTm="263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checkerboard(across)">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DaVinciCode"/>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048000" y="1447800"/>
            <a:ext cx="3095625" cy="4648200"/>
          </a:xfrm>
          <a:prstGeom prst="rect">
            <a:avLst/>
          </a:prstGeom>
          <a:noFill/>
          <a:extLst>
            <a:ext uri="{909E8E84-426E-40DD-AFC4-6F175D3DCCD1}">
              <a14:hiddenFill xmlns:a14="http://schemas.microsoft.com/office/drawing/2010/main">
                <a:solidFill>
                  <a:srgbClr val="FFFFFF"/>
                </a:solidFill>
              </a14:hiddenFill>
            </a:ext>
          </a:extLst>
        </p:spPr>
      </p:pic>
      <p:sp>
        <p:nvSpPr>
          <p:cNvPr id="28674" name="Rectangle 2"/>
          <p:cNvSpPr>
            <a:spLocks noGrp="1" noChangeArrowheads="1"/>
          </p:cNvSpPr>
          <p:nvPr>
            <p:ph type="title"/>
          </p:nvPr>
        </p:nvSpPr>
        <p:spPr/>
        <p:txBody>
          <a:bodyPr/>
          <a:lstStyle/>
          <a:p>
            <a:r>
              <a:rPr lang="en-US" altLang="en-US"/>
              <a:t>Brown</a:t>
            </a:r>
            <a:r>
              <a:rPr lang="en-US" altLang="en-US">
                <a:cs typeface="Arial" charset="0"/>
              </a:rPr>
              <a:t>'</a:t>
            </a:r>
            <a:r>
              <a:rPr lang="en-US" altLang="en-US"/>
              <a:t>s Claims</a:t>
            </a:r>
          </a:p>
        </p:txBody>
      </p:sp>
      <p:sp>
        <p:nvSpPr>
          <p:cNvPr id="28677" name="Text Box 5"/>
          <p:cNvSpPr txBox="1">
            <a:spLocks noChangeArrowheads="1"/>
          </p:cNvSpPr>
          <p:nvPr/>
        </p:nvSpPr>
        <p:spPr bwMode="auto">
          <a:xfrm>
            <a:off x="914400" y="1828800"/>
            <a:ext cx="73152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Arial" charset="0"/>
              </a:rPr>
              <a:t>"</a:t>
            </a:r>
            <a:r>
              <a:rPr lang="en-US" altLang="en-US" sz="2800"/>
              <a:t>The scrolls highlight glaring historical discrepancies and fabrications, clearly confirming that the modern Bible was compiled and edited by men who possessed a political agenda </a:t>
            </a:r>
            <a:r>
              <a:rPr lang="en-US" altLang="en-US" sz="2800">
                <a:cs typeface="Arial" charset="0"/>
              </a:rPr>
              <a:t>– to promote the divinity of the man Jesus and use His influence to solidify their own power base." – </a:t>
            </a:r>
            <a:r>
              <a:rPr lang="en-US" altLang="en-US" sz="2800" i="1">
                <a:cs typeface="Arial" charset="0"/>
              </a:rPr>
              <a:t>Da Vinci Code</a:t>
            </a:r>
            <a:r>
              <a:rPr lang="en-US" altLang="en-US" sz="2800">
                <a:cs typeface="Arial" charset="0"/>
              </a:rPr>
              <a:t>, 234</a:t>
            </a:r>
          </a:p>
        </p:txBody>
      </p:sp>
    </p:spTree>
    <p:custDataLst>
      <p:tags r:id="rId1"/>
    </p:custDataLst>
  </p:cSld>
  <p:clrMapOvr>
    <a:masterClrMapping/>
  </p:clrMapOvr>
  <p:transition advTm="168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checkerboard(across)">
                                      <p:cBhvr>
                                        <p:cTn id="7"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DaVinciCode"/>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048000" y="1447800"/>
            <a:ext cx="3095625" cy="46482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p:txBody>
          <a:bodyPr/>
          <a:lstStyle/>
          <a:p>
            <a:r>
              <a:rPr lang="en-US" altLang="en-US"/>
              <a:t>Brown</a:t>
            </a:r>
            <a:r>
              <a:rPr lang="en-US" altLang="en-US">
                <a:cs typeface="Arial" charset="0"/>
              </a:rPr>
              <a:t>'</a:t>
            </a:r>
            <a:r>
              <a:rPr lang="en-US" altLang="en-US"/>
              <a:t>s Claims</a:t>
            </a:r>
          </a:p>
        </p:txBody>
      </p:sp>
      <p:sp>
        <p:nvSpPr>
          <p:cNvPr id="3076" name="Text Box 4"/>
          <p:cNvSpPr txBox="1">
            <a:spLocks noChangeArrowheads="1"/>
          </p:cNvSpPr>
          <p:nvPr/>
        </p:nvSpPr>
        <p:spPr bwMode="auto">
          <a:xfrm>
            <a:off x="914400" y="2438400"/>
            <a:ext cx="7315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Arial" charset="0"/>
              </a:rPr>
              <a:t>"</a:t>
            </a:r>
            <a:r>
              <a:rPr lang="en-US" altLang="en-US" sz="2800"/>
              <a:t>More than eighty gospels were considered for the New Testament and yet only a relatively few were chosen for inclusion </a:t>
            </a:r>
            <a:r>
              <a:rPr lang="en-US" altLang="en-US" sz="2800">
                <a:cs typeface="Arial" charset="0"/>
              </a:rPr>
              <a:t>– Matthew, Mark, Luke and John among them." – </a:t>
            </a:r>
            <a:r>
              <a:rPr lang="en-US" altLang="en-US" sz="2800" i="1">
                <a:cs typeface="Arial" charset="0"/>
              </a:rPr>
              <a:t>Da Vinci Code,</a:t>
            </a:r>
            <a:r>
              <a:rPr lang="en-US" altLang="en-US" sz="2800">
                <a:cs typeface="Arial" charset="0"/>
              </a:rPr>
              <a:t> 231.</a:t>
            </a:r>
            <a:endParaRPr lang="en-US" altLang="en-US" sz="2800" i="1">
              <a:cs typeface="Arial" charset="0"/>
            </a:endParaRPr>
          </a:p>
        </p:txBody>
      </p:sp>
    </p:spTree>
    <p:custDataLst>
      <p:tags r:id="rId1"/>
    </p:custDataLst>
  </p:cSld>
  <p:clrMapOvr>
    <a:masterClrMapping/>
  </p:clrMapOvr>
  <p:transition advTm="222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heckerboard(across)">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DaVinciCode"/>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048000" y="1447800"/>
            <a:ext cx="3095625" cy="4648200"/>
          </a:xfrm>
          <a:prstGeom prst="rect">
            <a:avLst/>
          </a:prstGeom>
          <a:noFill/>
          <a:extLst>
            <a:ext uri="{909E8E84-426E-40DD-AFC4-6F175D3DCCD1}">
              <a14:hiddenFill xmlns:a14="http://schemas.microsoft.com/office/drawing/2010/main">
                <a:solidFill>
                  <a:srgbClr val="FFFFFF"/>
                </a:solidFill>
              </a14:hiddenFill>
            </a:ext>
          </a:extLst>
        </p:spPr>
      </p:pic>
      <p:sp>
        <p:nvSpPr>
          <p:cNvPr id="30722" name="Rectangle 2"/>
          <p:cNvSpPr>
            <a:spLocks noGrp="1" noChangeArrowheads="1"/>
          </p:cNvSpPr>
          <p:nvPr>
            <p:ph type="title"/>
          </p:nvPr>
        </p:nvSpPr>
        <p:spPr/>
        <p:txBody>
          <a:bodyPr/>
          <a:lstStyle/>
          <a:p>
            <a:r>
              <a:rPr lang="en-US" altLang="en-US"/>
              <a:t>Brown</a:t>
            </a:r>
            <a:r>
              <a:rPr lang="en-US" altLang="en-US">
                <a:cs typeface="Arial" charset="0"/>
              </a:rPr>
              <a:t>'</a:t>
            </a:r>
            <a:r>
              <a:rPr lang="en-US" altLang="en-US"/>
              <a:t>s Claims</a:t>
            </a:r>
          </a:p>
        </p:txBody>
      </p:sp>
      <p:sp>
        <p:nvSpPr>
          <p:cNvPr id="30724" name="Text Box 4"/>
          <p:cNvSpPr txBox="1">
            <a:spLocks noChangeArrowheads="1"/>
          </p:cNvSpPr>
          <p:nvPr/>
        </p:nvSpPr>
        <p:spPr bwMode="auto">
          <a:xfrm>
            <a:off x="914400" y="2286000"/>
            <a:ext cx="7315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Arial" charset="0"/>
              </a:rPr>
              <a:t>"</a:t>
            </a:r>
            <a:r>
              <a:rPr lang="en-US" altLang="en-US" sz="2800"/>
              <a:t>… the early Church needed to convince the world that a mortal prophet Jesus was a </a:t>
            </a:r>
            <a:r>
              <a:rPr lang="en-US" altLang="en-US" sz="2800" i="1"/>
              <a:t>divine</a:t>
            </a:r>
            <a:r>
              <a:rPr lang="en-US" altLang="en-US" sz="2800"/>
              <a:t> being.  Therefore, any gospels that described </a:t>
            </a:r>
            <a:r>
              <a:rPr lang="en-US" altLang="en-US" sz="2800" i="1"/>
              <a:t>earthly</a:t>
            </a:r>
            <a:r>
              <a:rPr lang="en-US" altLang="en-US" sz="2800"/>
              <a:t> aspects of Jesus</a:t>
            </a:r>
            <a:r>
              <a:rPr lang="en-US" altLang="en-US" sz="2800">
                <a:cs typeface="Arial" charset="0"/>
              </a:rPr>
              <a:t>'</a:t>
            </a:r>
            <a:r>
              <a:rPr lang="en-US" altLang="en-US" sz="2800"/>
              <a:t> life had to be omitted from the Bible.</a:t>
            </a:r>
            <a:r>
              <a:rPr lang="en-US" altLang="en-US" sz="2800">
                <a:cs typeface="Arial" charset="0"/>
              </a:rPr>
              <a:t>"</a:t>
            </a:r>
            <a:r>
              <a:rPr lang="en-US" altLang="en-US" sz="2800"/>
              <a:t> – </a:t>
            </a:r>
            <a:r>
              <a:rPr lang="en-US" altLang="en-US" sz="2800" i="1"/>
              <a:t>Da Vinci Code</a:t>
            </a:r>
            <a:r>
              <a:rPr lang="en-US" altLang="en-US" sz="2800"/>
              <a:t>, 244</a:t>
            </a:r>
          </a:p>
        </p:txBody>
      </p:sp>
    </p:spTree>
    <p:custDataLst>
      <p:tags r:id="rId1"/>
    </p:custDataLst>
  </p:cSld>
  <p:clrMapOvr>
    <a:masterClrMapping/>
  </p:clrMapOvr>
  <p:transition advTm="129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checkerboard(across)">
                                      <p:cBhvr>
                                        <p:cTn id="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MCj03841720000[1]"/>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965450" y="1524000"/>
            <a:ext cx="3532188" cy="4191000"/>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title"/>
          </p:nvPr>
        </p:nvSpPr>
        <p:spPr/>
        <p:txBody>
          <a:bodyPr/>
          <a:lstStyle/>
          <a:p>
            <a:r>
              <a:rPr lang="en-US" altLang="en-US"/>
              <a:t>Questions to Consider</a:t>
            </a:r>
          </a:p>
        </p:txBody>
      </p:sp>
      <p:sp>
        <p:nvSpPr>
          <p:cNvPr id="32771" name="Rectangle 3"/>
          <p:cNvSpPr>
            <a:spLocks noGrp="1" noChangeArrowheads="1"/>
          </p:cNvSpPr>
          <p:nvPr>
            <p:ph type="body" idx="1"/>
          </p:nvPr>
        </p:nvSpPr>
        <p:spPr>
          <a:xfrm>
            <a:off x="457200" y="2743200"/>
            <a:ext cx="8229600" cy="1600200"/>
          </a:xfrm>
        </p:spPr>
        <p:txBody>
          <a:bodyPr/>
          <a:lstStyle/>
          <a:p>
            <a:r>
              <a:rPr lang="en-US" altLang="en-US"/>
              <a:t>Do the Nag Hammadi and/or other non-canonical accounts of Jesus really emphasize the humanity of Jesus?</a:t>
            </a:r>
          </a:p>
        </p:txBody>
      </p:sp>
    </p:spTree>
    <p:custDataLst>
      <p:tags r:id="rId1"/>
    </p:custDataLst>
  </p:cSld>
  <p:clrMapOvr>
    <a:masterClrMapping/>
  </p:clrMapOvr>
  <p:transition advTm="126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Jesus in the Gospels</a:t>
            </a:r>
          </a:p>
        </p:txBody>
      </p:sp>
      <p:sp>
        <p:nvSpPr>
          <p:cNvPr id="33795" name="Rectangle 3"/>
          <p:cNvSpPr>
            <a:spLocks noGrp="1" noChangeArrowheads="1"/>
          </p:cNvSpPr>
          <p:nvPr>
            <p:ph type="body" idx="1"/>
          </p:nvPr>
        </p:nvSpPr>
        <p:spPr/>
        <p:txBody>
          <a:bodyPr/>
          <a:lstStyle/>
          <a:p>
            <a:r>
              <a:rPr lang="en-US" altLang="en-US"/>
              <a:t>The canonical Gospels (Matthew, Mark, Luke, John) actually emphasize Jesus</a:t>
            </a:r>
            <a:r>
              <a:rPr lang="en-US" altLang="en-US">
                <a:cs typeface="Arial" charset="0"/>
              </a:rPr>
              <a:t>'</a:t>
            </a:r>
            <a:r>
              <a:rPr lang="en-US" altLang="en-US"/>
              <a:t> humanity and usually only hint at his deity.</a:t>
            </a:r>
          </a:p>
          <a:p>
            <a:r>
              <a:rPr lang="en-US" altLang="en-US"/>
              <a:t>The alleged Q document provides no evidence of a different Jesus than the one seen in these Gospels.</a:t>
            </a:r>
          </a:p>
          <a:p>
            <a:r>
              <a:rPr lang="en-US" altLang="en-US"/>
              <a:t>What do the Gnostic Gospels tell us about Jesus?</a:t>
            </a:r>
          </a:p>
        </p:txBody>
      </p:sp>
    </p:spTree>
    <p:custDataLst>
      <p:tags r:id="rId1"/>
    </p:custDataLst>
  </p:cSld>
  <p:clrMapOvr>
    <a:masterClrMapping/>
  </p:clrMapOvr>
  <p:transition advTm="481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Jesus in </a:t>
            </a:r>
            <a:r>
              <a:rPr lang="en-US" altLang="en-US" i="1"/>
              <a:t>Gospel of Philip</a:t>
            </a:r>
            <a:endParaRPr lang="en-US" altLang="en-US"/>
          </a:p>
        </p:txBody>
      </p:sp>
      <p:sp>
        <p:nvSpPr>
          <p:cNvPr id="34820" name="Text Box 4"/>
          <p:cNvSpPr txBox="1">
            <a:spLocks noChangeArrowheads="1"/>
          </p:cNvSpPr>
          <p:nvPr/>
        </p:nvSpPr>
        <p:spPr bwMode="auto">
          <a:xfrm>
            <a:off x="914400" y="2057400"/>
            <a:ext cx="7315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charset="0"/>
              </a:rPr>
              <a:t>"</a:t>
            </a:r>
            <a:r>
              <a:rPr lang="en-US" altLang="en-US" sz="2400"/>
              <a:t>For he [Jesus] showed himself not to be as he really was, but he appeared in a way that they could see him.  To those … he appeared, he appeared to the great as Great.  He appeared to the small as small.  He appeared to the angels as an angel and to humans as a human</a:t>
            </a:r>
            <a:r>
              <a:rPr lang="en-US" altLang="en-US" sz="2400">
                <a:cs typeface="Arial" charset="0"/>
              </a:rPr>
              <a:t>"</a:t>
            </a:r>
            <a:r>
              <a:rPr lang="en-US" altLang="en-US" sz="2400"/>
              <a:t> – </a:t>
            </a:r>
            <a:r>
              <a:rPr lang="en-US" altLang="en-US" sz="2400" i="1"/>
              <a:t>Gosp Phil</a:t>
            </a:r>
            <a:r>
              <a:rPr lang="en-US" altLang="en-US" sz="2400"/>
              <a:t> 26</a:t>
            </a:r>
          </a:p>
        </p:txBody>
      </p:sp>
      <p:sp>
        <p:nvSpPr>
          <p:cNvPr id="34821" name="Text Box 5"/>
          <p:cNvSpPr txBox="1">
            <a:spLocks noChangeArrowheads="1"/>
          </p:cNvSpPr>
          <p:nvPr/>
        </p:nvSpPr>
        <p:spPr bwMode="auto">
          <a:xfrm>
            <a:off x="914400" y="4800600"/>
            <a:ext cx="731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In </a:t>
            </a:r>
            <a:r>
              <a:rPr lang="en-US" altLang="en-US" sz="2800" i="1"/>
              <a:t>Philip</a:t>
            </a:r>
            <a:r>
              <a:rPr lang="en-US" altLang="en-US" sz="2800"/>
              <a:t>, Jesus only appeared to be human.</a:t>
            </a:r>
          </a:p>
        </p:txBody>
      </p:sp>
    </p:spTree>
    <p:custDataLst>
      <p:tags r:id="rId1"/>
    </p:custDataLst>
  </p:cSld>
  <p:clrMapOvr>
    <a:masterClrMapping/>
  </p:clrMapOvr>
  <p:transition advTm="268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checkerboard(across)">
                                      <p:cBhvr>
                                        <p:cTn id="7" dur="500"/>
                                        <p:tgtEl>
                                          <p:spTgt spid="34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 calcmode="lin" valueType="num">
                                      <p:cBhvr additive="base">
                                        <p:cTn id="12" dur="500" fill="hold"/>
                                        <p:tgtEl>
                                          <p:spTgt spid="34821"/>
                                        </p:tgtEl>
                                        <p:attrNameLst>
                                          <p:attrName>ppt_x</p:attrName>
                                        </p:attrNameLst>
                                      </p:cBhvr>
                                      <p:tavLst>
                                        <p:tav tm="0">
                                          <p:val>
                                            <p:strVal val="#ppt_x"/>
                                          </p:val>
                                        </p:tav>
                                        <p:tav tm="100000">
                                          <p:val>
                                            <p:strVal val="#ppt_x"/>
                                          </p:val>
                                        </p:tav>
                                      </p:tavLst>
                                    </p:anim>
                                    <p:anim calcmode="lin" valueType="num">
                                      <p:cBhvr additive="base">
                                        <p:cTn id="13" dur="500" fill="hold"/>
                                        <p:tgtEl>
                                          <p:spTgt spid="348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Jesus in </a:t>
            </a:r>
            <a:r>
              <a:rPr lang="en-US" altLang="en-US" i="1"/>
              <a:t>Gospel of Peter</a:t>
            </a:r>
            <a:endParaRPr lang="en-US" altLang="en-US"/>
          </a:p>
        </p:txBody>
      </p:sp>
      <p:sp>
        <p:nvSpPr>
          <p:cNvPr id="36868" name="Text Box 4"/>
          <p:cNvSpPr txBox="1">
            <a:spLocks noChangeArrowheads="1"/>
          </p:cNvSpPr>
          <p:nvPr/>
        </p:nvSpPr>
        <p:spPr bwMode="auto">
          <a:xfrm>
            <a:off x="914400" y="1828800"/>
            <a:ext cx="7239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charset="0"/>
              </a:rPr>
              <a:t>"</a:t>
            </a:r>
            <a:r>
              <a:rPr lang="en-US" altLang="en-US" sz="2400"/>
              <a:t>Others standing there were spitting in his [Jesus</a:t>
            </a:r>
            <a:r>
              <a:rPr lang="en-US" altLang="en-US" sz="2400">
                <a:cs typeface="Arial" charset="0"/>
              </a:rPr>
              <a:t>'</a:t>
            </a:r>
            <a:r>
              <a:rPr lang="en-US" altLang="en-US" sz="2400"/>
              <a:t>] face; some slapped his cheeks; others were beating him with a reed; and some began to flog him, saying, </a:t>
            </a:r>
            <a:r>
              <a:rPr lang="en-US" altLang="en-US" sz="2400">
                <a:cs typeface="Arial" charset="0"/>
              </a:rPr>
              <a:t>'</a:t>
            </a:r>
            <a:r>
              <a:rPr lang="en-US" altLang="en-US" sz="2400"/>
              <a:t>This is how we should honor the Son of God!</a:t>
            </a:r>
            <a:r>
              <a:rPr lang="en-US" altLang="en-US" sz="2400">
                <a:cs typeface="Arial" charset="0"/>
              </a:rPr>
              <a:t>'</a:t>
            </a:r>
            <a:r>
              <a:rPr lang="en-US" altLang="en-US" sz="2400"/>
              <a:t>  They brought forward two evildoers and crucified the Lord between them.  But he was silent, as if he had no pain.</a:t>
            </a:r>
            <a:r>
              <a:rPr lang="en-US" altLang="en-US" sz="2400">
                <a:cs typeface="Arial" charset="0"/>
              </a:rPr>
              <a:t>"</a:t>
            </a:r>
            <a:r>
              <a:rPr lang="en-US" altLang="en-US" sz="2400"/>
              <a:t> – </a:t>
            </a:r>
            <a:r>
              <a:rPr lang="en-US" altLang="en-US" sz="2400" i="1"/>
              <a:t>Gosp Pet</a:t>
            </a:r>
            <a:r>
              <a:rPr lang="en-US" altLang="en-US" sz="2400"/>
              <a:t> 9 -10</a:t>
            </a:r>
          </a:p>
        </p:txBody>
      </p:sp>
      <p:sp>
        <p:nvSpPr>
          <p:cNvPr id="36869" name="Text Box 5"/>
          <p:cNvSpPr txBox="1">
            <a:spLocks noChangeArrowheads="1"/>
          </p:cNvSpPr>
          <p:nvPr/>
        </p:nvSpPr>
        <p:spPr bwMode="auto">
          <a:xfrm>
            <a:off x="914400" y="4876800"/>
            <a:ext cx="731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Jesus is pictured as suffering no pain.</a:t>
            </a:r>
          </a:p>
        </p:txBody>
      </p:sp>
    </p:spTree>
    <p:custDataLst>
      <p:tags r:id="rId1"/>
    </p:custDataLst>
  </p:cSld>
  <p:clrMapOvr>
    <a:masterClrMapping/>
  </p:clrMapOvr>
  <p:transition advTm="343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checkerboard(across)">
                                      <p:cBhvr>
                                        <p:cTn id="7" dur="500"/>
                                        <p:tgtEl>
                                          <p:spTgt spid="36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869"/>
                                        </p:tgtEl>
                                        <p:attrNameLst>
                                          <p:attrName>style.visibility</p:attrName>
                                        </p:attrNameLst>
                                      </p:cBhvr>
                                      <p:to>
                                        <p:strVal val="visible"/>
                                      </p:to>
                                    </p:set>
                                    <p:anim calcmode="lin" valueType="num">
                                      <p:cBhvr additive="base">
                                        <p:cTn id="12" dur="500" fill="hold"/>
                                        <p:tgtEl>
                                          <p:spTgt spid="36869"/>
                                        </p:tgtEl>
                                        <p:attrNameLst>
                                          <p:attrName>ppt_x</p:attrName>
                                        </p:attrNameLst>
                                      </p:cBhvr>
                                      <p:tavLst>
                                        <p:tav tm="0">
                                          <p:val>
                                            <p:strVal val="#ppt_x"/>
                                          </p:val>
                                        </p:tav>
                                        <p:tav tm="100000">
                                          <p:val>
                                            <p:strVal val="#ppt_x"/>
                                          </p:val>
                                        </p:tav>
                                      </p:tavLst>
                                    </p:anim>
                                    <p:anim calcmode="lin" valueType="num">
                                      <p:cBhvr additive="base">
                                        <p:cTn id="13"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Docetism</a:t>
            </a:r>
          </a:p>
        </p:txBody>
      </p:sp>
      <p:sp>
        <p:nvSpPr>
          <p:cNvPr id="38916" name="Text Box 4"/>
          <p:cNvSpPr txBox="1">
            <a:spLocks noChangeArrowheads="1"/>
          </p:cNvSpPr>
          <p:nvPr/>
        </p:nvSpPr>
        <p:spPr bwMode="auto">
          <a:xfrm>
            <a:off x="533400" y="1295400"/>
            <a:ext cx="80010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Docetism is a term used to refer to a theological perspective among some in the early church who regarded the sufferings and the human aspects of Christ as imaginary or apparent instead of being part of a real incarnation.  The basic thesis of such docetics was that if Christ suffered he was not divine, and if he was God he could not suffer … While the framers of the Apostles</a:t>
            </a:r>
            <a:r>
              <a:rPr lang="en-US" altLang="en-US" sz="2400">
                <a:cs typeface="Arial" charset="0"/>
              </a:rPr>
              <a:t>'</a:t>
            </a:r>
            <a:r>
              <a:rPr lang="en-US" altLang="en-US" sz="2400"/>
              <a:t> and Nicene Creeds were opposed to docetic teaching and clearly assumed the two natures of Jesus, the drafters of the Definition of Chalcedon (451 AD) made explicit the Christian teaching concerning Jesus Christ as </a:t>
            </a:r>
            <a:r>
              <a:rPr lang="en-US" altLang="en-US" sz="2400">
                <a:cs typeface="Arial" charset="0"/>
              </a:rPr>
              <a:t>"</a:t>
            </a:r>
            <a:r>
              <a:rPr lang="en-US" altLang="en-US" sz="2400"/>
              <a:t>truly God and truly man.</a:t>
            </a:r>
            <a:r>
              <a:rPr lang="en-US" altLang="en-US" sz="2400">
                <a:cs typeface="Arial" charset="0"/>
              </a:rPr>
              <a:t>"</a:t>
            </a:r>
            <a:r>
              <a:rPr lang="en-US" altLang="en-US" sz="2400"/>
              <a:t> – GL Borchert, </a:t>
            </a:r>
            <a:r>
              <a:rPr lang="en-US" altLang="en-US" sz="2400">
                <a:cs typeface="Arial" charset="0"/>
              </a:rPr>
              <a:t>"</a:t>
            </a:r>
            <a:r>
              <a:rPr lang="en-US" altLang="en-US" sz="2400"/>
              <a:t>Docetism,</a:t>
            </a:r>
            <a:r>
              <a:rPr lang="en-US" altLang="en-US" sz="2400">
                <a:cs typeface="Arial" charset="0"/>
              </a:rPr>
              <a:t>"</a:t>
            </a:r>
            <a:r>
              <a:rPr lang="en-US" altLang="en-US" sz="2400"/>
              <a:t> </a:t>
            </a:r>
            <a:r>
              <a:rPr lang="en-US" altLang="en-US" sz="2400" i="1"/>
              <a:t>Evangelical Dictionary of Theology</a:t>
            </a:r>
            <a:endParaRPr lang="en-US" altLang="en-US" sz="2400"/>
          </a:p>
        </p:txBody>
      </p:sp>
      <p:sp>
        <p:nvSpPr>
          <p:cNvPr id="38917" name="Oval 5"/>
          <p:cNvSpPr>
            <a:spLocks noChangeArrowheads="1"/>
          </p:cNvSpPr>
          <p:nvPr/>
        </p:nvSpPr>
        <p:spPr bwMode="auto">
          <a:xfrm>
            <a:off x="838200" y="2362200"/>
            <a:ext cx="3276600" cy="533400"/>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9" name="AutoShape 7"/>
          <p:cNvSpPr>
            <a:spLocks noChangeArrowheads="1"/>
          </p:cNvSpPr>
          <p:nvPr/>
        </p:nvSpPr>
        <p:spPr bwMode="auto">
          <a:xfrm>
            <a:off x="914400" y="1143000"/>
            <a:ext cx="7620000" cy="48768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t>Brown has got it backwards!</a:t>
            </a:r>
          </a:p>
          <a:p>
            <a:pPr algn="ctr"/>
            <a:r>
              <a:rPr lang="en-US" altLang="en-US" sz="2400"/>
              <a:t>The Biblical Gospels emphasize</a:t>
            </a:r>
          </a:p>
          <a:p>
            <a:pPr algn="ctr"/>
            <a:r>
              <a:rPr lang="en-US" altLang="en-US" sz="2400"/>
              <a:t>Jesus</a:t>
            </a:r>
            <a:r>
              <a:rPr lang="en-US" altLang="en-US" sz="2400">
                <a:cs typeface="Arial" charset="0"/>
              </a:rPr>
              <a:t>'</a:t>
            </a:r>
            <a:r>
              <a:rPr lang="en-US" altLang="en-US" sz="2400"/>
              <a:t> human traits more than </a:t>
            </a:r>
          </a:p>
          <a:p>
            <a:pPr algn="ctr"/>
            <a:r>
              <a:rPr lang="en-US" altLang="en-US" sz="2400"/>
              <a:t>the Gnostic Gospels do!</a:t>
            </a:r>
          </a:p>
        </p:txBody>
      </p:sp>
    </p:spTree>
    <p:custDataLst>
      <p:tags r:id="rId1"/>
    </p:custDataLst>
  </p:cSld>
  <p:clrMapOvr>
    <a:masterClrMapping/>
  </p:clrMapOvr>
  <p:transition advTm="839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checkerboard(across)">
                                      <p:cBhvr>
                                        <p:cTn id="7" dur="500"/>
                                        <p:tgtEl>
                                          <p:spTgt spid="38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8917"/>
                                        </p:tgtEl>
                                        <p:attrNameLst>
                                          <p:attrName>style.visibility</p:attrName>
                                        </p:attrNameLst>
                                      </p:cBhvr>
                                      <p:to>
                                        <p:strVal val="visible"/>
                                      </p:to>
                                    </p:set>
                                    <p:anim calcmode="lin" valueType="num">
                                      <p:cBhvr additive="base">
                                        <p:cTn id="12" dur="500" fill="hold"/>
                                        <p:tgtEl>
                                          <p:spTgt spid="38917"/>
                                        </p:tgtEl>
                                        <p:attrNameLst>
                                          <p:attrName>ppt_x</p:attrName>
                                        </p:attrNameLst>
                                      </p:cBhvr>
                                      <p:tavLst>
                                        <p:tav tm="0">
                                          <p:val>
                                            <p:strVal val="1+#ppt_w/2"/>
                                          </p:val>
                                        </p:tav>
                                        <p:tav tm="100000">
                                          <p:val>
                                            <p:strVal val="#ppt_x"/>
                                          </p:val>
                                        </p:tav>
                                      </p:tavLst>
                                    </p:anim>
                                    <p:anim calcmode="lin" valueType="num">
                                      <p:cBhvr additive="base">
                                        <p:cTn id="13" dur="500" fill="hold"/>
                                        <p:tgtEl>
                                          <p:spTgt spid="3891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38919"/>
                                        </p:tgtEl>
                                        <p:attrNameLst>
                                          <p:attrName>style.visibility</p:attrName>
                                        </p:attrNameLst>
                                      </p:cBhvr>
                                      <p:to>
                                        <p:strVal val="visible"/>
                                      </p:to>
                                    </p:set>
                                    <p:anim calcmode="lin" valueType="num">
                                      <p:cBhvr>
                                        <p:cTn id="18" dur="500" fill="hold"/>
                                        <p:tgtEl>
                                          <p:spTgt spid="38919"/>
                                        </p:tgtEl>
                                        <p:attrNameLst>
                                          <p:attrName>ppt_w</p:attrName>
                                        </p:attrNameLst>
                                      </p:cBhvr>
                                      <p:tavLst>
                                        <p:tav tm="0">
                                          <p:val>
                                            <p:fltVal val="0"/>
                                          </p:val>
                                        </p:tav>
                                        <p:tav tm="100000">
                                          <p:val>
                                            <p:strVal val="#ppt_w"/>
                                          </p:val>
                                        </p:tav>
                                      </p:tavLst>
                                    </p:anim>
                                    <p:anim calcmode="lin" valueType="num">
                                      <p:cBhvr>
                                        <p:cTn id="19" dur="500" fill="hold"/>
                                        <p:tgtEl>
                                          <p:spTgt spid="389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7" grpId="0" animBg="1"/>
      <p:bldP spid="389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6" descr="DaVinciCode"/>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200400" y="1600200"/>
            <a:ext cx="3095625" cy="4648200"/>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descr="DaVinciCode"/>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048000" y="1447800"/>
            <a:ext cx="3095625" cy="4648200"/>
          </a:xfrm>
          <a:prstGeom prst="rect">
            <a:avLst/>
          </a:prstGeom>
          <a:noFill/>
          <a:extLst>
            <a:ext uri="{909E8E84-426E-40DD-AFC4-6F175D3DCCD1}">
              <a14:hiddenFill xmlns:a14="http://schemas.microsoft.com/office/drawing/2010/main">
                <a:solidFill>
                  <a:srgbClr val="FFFFFF"/>
                </a:solidFill>
              </a14:hiddenFill>
            </a:ext>
          </a:extLst>
        </p:spPr>
      </p:pic>
      <p:sp>
        <p:nvSpPr>
          <p:cNvPr id="43010" name="Rectangle 2"/>
          <p:cNvSpPr>
            <a:spLocks noGrp="1" noChangeArrowheads="1"/>
          </p:cNvSpPr>
          <p:nvPr>
            <p:ph type="title"/>
          </p:nvPr>
        </p:nvSpPr>
        <p:spPr/>
        <p:txBody>
          <a:bodyPr/>
          <a:lstStyle/>
          <a:p>
            <a:r>
              <a:rPr lang="en-US" altLang="en-US"/>
              <a:t>Brown</a:t>
            </a:r>
            <a:r>
              <a:rPr lang="en-US" altLang="en-US">
                <a:cs typeface="Arial" charset="0"/>
              </a:rPr>
              <a:t>'</a:t>
            </a:r>
            <a:r>
              <a:rPr lang="en-US" altLang="en-US"/>
              <a:t>s Claims</a:t>
            </a:r>
          </a:p>
        </p:txBody>
      </p:sp>
      <p:sp>
        <p:nvSpPr>
          <p:cNvPr id="43012" name="Text Box 4"/>
          <p:cNvSpPr txBox="1">
            <a:spLocks noChangeArrowheads="1"/>
          </p:cNvSpPr>
          <p:nvPr/>
        </p:nvSpPr>
        <p:spPr bwMode="auto">
          <a:xfrm>
            <a:off x="914400" y="2362200"/>
            <a:ext cx="7315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Arial" charset="0"/>
              </a:rPr>
              <a:t>"</a:t>
            </a:r>
            <a:r>
              <a:rPr lang="en-US" altLang="en-US" sz="2800"/>
              <a:t>Unfortunately for the early editors, one particularly troubling earthly theme kept recurring in the gospels.  Mary Magdalene …  More specifically, her marriage to Jesus Christ</a:t>
            </a:r>
            <a:r>
              <a:rPr lang="en-US" altLang="en-US" sz="2800">
                <a:cs typeface="Arial" charset="0"/>
              </a:rPr>
              <a:t>"</a:t>
            </a:r>
            <a:r>
              <a:rPr lang="en-US" altLang="en-US" sz="2800"/>
              <a:t> – </a:t>
            </a:r>
            <a:r>
              <a:rPr lang="en-US" altLang="en-US" sz="2800" i="1"/>
              <a:t>Da Vinci Code</a:t>
            </a:r>
            <a:r>
              <a:rPr lang="en-US" altLang="en-US" sz="2800"/>
              <a:t>, 244</a:t>
            </a:r>
          </a:p>
        </p:txBody>
      </p:sp>
    </p:spTree>
    <p:custDataLst>
      <p:tags r:id="rId1"/>
    </p:custDataLst>
  </p:cSld>
  <p:clrMapOvr>
    <a:masterClrMapping/>
  </p:clrMapOvr>
  <p:transition advTm="159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checkerboard(across)">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r>
              <a:rPr lang="en-US" altLang="en-US"/>
              <a:t>Brown</a:t>
            </a:r>
            <a:r>
              <a:rPr lang="en-US" altLang="en-US">
                <a:cs typeface="Arial" charset="0"/>
              </a:rPr>
              <a:t>'</a:t>
            </a:r>
            <a:r>
              <a:rPr lang="en-US" altLang="en-US"/>
              <a:t>s Claims</a:t>
            </a:r>
          </a:p>
        </p:txBody>
      </p:sp>
      <p:pic>
        <p:nvPicPr>
          <p:cNvPr id="45061" name="Picture 5" descr="DaVinciCode"/>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048000" y="1447800"/>
            <a:ext cx="3095625" cy="4648200"/>
          </a:xfrm>
          <a:prstGeom prst="rect">
            <a:avLst/>
          </a:prstGeom>
          <a:noFill/>
          <a:extLst>
            <a:ext uri="{909E8E84-426E-40DD-AFC4-6F175D3DCCD1}">
              <a14:hiddenFill xmlns:a14="http://schemas.microsoft.com/office/drawing/2010/main">
                <a:solidFill>
                  <a:srgbClr val="FFFFFF"/>
                </a:solidFill>
              </a14:hiddenFill>
            </a:ext>
          </a:extLst>
        </p:spPr>
      </p:pic>
      <p:sp>
        <p:nvSpPr>
          <p:cNvPr id="45062" name="Text Box 6"/>
          <p:cNvSpPr txBox="1">
            <a:spLocks noChangeArrowheads="1"/>
          </p:cNvSpPr>
          <p:nvPr/>
        </p:nvSpPr>
        <p:spPr bwMode="auto">
          <a:xfrm>
            <a:off x="914400" y="1524000"/>
            <a:ext cx="731520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Teabing pointed to a passage, </a:t>
            </a:r>
            <a:r>
              <a:rPr lang="en-US" altLang="en-US" sz="2400">
                <a:cs typeface="Arial" charset="0"/>
              </a:rPr>
              <a:t>"</a:t>
            </a:r>
            <a:r>
              <a:rPr lang="en-US" altLang="en-US" sz="2400"/>
              <a:t>The Gospel of Philip is always a good place to start.</a:t>
            </a:r>
            <a:r>
              <a:rPr lang="en-US" altLang="en-US" sz="2400">
                <a:cs typeface="Arial" charset="0"/>
              </a:rPr>
              <a:t>"</a:t>
            </a:r>
          </a:p>
          <a:p>
            <a:pPr>
              <a:spcBef>
                <a:spcPct val="50000"/>
              </a:spcBef>
            </a:pPr>
            <a:r>
              <a:rPr lang="en-US" altLang="en-US" sz="2400"/>
              <a:t>	Sophie read the passage:</a:t>
            </a:r>
          </a:p>
          <a:p>
            <a:pPr>
              <a:spcBef>
                <a:spcPct val="50000"/>
              </a:spcBef>
            </a:pPr>
            <a:r>
              <a:rPr lang="en-US" altLang="en-US" sz="2400" i="1"/>
              <a:t>And the companion of the Saviour is Mary Magdalene.  Christ loved her more than all the disciples and used to kiss her often on her mouth.  The rest of the disciples were offended by it and expressed disapproval.  They said to him, </a:t>
            </a:r>
            <a:r>
              <a:rPr lang="en-US" altLang="en-US" sz="2400" i="1">
                <a:cs typeface="Arial" charset="0"/>
              </a:rPr>
              <a:t>"</a:t>
            </a:r>
            <a:r>
              <a:rPr lang="en-US" altLang="en-US" sz="2400" i="1"/>
              <a:t>Why do you love her more than all of us?</a:t>
            </a:r>
            <a:r>
              <a:rPr lang="en-US" altLang="en-US" sz="2400" i="1">
                <a:cs typeface="Arial" charset="0"/>
              </a:rPr>
              <a:t>"</a:t>
            </a:r>
            <a:endParaRPr lang="en-US" altLang="en-US" sz="2400">
              <a:cs typeface="Arial" charset="0"/>
            </a:endParaRPr>
          </a:p>
          <a:p>
            <a:pPr>
              <a:spcBef>
                <a:spcPct val="50000"/>
              </a:spcBef>
            </a:pPr>
            <a:r>
              <a:rPr lang="en-US" altLang="en-US" sz="2400"/>
              <a:t>The words surprised Sophie, and yet they hardly seemed conclusive.  </a:t>
            </a:r>
            <a:r>
              <a:rPr lang="en-US" altLang="en-US" sz="2400">
                <a:cs typeface="Arial" charset="0"/>
              </a:rPr>
              <a:t>"</a:t>
            </a:r>
            <a:r>
              <a:rPr lang="en-US" altLang="en-US" sz="2400"/>
              <a:t>It says nothing of marriage.</a:t>
            </a:r>
            <a:r>
              <a:rPr lang="en-US" altLang="en-US" sz="2400">
                <a:cs typeface="Arial" charset="0"/>
              </a:rPr>
              <a:t>"</a:t>
            </a:r>
            <a:endParaRPr lang="en-US" altLang="en-US" sz="2400" i="1">
              <a:cs typeface="Arial" charset="0"/>
            </a:endParaRPr>
          </a:p>
        </p:txBody>
      </p:sp>
    </p:spTree>
    <p:custDataLst>
      <p:tags r:id="rId1"/>
    </p:custDataLst>
  </p:cSld>
  <p:clrMapOvr>
    <a:masterClrMapping/>
  </p:clrMapOvr>
  <p:transition advTm="302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checkerboard(across)">
                                      <p:cBhvr>
                                        <p:cTn id="7"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Brown</a:t>
            </a:r>
            <a:r>
              <a:rPr lang="en-US" altLang="en-US">
                <a:cs typeface="Arial" charset="0"/>
              </a:rPr>
              <a:t>'</a:t>
            </a:r>
            <a:r>
              <a:rPr lang="en-US" altLang="en-US"/>
              <a:t>s Claims</a:t>
            </a:r>
          </a:p>
        </p:txBody>
      </p:sp>
      <p:pic>
        <p:nvPicPr>
          <p:cNvPr id="47108" name="Picture 4" descr="DaVinciCode"/>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048000" y="1447800"/>
            <a:ext cx="3095625" cy="4648200"/>
          </a:xfrm>
          <a:prstGeom prst="rect">
            <a:avLst/>
          </a:prstGeom>
          <a:noFill/>
          <a:extLst>
            <a:ext uri="{909E8E84-426E-40DD-AFC4-6F175D3DCCD1}">
              <a14:hiddenFill xmlns:a14="http://schemas.microsoft.com/office/drawing/2010/main">
                <a:solidFill>
                  <a:srgbClr val="FFFFFF"/>
                </a:solidFill>
              </a14:hiddenFill>
            </a:ext>
          </a:extLst>
        </p:spPr>
      </p:pic>
      <p:sp>
        <p:nvSpPr>
          <p:cNvPr id="47109" name="Text Box 5"/>
          <p:cNvSpPr txBox="1">
            <a:spLocks noChangeArrowheads="1"/>
          </p:cNvSpPr>
          <p:nvPr/>
        </p:nvSpPr>
        <p:spPr bwMode="auto">
          <a:xfrm>
            <a:off x="914400" y="1752600"/>
            <a:ext cx="7315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a:t>
            </a:r>
            <a:r>
              <a:rPr lang="en-US" altLang="en-US" sz="2400">
                <a:cs typeface="Arial" charset="0"/>
              </a:rPr>
              <a:t>"</a:t>
            </a:r>
            <a:r>
              <a:rPr lang="en-US" altLang="en-US" sz="2400" i="1"/>
              <a:t>Au contraire.</a:t>
            </a:r>
            <a:r>
              <a:rPr lang="en-US" altLang="en-US" sz="2400">
                <a:cs typeface="Arial" charset="0"/>
              </a:rPr>
              <a:t>"</a:t>
            </a:r>
            <a:r>
              <a:rPr lang="en-US" altLang="en-US" sz="2400"/>
              <a:t> Teabing smiled, pointed to the first line.  </a:t>
            </a:r>
            <a:r>
              <a:rPr lang="en-US" altLang="en-US" sz="2400">
                <a:cs typeface="Arial" charset="0"/>
              </a:rPr>
              <a:t>"</a:t>
            </a:r>
            <a:r>
              <a:rPr lang="en-US" altLang="en-US" sz="2400"/>
              <a:t>As any Aramaic scholar will tell you, the word </a:t>
            </a:r>
            <a:r>
              <a:rPr lang="en-US" altLang="en-US" sz="2400" i="1"/>
              <a:t>companion</a:t>
            </a:r>
            <a:r>
              <a:rPr lang="en-US" altLang="en-US" sz="2400"/>
              <a:t>, in those days, literally meant spouse.</a:t>
            </a:r>
            <a:r>
              <a:rPr lang="en-US" altLang="en-US" sz="2400">
                <a:cs typeface="Arial" charset="0"/>
              </a:rPr>
              <a:t>"</a:t>
            </a:r>
          </a:p>
          <a:p>
            <a:pPr>
              <a:spcBef>
                <a:spcPct val="50000"/>
              </a:spcBef>
            </a:pPr>
            <a:r>
              <a:rPr lang="en-US" altLang="en-US" sz="2400"/>
              <a:t>	Langdon concurred with a nod.</a:t>
            </a:r>
          </a:p>
          <a:p>
            <a:pPr>
              <a:spcBef>
                <a:spcPct val="50000"/>
              </a:spcBef>
            </a:pPr>
            <a:r>
              <a:rPr lang="en-US" altLang="en-US" sz="2400"/>
              <a:t>	Sophie read the first line again.  </a:t>
            </a:r>
            <a:r>
              <a:rPr lang="en-US" altLang="en-US" sz="2400" i="1"/>
              <a:t>And the companion of the Savior is Mary Magdalene.</a:t>
            </a:r>
            <a:r>
              <a:rPr lang="en-US" altLang="en-US" sz="2400"/>
              <a:t> – </a:t>
            </a:r>
            <a:r>
              <a:rPr lang="en-US" altLang="en-US" sz="2400" i="1"/>
              <a:t>Da Vinci Code</a:t>
            </a:r>
            <a:r>
              <a:rPr lang="en-US" altLang="en-US" sz="2400"/>
              <a:t>, 246</a:t>
            </a:r>
          </a:p>
        </p:txBody>
      </p:sp>
    </p:spTree>
    <p:custDataLst>
      <p:tags r:id="rId1"/>
    </p:custDataLst>
  </p:cSld>
  <p:clrMapOvr>
    <a:masterClrMapping/>
  </p:clrMapOvr>
  <p:transition advTm="201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checkerboard(across)">
                                      <p:cBhvr>
                                        <p:cTn id="7"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Jesus &amp; Mary in </a:t>
            </a:r>
            <a:r>
              <a:rPr lang="en-US" altLang="en-US" i="1"/>
              <a:t>Philip</a:t>
            </a:r>
            <a:endParaRPr lang="en-US" altLang="en-US"/>
          </a:p>
        </p:txBody>
      </p:sp>
      <p:sp>
        <p:nvSpPr>
          <p:cNvPr id="49156" name="Text Box 4"/>
          <p:cNvSpPr txBox="1">
            <a:spLocks noChangeArrowheads="1"/>
          </p:cNvSpPr>
          <p:nvPr/>
        </p:nvSpPr>
        <p:spPr bwMode="auto">
          <a:xfrm>
            <a:off x="838200" y="1600200"/>
            <a:ext cx="7315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Arial" charset="0"/>
              </a:rPr>
              <a:t>"</a:t>
            </a:r>
            <a:r>
              <a:rPr lang="en-US" altLang="en-US" sz="2800"/>
              <a:t>There were three Marys who walked with the Lord all the time: his mother, his sister, and Magdalene – the one who is called his partner (</a:t>
            </a:r>
            <a:r>
              <a:rPr lang="en-US" altLang="en-US" sz="2800" i="1"/>
              <a:t>koin</a:t>
            </a:r>
            <a:r>
              <a:rPr lang="en-US" altLang="en-US" sz="2800" i="1">
                <a:cs typeface="Arial" charset="0"/>
              </a:rPr>
              <a:t>ô</a:t>
            </a:r>
            <a:r>
              <a:rPr lang="en-US" altLang="en-US" sz="2800" i="1"/>
              <a:t>nos</a:t>
            </a:r>
            <a:r>
              <a:rPr lang="en-US" altLang="en-US" sz="2800"/>
              <a:t>).  For his sister and his mother and his associate (</a:t>
            </a:r>
            <a:r>
              <a:rPr lang="en-US" altLang="en-US" sz="2800" i="1"/>
              <a:t>ch</a:t>
            </a:r>
            <a:r>
              <a:rPr lang="en-US" altLang="en-US" sz="2800" i="1">
                <a:cs typeface="Arial" charset="0"/>
              </a:rPr>
              <a:t>ô</a:t>
            </a:r>
            <a:r>
              <a:rPr lang="en-US" altLang="en-US" sz="2800" i="1"/>
              <a:t>tre</a:t>
            </a:r>
            <a:r>
              <a:rPr lang="en-US" altLang="en-US" sz="2800"/>
              <a:t>) are Marys.</a:t>
            </a:r>
            <a:r>
              <a:rPr lang="en-US" altLang="en-US" sz="2800">
                <a:cs typeface="Arial" charset="0"/>
              </a:rPr>
              <a:t>"</a:t>
            </a:r>
            <a:r>
              <a:rPr lang="en-US" altLang="en-US" sz="2800"/>
              <a:t> – </a:t>
            </a:r>
            <a:r>
              <a:rPr lang="en-US" altLang="en-US" sz="2800" i="1"/>
              <a:t>Gosp Phil</a:t>
            </a:r>
            <a:r>
              <a:rPr lang="en-US" altLang="en-US" sz="2800"/>
              <a:t> 32</a:t>
            </a:r>
          </a:p>
        </p:txBody>
      </p:sp>
      <p:sp>
        <p:nvSpPr>
          <p:cNvPr id="49157" name="Text Box 5"/>
          <p:cNvSpPr txBox="1">
            <a:spLocks noChangeArrowheads="1"/>
          </p:cNvSpPr>
          <p:nvPr/>
        </p:nvSpPr>
        <p:spPr bwMode="auto">
          <a:xfrm>
            <a:off x="914400" y="4495800"/>
            <a:ext cx="7315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The Coptic terms (partner, associate) are primarily business and religious terms, respectively.  While it is </a:t>
            </a:r>
            <a:r>
              <a:rPr lang="en-US" altLang="en-US" sz="2400" i="1"/>
              <a:t>possible</a:t>
            </a:r>
            <a:r>
              <a:rPr lang="en-US" altLang="en-US" sz="2400"/>
              <a:t> for either term to mean </a:t>
            </a:r>
            <a:r>
              <a:rPr lang="en-US" altLang="en-US" sz="2400">
                <a:cs typeface="Arial" charset="0"/>
              </a:rPr>
              <a:t>"</a:t>
            </a:r>
            <a:r>
              <a:rPr lang="en-US" altLang="en-US" sz="2400"/>
              <a:t>spouse,</a:t>
            </a:r>
            <a:r>
              <a:rPr lang="en-US" altLang="en-US" sz="2400">
                <a:cs typeface="Arial" charset="0"/>
              </a:rPr>
              <a:t>"</a:t>
            </a:r>
            <a:r>
              <a:rPr lang="en-US" altLang="en-US" sz="2400"/>
              <a:t> these usages are rare.</a:t>
            </a:r>
          </a:p>
        </p:txBody>
      </p:sp>
    </p:spTree>
    <p:custDataLst>
      <p:tags r:id="rId1"/>
    </p:custDataLst>
  </p:cSld>
  <p:clrMapOvr>
    <a:masterClrMapping/>
  </p:clrMapOvr>
  <p:transition advTm="333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checkerboard(across)">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9157"/>
                                        </p:tgtEl>
                                        <p:attrNameLst>
                                          <p:attrName>style.visibility</p:attrName>
                                        </p:attrNameLst>
                                      </p:cBhvr>
                                      <p:to>
                                        <p:strVal val="visible"/>
                                      </p:to>
                                    </p:set>
                                    <p:animEffect transition="in" filter="checkerboard(across)">
                                      <p:cBhvr>
                                        <p:cTn id="12"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MCj03841720000[1]"/>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773363" y="1295400"/>
            <a:ext cx="3659187" cy="43434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p:txBody>
          <a:bodyPr/>
          <a:lstStyle/>
          <a:p>
            <a:r>
              <a:rPr lang="en-US" altLang="en-US"/>
              <a:t>A Question to Consider</a:t>
            </a:r>
          </a:p>
        </p:txBody>
      </p:sp>
      <p:sp>
        <p:nvSpPr>
          <p:cNvPr id="5123" name="Rectangle 3"/>
          <p:cNvSpPr>
            <a:spLocks noGrp="1" noChangeArrowheads="1"/>
          </p:cNvSpPr>
          <p:nvPr>
            <p:ph type="body" idx="1"/>
          </p:nvPr>
        </p:nvSpPr>
        <p:spPr>
          <a:xfrm>
            <a:off x="457200" y="1600200"/>
            <a:ext cx="8229600" cy="4343400"/>
          </a:xfrm>
        </p:spPr>
        <p:txBody>
          <a:bodyPr/>
          <a:lstStyle/>
          <a:p>
            <a:pPr>
              <a:lnSpc>
                <a:spcPct val="90000"/>
              </a:lnSpc>
              <a:buFontTx/>
              <a:buNone/>
            </a:pPr>
            <a:r>
              <a:rPr lang="en-US" altLang="en-US" sz="2800"/>
              <a:t>Were there really </a:t>
            </a:r>
            <a:r>
              <a:rPr lang="en-US" altLang="en-US" sz="2800" i="1"/>
              <a:t>eighty gospels</a:t>
            </a:r>
            <a:r>
              <a:rPr lang="en-US" altLang="en-US" sz="2800"/>
              <a:t> considered for the New Testament?</a:t>
            </a:r>
          </a:p>
          <a:p>
            <a:pPr>
              <a:lnSpc>
                <a:spcPct val="90000"/>
              </a:lnSpc>
            </a:pPr>
            <a:r>
              <a:rPr lang="en-US" altLang="en-US" sz="2800"/>
              <a:t>There is good early evidence for the four Gospels:</a:t>
            </a:r>
          </a:p>
          <a:p>
            <a:pPr lvl="1">
              <a:lnSpc>
                <a:spcPct val="90000"/>
              </a:lnSpc>
            </a:pPr>
            <a:r>
              <a:rPr lang="en-US" altLang="en-US" sz="2400"/>
              <a:t>Irenaeus</a:t>
            </a:r>
            <a:r>
              <a:rPr lang="en-US" altLang="en-US" sz="2400" i="1"/>
              <a:t> </a:t>
            </a:r>
            <a:r>
              <a:rPr lang="en-US" altLang="en-US" sz="2400"/>
              <a:t>(~180)</a:t>
            </a:r>
          </a:p>
          <a:p>
            <a:pPr lvl="1">
              <a:lnSpc>
                <a:spcPct val="90000"/>
              </a:lnSpc>
            </a:pPr>
            <a:r>
              <a:rPr lang="en-US" altLang="en-US" sz="2400"/>
              <a:t>Justin (~150)</a:t>
            </a:r>
          </a:p>
          <a:p>
            <a:pPr lvl="1">
              <a:lnSpc>
                <a:spcPct val="90000"/>
              </a:lnSpc>
            </a:pPr>
            <a:r>
              <a:rPr lang="en-US" altLang="en-US" sz="2400"/>
              <a:t>Allusions in longer ending of Mark</a:t>
            </a:r>
          </a:p>
          <a:p>
            <a:pPr lvl="1">
              <a:lnSpc>
                <a:spcPct val="90000"/>
              </a:lnSpc>
            </a:pPr>
            <a:r>
              <a:rPr lang="en-US" altLang="en-US" sz="2400"/>
              <a:t>Papias (~125)</a:t>
            </a:r>
          </a:p>
          <a:p>
            <a:pPr>
              <a:lnSpc>
                <a:spcPct val="90000"/>
              </a:lnSpc>
            </a:pPr>
            <a:r>
              <a:rPr lang="en-US" altLang="en-US" sz="2800"/>
              <a:t>No suggestion that other Gospels were ever considered seriously for inclusion in canon.</a:t>
            </a:r>
          </a:p>
        </p:txBody>
      </p:sp>
    </p:spTree>
    <p:custDataLst>
      <p:tags r:id="rId1"/>
    </p:custDataLst>
  </p:cSld>
  <p:clrMapOvr>
    <a:masterClrMapping/>
  </p:clrMapOvr>
  <p:transition advTm="417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4000"/>
              <a:t>The Meaning of the Coptic Terms</a:t>
            </a:r>
          </a:p>
        </p:txBody>
      </p:sp>
      <p:sp>
        <p:nvSpPr>
          <p:cNvPr id="51203" name="Rectangle 3"/>
          <p:cNvSpPr>
            <a:spLocks noGrp="1" noChangeArrowheads="1"/>
          </p:cNvSpPr>
          <p:nvPr>
            <p:ph type="body" idx="1"/>
          </p:nvPr>
        </p:nvSpPr>
        <p:spPr/>
        <p:txBody>
          <a:bodyPr/>
          <a:lstStyle/>
          <a:p>
            <a:r>
              <a:rPr lang="en-US" altLang="en-US" i="1"/>
              <a:t>Koin</a:t>
            </a:r>
            <a:r>
              <a:rPr lang="en-US" altLang="en-US" i="1">
                <a:cs typeface="Arial" charset="0"/>
              </a:rPr>
              <a:t>ô</a:t>
            </a:r>
            <a:r>
              <a:rPr lang="en-US" altLang="en-US" i="1"/>
              <a:t>nos</a:t>
            </a:r>
            <a:endParaRPr lang="en-US" altLang="en-US"/>
          </a:p>
          <a:p>
            <a:pPr lvl="1"/>
            <a:r>
              <a:rPr lang="en-US" altLang="en-US"/>
              <a:t>Business partner</a:t>
            </a:r>
          </a:p>
          <a:p>
            <a:pPr lvl="1"/>
            <a:r>
              <a:rPr lang="en-US" altLang="en-US"/>
              <a:t>Spiritual partaker</a:t>
            </a:r>
          </a:p>
          <a:p>
            <a:pPr lvl="1"/>
            <a:r>
              <a:rPr lang="en-US" altLang="en-US"/>
              <a:t>Co-participant</a:t>
            </a:r>
          </a:p>
          <a:p>
            <a:r>
              <a:rPr lang="en-US" altLang="en-US" i="1"/>
              <a:t>Ch</a:t>
            </a:r>
            <a:r>
              <a:rPr lang="en-US" altLang="en-US" i="1">
                <a:cs typeface="Arial" charset="0"/>
              </a:rPr>
              <a:t>ô</a:t>
            </a:r>
            <a:r>
              <a:rPr lang="en-US" altLang="en-US" i="1"/>
              <a:t>tre</a:t>
            </a:r>
          </a:p>
          <a:p>
            <a:pPr lvl="1"/>
            <a:r>
              <a:rPr lang="en-US" altLang="en-US"/>
              <a:t>Joining, yoke</a:t>
            </a:r>
          </a:p>
          <a:p>
            <a:pPr lvl="1"/>
            <a:r>
              <a:rPr lang="en-US" altLang="en-US"/>
              <a:t>Twin, double</a:t>
            </a:r>
          </a:p>
          <a:p>
            <a:r>
              <a:rPr lang="en-US" altLang="en-US"/>
              <a:t>From Lambdin,</a:t>
            </a:r>
            <a:r>
              <a:rPr lang="en-US" altLang="en-US" i="1"/>
              <a:t> Coptic Grammar</a:t>
            </a:r>
          </a:p>
        </p:txBody>
      </p:sp>
    </p:spTree>
    <p:custDataLst>
      <p:tags r:id="rId1"/>
    </p:custDataLst>
  </p:cSld>
  <p:clrMapOvr>
    <a:masterClrMapping/>
  </p:clrMapOvr>
  <p:transition advTm="204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03">
                                            <p:txEl>
                                              <p:pRg st="4" end="4"/>
                                            </p:txEl>
                                          </p:spTgt>
                                        </p:tgtEl>
                                        <p:attrNameLst>
                                          <p:attrName>style.visibility</p:attrName>
                                        </p:attrNameLst>
                                      </p:cBhvr>
                                      <p:to>
                                        <p:strVal val="visible"/>
                                      </p:to>
                                    </p:set>
                                    <p:anim calcmode="lin" valueType="num">
                                      <p:cBhvr additive="base">
                                        <p:cTn id="31"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03">
                                            <p:txEl>
                                              <p:pRg st="5" end="5"/>
                                            </p:txEl>
                                          </p:spTgt>
                                        </p:tgtEl>
                                        <p:attrNameLst>
                                          <p:attrName>style.visibility</p:attrName>
                                        </p:attrNameLst>
                                      </p:cBhvr>
                                      <p:to>
                                        <p:strVal val="visible"/>
                                      </p:to>
                                    </p:set>
                                    <p:anim calcmode="lin" valueType="num">
                                      <p:cBhvr additive="base">
                                        <p:cTn id="37" dur="500" fill="hold"/>
                                        <p:tgtEl>
                                          <p:spTgt spid="512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03">
                                            <p:txEl>
                                              <p:pRg st="6" end="6"/>
                                            </p:txEl>
                                          </p:spTgt>
                                        </p:tgtEl>
                                        <p:attrNameLst>
                                          <p:attrName>style.visibility</p:attrName>
                                        </p:attrNameLst>
                                      </p:cBhvr>
                                      <p:to>
                                        <p:strVal val="visible"/>
                                      </p:to>
                                    </p:set>
                                    <p:anim calcmode="lin" valueType="num">
                                      <p:cBhvr additive="base">
                                        <p:cTn id="43" dur="5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203">
                                            <p:txEl>
                                              <p:pRg st="7" end="7"/>
                                            </p:txEl>
                                          </p:spTgt>
                                        </p:tgtEl>
                                        <p:attrNameLst>
                                          <p:attrName>style.visibility</p:attrName>
                                        </p:attrNameLst>
                                      </p:cBhvr>
                                      <p:to>
                                        <p:strVal val="visible"/>
                                      </p:to>
                                    </p:set>
                                    <p:anim calcmode="lin" valueType="num">
                                      <p:cBhvr additive="base">
                                        <p:cTn id="49" dur="500" fill="hold"/>
                                        <p:tgtEl>
                                          <p:spTgt spid="5120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0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z="4000"/>
              <a:t>Is Jesus Really Married in the </a:t>
            </a:r>
            <a:r>
              <a:rPr lang="en-US" altLang="en-US" sz="4000" i="1"/>
              <a:t>Gospel of Philip</a:t>
            </a:r>
            <a:r>
              <a:rPr lang="en-US" altLang="en-US" sz="4000"/>
              <a:t>?</a:t>
            </a:r>
          </a:p>
        </p:txBody>
      </p:sp>
      <p:sp>
        <p:nvSpPr>
          <p:cNvPr id="52227" name="Rectangle 3"/>
          <p:cNvSpPr>
            <a:spLocks noGrp="1" noChangeArrowheads="1"/>
          </p:cNvSpPr>
          <p:nvPr>
            <p:ph type="body" idx="1"/>
          </p:nvPr>
        </p:nvSpPr>
        <p:spPr>
          <a:xfrm>
            <a:off x="457200" y="1752600"/>
            <a:ext cx="8229600" cy="4525963"/>
          </a:xfrm>
        </p:spPr>
        <p:txBody>
          <a:bodyPr/>
          <a:lstStyle/>
          <a:p>
            <a:pPr>
              <a:lnSpc>
                <a:spcPct val="90000"/>
              </a:lnSpc>
              <a:spcBef>
                <a:spcPct val="50000"/>
              </a:spcBef>
            </a:pPr>
            <a:r>
              <a:rPr lang="en-US" altLang="en-US" sz="2800"/>
              <a:t>The Coptic terms (partner, associate) are primarily business and religious terms, respectively.  While it is </a:t>
            </a:r>
            <a:r>
              <a:rPr lang="en-US" altLang="en-US" sz="2800" i="1"/>
              <a:t>possible</a:t>
            </a:r>
            <a:r>
              <a:rPr lang="en-US" altLang="en-US" sz="2800"/>
              <a:t> for either term to mean </a:t>
            </a:r>
            <a:r>
              <a:rPr lang="en-US" altLang="en-US" sz="2800">
                <a:cs typeface="Arial" charset="0"/>
              </a:rPr>
              <a:t>"</a:t>
            </a:r>
            <a:r>
              <a:rPr lang="en-US" altLang="en-US" sz="2800"/>
              <a:t>spouse,</a:t>
            </a:r>
            <a:r>
              <a:rPr lang="en-US" altLang="en-US" sz="2800">
                <a:cs typeface="Arial" charset="0"/>
              </a:rPr>
              <a:t>"</a:t>
            </a:r>
            <a:r>
              <a:rPr lang="en-US" altLang="en-US" sz="2800"/>
              <a:t> these usages are rare.</a:t>
            </a:r>
          </a:p>
          <a:p>
            <a:pPr>
              <a:lnSpc>
                <a:spcPct val="90000"/>
              </a:lnSpc>
            </a:pPr>
            <a:r>
              <a:rPr lang="en-US" altLang="en-US" sz="2800"/>
              <a:t>If the </a:t>
            </a:r>
            <a:r>
              <a:rPr lang="en-US" altLang="en-US" sz="2800" i="1"/>
              <a:t>Gospel of Philip</a:t>
            </a:r>
            <a:r>
              <a:rPr lang="en-US" altLang="en-US" sz="2800"/>
              <a:t> was originally written in Syriac (no one thinks it was written in Aramaic), the only Syriac term that allows for the meaning of both </a:t>
            </a:r>
            <a:r>
              <a:rPr lang="en-US" altLang="en-US" sz="2800">
                <a:cs typeface="Arial" charset="0"/>
              </a:rPr>
              <a:t>'</a:t>
            </a:r>
            <a:r>
              <a:rPr lang="en-US" altLang="en-US" sz="2800"/>
              <a:t>partner</a:t>
            </a:r>
            <a:r>
              <a:rPr lang="en-US" altLang="en-US" sz="2800">
                <a:cs typeface="Arial" charset="0"/>
              </a:rPr>
              <a:t>'</a:t>
            </a:r>
            <a:r>
              <a:rPr lang="en-US" altLang="en-US" sz="2800"/>
              <a:t> and </a:t>
            </a:r>
            <a:r>
              <a:rPr lang="en-US" altLang="en-US" sz="2800">
                <a:cs typeface="Arial" charset="0"/>
              </a:rPr>
              <a:t>'</a:t>
            </a:r>
            <a:r>
              <a:rPr lang="en-US" altLang="en-US" sz="2800"/>
              <a:t>spouse</a:t>
            </a:r>
            <a:r>
              <a:rPr lang="en-US" altLang="en-US" sz="2800">
                <a:cs typeface="Arial" charset="0"/>
              </a:rPr>
              <a:t>'</a:t>
            </a:r>
            <a:r>
              <a:rPr lang="en-US" altLang="en-US" sz="2800"/>
              <a:t> is </a:t>
            </a:r>
            <a:r>
              <a:rPr lang="en-US" altLang="en-US" sz="2800" i="1"/>
              <a:t>shawtopho</a:t>
            </a:r>
            <a:r>
              <a:rPr lang="en-US" altLang="en-US" sz="2800"/>
              <a:t>.  This word is very rarely applied to the marriage context, but like the Coptic </a:t>
            </a:r>
            <a:r>
              <a:rPr lang="en-US" altLang="en-US" sz="2800" i="1"/>
              <a:t>ch</a:t>
            </a:r>
            <a:r>
              <a:rPr lang="en-US" altLang="en-US" sz="2800" i="1">
                <a:cs typeface="Arial" charset="0"/>
              </a:rPr>
              <a:t>ô</a:t>
            </a:r>
            <a:r>
              <a:rPr lang="en-US" altLang="en-US" sz="2800" i="1"/>
              <a:t>tre</a:t>
            </a:r>
            <a:r>
              <a:rPr lang="en-US" altLang="en-US" sz="2800"/>
              <a:t> normally means </a:t>
            </a:r>
            <a:r>
              <a:rPr lang="en-US" altLang="en-US" sz="2800">
                <a:cs typeface="Arial" charset="0"/>
              </a:rPr>
              <a:t>"</a:t>
            </a:r>
            <a:r>
              <a:rPr lang="en-US" altLang="en-US" sz="2800"/>
              <a:t>co-religionist</a:t>
            </a:r>
            <a:r>
              <a:rPr lang="en-US" altLang="en-US" sz="2800">
                <a:cs typeface="Arial" charset="0"/>
              </a:rPr>
              <a:t>"</a:t>
            </a:r>
            <a:r>
              <a:rPr lang="en-US" altLang="en-US" sz="2800"/>
              <a:t> or </a:t>
            </a:r>
            <a:r>
              <a:rPr lang="en-US" altLang="en-US" sz="2800">
                <a:cs typeface="Arial" charset="0"/>
              </a:rPr>
              <a:t>"</a:t>
            </a:r>
            <a:r>
              <a:rPr lang="en-US" altLang="en-US" sz="2800"/>
              <a:t>fellow communicant.</a:t>
            </a:r>
            <a:r>
              <a:rPr lang="en-US" altLang="en-US" sz="2800">
                <a:cs typeface="Arial" charset="0"/>
              </a:rPr>
              <a:t>"</a:t>
            </a:r>
          </a:p>
        </p:txBody>
      </p:sp>
    </p:spTree>
    <p:custDataLst>
      <p:tags r:id="rId1"/>
    </p:custDataLst>
  </p:cSld>
  <p:clrMapOvr>
    <a:masterClrMapping/>
  </p:clrMapOvr>
  <p:transition advTm="317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checkerboard(across)">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checkerboard(across)">
                                      <p:cBhvr>
                                        <p:cTn id="12" dur="500"/>
                                        <p:tgtEl>
                                          <p:spTgt spid="52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z="4000"/>
              <a:t>Is Jesus Really Married in the </a:t>
            </a:r>
            <a:r>
              <a:rPr lang="en-US" altLang="en-US" sz="4000" i="1"/>
              <a:t>Gospel of Philip</a:t>
            </a:r>
            <a:r>
              <a:rPr lang="en-US" altLang="en-US" sz="4000"/>
              <a:t>?</a:t>
            </a:r>
          </a:p>
        </p:txBody>
      </p:sp>
      <p:sp>
        <p:nvSpPr>
          <p:cNvPr id="53251" name="Rectangle 3"/>
          <p:cNvSpPr>
            <a:spLocks noGrp="1" noChangeArrowheads="1"/>
          </p:cNvSpPr>
          <p:nvPr>
            <p:ph type="body" idx="1"/>
          </p:nvPr>
        </p:nvSpPr>
        <p:spPr/>
        <p:txBody>
          <a:bodyPr/>
          <a:lstStyle/>
          <a:p>
            <a:pPr>
              <a:lnSpc>
                <a:spcPct val="90000"/>
              </a:lnSpc>
            </a:pPr>
            <a:r>
              <a:rPr lang="en-US" altLang="en-US"/>
              <a:t>Given the theological context, it is most likely that Jesus and Mary are partners in the sense that together they are seen to constitute the mythic primeval androgyny.</a:t>
            </a:r>
          </a:p>
          <a:p>
            <a:pPr>
              <a:lnSpc>
                <a:spcPct val="90000"/>
              </a:lnSpc>
            </a:pPr>
            <a:r>
              <a:rPr lang="en-US" altLang="en-US"/>
              <a:t>This would be a development from an early rabbinic view:</a:t>
            </a:r>
          </a:p>
          <a:p>
            <a:pPr lvl="1">
              <a:lnSpc>
                <a:spcPct val="90000"/>
              </a:lnSpc>
            </a:pPr>
            <a:r>
              <a:rPr lang="en-US" altLang="en-US"/>
              <a:t>Genesis 1 – Adam is originally a male/female combination (androgyne, hermaphrodite).</a:t>
            </a:r>
          </a:p>
          <a:p>
            <a:pPr lvl="1">
              <a:lnSpc>
                <a:spcPct val="90000"/>
              </a:lnSpc>
            </a:pPr>
            <a:r>
              <a:rPr lang="en-US" altLang="en-US"/>
              <a:t>Genesis 2 – Adam is then separated into the male Adam &amp; female Eve.</a:t>
            </a:r>
          </a:p>
        </p:txBody>
      </p:sp>
    </p:spTree>
    <p:custDataLst>
      <p:tags r:id="rId1"/>
    </p:custDataLst>
  </p:cSld>
  <p:clrMapOvr>
    <a:masterClrMapping/>
  </p:clrMapOvr>
  <p:transition advTm="447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The Primeval Androgyny</a:t>
            </a:r>
          </a:p>
        </p:txBody>
      </p:sp>
      <p:sp>
        <p:nvSpPr>
          <p:cNvPr id="54276" name="Text Box 4"/>
          <p:cNvSpPr txBox="1">
            <a:spLocks noChangeArrowheads="1"/>
          </p:cNvSpPr>
          <p:nvPr/>
        </p:nvSpPr>
        <p:spPr bwMode="auto">
          <a:xfrm>
            <a:off x="914400" y="2057400"/>
            <a:ext cx="7315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charset="0"/>
              </a:rPr>
              <a:t>"</a:t>
            </a:r>
            <a:r>
              <a:rPr lang="en-US" altLang="en-US" sz="2400"/>
              <a:t>When Eve was still in Adam, death did not exist.  When she was separated from him death came into being.  If he enters again and attains his former self, death will be no more</a:t>
            </a:r>
            <a:r>
              <a:rPr lang="en-US" altLang="en-US" sz="2400">
                <a:cs typeface="Arial" charset="0"/>
              </a:rPr>
              <a:t>"</a:t>
            </a:r>
            <a:r>
              <a:rPr lang="en-US" altLang="en-US" sz="2400"/>
              <a:t> – </a:t>
            </a:r>
            <a:r>
              <a:rPr lang="en-US" altLang="en-US" sz="2400" i="1"/>
              <a:t>Gosp Phil</a:t>
            </a:r>
            <a:r>
              <a:rPr lang="en-US" altLang="en-US" sz="2400"/>
              <a:t> 68</a:t>
            </a:r>
          </a:p>
        </p:txBody>
      </p:sp>
      <p:sp>
        <p:nvSpPr>
          <p:cNvPr id="54277" name="Text Box 5"/>
          <p:cNvSpPr txBox="1">
            <a:spLocks noChangeArrowheads="1"/>
          </p:cNvSpPr>
          <p:nvPr/>
        </p:nvSpPr>
        <p:spPr bwMode="auto">
          <a:xfrm>
            <a:off x="914400" y="3962400"/>
            <a:ext cx="7315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charset="0"/>
              </a:rPr>
              <a:t>"</a:t>
            </a:r>
            <a:r>
              <a:rPr lang="en-US" altLang="en-US" sz="2400"/>
              <a:t>If the woman had not separated from the man, she should not die with the man.  His separation became the beginning of death.  Because of this Christ came to repair the separation which was from the beginning and again united the two</a:t>
            </a:r>
            <a:r>
              <a:rPr lang="en-US" altLang="en-US" sz="2400">
                <a:cs typeface="Arial" charset="0"/>
              </a:rPr>
              <a:t>"</a:t>
            </a:r>
            <a:r>
              <a:rPr lang="en-US" altLang="en-US" sz="2400"/>
              <a:t> – </a:t>
            </a:r>
            <a:r>
              <a:rPr lang="en-US" altLang="en-US" sz="2400" i="1"/>
              <a:t>Gosp Phil</a:t>
            </a:r>
            <a:r>
              <a:rPr lang="en-US" altLang="en-US" sz="2400"/>
              <a:t> 70</a:t>
            </a:r>
            <a:endParaRPr lang="en-US" altLang="en-US" sz="2400" i="1"/>
          </a:p>
        </p:txBody>
      </p:sp>
    </p:spTree>
    <p:custDataLst>
      <p:tags r:id="rId1"/>
    </p:custDataLst>
  </p:cSld>
  <p:clrMapOvr>
    <a:masterClrMapping/>
  </p:clrMapOvr>
  <p:transition advTm="347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checkerboard(across)">
                                      <p:cBhvr>
                                        <p:cTn id="7" dur="5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checkerboard(across)">
                                      <p:cBhvr>
                                        <p:cTn id="12"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4000"/>
              <a:t>The Kiss on the Mouth</a:t>
            </a:r>
          </a:p>
        </p:txBody>
      </p:sp>
      <p:sp>
        <p:nvSpPr>
          <p:cNvPr id="56323" name="Rectangle 3"/>
          <p:cNvSpPr>
            <a:spLocks noGrp="1" noChangeArrowheads="1"/>
          </p:cNvSpPr>
          <p:nvPr>
            <p:ph type="body" idx="1"/>
          </p:nvPr>
        </p:nvSpPr>
        <p:spPr>
          <a:xfrm>
            <a:off x="457200" y="1905000"/>
            <a:ext cx="8229600" cy="4525963"/>
          </a:xfrm>
        </p:spPr>
        <p:txBody>
          <a:bodyPr/>
          <a:lstStyle/>
          <a:p>
            <a:r>
              <a:rPr lang="en-US" altLang="en-US" sz="2800"/>
              <a:t>The </a:t>
            </a:r>
            <a:r>
              <a:rPr lang="en-US" altLang="en-US" sz="2800">
                <a:cs typeface="Arial" charset="0"/>
              </a:rPr>
              <a:t>'</a:t>
            </a:r>
            <a:r>
              <a:rPr lang="en-US" altLang="en-US" sz="2800"/>
              <a:t>kiss on the mouth</a:t>
            </a:r>
            <a:r>
              <a:rPr lang="en-US" altLang="en-US" sz="2800">
                <a:cs typeface="Arial" charset="0"/>
              </a:rPr>
              <a:t>'</a:t>
            </a:r>
            <a:r>
              <a:rPr lang="en-US" altLang="en-US" sz="2800"/>
              <a:t> in Philip is shared among all the enlightened; it is the means of transfusing grace.</a:t>
            </a:r>
          </a:p>
          <a:p>
            <a:r>
              <a:rPr lang="en-US" altLang="en-US" sz="2800">
                <a:cs typeface="Arial" charset="0"/>
              </a:rPr>
              <a:t>"</a:t>
            </a:r>
            <a:r>
              <a:rPr lang="en-US" altLang="en-US" sz="2800"/>
              <a:t>The Logos comes forth from the mouth.  And he who is nourished from the mouth shall become perfect.  The perfect are conceived through a kiss, and they are born.  Therefore we also kiss one another – to receive conception in our mutual grace.</a:t>
            </a:r>
            <a:r>
              <a:rPr lang="en-US" altLang="en-US" sz="2800">
                <a:cs typeface="Arial" charset="0"/>
              </a:rPr>
              <a:t>"</a:t>
            </a:r>
            <a:r>
              <a:rPr lang="en-US" altLang="en-US" sz="2800"/>
              <a:t> – </a:t>
            </a:r>
            <a:r>
              <a:rPr lang="en-US" altLang="en-US" sz="2800" i="1"/>
              <a:t>Gosp Phil</a:t>
            </a:r>
            <a:r>
              <a:rPr lang="en-US" altLang="en-US" sz="2800"/>
              <a:t> 35</a:t>
            </a:r>
          </a:p>
        </p:txBody>
      </p:sp>
    </p:spTree>
    <p:custDataLst>
      <p:tags r:id="rId1"/>
    </p:custDataLst>
  </p:cSld>
  <p:clrMapOvr>
    <a:masterClrMapping/>
  </p:clrMapOvr>
  <p:transition advTm="310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checkerboard(across)">
                                      <p:cBhvr>
                                        <p:cTn id="7" dur="5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checkerboard(across)">
                                      <p:cBhvr>
                                        <p:cTn id="12" dur="500"/>
                                        <p:tgtEl>
                                          <p:spTgt spid="56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The Bridal Chamber in </a:t>
            </a:r>
            <a:r>
              <a:rPr lang="en-US" altLang="en-US" i="1"/>
              <a:t>Philip</a:t>
            </a:r>
          </a:p>
        </p:txBody>
      </p:sp>
      <p:sp>
        <p:nvSpPr>
          <p:cNvPr id="57347" name="Rectangle 3"/>
          <p:cNvSpPr>
            <a:spLocks noGrp="1" noChangeArrowheads="1"/>
          </p:cNvSpPr>
          <p:nvPr>
            <p:ph type="body" idx="1"/>
          </p:nvPr>
        </p:nvSpPr>
        <p:spPr>
          <a:xfrm>
            <a:off x="457200" y="1981200"/>
            <a:ext cx="8229600" cy="4525963"/>
          </a:xfrm>
        </p:spPr>
        <p:txBody>
          <a:bodyPr/>
          <a:lstStyle/>
          <a:p>
            <a:r>
              <a:rPr lang="en-US" altLang="en-US"/>
              <a:t>The term </a:t>
            </a:r>
            <a:r>
              <a:rPr lang="en-US" altLang="en-US">
                <a:cs typeface="Arial" charset="0"/>
              </a:rPr>
              <a:t>'</a:t>
            </a:r>
            <a:r>
              <a:rPr lang="en-US" altLang="en-US"/>
              <a:t>bridal chamber</a:t>
            </a:r>
            <a:r>
              <a:rPr lang="en-US" altLang="en-US">
                <a:cs typeface="Arial" charset="0"/>
              </a:rPr>
              <a:t>'</a:t>
            </a:r>
            <a:r>
              <a:rPr lang="en-US" altLang="en-US"/>
              <a:t> in </a:t>
            </a:r>
            <a:r>
              <a:rPr lang="en-US" altLang="en-US" i="1"/>
              <a:t>Philip</a:t>
            </a:r>
            <a:r>
              <a:rPr lang="en-US" altLang="en-US"/>
              <a:t> appears to be a metaphor for union with God.</a:t>
            </a:r>
          </a:p>
          <a:p>
            <a:r>
              <a:rPr lang="en-US" altLang="en-US">
                <a:cs typeface="Arial" charset="0"/>
              </a:rPr>
              <a:t>"</a:t>
            </a:r>
            <a:r>
              <a:rPr lang="en-US" altLang="en-US"/>
              <a:t>A bridal chamber is not for animals, nor is it for the slaves, nor for defiled women; but it is for free men and virgins</a:t>
            </a:r>
            <a:r>
              <a:rPr lang="en-US" altLang="en-US">
                <a:cs typeface="Arial" charset="0"/>
              </a:rPr>
              <a:t>"</a:t>
            </a:r>
            <a:r>
              <a:rPr lang="en-US" altLang="en-US"/>
              <a:t> – </a:t>
            </a:r>
            <a:r>
              <a:rPr lang="en-US" altLang="en-US" i="1"/>
              <a:t>Gosp Phil</a:t>
            </a:r>
            <a:r>
              <a:rPr lang="en-US" altLang="en-US"/>
              <a:t> 69</a:t>
            </a:r>
            <a:endParaRPr lang="en-US" altLang="en-US" i="1"/>
          </a:p>
        </p:txBody>
      </p:sp>
    </p:spTree>
    <p:custDataLst>
      <p:tags r:id="rId1"/>
    </p:custDataLst>
  </p:cSld>
  <p:clrMapOvr>
    <a:masterClrMapping/>
  </p:clrMapOvr>
  <p:transition advTm="190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checkerboard(across)">
                                      <p:cBhvr>
                                        <p:cTn id="7" dur="500"/>
                                        <p:tgtEl>
                                          <p:spTgt spid="57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checkerboard(across)">
                                      <p:cBhvr>
                                        <p:cTn id="12" dur="500"/>
                                        <p:tgtEl>
                                          <p:spTgt spid="57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The Bridal Chamber in </a:t>
            </a:r>
            <a:r>
              <a:rPr lang="en-US" altLang="en-US" i="1"/>
              <a:t>Philip</a:t>
            </a:r>
          </a:p>
        </p:txBody>
      </p:sp>
      <p:sp>
        <p:nvSpPr>
          <p:cNvPr id="58372" name="Text Box 4"/>
          <p:cNvSpPr txBox="1">
            <a:spLocks noChangeArrowheads="1"/>
          </p:cNvSpPr>
          <p:nvPr/>
        </p:nvSpPr>
        <p:spPr bwMode="auto">
          <a:xfrm>
            <a:off x="762000" y="1524000"/>
            <a:ext cx="73152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Arial" charset="0"/>
              </a:rPr>
              <a:t>"</a:t>
            </a:r>
            <a:r>
              <a:rPr lang="en-US" altLang="en-US" sz="2800"/>
              <a:t>No one can know when the husband and the wife have intercourse with one another except the two of them.  Indeed marriage in the world is a mystery for those who have taken a wife.  If there is a hidden quality in the marriage of defilement, how much more is the undefiled marriage a true mystery!  It is not fleshly but pure.  It belongs not to desire but to the will.  It belongs not to the darkness … but to the day and the light</a:t>
            </a:r>
            <a:r>
              <a:rPr lang="en-US" altLang="en-US" sz="2800">
                <a:cs typeface="Arial" charset="0"/>
              </a:rPr>
              <a:t>"</a:t>
            </a:r>
            <a:r>
              <a:rPr lang="en-US" altLang="en-US" sz="2800"/>
              <a:t> – </a:t>
            </a:r>
            <a:r>
              <a:rPr lang="en-US" altLang="en-US" sz="2800" i="1"/>
              <a:t>Gosp Phil</a:t>
            </a:r>
            <a:r>
              <a:rPr lang="en-US" altLang="en-US" sz="2800"/>
              <a:t> 81-82</a:t>
            </a:r>
          </a:p>
        </p:txBody>
      </p:sp>
    </p:spTree>
    <p:custDataLst>
      <p:tags r:id="rId1"/>
    </p:custDataLst>
  </p:cSld>
  <p:clrMapOvr>
    <a:masterClrMapping/>
  </p:clrMapOvr>
  <p:transition advTm="336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The Bridal Chamber</a:t>
            </a:r>
          </a:p>
        </p:txBody>
      </p:sp>
      <p:sp>
        <p:nvSpPr>
          <p:cNvPr id="64515" name="Rectangle 3"/>
          <p:cNvSpPr>
            <a:spLocks noGrp="1" noChangeArrowheads="1"/>
          </p:cNvSpPr>
          <p:nvPr>
            <p:ph type="body" idx="1"/>
          </p:nvPr>
        </p:nvSpPr>
        <p:spPr/>
        <p:txBody>
          <a:bodyPr/>
          <a:lstStyle/>
          <a:p>
            <a:r>
              <a:rPr lang="en-US" altLang="en-US"/>
              <a:t>May not be so metaphorical as some have suggested or as </a:t>
            </a:r>
            <a:r>
              <a:rPr lang="en-US" altLang="en-US" i="1"/>
              <a:t>Philip</a:t>
            </a:r>
            <a:r>
              <a:rPr lang="en-US" altLang="en-US"/>
              <a:t> seems to say.</a:t>
            </a:r>
          </a:p>
          <a:p>
            <a:r>
              <a:rPr lang="en-US" altLang="en-US"/>
              <a:t>Irenaeus (~180), on basis of reports from women who had followed Valentinian Gnostic teaching but then repented and returned to the church, notes that they had been led astray into sexual intercourse by these teachers.</a:t>
            </a:r>
          </a:p>
        </p:txBody>
      </p:sp>
    </p:spTree>
    <p:custDataLst>
      <p:tags r:id="rId1"/>
    </p:custDataLst>
  </p:cSld>
  <p:clrMapOvr>
    <a:masterClrMapping/>
  </p:clrMapOvr>
  <p:transition advTm="282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Conclusions</a:t>
            </a:r>
          </a:p>
        </p:txBody>
      </p:sp>
      <p:sp>
        <p:nvSpPr>
          <p:cNvPr id="60419" name="Rectangle 3"/>
          <p:cNvSpPr>
            <a:spLocks noGrp="1" noChangeArrowheads="1"/>
          </p:cNvSpPr>
          <p:nvPr>
            <p:ph type="body" idx="1"/>
          </p:nvPr>
        </p:nvSpPr>
        <p:spPr/>
        <p:txBody>
          <a:bodyPr/>
          <a:lstStyle/>
          <a:p>
            <a:pPr>
              <a:lnSpc>
                <a:spcPct val="90000"/>
              </a:lnSpc>
            </a:pPr>
            <a:r>
              <a:rPr lang="en-US" altLang="en-US" sz="2800"/>
              <a:t>Were there really </a:t>
            </a:r>
            <a:r>
              <a:rPr lang="en-US" altLang="en-US" sz="2800">
                <a:cs typeface="Arial" charset="0"/>
              </a:rPr>
              <a:t>"</a:t>
            </a:r>
            <a:r>
              <a:rPr lang="en-US" altLang="en-US" sz="2800"/>
              <a:t>eighty gospels considered for the New Testament</a:t>
            </a:r>
            <a:r>
              <a:rPr lang="en-US" altLang="en-US" sz="2800">
                <a:cs typeface="Arial" charset="0"/>
              </a:rPr>
              <a:t>"</a:t>
            </a:r>
            <a:r>
              <a:rPr lang="en-US" altLang="en-US" sz="2800"/>
              <a:t>?</a:t>
            </a:r>
          </a:p>
          <a:p>
            <a:pPr lvl="1">
              <a:lnSpc>
                <a:spcPct val="90000"/>
              </a:lnSpc>
            </a:pPr>
            <a:r>
              <a:rPr lang="en-US" altLang="en-US" sz="2400"/>
              <a:t>NO</a:t>
            </a:r>
          </a:p>
          <a:p>
            <a:pPr>
              <a:lnSpc>
                <a:spcPct val="90000"/>
              </a:lnSpc>
            </a:pPr>
            <a:r>
              <a:rPr lang="en-US" altLang="en-US" sz="2800"/>
              <a:t>Are the Nag Hammadi and Dead Sea texts really the earliest Christian records?</a:t>
            </a:r>
          </a:p>
          <a:p>
            <a:pPr lvl="1">
              <a:lnSpc>
                <a:spcPct val="90000"/>
              </a:lnSpc>
            </a:pPr>
            <a:r>
              <a:rPr lang="en-US" altLang="en-US" sz="2400"/>
              <a:t>NO</a:t>
            </a:r>
          </a:p>
          <a:p>
            <a:pPr>
              <a:lnSpc>
                <a:spcPct val="90000"/>
              </a:lnSpc>
            </a:pPr>
            <a:r>
              <a:rPr lang="en-US" altLang="en-US" sz="2800"/>
              <a:t>Do the Nag Hammadi and other non-canonical accounts of Jesus really emphasize his humanity?</a:t>
            </a:r>
          </a:p>
          <a:p>
            <a:pPr lvl="1">
              <a:lnSpc>
                <a:spcPct val="90000"/>
              </a:lnSpc>
            </a:pPr>
            <a:r>
              <a:rPr lang="en-US" altLang="en-US" sz="2400"/>
              <a:t>NO</a:t>
            </a:r>
          </a:p>
        </p:txBody>
      </p:sp>
    </p:spTree>
    <p:custDataLst>
      <p:tags r:id="rId1"/>
    </p:custDataLst>
  </p:cSld>
  <p:clrMapOvr>
    <a:masterClrMapping/>
  </p:clrMapOvr>
  <p:transition advTm="420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419">
                                            <p:txEl>
                                              <p:pRg st="4" end="4"/>
                                            </p:txEl>
                                          </p:spTgt>
                                        </p:tgtEl>
                                        <p:attrNameLst>
                                          <p:attrName>style.visibility</p:attrName>
                                        </p:attrNameLst>
                                      </p:cBhvr>
                                      <p:to>
                                        <p:strVal val="visible"/>
                                      </p:to>
                                    </p:set>
                                    <p:anim calcmode="lin" valueType="num">
                                      <p:cBhvr additive="base">
                                        <p:cTn id="31"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0419">
                                            <p:txEl>
                                              <p:pRg st="5" end="5"/>
                                            </p:txEl>
                                          </p:spTgt>
                                        </p:tgtEl>
                                        <p:attrNameLst>
                                          <p:attrName>style.visibility</p:attrName>
                                        </p:attrNameLst>
                                      </p:cBhvr>
                                      <p:to>
                                        <p:strVal val="visible"/>
                                      </p:to>
                                    </p:set>
                                    <p:anim calcmode="lin" valueType="num">
                                      <p:cBhvr additive="base">
                                        <p:cTn id="37" dur="500" fill="hold"/>
                                        <p:tgtEl>
                                          <p:spTgt spid="604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04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Conclusions</a:t>
            </a:r>
          </a:p>
        </p:txBody>
      </p:sp>
      <p:sp>
        <p:nvSpPr>
          <p:cNvPr id="61443" name="Rectangle 3"/>
          <p:cNvSpPr>
            <a:spLocks noGrp="1" noChangeArrowheads="1"/>
          </p:cNvSpPr>
          <p:nvPr>
            <p:ph type="body" idx="1"/>
          </p:nvPr>
        </p:nvSpPr>
        <p:spPr>
          <a:xfrm>
            <a:off x="381000" y="1447800"/>
            <a:ext cx="8229600" cy="4525963"/>
          </a:xfrm>
        </p:spPr>
        <p:txBody>
          <a:bodyPr/>
          <a:lstStyle/>
          <a:p>
            <a:r>
              <a:rPr lang="en-US" altLang="en-US"/>
              <a:t>Is Jesus really married in the </a:t>
            </a:r>
            <a:r>
              <a:rPr lang="en-US" altLang="en-US" i="1"/>
              <a:t>Gospel of Philip</a:t>
            </a:r>
            <a:r>
              <a:rPr lang="en-US" altLang="en-US"/>
              <a:t>?</a:t>
            </a:r>
          </a:p>
          <a:p>
            <a:pPr lvl="1"/>
            <a:r>
              <a:rPr lang="en-US" altLang="en-US"/>
              <a:t>UNLIKELY</a:t>
            </a:r>
          </a:p>
          <a:p>
            <a:r>
              <a:rPr lang="en-US" altLang="en-US"/>
              <a:t>Is it true that the non-canonical gospels and similar records do not match up with the gospels in the Bible?</a:t>
            </a:r>
          </a:p>
          <a:p>
            <a:pPr lvl="1"/>
            <a:r>
              <a:rPr lang="en-US" altLang="en-US"/>
              <a:t>YES, BUT SO MUCH THE WORSE FOR THE NON-CANONICAL GOSPELS!</a:t>
            </a:r>
          </a:p>
        </p:txBody>
      </p:sp>
    </p:spTree>
    <p:custDataLst>
      <p:tags r:id="rId1"/>
    </p:custDataLst>
  </p:cSld>
  <p:clrMapOvr>
    <a:masterClrMapping/>
  </p:clrMapOvr>
  <p:transition advTm="236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Some </a:t>
            </a:r>
            <a:r>
              <a:rPr lang="en-US" altLang="en-US">
                <a:cs typeface="Arial" charset="0"/>
              </a:rPr>
              <a:t>"</a:t>
            </a:r>
            <a:r>
              <a:rPr lang="en-US" altLang="en-US"/>
              <a:t>Other Gospels</a:t>
            </a:r>
            <a:r>
              <a:rPr lang="en-US" altLang="en-US">
                <a:cs typeface="Arial" charset="0"/>
              </a:rPr>
              <a:t>"</a:t>
            </a:r>
          </a:p>
        </p:txBody>
      </p:sp>
      <p:sp>
        <p:nvSpPr>
          <p:cNvPr id="6147" name="Rectangle 3"/>
          <p:cNvSpPr>
            <a:spLocks noGrp="1" noChangeArrowheads="1"/>
          </p:cNvSpPr>
          <p:nvPr>
            <p:ph type="body" idx="1"/>
          </p:nvPr>
        </p:nvSpPr>
        <p:spPr>
          <a:xfrm>
            <a:off x="457200" y="1600200"/>
            <a:ext cx="8229600" cy="4724400"/>
          </a:xfrm>
        </p:spPr>
        <p:txBody>
          <a:bodyPr/>
          <a:lstStyle/>
          <a:p>
            <a:pPr>
              <a:lnSpc>
                <a:spcPct val="80000"/>
              </a:lnSpc>
              <a:buFontTx/>
              <a:buNone/>
            </a:pPr>
            <a:r>
              <a:rPr lang="en-US" altLang="en-US" sz="2800"/>
              <a:t>There have been some other gospels over the centuries:</a:t>
            </a:r>
          </a:p>
          <a:p>
            <a:pPr>
              <a:lnSpc>
                <a:spcPct val="80000"/>
              </a:lnSpc>
            </a:pPr>
            <a:r>
              <a:rPr lang="en-US" altLang="en-US" sz="2800"/>
              <a:t>Q ?</a:t>
            </a:r>
          </a:p>
          <a:p>
            <a:pPr>
              <a:lnSpc>
                <a:spcPct val="80000"/>
              </a:lnSpc>
            </a:pPr>
            <a:r>
              <a:rPr lang="en-US" altLang="en-US" sz="2800"/>
              <a:t>Gospel of Thomas</a:t>
            </a:r>
          </a:p>
          <a:p>
            <a:pPr>
              <a:lnSpc>
                <a:spcPct val="80000"/>
              </a:lnSpc>
            </a:pPr>
            <a:r>
              <a:rPr lang="en-US" altLang="en-US" sz="2800"/>
              <a:t>Gospel of Peter</a:t>
            </a:r>
          </a:p>
          <a:p>
            <a:pPr>
              <a:lnSpc>
                <a:spcPct val="80000"/>
              </a:lnSpc>
            </a:pPr>
            <a:r>
              <a:rPr lang="en-US" altLang="en-US" sz="2800"/>
              <a:t>Gospel of Philip</a:t>
            </a:r>
          </a:p>
          <a:p>
            <a:pPr>
              <a:lnSpc>
                <a:spcPct val="80000"/>
              </a:lnSpc>
            </a:pPr>
            <a:r>
              <a:rPr lang="en-US" altLang="en-US" sz="2800"/>
              <a:t>Gospel of Ebionites</a:t>
            </a:r>
          </a:p>
          <a:p>
            <a:pPr>
              <a:lnSpc>
                <a:spcPct val="80000"/>
              </a:lnSpc>
            </a:pPr>
            <a:r>
              <a:rPr lang="en-US" altLang="en-US" sz="2800"/>
              <a:t>Gospel according to the Hebrews</a:t>
            </a:r>
          </a:p>
          <a:p>
            <a:pPr>
              <a:lnSpc>
                <a:spcPct val="80000"/>
              </a:lnSpc>
            </a:pPr>
            <a:r>
              <a:rPr lang="en-US" altLang="en-US" sz="2800"/>
              <a:t>Gospel of Mary</a:t>
            </a:r>
          </a:p>
          <a:p>
            <a:pPr>
              <a:lnSpc>
                <a:spcPct val="80000"/>
              </a:lnSpc>
            </a:pPr>
            <a:r>
              <a:rPr lang="en-US" altLang="en-US" sz="2800"/>
              <a:t>Some others …</a:t>
            </a:r>
          </a:p>
          <a:p>
            <a:pPr>
              <a:lnSpc>
                <a:spcPct val="80000"/>
              </a:lnSpc>
              <a:buFontTx/>
              <a:buNone/>
            </a:pPr>
            <a:r>
              <a:rPr lang="en-US" altLang="en-US" sz="2800"/>
              <a:t>Nothing close to eighty!  Perhaps 20-30 in all.</a:t>
            </a:r>
          </a:p>
        </p:txBody>
      </p:sp>
    </p:spTree>
    <p:custDataLst>
      <p:tags r:id="rId1"/>
    </p:custDataLst>
  </p:cSld>
  <p:clrMapOvr>
    <a:masterClrMapping/>
  </p:clrMapOvr>
  <p:transition advTm="271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7">
                                            <p:txEl>
                                              <p:pRg st="6" end="6"/>
                                            </p:txEl>
                                          </p:spTgt>
                                        </p:tgtEl>
                                        <p:attrNameLst>
                                          <p:attrName>style.visibility</p:attrName>
                                        </p:attrNameLst>
                                      </p:cBhvr>
                                      <p:to>
                                        <p:strVal val="visible"/>
                                      </p:to>
                                    </p:set>
                                    <p:anim calcmode="lin" valueType="num">
                                      <p:cBhvr additive="base">
                                        <p:cTn id="43"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47">
                                            <p:txEl>
                                              <p:pRg st="7" end="7"/>
                                            </p:txEl>
                                          </p:spTgt>
                                        </p:tgtEl>
                                        <p:attrNameLst>
                                          <p:attrName>style.visibility</p:attrName>
                                        </p:attrNameLst>
                                      </p:cBhvr>
                                      <p:to>
                                        <p:strVal val="visible"/>
                                      </p:to>
                                    </p:set>
                                    <p:anim calcmode="lin" valueType="num">
                                      <p:cBhvr additive="base">
                                        <p:cTn id="49"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47">
                                            <p:txEl>
                                              <p:pRg st="8" end="8"/>
                                            </p:txEl>
                                          </p:spTgt>
                                        </p:tgtEl>
                                        <p:attrNameLst>
                                          <p:attrName>style.visibility</p:attrName>
                                        </p:attrNameLst>
                                      </p:cBhvr>
                                      <p:to>
                                        <p:strVal val="visible"/>
                                      </p:to>
                                    </p:set>
                                    <p:anim calcmode="lin" valueType="num">
                                      <p:cBhvr additive="base">
                                        <p:cTn id="55" dur="500" fill="hold"/>
                                        <p:tgtEl>
                                          <p:spTgt spid="614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14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147">
                                            <p:txEl>
                                              <p:pRg st="9" end="9"/>
                                            </p:txEl>
                                          </p:spTgt>
                                        </p:tgtEl>
                                        <p:attrNameLst>
                                          <p:attrName>style.visibility</p:attrName>
                                        </p:attrNameLst>
                                      </p:cBhvr>
                                      <p:to>
                                        <p:strVal val="visible"/>
                                      </p:to>
                                    </p:set>
                                    <p:anim calcmode="lin" valueType="num">
                                      <p:cBhvr additive="base">
                                        <p:cTn id="61" dur="500" fill="hold"/>
                                        <p:tgtEl>
                                          <p:spTgt spid="614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14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0" name="Picture 6" descr="GospPhi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863" y="762000"/>
            <a:ext cx="3776662" cy="5410200"/>
          </a:xfrm>
          <a:prstGeom prst="rect">
            <a:avLst/>
          </a:prstGeom>
          <a:noFill/>
          <a:extLst>
            <a:ext uri="{909E8E84-426E-40DD-AFC4-6F175D3DCCD1}">
              <a14:hiddenFill xmlns:a14="http://schemas.microsoft.com/office/drawing/2010/main">
                <a:solidFill>
                  <a:srgbClr val="FFFFFF"/>
                </a:solidFill>
              </a14:hiddenFill>
            </a:ext>
          </a:extLst>
        </p:spPr>
      </p:pic>
      <p:sp>
        <p:nvSpPr>
          <p:cNvPr id="62468" name="Rectangle 4"/>
          <p:cNvSpPr>
            <a:spLocks noGrp="1" noChangeArrowheads="1"/>
          </p:cNvSpPr>
          <p:nvPr>
            <p:ph type="ctrTitle"/>
          </p:nvPr>
        </p:nvSpPr>
        <p:spPr/>
        <p:txBody>
          <a:bodyPr/>
          <a:lstStyle/>
          <a:p>
            <a:r>
              <a:rPr lang="en-US" altLang="en-US" sz="6000"/>
              <a:t>The Other Gospels</a:t>
            </a:r>
          </a:p>
        </p:txBody>
      </p:sp>
      <p:sp>
        <p:nvSpPr>
          <p:cNvPr id="62469" name="Rectangle 5"/>
          <p:cNvSpPr>
            <a:spLocks noGrp="1" noChangeArrowheads="1"/>
          </p:cNvSpPr>
          <p:nvPr>
            <p:ph type="subTitle" idx="1"/>
          </p:nvPr>
        </p:nvSpPr>
        <p:spPr/>
        <p:txBody>
          <a:bodyPr/>
          <a:lstStyle/>
          <a:p>
            <a:r>
              <a:rPr lang="en-US" altLang="en-US"/>
              <a:t>Proclaim another Gospel!</a:t>
            </a:r>
          </a:p>
        </p:txBody>
      </p:sp>
    </p:spTree>
    <p:custDataLst>
      <p:tags r:id="rId1"/>
    </p:custDataLst>
  </p:cSld>
  <p:clrMapOvr>
    <a:masterClrMapping/>
  </p:clrMapOvr>
  <p:transition advTm="336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p:cTn id="7" dur="500" fill="hold"/>
                                        <p:tgtEl>
                                          <p:spTgt spid="62468"/>
                                        </p:tgtEl>
                                        <p:attrNameLst>
                                          <p:attrName>ppt_w</p:attrName>
                                        </p:attrNameLst>
                                      </p:cBhvr>
                                      <p:tavLst>
                                        <p:tav tm="0">
                                          <p:val>
                                            <p:fltVal val="0"/>
                                          </p:val>
                                        </p:tav>
                                        <p:tav tm="100000">
                                          <p:val>
                                            <p:strVal val="#ppt_w"/>
                                          </p:val>
                                        </p:tav>
                                      </p:tavLst>
                                    </p:anim>
                                    <p:anim calcmode="lin" valueType="num">
                                      <p:cBhvr>
                                        <p:cTn id="8" dur="500" fill="hold"/>
                                        <p:tgtEl>
                                          <p:spTgt spid="6246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9">
                                            <p:txEl>
                                              <p:pRg st="0" end="0"/>
                                            </p:txEl>
                                          </p:spTgt>
                                        </p:tgtEl>
                                        <p:attrNameLst>
                                          <p:attrName>style.visibility</p:attrName>
                                        </p:attrNameLst>
                                      </p:cBhvr>
                                      <p:to>
                                        <p:strVal val="visible"/>
                                      </p:to>
                                    </p:set>
                                    <p:anim calcmode="lin" valueType="num">
                                      <p:cBhvr additive="base">
                                        <p:cTn id="13" dur="500" fill="hold"/>
                                        <p:tgtEl>
                                          <p:spTgt spid="6246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6246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DaVinciCode"/>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048000" y="1447800"/>
            <a:ext cx="3095625" cy="46482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ltLang="en-US"/>
              <a:t>Brown</a:t>
            </a:r>
            <a:r>
              <a:rPr lang="en-US" altLang="en-US">
                <a:cs typeface="Arial" charset="0"/>
              </a:rPr>
              <a:t>'</a:t>
            </a:r>
            <a:r>
              <a:rPr lang="en-US" altLang="en-US"/>
              <a:t>s Claims</a:t>
            </a:r>
          </a:p>
        </p:txBody>
      </p:sp>
      <p:sp>
        <p:nvSpPr>
          <p:cNvPr id="7172" name="Text Box 4"/>
          <p:cNvSpPr txBox="1">
            <a:spLocks noChangeArrowheads="1"/>
          </p:cNvSpPr>
          <p:nvPr/>
        </p:nvSpPr>
        <p:spPr bwMode="auto">
          <a:xfrm>
            <a:off x="914400" y="2514600"/>
            <a:ext cx="7315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Arial" charset="0"/>
              </a:rPr>
              <a:t>"</a:t>
            </a:r>
            <a:r>
              <a:rPr lang="en-US" altLang="en-US" sz="2800"/>
              <a:t>These are … the Nag Hammadi and Dead Sea Scrolls … The earliest Christian records.  Troublingly, they do not match up with the gospels in the Bible.</a:t>
            </a:r>
            <a:r>
              <a:rPr lang="en-US" altLang="en-US" sz="2800">
                <a:cs typeface="Arial" charset="0"/>
              </a:rPr>
              <a:t>"</a:t>
            </a:r>
            <a:r>
              <a:rPr lang="en-US" altLang="en-US" sz="2800"/>
              <a:t> – </a:t>
            </a:r>
            <a:r>
              <a:rPr lang="en-US" altLang="en-US" sz="2800" i="1"/>
              <a:t>Da Vinci Code</a:t>
            </a:r>
            <a:r>
              <a:rPr lang="en-US" altLang="en-US" sz="2800"/>
              <a:t>, 245-46</a:t>
            </a:r>
          </a:p>
        </p:txBody>
      </p:sp>
    </p:spTree>
    <p:custDataLst>
      <p:tags r:id="rId1"/>
    </p:custDataLst>
  </p:cSld>
  <p:clrMapOvr>
    <a:masterClrMapping/>
  </p:clrMapOvr>
  <p:transition advTm="203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heckerboard(across)">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MCj03841720000[1]"/>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965450" y="1524000"/>
            <a:ext cx="3532188" cy="4191000"/>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p:txBody>
          <a:bodyPr/>
          <a:lstStyle/>
          <a:p>
            <a:r>
              <a:rPr lang="en-US" altLang="en-US"/>
              <a:t>Another Question to Consider</a:t>
            </a:r>
          </a:p>
        </p:txBody>
      </p:sp>
      <p:sp>
        <p:nvSpPr>
          <p:cNvPr id="11267" name="Rectangle 3"/>
          <p:cNvSpPr>
            <a:spLocks noGrp="1" noChangeArrowheads="1"/>
          </p:cNvSpPr>
          <p:nvPr>
            <p:ph type="body" idx="1"/>
          </p:nvPr>
        </p:nvSpPr>
        <p:spPr>
          <a:xfrm>
            <a:off x="457200" y="2286000"/>
            <a:ext cx="8229600" cy="3840163"/>
          </a:xfrm>
        </p:spPr>
        <p:txBody>
          <a:bodyPr/>
          <a:lstStyle/>
          <a:p>
            <a:r>
              <a:rPr lang="en-US" altLang="en-US"/>
              <a:t>Are the Nag Hammadi and Dead Sea texts really the earliest Christian records?</a:t>
            </a:r>
          </a:p>
        </p:txBody>
      </p:sp>
    </p:spTree>
    <p:custDataLst>
      <p:tags r:id="rId1"/>
    </p:custDataLst>
  </p:cSld>
  <p:clrMapOvr>
    <a:masterClrMapping/>
  </p:clrMapOvr>
  <p:transition advTm="87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The Dead Sea Scrolls</a:t>
            </a:r>
          </a:p>
        </p:txBody>
      </p:sp>
      <p:sp>
        <p:nvSpPr>
          <p:cNvPr id="9220" name="Rectangle 4"/>
          <p:cNvSpPr>
            <a:spLocks noGrp="1" noChangeArrowheads="1"/>
          </p:cNvSpPr>
          <p:nvPr>
            <p:ph type="body" sz="half" idx="1"/>
          </p:nvPr>
        </p:nvSpPr>
        <p:spPr>
          <a:xfrm>
            <a:off x="457200" y="1600200"/>
            <a:ext cx="4038600" cy="4876800"/>
          </a:xfrm>
        </p:spPr>
        <p:txBody>
          <a:bodyPr/>
          <a:lstStyle/>
          <a:p>
            <a:r>
              <a:rPr lang="en-US" altLang="en-US" sz="2800"/>
              <a:t>A number of scrolls and thousands of fragments, discovered ~1948 in Palestine.</a:t>
            </a:r>
          </a:p>
          <a:p>
            <a:r>
              <a:rPr lang="en-US" altLang="en-US" sz="2800"/>
              <a:t>Oldest from ~250 BC, most from 1</a:t>
            </a:r>
            <a:r>
              <a:rPr lang="en-US" altLang="en-US" sz="2800" baseline="30000"/>
              <a:t>st</a:t>
            </a:r>
            <a:r>
              <a:rPr lang="en-US" altLang="en-US" sz="2800"/>
              <a:t> cen BC.</a:t>
            </a:r>
          </a:p>
          <a:p>
            <a:r>
              <a:rPr lang="en-US" altLang="en-US" sz="2800"/>
              <a:t>Nearly all of these pre-date Christianity.</a:t>
            </a:r>
          </a:p>
          <a:p>
            <a:r>
              <a:rPr lang="en-US" altLang="en-US" sz="2800"/>
              <a:t>They are not Christian, but Jewish.</a:t>
            </a:r>
          </a:p>
        </p:txBody>
      </p:sp>
      <p:pic>
        <p:nvPicPr>
          <p:cNvPr id="9222" name="Picture 6" descr="DSSHosea-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801813"/>
            <a:ext cx="4038600" cy="412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48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checkerboard(across)">
                                      <p:cBhvr>
                                        <p:cTn id="7" dur="500"/>
                                        <p:tgtEl>
                                          <p:spTgt spid="9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20">
                                            <p:txEl>
                                              <p:pRg st="0" end="0"/>
                                            </p:txEl>
                                          </p:spTgt>
                                        </p:tgtEl>
                                        <p:attrNameLst>
                                          <p:attrName>style.visibility</p:attrName>
                                        </p:attrNameLst>
                                      </p:cBhvr>
                                      <p:to>
                                        <p:strVal val="visible"/>
                                      </p:to>
                                    </p:set>
                                    <p:anim calcmode="lin" valueType="num">
                                      <p:cBhvr additive="base">
                                        <p:cTn id="12"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220">
                                            <p:txEl>
                                              <p:pRg st="1" end="1"/>
                                            </p:txEl>
                                          </p:spTgt>
                                        </p:tgtEl>
                                        <p:attrNameLst>
                                          <p:attrName>style.visibility</p:attrName>
                                        </p:attrNameLst>
                                      </p:cBhvr>
                                      <p:to>
                                        <p:strVal val="visible"/>
                                      </p:to>
                                    </p:set>
                                    <p:anim calcmode="lin" valueType="num">
                                      <p:cBhvr additive="base">
                                        <p:cTn id="18"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20">
                                            <p:txEl>
                                              <p:pRg st="2" end="2"/>
                                            </p:txEl>
                                          </p:spTgt>
                                        </p:tgtEl>
                                        <p:attrNameLst>
                                          <p:attrName>style.visibility</p:attrName>
                                        </p:attrNameLst>
                                      </p:cBhvr>
                                      <p:to>
                                        <p:strVal val="visible"/>
                                      </p:to>
                                    </p:set>
                                    <p:anim calcmode="lin" valueType="num">
                                      <p:cBhvr additive="base">
                                        <p:cTn id="24" dur="500" fill="hold"/>
                                        <p:tgtEl>
                                          <p:spTgt spid="922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2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220">
                                            <p:txEl>
                                              <p:pRg st="3" end="3"/>
                                            </p:txEl>
                                          </p:spTgt>
                                        </p:tgtEl>
                                        <p:attrNameLst>
                                          <p:attrName>style.visibility</p:attrName>
                                        </p:attrNameLst>
                                      </p:cBhvr>
                                      <p:to>
                                        <p:strVal val="visible"/>
                                      </p:to>
                                    </p:set>
                                    <p:anim calcmode="lin" valueType="num">
                                      <p:cBhvr additive="base">
                                        <p:cTn id="30" dur="500" fill="hold"/>
                                        <p:tgtEl>
                                          <p:spTgt spid="922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22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The Nag Hammadi Papyri</a:t>
            </a:r>
          </a:p>
        </p:txBody>
      </p:sp>
      <p:sp>
        <p:nvSpPr>
          <p:cNvPr id="12292" name="Rectangle 4"/>
          <p:cNvSpPr>
            <a:spLocks noGrp="1" noChangeArrowheads="1"/>
          </p:cNvSpPr>
          <p:nvPr>
            <p:ph type="body" idx="1"/>
          </p:nvPr>
        </p:nvSpPr>
        <p:spPr>
          <a:xfrm>
            <a:off x="457200" y="3124200"/>
            <a:ext cx="8229600" cy="3276600"/>
          </a:xfrm>
        </p:spPr>
        <p:txBody>
          <a:bodyPr/>
          <a:lstStyle/>
          <a:p>
            <a:pPr>
              <a:lnSpc>
                <a:spcPct val="90000"/>
              </a:lnSpc>
            </a:pPr>
            <a:r>
              <a:rPr lang="en-US" altLang="en-US"/>
              <a:t>52 texts written on papyrus and bound in 12 booklets, found in the Egyptian desert ~1945.</a:t>
            </a:r>
          </a:p>
          <a:p>
            <a:pPr>
              <a:lnSpc>
                <a:spcPct val="90000"/>
              </a:lnSpc>
            </a:pPr>
            <a:r>
              <a:rPr lang="en-US" altLang="en-US"/>
              <a:t>These are all written in Coptic and date to the fourth century AD.</a:t>
            </a:r>
          </a:p>
          <a:p>
            <a:pPr>
              <a:lnSpc>
                <a:spcPct val="90000"/>
              </a:lnSpc>
            </a:pPr>
            <a:r>
              <a:rPr lang="en-US" altLang="en-US"/>
              <a:t>They contain four works titled </a:t>
            </a:r>
            <a:r>
              <a:rPr lang="en-US" altLang="en-US">
                <a:cs typeface="Arial" charset="0"/>
              </a:rPr>
              <a:t>"</a:t>
            </a:r>
            <a:r>
              <a:rPr lang="en-US" altLang="en-US"/>
              <a:t>Gospel.</a:t>
            </a:r>
            <a:r>
              <a:rPr lang="en-US" altLang="en-US">
                <a:cs typeface="Arial" charset="0"/>
              </a:rPr>
              <a:t>"</a:t>
            </a:r>
          </a:p>
        </p:txBody>
      </p:sp>
      <p:pic>
        <p:nvPicPr>
          <p:cNvPr id="12294" name="Picture 6" descr="naghammadi"/>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667000" y="1249363"/>
            <a:ext cx="4343400" cy="1820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15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checkerboard(across)">
                                      <p:cBhvr>
                                        <p:cTn id="7" dur="500"/>
                                        <p:tgtEl>
                                          <p:spTgt spid="12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92">
                                            <p:txEl>
                                              <p:pRg st="0" end="0"/>
                                            </p:txEl>
                                          </p:spTgt>
                                        </p:tgtEl>
                                        <p:attrNameLst>
                                          <p:attrName>style.visibility</p:attrName>
                                        </p:attrNameLst>
                                      </p:cBhvr>
                                      <p:to>
                                        <p:strVal val="visible"/>
                                      </p:to>
                                    </p:set>
                                    <p:anim calcmode="lin" valueType="num">
                                      <p:cBhvr additive="base">
                                        <p:cTn id="12"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292">
                                            <p:txEl>
                                              <p:pRg st="1" end="1"/>
                                            </p:txEl>
                                          </p:spTgt>
                                        </p:tgtEl>
                                        <p:attrNameLst>
                                          <p:attrName>style.visibility</p:attrName>
                                        </p:attrNameLst>
                                      </p:cBhvr>
                                      <p:to>
                                        <p:strVal val="visible"/>
                                      </p:to>
                                    </p:set>
                                    <p:anim calcmode="lin" valueType="num">
                                      <p:cBhvr additive="base">
                                        <p:cTn id="18" dur="500" fill="hold"/>
                                        <p:tgtEl>
                                          <p:spTgt spid="1229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2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292">
                                            <p:txEl>
                                              <p:pRg st="2" end="2"/>
                                            </p:txEl>
                                          </p:spTgt>
                                        </p:tgtEl>
                                        <p:attrNameLst>
                                          <p:attrName>style.visibility</p:attrName>
                                        </p:attrNameLst>
                                      </p:cBhvr>
                                      <p:to>
                                        <p:strVal val="visible"/>
                                      </p:to>
                                    </p:set>
                                    <p:anim calcmode="lin" valueType="num">
                                      <p:cBhvr additive="base">
                                        <p:cTn id="24" dur="500" fill="hold"/>
                                        <p:tgtEl>
                                          <p:spTgt spid="1229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29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The Nag Hammadi Papyri</a:t>
            </a:r>
          </a:p>
        </p:txBody>
      </p:sp>
      <p:sp>
        <p:nvSpPr>
          <p:cNvPr id="14339" name="Rectangle 3"/>
          <p:cNvSpPr>
            <a:spLocks noGrp="1" noChangeArrowheads="1"/>
          </p:cNvSpPr>
          <p:nvPr>
            <p:ph type="body" idx="1"/>
          </p:nvPr>
        </p:nvSpPr>
        <p:spPr>
          <a:xfrm>
            <a:off x="457200" y="3276600"/>
            <a:ext cx="8229600" cy="3124200"/>
          </a:xfrm>
        </p:spPr>
        <p:txBody>
          <a:bodyPr/>
          <a:lstStyle/>
          <a:p>
            <a:pPr>
              <a:buFontTx/>
              <a:buNone/>
            </a:pPr>
            <a:r>
              <a:rPr lang="en-US" altLang="en-US"/>
              <a:t>These four Nag Hammadi Gospels are:</a:t>
            </a:r>
          </a:p>
          <a:p>
            <a:r>
              <a:rPr lang="en-US" altLang="en-US"/>
              <a:t>The Gospel of Thomas</a:t>
            </a:r>
          </a:p>
          <a:p>
            <a:r>
              <a:rPr lang="en-US" altLang="en-US"/>
              <a:t>The Gospel of Philip</a:t>
            </a:r>
          </a:p>
          <a:p>
            <a:r>
              <a:rPr lang="en-US" altLang="en-US"/>
              <a:t>The Gospel of the Egyptians</a:t>
            </a:r>
          </a:p>
          <a:p>
            <a:r>
              <a:rPr lang="en-US" altLang="en-US"/>
              <a:t>The Gospel of Truth</a:t>
            </a:r>
          </a:p>
        </p:txBody>
      </p:sp>
      <p:pic>
        <p:nvPicPr>
          <p:cNvPr id="14340" name="Picture 4" descr="naghamma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249363"/>
            <a:ext cx="4343400"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193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8.3|1.5"/>
</p:tagLst>
</file>

<file path=ppt/tags/tag10.xml><?xml version="1.0" encoding="utf-8"?>
<p:tagLst xmlns:a="http://schemas.openxmlformats.org/drawingml/2006/main" xmlns:r="http://schemas.openxmlformats.org/officeDocument/2006/relationships" xmlns:p="http://schemas.openxmlformats.org/presentationml/2006/main">
  <p:tag name="TIMING" val="|2.9|1.4|2.5|2"/>
</p:tagLst>
</file>

<file path=ppt/tags/tag11.xml><?xml version="1.0" encoding="utf-8"?>
<p:tagLst xmlns:a="http://schemas.openxmlformats.org/drawingml/2006/main" xmlns:r="http://schemas.openxmlformats.org/officeDocument/2006/relationships" xmlns:p="http://schemas.openxmlformats.org/presentationml/2006/main">
  <p:tag name="TIMING" val="|8.1|6|7.5|7.8|5.9|10.2|5.7"/>
</p:tagLst>
</file>

<file path=ppt/tags/tag12.xml><?xml version="1.0" encoding="utf-8"?>
<p:tagLst xmlns:a="http://schemas.openxmlformats.org/drawingml/2006/main" xmlns:r="http://schemas.openxmlformats.org/officeDocument/2006/relationships" xmlns:p="http://schemas.openxmlformats.org/presentationml/2006/main">
  <p:tag name="TIMING" val="|3|15.5|11.4|5.7|10.5|4.8"/>
</p:tagLst>
</file>

<file path=ppt/tags/tag13.xml><?xml version="1.0" encoding="utf-8"?>
<p:tagLst xmlns:a="http://schemas.openxmlformats.org/drawingml/2006/main" xmlns:r="http://schemas.openxmlformats.org/officeDocument/2006/relationships" xmlns:p="http://schemas.openxmlformats.org/presentationml/2006/main">
  <p:tag name="TIMING" val="|3.4|2.3|2.7|3.9|2.7"/>
</p:tagLst>
</file>

<file path=ppt/tags/tag14.xml><?xml version="1.0" encoding="utf-8"?>
<p:tagLst xmlns:a="http://schemas.openxmlformats.org/drawingml/2006/main" xmlns:r="http://schemas.openxmlformats.org/officeDocument/2006/relationships" xmlns:p="http://schemas.openxmlformats.org/presentationml/2006/main">
  <p:tag name="TIMING" val="|2.4|2.1|13.4|1.5|9.9"/>
</p:tagLst>
</file>

<file path=ppt/tags/tag15.xml><?xml version="1.0" encoding="utf-8"?>
<p:tagLst xmlns:a="http://schemas.openxmlformats.org/drawingml/2006/main" xmlns:r="http://schemas.openxmlformats.org/officeDocument/2006/relationships" xmlns:p="http://schemas.openxmlformats.org/presentationml/2006/main">
  <p:tag name="TIMING" val="|1.4|17.9|13"/>
</p:tagLst>
</file>

<file path=ppt/tags/tag16.xml><?xml version="1.0" encoding="utf-8"?>
<p:tagLst xmlns:a="http://schemas.openxmlformats.org/drawingml/2006/main" xmlns:r="http://schemas.openxmlformats.org/officeDocument/2006/relationships" xmlns:p="http://schemas.openxmlformats.org/presentationml/2006/main">
  <p:tag name="TIMING" val="|2.4|1.5|1.2|0.9|0.8|0.9|0.8|3|3.3|8.4|2.6|2.5|1.5|2.2"/>
</p:tagLst>
</file>

<file path=ppt/tags/tag17.xml><?xml version="1.0" encoding="utf-8"?>
<p:tagLst xmlns:a="http://schemas.openxmlformats.org/drawingml/2006/main" xmlns:r="http://schemas.openxmlformats.org/officeDocument/2006/relationships" xmlns:p="http://schemas.openxmlformats.org/presentationml/2006/main">
  <p:tag name="TIMING" val="|3.1|25.1"/>
</p:tagLst>
</file>

<file path=ppt/tags/tag18.xml><?xml version="1.0" encoding="utf-8"?>
<p:tagLst xmlns:a="http://schemas.openxmlformats.org/drawingml/2006/main" xmlns:r="http://schemas.openxmlformats.org/officeDocument/2006/relationships" xmlns:p="http://schemas.openxmlformats.org/presentationml/2006/main">
  <p:tag name="TIMING" val="|2.9"/>
</p:tagLst>
</file>

<file path=ppt/tags/tag19.xml><?xml version="1.0" encoding="utf-8"?>
<p:tagLst xmlns:a="http://schemas.openxmlformats.org/drawingml/2006/main" xmlns:r="http://schemas.openxmlformats.org/officeDocument/2006/relationships" xmlns:p="http://schemas.openxmlformats.org/presentationml/2006/main">
  <p:tag name="TIMING" val="|0.2"/>
</p:tagLst>
</file>

<file path=ppt/tags/tag2.xml><?xml version="1.0" encoding="utf-8"?>
<p:tagLst xmlns:a="http://schemas.openxmlformats.org/drawingml/2006/main" xmlns:r="http://schemas.openxmlformats.org/officeDocument/2006/relationships" xmlns:p="http://schemas.openxmlformats.org/presentationml/2006/main">
  <p:tag name="TIMING" val="|11.8"/>
</p:tagLst>
</file>

<file path=ppt/tags/tag20.xml><?xml version="1.0" encoding="utf-8"?>
<p:tagLst xmlns:a="http://schemas.openxmlformats.org/drawingml/2006/main" xmlns:r="http://schemas.openxmlformats.org/officeDocument/2006/relationships" xmlns:p="http://schemas.openxmlformats.org/presentationml/2006/main">
  <p:tag name="TIMING" val="|0.5"/>
</p:tagLst>
</file>

<file path=ppt/tags/tag21.xml><?xml version="1.0" encoding="utf-8"?>
<p:tagLst xmlns:a="http://schemas.openxmlformats.org/drawingml/2006/main" xmlns:r="http://schemas.openxmlformats.org/officeDocument/2006/relationships" xmlns:p="http://schemas.openxmlformats.org/presentationml/2006/main">
  <p:tag name="TIMING" val="|1.2"/>
</p:tagLst>
</file>

<file path=ppt/tags/tag22.xml><?xml version="1.0" encoding="utf-8"?>
<p:tagLst xmlns:a="http://schemas.openxmlformats.org/drawingml/2006/main" xmlns:r="http://schemas.openxmlformats.org/officeDocument/2006/relationships" xmlns:p="http://schemas.openxmlformats.org/presentationml/2006/main">
  <p:tag name="TIMING" val="|0.4|10.6|33.3"/>
</p:tagLst>
</file>

<file path=ppt/tags/tag23.xml><?xml version="1.0" encoding="utf-8"?>
<p:tagLst xmlns:a="http://schemas.openxmlformats.org/drawingml/2006/main" xmlns:r="http://schemas.openxmlformats.org/officeDocument/2006/relationships" xmlns:p="http://schemas.openxmlformats.org/presentationml/2006/main">
  <p:tag name="TIMING" val="|2|20.1"/>
</p:tagLst>
</file>

<file path=ppt/tags/tag24.xml><?xml version="1.0" encoding="utf-8"?>
<p:tagLst xmlns:a="http://schemas.openxmlformats.org/drawingml/2006/main" xmlns:r="http://schemas.openxmlformats.org/officeDocument/2006/relationships" xmlns:p="http://schemas.openxmlformats.org/presentationml/2006/main">
  <p:tag name="TIMING" val="|0.3|16.5"/>
</p:tagLst>
</file>

<file path=ppt/tags/tag25.xml><?xml version="1.0" encoding="utf-8"?>
<p:tagLst xmlns:a="http://schemas.openxmlformats.org/drawingml/2006/main" xmlns:r="http://schemas.openxmlformats.org/officeDocument/2006/relationships" xmlns:p="http://schemas.openxmlformats.org/presentationml/2006/main">
  <p:tag name="TIMING" val="|0.5|14|57"/>
</p:tagLst>
</file>

<file path=ppt/tags/tag26.xml><?xml version="1.0" encoding="utf-8"?>
<p:tagLst xmlns:a="http://schemas.openxmlformats.org/drawingml/2006/main" xmlns:r="http://schemas.openxmlformats.org/officeDocument/2006/relationships" xmlns:p="http://schemas.openxmlformats.org/presentationml/2006/main">
  <p:tag name="TIMING" val="|0.8"/>
</p:tagLst>
</file>

<file path=ppt/tags/tag27.xml><?xml version="1.0" encoding="utf-8"?>
<p:tagLst xmlns:a="http://schemas.openxmlformats.org/drawingml/2006/main" xmlns:r="http://schemas.openxmlformats.org/officeDocument/2006/relationships" xmlns:p="http://schemas.openxmlformats.org/presentationml/2006/main">
  <p:tag name="TIMING" val="|0.5"/>
</p:tagLst>
</file>

<file path=ppt/tags/tag28.xml><?xml version="1.0" encoding="utf-8"?>
<p:tagLst xmlns:a="http://schemas.openxmlformats.org/drawingml/2006/main" xmlns:r="http://schemas.openxmlformats.org/officeDocument/2006/relationships" xmlns:p="http://schemas.openxmlformats.org/presentationml/2006/main">
  <p:tag name="TIMING" val="|0.4"/>
</p:tagLst>
</file>

<file path=ppt/tags/tag29.xml><?xml version="1.0" encoding="utf-8"?>
<p:tagLst xmlns:a="http://schemas.openxmlformats.org/drawingml/2006/main" xmlns:r="http://schemas.openxmlformats.org/officeDocument/2006/relationships" xmlns:p="http://schemas.openxmlformats.org/presentationml/2006/main">
  <p:tag name="TIMING" val="|0.3|16.1"/>
</p:tagLst>
</file>

<file path=ppt/tags/tag3.xml><?xml version="1.0" encoding="utf-8"?>
<p:tagLst xmlns:a="http://schemas.openxmlformats.org/drawingml/2006/main" xmlns:r="http://schemas.openxmlformats.org/officeDocument/2006/relationships" xmlns:p="http://schemas.openxmlformats.org/presentationml/2006/main">
  <p:tag name="TIMING" val="|1.6|5.3|3.9|3.3|3.2|2.9|3.8"/>
</p:tagLst>
</file>

<file path=ppt/tags/tag30.xml><?xml version="1.0" encoding="utf-8"?>
<p:tagLst xmlns:a="http://schemas.openxmlformats.org/drawingml/2006/main" xmlns:r="http://schemas.openxmlformats.org/officeDocument/2006/relationships" xmlns:p="http://schemas.openxmlformats.org/presentationml/2006/main">
  <p:tag name="TIMING" val="|1.7|1.7|0.8|1.8|1.6|1.9|1.5|2.4"/>
</p:tagLst>
</file>

<file path=ppt/tags/tag31.xml><?xml version="1.0" encoding="utf-8"?>
<p:tagLst xmlns:a="http://schemas.openxmlformats.org/drawingml/2006/main" xmlns:r="http://schemas.openxmlformats.org/officeDocument/2006/relationships" xmlns:p="http://schemas.openxmlformats.org/presentationml/2006/main">
  <p:tag name="TIMING" val="|3|8.7"/>
</p:tagLst>
</file>

<file path=ppt/tags/tag32.xml><?xml version="1.0" encoding="utf-8"?>
<p:tagLst xmlns:a="http://schemas.openxmlformats.org/drawingml/2006/main" xmlns:r="http://schemas.openxmlformats.org/officeDocument/2006/relationships" xmlns:p="http://schemas.openxmlformats.org/presentationml/2006/main">
  <p:tag name="TIMING" val="|0.4|18.5|2.8|11.8"/>
</p:tagLst>
</file>

<file path=ppt/tags/tag33.xml><?xml version="1.0" encoding="utf-8"?>
<p:tagLst xmlns:a="http://schemas.openxmlformats.org/drawingml/2006/main" xmlns:r="http://schemas.openxmlformats.org/officeDocument/2006/relationships" xmlns:p="http://schemas.openxmlformats.org/presentationml/2006/main">
  <p:tag name="TIMING" val="|3.1|14.1"/>
</p:tagLst>
</file>

<file path=ppt/tags/tag34.xml><?xml version="1.0" encoding="utf-8"?>
<p:tagLst xmlns:a="http://schemas.openxmlformats.org/drawingml/2006/main" xmlns:r="http://schemas.openxmlformats.org/officeDocument/2006/relationships" xmlns:p="http://schemas.openxmlformats.org/presentationml/2006/main">
  <p:tag name="TIMING" val="|0.4|7.4"/>
</p:tagLst>
</file>

<file path=ppt/tags/tag35.xml><?xml version="1.0" encoding="utf-8"?>
<p:tagLst xmlns:a="http://schemas.openxmlformats.org/drawingml/2006/main" xmlns:r="http://schemas.openxmlformats.org/officeDocument/2006/relationships" xmlns:p="http://schemas.openxmlformats.org/presentationml/2006/main">
  <p:tag name="TIMING" val="|2.4|7.7"/>
</p:tagLst>
</file>

<file path=ppt/tags/tag36.xml><?xml version="1.0" encoding="utf-8"?>
<p:tagLst xmlns:a="http://schemas.openxmlformats.org/drawingml/2006/main" xmlns:r="http://schemas.openxmlformats.org/officeDocument/2006/relationships" xmlns:p="http://schemas.openxmlformats.org/presentationml/2006/main">
  <p:tag name="TIMING" val="|0.2"/>
</p:tagLst>
</file>

<file path=ppt/tags/tag37.xml><?xml version="1.0" encoding="utf-8"?>
<p:tagLst xmlns:a="http://schemas.openxmlformats.org/drawingml/2006/main" xmlns:r="http://schemas.openxmlformats.org/officeDocument/2006/relationships" xmlns:p="http://schemas.openxmlformats.org/presentationml/2006/main">
  <p:tag name="TIMING" val="|0.3|5.4"/>
</p:tagLst>
</file>

<file path=ppt/tags/tag38.xml><?xml version="1.0" encoding="utf-8"?>
<p:tagLst xmlns:a="http://schemas.openxmlformats.org/drawingml/2006/main" xmlns:r="http://schemas.openxmlformats.org/officeDocument/2006/relationships" xmlns:p="http://schemas.openxmlformats.org/presentationml/2006/main">
  <p:tag name="TIMING" val="|0.4|2.9|2.2|3.6|16.2|4.5"/>
</p:tagLst>
</file>

<file path=ppt/tags/tag39.xml><?xml version="1.0" encoding="utf-8"?>
<p:tagLst xmlns:a="http://schemas.openxmlformats.org/drawingml/2006/main" xmlns:r="http://schemas.openxmlformats.org/officeDocument/2006/relationships" xmlns:p="http://schemas.openxmlformats.org/presentationml/2006/main">
  <p:tag name="TIMING" val="|0.3|5.1|4.1|5.8"/>
</p:tagLst>
</file>

<file path=ppt/tags/tag4.xml><?xml version="1.0" encoding="utf-8"?>
<p:tagLst xmlns:a="http://schemas.openxmlformats.org/drawingml/2006/main" xmlns:r="http://schemas.openxmlformats.org/officeDocument/2006/relationships" xmlns:p="http://schemas.openxmlformats.org/presentationml/2006/main">
  <p:tag name="TIMING" val="|3.6|1.9|2.3|1.5|1.3|1.5|1.8|1.9|1.8|1.5"/>
</p:tagLst>
</file>

<file path=ppt/tags/tag40.xml><?xml version="1.0" encoding="utf-8"?>
<p:tagLst xmlns:a="http://schemas.openxmlformats.org/drawingml/2006/main" xmlns:r="http://schemas.openxmlformats.org/officeDocument/2006/relationships" xmlns:p="http://schemas.openxmlformats.org/presentationml/2006/main">
  <p:tag name="TIMING" val="|2.4|2.2"/>
</p:tagLst>
</file>

<file path=ppt/tags/tag5.xml><?xml version="1.0" encoding="utf-8"?>
<p:tagLst xmlns:a="http://schemas.openxmlformats.org/drawingml/2006/main" xmlns:r="http://schemas.openxmlformats.org/officeDocument/2006/relationships" xmlns:p="http://schemas.openxmlformats.org/presentationml/2006/main">
  <p:tag name="TIMING" val="|3.8"/>
</p:tagLst>
</file>

<file path=ppt/tags/tag6.xml><?xml version="1.0" encoding="utf-8"?>
<p:tagLst xmlns:a="http://schemas.openxmlformats.org/drawingml/2006/main" xmlns:r="http://schemas.openxmlformats.org/officeDocument/2006/relationships" xmlns:p="http://schemas.openxmlformats.org/presentationml/2006/main">
  <p:tag name="TIMING" val="|0.9"/>
</p:tagLst>
</file>

<file path=ppt/tags/tag7.xml><?xml version="1.0" encoding="utf-8"?>
<p:tagLst xmlns:a="http://schemas.openxmlformats.org/drawingml/2006/main" xmlns:r="http://schemas.openxmlformats.org/officeDocument/2006/relationships" xmlns:p="http://schemas.openxmlformats.org/presentationml/2006/main">
  <p:tag name="TIMING" val="|5.7|1.3|7.3|12.4|3.5"/>
</p:tagLst>
</file>

<file path=ppt/tags/tag8.xml><?xml version="1.0" encoding="utf-8"?>
<p:tagLst xmlns:a="http://schemas.openxmlformats.org/drawingml/2006/main" xmlns:r="http://schemas.openxmlformats.org/officeDocument/2006/relationships" xmlns:p="http://schemas.openxmlformats.org/presentationml/2006/main">
  <p:tag name="TIMING" val="|1.7|1|6.2|7.5"/>
</p:tagLst>
</file>

<file path=ppt/tags/tag9.xml><?xml version="1.0" encoding="utf-8"?>
<p:tagLst xmlns:a="http://schemas.openxmlformats.org/drawingml/2006/main" xmlns:r="http://schemas.openxmlformats.org/officeDocument/2006/relationships" xmlns:p="http://schemas.openxmlformats.org/presentationml/2006/main">
  <p:tag name="TIMING" val="|0.4|1.8|1.1|1.6|1.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336</TotalTime>
  <Words>2094</Words>
  <Application>Microsoft Office PowerPoint</Application>
  <PresentationFormat>On-screen Show (4:3)</PresentationFormat>
  <Paragraphs>177</Paragraphs>
  <Slides>40</Slides>
  <Notes>0</Notes>
  <HiddenSlides>0</HiddenSlides>
  <MMClips>1</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The Other Gospels</vt:lpstr>
      <vt:lpstr>Brown's Claims</vt:lpstr>
      <vt:lpstr>A Question to Consider</vt:lpstr>
      <vt:lpstr>Some "Other Gospels"</vt:lpstr>
      <vt:lpstr>Brown's Claims</vt:lpstr>
      <vt:lpstr>Another Question to Consider</vt:lpstr>
      <vt:lpstr>The Dead Sea Scrolls</vt:lpstr>
      <vt:lpstr>The Nag Hammadi Papyri</vt:lpstr>
      <vt:lpstr>The Nag Hammadi Papyri</vt:lpstr>
      <vt:lpstr>How do we date…</vt:lpstr>
      <vt:lpstr>How do we date… Philip?</vt:lpstr>
      <vt:lpstr>How do we date… Thomas?</vt:lpstr>
      <vt:lpstr>How do we date… Q?</vt:lpstr>
      <vt:lpstr>What is meant by Q?</vt:lpstr>
      <vt:lpstr>Did Q ever really exist?</vt:lpstr>
      <vt:lpstr>Dating these other Gospels</vt:lpstr>
      <vt:lpstr>Questions to Consider</vt:lpstr>
      <vt:lpstr>Brown's Claims</vt:lpstr>
      <vt:lpstr>Brown's Claims</vt:lpstr>
      <vt:lpstr>Brown's Claims</vt:lpstr>
      <vt:lpstr>Questions to Consider</vt:lpstr>
      <vt:lpstr>Jesus in the Gospels</vt:lpstr>
      <vt:lpstr>Jesus in Gospel of Philip</vt:lpstr>
      <vt:lpstr>Jesus in Gospel of Peter</vt:lpstr>
      <vt:lpstr>Docetism</vt:lpstr>
      <vt:lpstr>Brown's Claims</vt:lpstr>
      <vt:lpstr>Brown's Claims</vt:lpstr>
      <vt:lpstr>Brown's Claims</vt:lpstr>
      <vt:lpstr>Jesus &amp; Mary in Philip</vt:lpstr>
      <vt:lpstr>The Meaning of the Coptic Terms</vt:lpstr>
      <vt:lpstr>Is Jesus Really Married in the Gospel of Philip?</vt:lpstr>
      <vt:lpstr>Is Jesus Really Married in the Gospel of Philip?</vt:lpstr>
      <vt:lpstr>The Primeval Androgyny</vt:lpstr>
      <vt:lpstr>The Kiss on the Mouth</vt:lpstr>
      <vt:lpstr>The Bridal Chamber in Philip</vt:lpstr>
      <vt:lpstr>The Bridal Chamber in Philip</vt:lpstr>
      <vt:lpstr>The Bridal Chamber</vt:lpstr>
      <vt:lpstr>Conclusions</vt:lpstr>
      <vt:lpstr>Conclusions</vt:lpstr>
      <vt:lpstr>The Other Gospels</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Other Gospels</dc:title>
  <dc:creator>Dr. Robert C. Newman</dc:creator>
  <cp:lastModifiedBy>Newman</cp:lastModifiedBy>
  <cp:revision>193</cp:revision>
  <dcterms:created xsi:type="dcterms:W3CDTF">2006-02-27T14:30:44Z</dcterms:created>
  <dcterms:modified xsi:type="dcterms:W3CDTF">2015-07-07T14:05:13Z</dcterms:modified>
</cp:coreProperties>
</file>