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1" r:id="rId24"/>
    <p:sldId id="278" r:id="rId25"/>
    <p:sldId id="279" r:id="rId26"/>
    <p:sldId id="280" r:id="rId27"/>
    <p:sldId id="2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A2344C-9C6F-4E93-8B03-7639EDD5ECF2}" type="slidenum">
              <a:rPr lang="en-US" altLang="en-US"/>
              <a:pPr/>
              <a:t>‹#›</a:t>
            </a:fld>
            <a:endParaRPr lang="en-US" altLang="en-US"/>
          </a:p>
        </p:txBody>
      </p:sp>
    </p:spTree>
    <p:extLst>
      <p:ext uri="{BB962C8B-B14F-4D97-AF65-F5344CB8AC3E}">
        <p14:creationId xmlns:p14="http://schemas.microsoft.com/office/powerpoint/2010/main" val="255164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AD3DFE-D3DF-462B-9F62-69BEF861722C}" type="slidenum">
              <a:rPr lang="en-US" altLang="en-US"/>
              <a:pPr/>
              <a:t>‹#›</a:t>
            </a:fld>
            <a:endParaRPr lang="en-US" altLang="en-US"/>
          </a:p>
        </p:txBody>
      </p:sp>
    </p:spTree>
    <p:extLst>
      <p:ext uri="{BB962C8B-B14F-4D97-AF65-F5344CB8AC3E}">
        <p14:creationId xmlns:p14="http://schemas.microsoft.com/office/powerpoint/2010/main" val="130675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75F46F-8CCA-4FFF-8E89-386AC2D1F874}" type="slidenum">
              <a:rPr lang="en-US" altLang="en-US"/>
              <a:pPr/>
              <a:t>‹#›</a:t>
            </a:fld>
            <a:endParaRPr lang="en-US" altLang="en-US"/>
          </a:p>
        </p:txBody>
      </p:sp>
    </p:spTree>
    <p:extLst>
      <p:ext uri="{BB962C8B-B14F-4D97-AF65-F5344CB8AC3E}">
        <p14:creationId xmlns:p14="http://schemas.microsoft.com/office/powerpoint/2010/main" val="310080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76E68DF-45DD-406F-8854-3D09938F74C0}" type="slidenum">
              <a:rPr lang="en-US" altLang="en-US"/>
              <a:pPr/>
              <a:t>‹#›</a:t>
            </a:fld>
            <a:endParaRPr lang="en-US" altLang="en-US"/>
          </a:p>
        </p:txBody>
      </p:sp>
    </p:spTree>
    <p:extLst>
      <p:ext uri="{BB962C8B-B14F-4D97-AF65-F5344CB8AC3E}">
        <p14:creationId xmlns:p14="http://schemas.microsoft.com/office/powerpoint/2010/main" val="338661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4C4A510-B2F5-4D93-9D01-9FB4A05B3D69}" type="slidenum">
              <a:rPr lang="en-US" altLang="en-US"/>
              <a:pPr/>
              <a:t>‹#›</a:t>
            </a:fld>
            <a:endParaRPr lang="en-US" altLang="en-US"/>
          </a:p>
        </p:txBody>
      </p:sp>
    </p:spTree>
    <p:extLst>
      <p:ext uri="{BB962C8B-B14F-4D97-AF65-F5344CB8AC3E}">
        <p14:creationId xmlns:p14="http://schemas.microsoft.com/office/powerpoint/2010/main" val="101658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E5AE8E-6C94-489A-A031-2D35BB36141C}" type="slidenum">
              <a:rPr lang="en-US" altLang="en-US"/>
              <a:pPr/>
              <a:t>‹#›</a:t>
            </a:fld>
            <a:endParaRPr lang="en-US" altLang="en-US"/>
          </a:p>
        </p:txBody>
      </p:sp>
    </p:spTree>
    <p:extLst>
      <p:ext uri="{BB962C8B-B14F-4D97-AF65-F5344CB8AC3E}">
        <p14:creationId xmlns:p14="http://schemas.microsoft.com/office/powerpoint/2010/main" val="55452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24C9FD-2978-4B4B-89EF-440E66F9EBDE}" type="slidenum">
              <a:rPr lang="en-US" altLang="en-US"/>
              <a:pPr/>
              <a:t>‹#›</a:t>
            </a:fld>
            <a:endParaRPr lang="en-US" altLang="en-US"/>
          </a:p>
        </p:txBody>
      </p:sp>
    </p:spTree>
    <p:extLst>
      <p:ext uri="{BB962C8B-B14F-4D97-AF65-F5344CB8AC3E}">
        <p14:creationId xmlns:p14="http://schemas.microsoft.com/office/powerpoint/2010/main" val="162977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C067407-D69D-4B27-BF29-41195922BE64}" type="slidenum">
              <a:rPr lang="en-US" altLang="en-US"/>
              <a:pPr/>
              <a:t>‹#›</a:t>
            </a:fld>
            <a:endParaRPr lang="en-US" altLang="en-US"/>
          </a:p>
        </p:txBody>
      </p:sp>
    </p:spTree>
    <p:extLst>
      <p:ext uri="{BB962C8B-B14F-4D97-AF65-F5344CB8AC3E}">
        <p14:creationId xmlns:p14="http://schemas.microsoft.com/office/powerpoint/2010/main" val="73287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BA0A486-8DCA-4E5B-80DA-6011102DF6E2}" type="slidenum">
              <a:rPr lang="en-US" altLang="en-US"/>
              <a:pPr/>
              <a:t>‹#›</a:t>
            </a:fld>
            <a:endParaRPr lang="en-US" altLang="en-US"/>
          </a:p>
        </p:txBody>
      </p:sp>
    </p:spTree>
    <p:extLst>
      <p:ext uri="{BB962C8B-B14F-4D97-AF65-F5344CB8AC3E}">
        <p14:creationId xmlns:p14="http://schemas.microsoft.com/office/powerpoint/2010/main" val="74884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6ECA96B-1783-47DA-A860-CA6A4A516F5B}" type="slidenum">
              <a:rPr lang="en-US" altLang="en-US"/>
              <a:pPr/>
              <a:t>‹#›</a:t>
            </a:fld>
            <a:endParaRPr lang="en-US" altLang="en-US"/>
          </a:p>
        </p:txBody>
      </p:sp>
    </p:spTree>
    <p:extLst>
      <p:ext uri="{BB962C8B-B14F-4D97-AF65-F5344CB8AC3E}">
        <p14:creationId xmlns:p14="http://schemas.microsoft.com/office/powerpoint/2010/main" val="252367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FB720DE-C909-4FCB-B5CA-00291A8F7D3A}" type="slidenum">
              <a:rPr lang="en-US" altLang="en-US"/>
              <a:pPr/>
              <a:t>‹#›</a:t>
            </a:fld>
            <a:endParaRPr lang="en-US" altLang="en-US"/>
          </a:p>
        </p:txBody>
      </p:sp>
    </p:spTree>
    <p:extLst>
      <p:ext uri="{BB962C8B-B14F-4D97-AF65-F5344CB8AC3E}">
        <p14:creationId xmlns:p14="http://schemas.microsoft.com/office/powerpoint/2010/main" val="84151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D3FE18-4130-48A1-A9C2-F4CCAABD3A44}" type="slidenum">
              <a:rPr lang="en-US" altLang="en-US"/>
              <a:pPr/>
              <a:t>‹#›</a:t>
            </a:fld>
            <a:endParaRPr lang="en-US" altLang="en-US"/>
          </a:p>
        </p:txBody>
      </p:sp>
    </p:spTree>
    <p:extLst>
      <p:ext uri="{BB962C8B-B14F-4D97-AF65-F5344CB8AC3E}">
        <p14:creationId xmlns:p14="http://schemas.microsoft.com/office/powerpoint/2010/main" val="348561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7A91D4-0D2E-4930-8D45-487D4D831686}" type="slidenum">
              <a:rPr lang="en-US" altLang="en-US"/>
              <a:pPr/>
              <a:t>‹#›</a:t>
            </a:fld>
            <a:endParaRPr lang="en-US" altLang="en-US"/>
          </a:p>
        </p:txBody>
      </p:sp>
    </p:spTree>
    <p:extLst>
      <p:ext uri="{BB962C8B-B14F-4D97-AF65-F5344CB8AC3E}">
        <p14:creationId xmlns:p14="http://schemas.microsoft.com/office/powerpoint/2010/main" val="40429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0BCB8AD-6C4B-47B5-810F-12D1C38329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nostic-gospels-med"/>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What about Other Gospels?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OtherGospel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91200"/>
            <a:ext cx="609600" cy="609600"/>
          </a:xfrm>
          <a:prstGeom prst="rect">
            <a:avLst/>
          </a:prstGeom>
        </p:spPr>
      </p:pic>
    </p:spTree>
    <p:custDataLst>
      <p:tags r:id="rId1"/>
    </p:custDataLst>
  </p:cSld>
  <p:clrMapOvr>
    <a:masterClrMapping/>
  </p:clrMapOvr>
  <p:transition advTm="2218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9"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Gospel of the Hebrews</a:t>
            </a:r>
          </a:p>
        </p:txBody>
      </p:sp>
      <p:sp>
        <p:nvSpPr>
          <p:cNvPr id="11267" name="Rectangle 3"/>
          <p:cNvSpPr>
            <a:spLocks noGrp="1" noChangeArrowheads="1"/>
          </p:cNvSpPr>
          <p:nvPr>
            <p:ph type="body" idx="1"/>
          </p:nvPr>
        </p:nvSpPr>
        <p:spPr/>
        <p:txBody>
          <a:bodyPr/>
          <a:lstStyle/>
          <a:p>
            <a:pPr>
              <a:lnSpc>
                <a:spcPct val="90000"/>
              </a:lnSpc>
            </a:pPr>
            <a:r>
              <a:rPr lang="en-US" altLang="en-US"/>
              <a:t>This is the only non-canonical Gospel mentioned at all favorably in canon discussions (Origen and Eusebius).</a:t>
            </a:r>
          </a:p>
          <a:p>
            <a:pPr>
              <a:lnSpc>
                <a:spcPct val="90000"/>
              </a:lnSpc>
            </a:pPr>
            <a:r>
              <a:rPr lang="en-US" altLang="en-US"/>
              <a:t>It probably originated in Egypt, sometime between 100 and 150.</a:t>
            </a:r>
          </a:p>
          <a:p>
            <a:pPr>
              <a:lnSpc>
                <a:spcPct val="90000"/>
              </a:lnSpc>
            </a:pPr>
            <a:r>
              <a:rPr lang="en-US" altLang="en-US"/>
              <a:t>It seems to be Jewish-Christian, with a mixture from Gnosticism and other religions.</a:t>
            </a:r>
          </a:p>
        </p:txBody>
      </p:sp>
    </p:spTree>
    <p:custDataLst>
      <p:tags r:id="rId1"/>
    </p:custDataLst>
  </p:cSld>
  <p:clrMapOvr>
    <a:masterClrMapping/>
  </p:clrMapOvr>
  <p:transition advTm="183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The Gospel of the Hebrews</a:t>
            </a:r>
          </a:p>
        </p:txBody>
      </p:sp>
      <p:sp>
        <p:nvSpPr>
          <p:cNvPr id="12291" name="Rectangle 3"/>
          <p:cNvSpPr>
            <a:spLocks noGrp="1" noChangeArrowheads="1"/>
          </p:cNvSpPr>
          <p:nvPr>
            <p:ph type="body" idx="1"/>
          </p:nvPr>
        </p:nvSpPr>
        <p:spPr/>
        <p:txBody>
          <a:bodyPr/>
          <a:lstStyle/>
          <a:p>
            <a:r>
              <a:rPr lang="en-US" altLang="en-US"/>
              <a:t>This Gospel is known only from seven scattered quotations by the church fathers Clement of Alexandria, Origen, Cyril of Jerusalem, and Jerome.</a:t>
            </a:r>
          </a:p>
          <a:p>
            <a:r>
              <a:rPr lang="en-US" altLang="en-US"/>
              <a:t>Two of these quotations are especially strange!</a:t>
            </a:r>
          </a:p>
        </p:txBody>
      </p:sp>
    </p:spTree>
    <p:custDataLst>
      <p:tags r:id="rId1"/>
    </p:custDataLst>
  </p:cSld>
  <p:clrMapOvr>
    <a:masterClrMapping/>
  </p:clrMapOvr>
  <p:transition advTm="160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Gospel of the Hebrews</a:t>
            </a:r>
          </a:p>
        </p:txBody>
      </p:sp>
      <p:sp>
        <p:nvSpPr>
          <p:cNvPr id="13315" name="Text Box 3"/>
          <p:cNvSpPr txBox="1">
            <a:spLocks noChangeArrowheads="1"/>
          </p:cNvSpPr>
          <p:nvPr/>
        </p:nvSpPr>
        <p:spPr bwMode="auto">
          <a:xfrm>
            <a:off x="990600" y="1600200"/>
            <a:ext cx="7391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When the Christ wished to come upon the earth to men, the good Father summoned a mighty power in heaven, which was called Michael, and entrusted Christ to the care thereof.  And the power came into the world and it was called Mary, and Christ was in her womb seven months.</a:t>
            </a:r>
            <a:r>
              <a:rPr lang="en-US" altLang="en-US" sz="2400">
                <a:cs typeface="Arial" charset="0"/>
              </a:rPr>
              <a:t>"</a:t>
            </a:r>
          </a:p>
        </p:txBody>
      </p:sp>
      <p:sp>
        <p:nvSpPr>
          <p:cNvPr id="13316" name="Text Box 4"/>
          <p:cNvSpPr txBox="1">
            <a:spLocks noChangeArrowheads="1"/>
          </p:cNvSpPr>
          <p:nvPr/>
        </p:nvSpPr>
        <p:spPr bwMode="auto">
          <a:xfrm>
            <a:off x="1066800" y="4343400"/>
            <a:ext cx="723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Here the Savior says, </a:t>
            </a:r>
            <a:r>
              <a:rPr lang="en-US" altLang="en-US" sz="2400">
                <a:cs typeface="Arial" charset="0"/>
              </a:rPr>
              <a:t>'</a:t>
            </a:r>
            <a:r>
              <a:rPr lang="en-US" altLang="en-US" sz="2400"/>
              <a:t>Even so did my mother, the Holy Spirit, take me by one of my hairs and carry me away on to the great mountain Tabor.</a:t>
            </a:r>
            <a:r>
              <a:rPr lang="en-US" altLang="en-US" sz="2400">
                <a:cs typeface="Arial" charset="0"/>
              </a:rPr>
              <a:t>'"</a:t>
            </a:r>
          </a:p>
        </p:txBody>
      </p:sp>
    </p:spTree>
    <p:custDataLst>
      <p:tags r:id="rId1"/>
    </p:custDataLst>
  </p:cSld>
  <p:clrMapOvr>
    <a:masterClrMapping/>
  </p:clrMapOvr>
  <p:transition advTm="495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heckerboard(across)">
                                      <p:cBhvr>
                                        <p:cTn id="7" dur="500"/>
                                        <p:tgtEl>
                                          <p:spTgt spid="1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checkerboard(across)">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Gospel of the Hebrews</a:t>
            </a:r>
          </a:p>
        </p:txBody>
      </p:sp>
      <p:sp>
        <p:nvSpPr>
          <p:cNvPr id="14339" name="Rectangle 3"/>
          <p:cNvSpPr>
            <a:spLocks noGrp="1" noChangeArrowheads="1"/>
          </p:cNvSpPr>
          <p:nvPr>
            <p:ph type="body" idx="1"/>
          </p:nvPr>
        </p:nvSpPr>
        <p:spPr/>
        <p:txBody>
          <a:bodyPr/>
          <a:lstStyle/>
          <a:p>
            <a:r>
              <a:rPr lang="en-US" altLang="en-US"/>
              <a:t>The Gospel clearly introduces ideas that are foreign to the Old Testament, but of the sort characteristic of Gnosticism.</a:t>
            </a:r>
          </a:p>
          <a:p>
            <a:r>
              <a:rPr lang="en-US" altLang="en-US"/>
              <a:t>In any case, it pictures Jesus having pre-existence as the Christ, which disagrees with the assessment in </a:t>
            </a:r>
            <a:r>
              <a:rPr lang="en-US" altLang="en-US" i="1"/>
              <a:t>The Da Vinci Code</a:t>
            </a:r>
            <a:r>
              <a:rPr lang="en-US" altLang="en-US"/>
              <a:t> that Jesus is merely human.</a:t>
            </a:r>
          </a:p>
        </p:txBody>
      </p:sp>
    </p:spTree>
    <p:custDataLst>
      <p:tags r:id="rId1"/>
    </p:custDataLst>
  </p:cSld>
  <p:clrMapOvr>
    <a:masterClrMapping/>
  </p:clrMapOvr>
  <p:transition advTm="184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The Gospel of Philip</a:t>
            </a:r>
          </a:p>
        </p:txBody>
      </p:sp>
      <p:sp>
        <p:nvSpPr>
          <p:cNvPr id="15363" name="Rectangle 3"/>
          <p:cNvSpPr>
            <a:spLocks noGrp="1" noChangeArrowheads="1"/>
          </p:cNvSpPr>
          <p:nvPr>
            <p:ph type="body" sz="half" idx="1"/>
          </p:nvPr>
        </p:nvSpPr>
        <p:spPr>
          <a:xfrm>
            <a:off x="457200" y="1371600"/>
            <a:ext cx="4038600" cy="4525963"/>
          </a:xfrm>
        </p:spPr>
        <p:txBody>
          <a:bodyPr/>
          <a:lstStyle/>
          <a:p>
            <a:r>
              <a:rPr lang="en-US" altLang="en-US" sz="2400"/>
              <a:t>A Gnostic gospel, probably written in Syriac, 250-300, known to us in Coptic.</a:t>
            </a:r>
          </a:p>
          <a:p>
            <a:r>
              <a:rPr lang="en-US" altLang="en-US" sz="2400"/>
              <a:t>It rejects creation by God for creation by a lesser power.</a:t>
            </a:r>
          </a:p>
          <a:p>
            <a:r>
              <a:rPr lang="en-US" altLang="en-US" sz="2400"/>
              <a:t>It rejects Jesus being born of virgin for a strange reason, and similarly argues that Jesus had an earthly father.</a:t>
            </a:r>
          </a:p>
        </p:txBody>
      </p:sp>
      <p:pic>
        <p:nvPicPr>
          <p:cNvPr id="15367" name="Picture 7" descr="GospPhili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00650" y="1600200"/>
            <a:ext cx="29321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heckerboard(across)">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calcmode="lin" valueType="num">
                                      <p:cBhvr additive="base">
                                        <p:cTn id="18"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 calcmode="lin" valueType="num">
                                      <p:cBhvr additive="base">
                                        <p:cTn id="24"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The Gospel of Philip</a:t>
            </a:r>
          </a:p>
        </p:txBody>
      </p:sp>
      <p:sp>
        <p:nvSpPr>
          <p:cNvPr id="16387" name="Text Box 3"/>
          <p:cNvSpPr txBox="1">
            <a:spLocks noChangeArrowheads="1"/>
          </p:cNvSpPr>
          <p:nvPr/>
        </p:nvSpPr>
        <p:spPr bwMode="auto">
          <a:xfrm>
            <a:off x="1143000" y="2362200"/>
            <a:ext cx="6781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 world came about through a mistake.  For he who created it wanted to create it imperishable and immortal.  He fell short of attaining his desire.  For the world never was imperishable, nor, for that matter, was he who made the world.” – 75.2-9</a:t>
            </a:r>
          </a:p>
        </p:txBody>
      </p:sp>
    </p:spTree>
    <p:custDataLst>
      <p:tags r:id="rId1"/>
    </p:custDataLst>
  </p:cSld>
  <p:clrMapOvr>
    <a:masterClrMapping/>
  </p:clrMapOvr>
  <p:transition advTm="291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The Gospel of Philip</a:t>
            </a:r>
          </a:p>
        </p:txBody>
      </p:sp>
      <p:sp>
        <p:nvSpPr>
          <p:cNvPr id="17411" name="Text Box 3"/>
          <p:cNvSpPr txBox="1">
            <a:spLocks noChangeArrowheads="1"/>
          </p:cNvSpPr>
          <p:nvPr/>
        </p:nvSpPr>
        <p:spPr bwMode="auto">
          <a:xfrm>
            <a:off x="838200" y="1447800"/>
            <a:ext cx="7467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Some said, </a:t>
            </a:r>
            <a:r>
              <a:rPr lang="en-US" altLang="en-US" sz="2800">
                <a:cs typeface="Arial" charset="0"/>
              </a:rPr>
              <a:t>"</a:t>
            </a:r>
            <a:r>
              <a:rPr lang="en-US" altLang="en-US" sz="2800"/>
              <a:t>Mary conceived by the Holy Spirit.</a:t>
            </a:r>
            <a:r>
              <a:rPr lang="en-US" altLang="en-US" sz="2800">
                <a:cs typeface="Arial" charset="0"/>
              </a:rPr>
              <a:t>"</a:t>
            </a:r>
            <a:r>
              <a:rPr lang="en-US" altLang="en-US" sz="2800"/>
              <a:t>  They are in error.  They do not know what they are saying.  When did a woman ever conceive by a woman?  Mary is the virgin whom no power defiled.  She is a great anathema to the Hebrews, who are the apostles and the apostolic men.… And the Lord would not have said </a:t>
            </a:r>
            <a:r>
              <a:rPr lang="en-US" altLang="en-US" sz="2800">
                <a:cs typeface="Arial" charset="0"/>
              </a:rPr>
              <a:t>"</a:t>
            </a:r>
            <a:r>
              <a:rPr lang="en-US" altLang="en-US" sz="2800"/>
              <a:t>My Father who is in heaven</a:t>
            </a:r>
            <a:r>
              <a:rPr lang="en-US" altLang="en-US" sz="2800">
                <a:cs typeface="Arial" charset="0"/>
              </a:rPr>
              <a:t>"</a:t>
            </a:r>
            <a:r>
              <a:rPr lang="en-US" altLang="en-US" sz="2800"/>
              <a:t> unless he had had another father, but he would have said simply </a:t>
            </a:r>
            <a:r>
              <a:rPr lang="en-US" altLang="en-US" sz="2800">
                <a:cs typeface="Arial" charset="0"/>
              </a:rPr>
              <a:t>"</a:t>
            </a:r>
            <a:r>
              <a:rPr lang="en-US" altLang="en-US" sz="2800"/>
              <a:t>my father.</a:t>
            </a:r>
            <a:r>
              <a:rPr lang="en-US" altLang="en-US" sz="2800">
                <a:cs typeface="Arial" charset="0"/>
              </a:rPr>
              <a:t>"</a:t>
            </a:r>
            <a:r>
              <a:rPr lang="en-US" altLang="en-US" sz="2800"/>
              <a:t> – 55.23-36</a:t>
            </a:r>
          </a:p>
        </p:txBody>
      </p:sp>
    </p:spTree>
    <p:custDataLst>
      <p:tags r:id="rId1"/>
    </p:custDataLst>
  </p:cSld>
  <p:clrMapOvr>
    <a:masterClrMapping/>
  </p:clrMapOvr>
  <p:transition advTm="331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The Gospel of Philip</a:t>
            </a:r>
          </a:p>
        </p:txBody>
      </p:sp>
      <p:sp>
        <p:nvSpPr>
          <p:cNvPr id="18435" name="Rectangle 3"/>
          <p:cNvSpPr>
            <a:spLocks noGrp="1" noChangeArrowheads="1"/>
          </p:cNvSpPr>
          <p:nvPr>
            <p:ph type="body" idx="1"/>
          </p:nvPr>
        </p:nvSpPr>
        <p:spPr/>
        <p:txBody>
          <a:bodyPr/>
          <a:lstStyle/>
          <a:p>
            <a:r>
              <a:rPr lang="en-US" altLang="en-US" sz="2800"/>
              <a:t>This Gospel demonstrates flimsy interpretation of the Bible:</a:t>
            </a:r>
          </a:p>
          <a:p>
            <a:pPr lvl="1"/>
            <a:r>
              <a:rPr lang="en-US" altLang="en-US" sz="2400"/>
              <a:t>The Holy Spirit is feminine (because the Hebrew and Syriac words for </a:t>
            </a:r>
            <a:r>
              <a:rPr lang="en-US" altLang="en-US" sz="2400">
                <a:cs typeface="Arial" charset="0"/>
              </a:rPr>
              <a:t>'</a:t>
            </a:r>
            <a:r>
              <a:rPr lang="en-US" altLang="en-US" sz="2400"/>
              <a:t>spirit</a:t>
            </a:r>
            <a:r>
              <a:rPr lang="en-US" altLang="en-US" sz="2400">
                <a:cs typeface="Arial" charset="0"/>
              </a:rPr>
              <a:t>'</a:t>
            </a:r>
            <a:r>
              <a:rPr lang="en-US" altLang="en-US" sz="2400"/>
              <a:t> are feminine).</a:t>
            </a:r>
          </a:p>
          <a:p>
            <a:pPr lvl="1"/>
            <a:r>
              <a:rPr lang="en-US" altLang="en-US" sz="2400"/>
              <a:t>The apostles &amp; their followers are mistaken.</a:t>
            </a:r>
          </a:p>
          <a:p>
            <a:pPr lvl="1"/>
            <a:r>
              <a:rPr lang="en-US" altLang="en-US" sz="2400"/>
              <a:t>Jesus had an earthly father because he refers to God as his Father in heaven.</a:t>
            </a:r>
          </a:p>
          <a:p>
            <a:r>
              <a:rPr lang="en-US" altLang="en-US" sz="2800"/>
              <a:t>All these arguments depend upon using our Bible, and twisting it to make points the Bible does not.</a:t>
            </a:r>
          </a:p>
        </p:txBody>
      </p:sp>
    </p:spTree>
    <p:custDataLst>
      <p:tags r:id="rId1"/>
    </p:custDataLst>
  </p:cSld>
  <p:clrMapOvr>
    <a:masterClrMapping/>
  </p:clrMapOvr>
  <p:transition advTm="487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The Gospel of Philip</a:t>
            </a:r>
          </a:p>
        </p:txBody>
      </p:sp>
      <p:sp>
        <p:nvSpPr>
          <p:cNvPr id="19459" name="Rectangle 3"/>
          <p:cNvSpPr>
            <a:spLocks noGrp="1" noChangeArrowheads="1"/>
          </p:cNvSpPr>
          <p:nvPr>
            <p:ph type="body" idx="1"/>
          </p:nvPr>
        </p:nvSpPr>
        <p:spPr/>
        <p:txBody>
          <a:bodyPr/>
          <a:lstStyle/>
          <a:p>
            <a:pPr>
              <a:lnSpc>
                <a:spcPct val="90000"/>
              </a:lnSpc>
            </a:pPr>
            <a:r>
              <a:rPr lang="en-US" altLang="en-US"/>
              <a:t>The Gospel of Philip </a:t>
            </a:r>
            <a:r>
              <a:rPr lang="en-US" altLang="en-US">
                <a:solidFill>
                  <a:srgbClr val="FF0000"/>
                </a:solidFill>
              </a:rPr>
              <a:t>is</a:t>
            </a:r>
            <a:r>
              <a:rPr lang="en-US" altLang="en-US"/>
              <a:t> one of the sources that Dan Brown, author of </a:t>
            </a:r>
            <a:r>
              <a:rPr lang="en-US" altLang="en-US" i="1"/>
              <a:t>The Da Vinci Code</a:t>
            </a:r>
            <a:r>
              <a:rPr lang="en-US" altLang="en-US"/>
              <a:t>, uses to support his reconstruction of Jesus and his emphasis on Mary Magdalene.</a:t>
            </a:r>
          </a:p>
          <a:p>
            <a:pPr>
              <a:lnSpc>
                <a:spcPct val="90000"/>
              </a:lnSpc>
            </a:pPr>
            <a:r>
              <a:rPr lang="en-US" altLang="en-US"/>
              <a:t>Some of it supports his view, some of it doesn</a:t>
            </a:r>
            <a:r>
              <a:rPr lang="en-US" altLang="en-US">
                <a:cs typeface="Arial" charset="0"/>
              </a:rPr>
              <a:t>'</a:t>
            </a:r>
            <a:r>
              <a:rPr lang="en-US" altLang="en-US"/>
              <a:t>t.</a:t>
            </a:r>
          </a:p>
          <a:p>
            <a:pPr>
              <a:lnSpc>
                <a:spcPct val="90000"/>
              </a:lnSpc>
            </a:pPr>
            <a:r>
              <a:rPr lang="en-US" altLang="en-US"/>
              <a:t>Another of his sources is the Gospel of Mary (Magdalene).</a:t>
            </a:r>
          </a:p>
        </p:txBody>
      </p:sp>
    </p:spTree>
    <p:custDataLst>
      <p:tags r:id="rId1"/>
    </p:custDataLst>
  </p:cSld>
  <p:clrMapOvr>
    <a:masterClrMapping/>
  </p:clrMapOvr>
  <p:transition advTm="222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The Gospel of Mary</a:t>
            </a:r>
          </a:p>
        </p:txBody>
      </p:sp>
      <p:sp>
        <p:nvSpPr>
          <p:cNvPr id="20483" name="Rectangle 3"/>
          <p:cNvSpPr>
            <a:spLocks noGrp="1" noChangeArrowheads="1"/>
          </p:cNvSpPr>
          <p:nvPr>
            <p:ph type="body" sz="half" idx="1"/>
          </p:nvPr>
        </p:nvSpPr>
        <p:spPr/>
        <p:txBody>
          <a:bodyPr/>
          <a:lstStyle/>
          <a:p>
            <a:r>
              <a:rPr lang="en-US" altLang="en-US" sz="2400"/>
              <a:t>Slightly under ½ of this gospel survives in the Coptic language in the Berlin Codex from the 5</a:t>
            </a:r>
            <a:r>
              <a:rPr lang="en-US" altLang="en-US" sz="2400" baseline="30000"/>
              <a:t>th</a:t>
            </a:r>
            <a:r>
              <a:rPr lang="en-US" altLang="en-US" sz="2400"/>
              <a:t> century, 8 of 18 pages.</a:t>
            </a:r>
          </a:p>
          <a:p>
            <a:r>
              <a:rPr lang="en-US" altLang="en-US" sz="2400"/>
              <a:t>The last two pages are also preserved in Greek from the early 3</a:t>
            </a:r>
            <a:r>
              <a:rPr lang="en-US" altLang="en-US" sz="2400" baseline="30000"/>
              <a:t>rd</a:t>
            </a:r>
            <a:r>
              <a:rPr lang="en-US" altLang="en-US" sz="2400"/>
              <a:t> century.</a:t>
            </a:r>
          </a:p>
          <a:p>
            <a:r>
              <a:rPr lang="en-US" altLang="en-US" sz="2400"/>
              <a:t>The gospel thus dates from sometime before AD 200.</a:t>
            </a:r>
          </a:p>
        </p:txBody>
      </p:sp>
      <p:pic>
        <p:nvPicPr>
          <p:cNvPr id="20485" name="Picture 5" descr="gospel-mar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6988" y="2057400"/>
            <a:ext cx="3216275"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5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0485"/>
                                        </p:tgtEl>
                                        <p:attrNameLst>
                                          <p:attrName>style.visibility</p:attrName>
                                        </p:attrNameLst>
                                      </p:cBhvr>
                                      <p:to>
                                        <p:strVal val="visible"/>
                                      </p:to>
                                    </p:set>
                                    <p:animEffect transition="in" filter="checkerboard(across)">
                                      <p:cBhvr>
                                        <p:cTn id="19" dur="500"/>
                                        <p:tgtEl>
                                          <p:spTgt spid="204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 calcmode="lin" valueType="num">
                                      <p:cBhvr additive="base">
                                        <p:cTn id="24"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4" descr="gnostic-gospels-med"/>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r>
              <a:rPr lang="en-US" altLang="en-US"/>
              <a:t>What about other Gospels?</a:t>
            </a:r>
          </a:p>
        </p:txBody>
      </p:sp>
      <p:sp>
        <p:nvSpPr>
          <p:cNvPr id="3075" name="Rectangle 3"/>
          <p:cNvSpPr>
            <a:spLocks noGrp="1" noChangeArrowheads="1"/>
          </p:cNvSpPr>
          <p:nvPr>
            <p:ph type="body" idx="1"/>
          </p:nvPr>
        </p:nvSpPr>
        <p:spPr>
          <a:xfrm>
            <a:off x="457200" y="2057400"/>
            <a:ext cx="8229600" cy="4525963"/>
          </a:xfrm>
        </p:spPr>
        <p:txBody>
          <a:bodyPr/>
          <a:lstStyle/>
          <a:p>
            <a:r>
              <a:rPr lang="en-US" altLang="en-US"/>
              <a:t>Weren</a:t>
            </a:r>
            <a:r>
              <a:rPr lang="en-US" altLang="en-US">
                <a:cs typeface="Arial" charset="0"/>
              </a:rPr>
              <a:t>'</a:t>
            </a:r>
            <a:r>
              <a:rPr lang="en-US" altLang="en-US"/>
              <a:t>t there other gospels in competition with those four that were finally accepted?</a:t>
            </a:r>
          </a:p>
          <a:p>
            <a:pPr lvl="1"/>
            <a:r>
              <a:rPr lang="en-US" altLang="en-US"/>
              <a:t>Yes, there were.</a:t>
            </a:r>
          </a:p>
          <a:p>
            <a:r>
              <a:rPr lang="en-US" altLang="en-US"/>
              <a:t>What do we know about these?</a:t>
            </a:r>
          </a:p>
          <a:p>
            <a:pPr lvl="1"/>
            <a:r>
              <a:rPr lang="en-US" altLang="en-US"/>
              <a:t>Let</a:t>
            </a:r>
            <a:r>
              <a:rPr lang="en-US" altLang="en-US">
                <a:cs typeface="Arial" charset="0"/>
              </a:rPr>
              <a:t>'</a:t>
            </a:r>
            <a:r>
              <a:rPr lang="en-US" altLang="en-US"/>
              <a:t>s see.</a:t>
            </a:r>
          </a:p>
        </p:txBody>
      </p:sp>
    </p:spTree>
    <p:custDataLst>
      <p:tags r:id="rId1"/>
    </p:custDataLst>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The Gospel of Mary</a:t>
            </a:r>
          </a:p>
        </p:txBody>
      </p:sp>
      <p:sp>
        <p:nvSpPr>
          <p:cNvPr id="21507" name="Rectangle 3"/>
          <p:cNvSpPr>
            <a:spLocks noGrp="1" noChangeArrowheads="1"/>
          </p:cNvSpPr>
          <p:nvPr>
            <p:ph type="body" idx="1"/>
          </p:nvPr>
        </p:nvSpPr>
        <p:spPr/>
        <p:txBody>
          <a:bodyPr/>
          <a:lstStyle/>
          <a:p>
            <a:r>
              <a:rPr lang="en-US" altLang="en-US"/>
              <a:t>The first six pages are missing.  On page seven we come in just at the end of a conversation of the risen Christ with his disciples.  Then he blesses and leaves them.</a:t>
            </a:r>
          </a:p>
          <a:p>
            <a:r>
              <a:rPr lang="en-US" altLang="en-US"/>
              <a:t>The disciples are sad and fearful, given their commission and what happened to Jesus.</a:t>
            </a:r>
          </a:p>
          <a:p>
            <a:r>
              <a:rPr lang="en-US" altLang="en-US"/>
              <a:t>Mary Magdalene encourages them.</a:t>
            </a:r>
          </a:p>
        </p:txBody>
      </p:sp>
    </p:spTree>
    <p:custDataLst>
      <p:tags r:id="rId1"/>
    </p:custDataLst>
  </p:cSld>
  <p:clrMapOvr>
    <a:masterClrMapping/>
  </p:clrMapOvr>
  <p:transition advTm="282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The Gospel of Mary</a:t>
            </a:r>
          </a:p>
        </p:txBody>
      </p:sp>
      <p:sp>
        <p:nvSpPr>
          <p:cNvPr id="22531" name="Rectangle 3"/>
          <p:cNvSpPr>
            <a:spLocks noGrp="1" noChangeArrowheads="1"/>
          </p:cNvSpPr>
          <p:nvPr>
            <p:ph type="body" idx="1"/>
          </p:nvPr>
        </p:nvSpPr>
        <p:spPr/>
        <p:txBody>
          <a:bodyPr/>
          <a:lstStyle/>
          <a:p>
            <a:r>
              <a:rPr lang="en-US" altLang="en-US" sz="2800"/>
              <a:t>Peter asks Mary to tell them the revelations she received from Jesus, who loved her above all other women.</a:t>
            </a:r>
          </a:p>
          <a:p>
            <a:r>
              <a:rPr lang="en-US" altLang="en-US" sz="2800"/>
              <a:t>We begin to get a presentation of this when the text breaks off again (pp 11-14 are missing).</a:t>
            </a:r>
          </a:p>
          <a:p>
            <a:r>
              <a:rPr lang="en-US" altLang="en-US" sz="2800"/>
              <a:t>When the text resumes, she is describing how the soul passes through the planetary spheres, and how the soul is to speak with the hostile powers guarding each sphere </a:t>
            </a:r>
            <a:r>
              <a:rPr lang="en-US" altLang="en-US" sz="2800">
                <a:cs typeface="Arial" charset="0"/>
              </a:rPr>
              <a:t>—</a:t>
            </a:r>
            <a:r>
              <a:rPr lang="en-US" altLang="en-US" sz="2800"/>
              <a:t> a standard Gnostic motif.</a:t>
            </a:r>
          </a:p>
        </p:txBody>
      </p:sp>
    </p:spTree>
    <p:custDataLst>
      <p:tags r:id="rId1"/>
    </p:custDataLst>
  </p:cSld>
  <p:clrMapOvr>
    <a:masterClrMapping/>
  </p:clrMapOvr>
  <p:transition advTm="256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The Gospel of Mary</a:t>
            </a:r>
          </a:p>
        </p:txBody>
      </p:sp>
      <p:sp>
        <p:nvSpPr>
          <p:cNvPr id="23555" name="Rectangle 3"/>
          <p:cNvSpPr>
            <a:spLocks noGrp="1" noChangeArrowheads="1"/>
          </p:cNvSpPr>
          <p:nvPr>
            <p:ph type="body" idx="1"/>
          </p:nvPr>
        </p:nvSpPr>
        <p:spPr>
          <a:xfrm>
            <a:off x="457200" y="1828800"/>
            <a:ext cx="8229600" cy="4525963"/>
          </a:xfrm>
        </p:spPr>
        <p:txBody>
          <a:bodyPr/>
          <a:lstStyle/>
          <a:p>
            <a:r>
              <a:rPr lang="en-US" altLang="en-US"/>
              <a:t>When she finishes, Andrew &amp; Peter do not believe her.</a:t>
            </a:r>
          </a:p>
          <a:p>
            <a:r>
              <a:rPr lang="en-US" altLang="en-US"/>
              <a:t>Mary weeps, saying she is no liar.</a:t>
            </a:r>
          </a:p>
          <a:p>
            <a:r>
              <a:rPr lang="en-US" altLang="en-US"/>
              <a:t>Levi rebukes Peter, and the disciples go out to preach to the world.</a:t>
            </a:r>
          </a:p>
          <a:p>
            <a:pPr>
              <a:buFontTx/>
              <a:buNone/>
            </a:pPr>
            <a:r>
              <a:rPr lang="en-US" altLang="en-US"/>
              <a:t>That’s what we know of the Gospel of Mary.</a:t>
            </a:r>
          </a:p>
        </p:txBody>
      </p:sp>
    </p:spTree>
    <p:custDataLst>
      <p:tags r:id="rId1"/>
    </p:custDataLst>
  </p:cSld>
  <p:clrMapOvr>
    <a:masterClrMapping/>
  </p:clrMapOvr>
  <p:transition advTm="158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Summary on Other Gospels</a:t>
            </a:r>
          </a:p>
        </p:txBody>
      </p:sp>
      <p:sp>
        <p:nvSpPr>
          <p:cNvPr id="27651" name="Rectangle 3"/>
          <p:cNvSpPr>
            <a:spLocks noGrp="1" noChangeArrowheads="1"/>
          </p:cNvSpPr>
          <p:nvPr>
            <p:ph type="body" idx="1"/>
          </p:nvPr>
        </p:nvSpPr>
        <p:spPr/>
        <p:txBody>
          <a:bodyPr/>
          <a:lstStyle/>
          <a:p>
            <a:pPr>
              <a:lnSpc>
                <a:spcPct val="90000"/>
              </a:lnSpc>
            </a:pPr>
            <a:r>
              <a:rPr lang="en-US" altLang="en-US"/>
              <a:t>We have looked at four other Gospels:</a:t>
            </a:r>
          </a:p>
          <a:p>
            <a:pPr lvl="1">
              <a:lnSpc>
                <a:spcPct val="90000"/>
              </a:lnSpc>
            </a:pPr>
            <a:r>
              <a:rPr lang="en-US" altLang="en-US"/>
              <a:t>Gospel of Thomas</a:t>
            </a:r>
          </a:p>
          <a:p>
            <a:pPr lvl="1">
              <a:lnSpc>
                <a:spcPct val="90000"/>
              </a:lnSpc>
            </a:pPr>
            <a:r>
              <a:rPr lang="en-US" altLang="en-US"/>
              <a:t>Gospel of Hebrews</a:t>
            </a:r>
          </a:p>
          <a:p>
            <a:pPr lvl="1">
              <a:lnSpc>
                <a:spcPct val="90000"/>
              </a:lnSpc>
            </a:pPr>
            <a:r>
              <a:rPr lang="en-US" altLang="en-US"/>
              <a:t>Gospel of Philip</a:t>
            </a:r>
          </a:p>
          <a:p>
            <a:pPr lvl="1">
              <a:lnSpc>
                <a:spcPct val="90000"/>
              </a:lnSpc>
            </a:pPr>
            <a:r>
              <a:rPr lang="en-US" altLang="en-US"/>
              <a:t>Gospel of Mary</a:t>
            </a:r>
          </a:p>
          <a:p>
            <a:pPr>
              <a:lnSpc>
                <a:spcPct val="90000"/>
              </a:lnSpc>
            </a:pPr>
            <a:r>
              <a:rPr lang="en-US" altLang="en-US"/>
              <a:t>These are the most important ones for our concern here.</a:t>
            </a:r>
          </a:p>
          <a:p>
            <a:pPr lvl="1">
              <a:lnSpc>
                <a:spcPct val="90000"/>
              </a:lnSpc>
            </a:pPr>
            <a:r>
              <a:rPr lang="en-US" altLang="en-US"/>
              <a:t>Early</a:t>
            </a:r>
          </a:p>
          <a:p>
            <a:pPr lvl="1">
              <a:lnSpc>
                <a:spcPct val="90000"/>
              </a:lnSpc>
            </a:pPr>
            <a:r>
              <a:rPr lang="en-US" altLang="en-US"/>
              <a:t>Mentioned in </a:t>
            </a:r>
            <a:r>
              <a:rPr lang="en-US" altLang="en-US" i="1"/>
              <a:t>The Da Vinci Code</a:t>
            </a:r>
            <a:endParaRPr lang="en-US" altLang="en-US"/>
          </a:p>
        </p:txBody>
      </p:sp>
    </p:spTree>
    <p:custDataLst>
      <p:tags r:id="rId1"/>
    </p:custDataLst>
  </p:cSld>
  <p:clrMapOvr>
    <a:masterClrMapping/>
  </p:clrMapOvr>
  <p:transition advTm="206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Summary on Other Gospels</a:t>
            </a:r>
          </a:p>
        </p:txBody>
      </p:sp>
      <p:sp>
        <p:nvSpPr>
          <p:cNvPr id="24579" name="Rectangle 3"/>
          <p:cNvSpPr>
            <a:spLocks noGrp="1" noChangeArrowheads="1"/>
          </p:cNvSpPr>
          <p:nvPr>
            <p:ph type="body" idx="1"/>
          </p:nvPr>
        </p:nvSpPr>
        <p:spPr>
          <a:xfrm>
            <a:off x="685800" y="1371600"/>
            <a:ext cx="7772400" cy="4724400"/>
          </a:xfrm>
        </p:spPr>
        <p:txBody>
          <a:bodyPr/>
          <a:lstStyle/>
          <a:p>
            <a:pPr>
              <a:lnSpc>
                <a:spcPct val="80000"/>
              </a:lnSpc>
            </a:pPr>
            <a:r>
              <a:rPr lang="en-US" altLang="en-US" sz="2800"/>
              <a:t>There is no evidence these gospels go back to eyewitnesses of Jesus</a:t>
            </a:r>
            <a:r>
              <a:rPr lang="en-US" altLang="en-US" sz="2800">
                <a:cs typeface="Arial" charset="0"/>
              </a:rPr>
              <a:t>'</a:t>
            </a:r>
            <a:r>
              <a:rPr lang="en-US" altLang="en-US" sz="2800"/>
              <a:t> ministry just because they claim to.  Such claims (and claims to special revelation) are typical of false teachers.</a:t>
            </a:r>
          </a:p>
          <a:p>
            <a:pPr>
              <a:lnSpc>
                <a:spcPct val="80000"/>
              </a:lnSpc>
            </a:pPr>
            <a:r>
              <a:rPr lang="en-US" altLang="en-US" sz="2800"/>
              <a:t>They also typically make claims to secret knowledge, while the canonical texts claim that Jesus</a:t>
            </a:r>
            <a:r>
              <a:rPr lang="en-US" altLang="en-US" sz="2800">
                <a:cs typeface="Arial" charset="0"/>
              </a:rPr>
              <a:t>'</a:t>
            </a:r>
            <a:r>
              <a:rPr lang="en-US" altLang="en-US" sz="2800"/>
              <a:t> works and words were essentially public.</a:t>
            </a:r>
          </a:p>
          <a:p>
            <a:pPr>
              <a:lnSpc>
                <a:spcPct val="80000"/>
              </a:lnSpc>
            </a:pPr>
            <a:r>
              <a:rPr lang="en-US" altLang="en-US" sz="2800"/>
              <a:t>The evidence that we do have suggests these came on the scene with Gnosticism, a mixture of paganism and Greek philosophy with Christianity.</a:t>
            </a:r>
          </a:p>
        </p:txBody>
      </p:sp>
    </p:spTree>
    <p:custDataLst>
      <p:tags r:id="rId1"/>
    </p:custDataLst>
  </p:cSld>
  <p:clrMapOvr>
    <a:masterClrMapping/>
  </p:clrMapOvr>
  <p:transition advTm="325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Summary on Other Gospels</a:t>
            </a:r>
          </a:p>
        </p:txBody>
      </p:sp>
      <p:sp>
        <p:nvSpPr>
          <p:cNvPr id="25603" name="Rectangle 3"/>
          <p:cNvSpPr>
            <a:spLocks noGrp="1" noChangeArrowheads="1"/>
          </p:cNvSpPr>
          <p:nvPr>
            <p:ph type="body" idx="1"/>
          </p:nvPr>
        </p:nvSpPr>
        <p:spPr/>
        <p:txBody>
          <a:bodyPr/>
          <a:lstStyle/>
          <a:p>
            <a:pPr>
              <a:lnSpc>
                <a:spcPct val="90000"/>
              </a:lnSpc>
            </a:pPr>
            <a:r>
              <a:rPr lang="en-US" altLang="en-US" sz="2800"/>
              <a:t>In any case, </a:t>
            </a:r>
            <a:r>
              <a:rPr lang="en-US" altLang="en-US" sz="2800" i="1"/>
              <a:t>The Da Vinci Code</a:t>
            </a:r>
            <a:r>
              <a:rPr lang="en-US" altLang="en-US" sz="2800"/>
              <a:t> makes selected and distorted use of the gospels it does use.</a:t>
            </a:r>
          </a:p>
          <a:p>
            <a:pPr>
              <a:lnSpc>
                <a:spcPct val="90000"/>
              </a:lnSpc>
            </a:pPr>
            <a:r>
              <a:rPr lang="en-US" altLang="en-US" sz="2800"/>
              <a:t>It tries to make Mary Magdalene Jesus</a:t>
            </a:r>
            <a:r>
              <a:rPr lang="en-US" altLang="en-US" sz="2800">
                <a:cs typeface="Arial" charset="0"/>
              </a:rPr>
              <a:t>'</a:t>
            </a:r>
            <a:r>
              <a:rPr lang="en-US" altLang="en-US" sz="2800"/>
              <a:t> wife, but its sources more likely point to her being his mistress.</a:t>
            </a:r>
          </a:p>
          <a:p>
            <a:pPr>
              <a:lnSpc>
                <a:spcPct val="90000"/>
              </a:lnSpc>
            </a:pPr>
            <a:r>
              <a:rPr lang="en-US" altLang="en-US" sz="2800"/>
              <a:t>It tries to make a marriage between the royal house of David, and the royal house of Saul, but its sources are intensely anti-semitic and anti-Old Testament, and have no interest in anything of this sort.</a:t>
            </a:r>
          </a:p>
        </p:txBody>
      </p:sp>
    </p:spTree>
    <p:custDataLst>
      <p:tags r:id="rId1"/>
    </p:custDataLst>
  </p:cSld>
  <p:clrMapOvr>
    <a:masterClrMapping/>
  </p:clrMapOvr>
  <p:transition advTm="421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Summary on Other Gospels</a:t>
            </a:r>
          </a:p>
        </p:txBody>
      </p:sp>
      <p:sp>
        <p:nvSpPr>
          <p:cNvPr id="26627" name="Rectangle 3"/>
          <p:cNvSpPr>
            <a:spLocks noGrp="1" noChangeArrowheads="1"/>
          </p:cNvSpPr>
          <p:nvPr>
            <p:ph type="body" idx="1"/>
          </p:nvPr>
        </p:nvSpPr>
        <p:spPr/>
        <p:txBody>
          <a:bodyPr/>
          <a:lstStyle/>
          <a:p>
            <a:r>
              <a:rPr lang="en-US" altLang="en-US" sz="2800"/>
              <a:t>In fact, </a:t>
            </a:r>
            <a:r>
              <a:rPr lang="en-US" altLang="en-US" sz="2800" i="1"/>
              <a:t>The Da Vinci Code</a:t>
            </a:r>
            <a:r>
              <a:rPr lang="en-US" altLang="en-US" sz="2800"/>
              <a:t> uses just such details from the Gospels of Philip and Mary as the writer thinks his target audience might accept, and ignores those features which might cause them to think these texts are unbelievable.</a:t>
            </a:r>
          </a:p>
          <a:p>
            <a:r>
              <a:rPr lang="en-US" altLang="en-US" sz="2800"/>
              <a:t>It looks with suspicion on the orthodox Gospels, and with gullibility on the un-orthodox ones.</a:t>
            </a:r>
          </a:p>
          <a:p>
            <a:r>
              <a:rPr lang="en-US" altLang="en-US" sz="2800"/>
              <a:t>I would not trust </a:t>
            </a:r>
            <a:r>
              <a:rPr lang="en-US" altLang="en-US" sz="2800" i="1"/>
              <a:t>The Da Vinci Code</a:t>
            </a:r>
            <a:r>
              <a:rPr lang="en-US" altLang="en-US" sz="2800"/>
              <a:t> for reliable information about early Christianity.</a:t>
            </a:r>
          </a:p>
        </p:txBody>
      </p:sp>
    </p:spTree>
    <p:custDataLst>
      <p:tags r:id="rId1"/>
    </p:custDataLst>
  </p:cSld>
  <p:clrMapOvr>
    <a:masterClrMapping/>
  </p:clrMapOvr>
  <p:transition advTm="332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1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gnostic-gospels-med"/>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8676" name="Rectangle 4"/>
          <p:cNvSpPr>
            <a:spLocks noGrp="1" noChangeArrowheads="1"/>
          </p:cNvSpPr>
          <p:nvPr>
            <p:ph type="ctrTitle"/>
          </p:nvPr>
        </p:nvSpPr>
        <p:spPr/>
        <p:txBody>
          <a:bodyPr/>
          <a:lstStyle/>
          <a:p>
            <a:r>
              <a:rPr lang="en-US" altLang="en-US"/>
              <a:t>The Other Gospels</a:t>
            </a:r>
          </a:p>
        </p:txBody>
      </p:sp>
      <p:sp>
        <p:nvSpPr>
          <p:cNvPr id="28677" name="Rectangle 5"/>
          <p:cNvSpPr>
            <a:spLocks noGrp="1" noChangeArrowheads="1"/>
          </p:cNvSpPr>
          <p:nvPr>
            <p:ph type="subTitle" idx="1"/>
          </p:nvPr>
        </p:nvSpPr>
        <p:spPr/>
        <p:txBody>
          <a:bodyPr/>
          <a:lstStyle/>
          <a:p>
            <a:r>
              <a:rPr lang="en-US" altLang="en-US"/>
              <a:t>Do Not Support</a:t>
            </a:r>
          </a:p>
          <a:p>
            <a:r>
              <a:rPr lang="en-US" altLang="en-US" i="1"/>
              <a:t>The Da Vinci Code</a:t>
            </a:r>
          </a:p>
        </p:txBody>
      </p:sp>
    </p:spTree>
    <p:custDataLst>
      <p:tags r:id="rId1"/>
    </p:custDataLst>
  </p:cSld>
  <p:clrMapOvr>
    <a:masterClrMapping/>
  </p:clrMapOvr>
  <p:transition advTm="119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13" dur="500"/>
                                        <p:tgtEl>
                                          <p:spTgt spid="2867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8677">
                                            <p:txEl>
                                              <p:pRg st="1" end="1"/>
                                            </p:txEl>
                                          </p:spTgt>
                                        </p:tgtEl>
                                        <p:attrNameLst>
                                          <p:attrName>style.visibility</p:attrName>
                                        </p:attrNameLst>
                                      </p:cBhvr>
                                      <p:to>
                                        <p:strVal val="visible"/>
                                      </p:to>
                                    </p:set>
                                    <p:animEffect transition="in" filter="checkerboard(across)">
                                      <p:cBhvr>
                                        <p:cTn id="18" dur="500"/>
                                        <p:tgtEl>
                                          <p:spTgt spid="286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Testimony of Luke</a:t>
            </a:r>
          </a:p>
        </p:txBody>
      </p:sp>
      <p:sp>
        <p:nvSpPr>
          <p:cNvPr id="4099" name="Rectangle 3"/>
          <p:cNvSpPr>
            <a:spLocks noGrp="1" noChangeArrowheads="1"/>
          </p:cNvSpPr>
          <p:nvPr>
            <p:ph type="body" sz="half" idx="1"/>
          </p:nvPr>
        </p:nvSpPr>
        <p:spPr/>
        <p:txBody>
          <a:bodyPr/>
          <a:lstStyle/>
          <a:p>
            <a:r>
              <a:rPr lang="en-US" altLang="en-US" sz="2400"/>
              <a:t>The author of the third Gospel, Luke, a physician and associate of Paul, tells us a little on the status of writings about Jesus at the time he wrote (probably in the late 50s of the first century).</a:t>
            </a:r>
          </a:p>
          <a:p>
            <a:r>
              <a:rPr lang="en-US" altLang="en-US" sz="2400"/>
              <a:t>This is found in the first four verses of the Gospel of Luke.</a:t>
            </a:r>
          </a:p>
        </p:txBody>
      </p:sp>
      <p:pic>
        <p:nvPicPr>
          <p:cNvPr id="4101" name="Picture 5" descr="StLuke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97500" y="2236788"/>
            <a:ext cx="2540000" cy="325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4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The Testimony of Luke</a:t>
            </a:r>
          </a:p>
        </p:txBody>
      </p:sp>
      <p:sp>
        <p:nvSpPr>
          <p:cNvPr id="5123" name="Text Box 3"/>
          <p:cNvSpPr txBox="1">
            <a:spLocks noChangeArrowheads="1"/>
          </p:cNvSpPr>
          <p:nvPr/>
        </p:nvSpPr>
        <p:spPr bwMode="auto">
          <a:xfrm>
            <a:off x="762000" y="1600200"/>
            <a:ext cx="754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rPr>
              <a:t>Many</a:t>
            </a:r>
            <a:r>
              <a:rPr lang="en-US" altLang="en-US" sz="2800"/>
              <a:t> have undertaken to draw up an account of the things that have been fulfilled among us, just as they were handed down to us by those who from the first were eyewitnesses and servants of the word.  Therefore, since I myself have carefully investigated everything from the beginning, it seemed good also to me to write an orderly account for you, most excellent Theophilus, so that you may know the certainty of the things you have been taught. – Luke 1:1-4</a:t>
            </a:r>
          </a:p>
        </p:txBody>
      </p:sp>
    </p:spTree>
    <p:custDataLst>
      <p:tags r:id="rId1"/>
    </p:custDataLst>
  </p:cSld>
  <p:clrMapOvr>
    <a:masterClrMapping/>
  </p:clrMapOvr>
  <p:transition advTm="267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heckerboard(across)">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Testimony of Luke</a:t>
            </a:r>
          </a:p>
        </p:txBody>
      </p:sp>
      <p:sp>
        <p:nvSpPr>
          <p:cNvPr id="6147" name="Rectangle 3"/>
          <p:cNvSpPr>
            <a:spLocks noGrp="1" noChangeArrowheads="1"/>
          </p:cNvSpPr>
          <p:nvPr>
            <p:ph type="body" idx="1"/>
          </p:nvPr>
        </p:nvSpPr>
        <p:spPr>
          <a:xfrm>
            <a:off x="685800" y="1295400"/>
            <a:ext cx="7772400" cy="4800600"/>
          </a:xfrm>
        </p:spPr>
        <p:txBody>
          <a:bodyPr/>
          <a:lstStyle/>
          <a:p>
            <a:pPr>
              <a:lnSpc>
                <a:spcPct val="90000"/>
              </a:lnSpc>
            </a:pPr>
            <a:r>
              <a:rPr lang="en-US" altLang="en-US" sz="2800"/>
              <a:t>Of our canonical gospels, no more than two had been written when Luke wrote (Matthew and Mark), possibly only Matthew.</a:t>
            </a:r>
          </a:p>
          <a:p>
            <a:pPr>
              <a:lnSpc>
                <a:spcPct val="90000"/>
              </a:lnSpc>
            </a:pPr>
            <a:r>
              <a:rPr lang="en-US" altLang="en-US" sz="2800"/>
              <a:t>So there were apparently a number of other attempts in existence when Luke wrote.  </a:t>
            </a:r>
          </a:p>
          <a:p>
            <a:pPr>
              <a:lnSpc>
                <a:spcPct val="90000"/>
              </a:lnSpc>
            </a:pPr>
            <a:r>
              <a:rPr lang="en-US" altLang="en-US" sz="2800"/>
              <a:t>Luke does not suggest these present a different Jesus, but rather that they, too, depend on the testimony of the eyewitnesses.</a:t>
            </a:r>
          </a:p>
          <a:p>
            <a:pPr>
              <a:lnSpc>
                <a:spcPct val="90000"/>
              </a:lnSpc>
            </a:pPr>
            <a:r>
              <a:rPr lang="en-US" altLang="en-US" sz="2800"/>
              <a:t>There is no evidence that any of these survived to be the gospels mentioned in later centuries.  They were probably displaced early on by Matthew, Mark, Luke and John.</a:t>
            </a:r>
          </a:p>
        </p:txBody>
      </p:sp>
    </p:spTree>
    <p:custDataLst>
      <p:tags r:id="rId1"/>
    </p:custDataLst>
  </p:cSld>
  <p:clrMapOvr>
    <a:masterClrMapping/>
  </p:clrMapOvr>
  <p:transition advTm="485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Other Early Gospels</a:t>
            </a:r>
          </a:p>
        </p:txBody>
      </p:sp>
      <p:sp>
        <p:nvSpPr>
          <p:cNvPr id="7171" name="Rectangle 3"/>
          <p:cNvSpPr>
            <a:spLocks noGrp="1" noChangeArrowheads="1"/>
          </p:cNvSpPr>
          <p:nvPr>
            <p:ph type="body" idx="1"/>
          </p:nvPr>
        </p:nvSpPr>
        <p:spPr/>
        <p:txBody>
          <a:bodyPr/>
          <a:lstStyle/>
          <a:p>
            <a:r>
              <a:rPr lang="en-US" altLang="en-US"/>
              <a:t>From writings of the church fathers (that have been known for centuries), and from recently discovered manuscripts and fragments, we know something about 20-30 other gospels, orthodox or heretical, that circulated in the early centuries of church history, before Constantine.</a:t>
            </a:r>
          </a:p>
          <a:p>
            <a:r>
              <a:rPr lang="en-US" altLang="en-US"/>
              <a:t>Let</a:t>
            </a:r>
            <a:r>
              <a:rPr lang="en-US" altLang="en-US">
                <a:cs typeface="Arial" charset="0"/>
              </a:rPr>
              <a:t>'</a:t>
            </a:r>
            <a:r>
              <a:rPr lang="en-US" altLang="en-US"/>
              <a:t>s have a look at some of these.</a:t>
            </a:r>
          </a:p>
        </p:txBody>
      </p:sp>
    </p:spTree>
    <p:custDataLst>
      <p:tags r:id="rId1"/>
    </p:custDataLst>
  </p:cSld>
  <p:clrMapOvr>
    <a:masterClrMapping/>
  </p:clrMapOvr>
  <p:transition advTm="222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Gospel of Thomas</a:t>
            </a:r>
          </a:p>
        </p:txBody>
      </p:sp>
      <p:sp>
        <p:nvSpPr>
          <p:cNvPr id="8195" name="Rectangle 3"/>
          <p:cNvSpPr>
            <a:spLocks noGrp="1" noChangeArrowheads="1"/>
          </p:cNvSpPr>
          <p:nvPr>
            <p:ph type="body" sz="half" idx="1"/>
          </p:nvPr>
        </p:nvSpPr>
        <p:spPr>
          <a:xfrm>
            <a:off x="685800" y="1752600"/>
            <a:ext cx="3810000" cy="4343400"/>
          </a:xfrm>
        </p:spPr>
        <p:txBody>
          <a:bodyPr/>
          <a:lstStyle/>
          <a:p>
            <a:pPr>
              <a:lnSpc>
                <a:spcPct val="90000"/>
              </a:lnSpc>
            </a:pPr>
            <a:r>
              <a:rPr lang="en-US" altLang="en-US" sz="2400"/>
              <a:t>Found in 1945 among the Nag Hammadi papyri, this Gospel has attracted the most attention.</a:t>
            </a:r>
          </a:p>
          <a:p>
            <a:pPr>
              <a:lnSpc>
                <a:spcPct val="90000"/>
              </a:lnSpc>
            </a:pPr>
            <a:r>
              <a:rPr lang="en-US" altLang="en-US" sz="2400"/>
              <a:t>The complete text is available only in Coptic, in a manuscript dating after Constantine.</a:t>
            </a:r>
          </a:p>
          <a:p>
            <a:pPr>
              <a:lnSpc>
                <a:spcPct val="90000"/>
              </a:lnSpc>
            </a:pPr>
            <a:r>
              <a:rPr lang="en-US" altLang="en-US" sz="2400"/>
              <a:t>We also have 3 Greek fragments, the earliest dating ~ AD 200.</a:t>
            </a:r>
          </a:p>
        </p:txBody>
      </p:sp>
      <p:pic>
        <p:nvPicPr>
          <p:cNvPr id="8196" name="Picture 4" descr="naghammadi"/>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52963" y="2984500"/>
            <a:ext cx="4033837" cy="1757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5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additive="base">
                                        <p:cTn id="12"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additive="base">
                                        <p:cTn id="18"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anim calcmode="lin" valueType="num">
                                      <p:cBhvr additive="base">
                                        <p:cTn id="24"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Gospel of Thomas</a:t>
            </a:r>
          </a:p>
        </p:txBody>
      </p:sp>
      <p:sp>
        <p:nvSpPr>
          <p:cNvPr id="9219" name="Rectangle 3"/>
          <p:cNvSpPr>
            <a:spLocks noGrp="1" noChangeArrowheads="1"/>
          </p:cNvSpPr>
          <p:nvPr>
            <p:ph type="body" sz="half" idx="1"/>
          </p:nvPr>
        </p:nvSpPr>
        <p:spPr>
          <a:xfrm>
            <a:off x="457200" y="1600200"/>
            <a:ext cx="4033838" cy="4525963"/>
          </a:xfrm>
        </p:spPr>
        <p:txBody>
          <a:bodyPr/>
          <a:lstStyle/>
          <a:p>
            <a:pPr>
              <a:lnSpc>
                <a:spcPct val="90000"/>
              </a:lnSpc>
            </a:pPr>
            <a:r>
              <a:rPr lang="en-US" altLang="en-US" sz="2400"/>
              <a:t>The date is disputed:</a:t>
            </a:r>
          </a:p>
          <a:p>
            <a:pPr lvl="1">
              <a:lnSpc>
                <a:spcPct val="90000"/>
              </a:lnSpc>
            </a:pPr>
            <a:r>
              <a:rPr lang="en-US" altLang="en-US" sz="2000"/>
              <a:t>The common suggestion is AD 140.</a:t>
            </a:r>
          </a:p>
          <a:p>
            <a:pPr lvl="1">
              <a:lnSpc>
                <a:spcPct val="90000"/>
              </a:lnSpc>
            </a:pPr>
            <a:r>
              <a:rPr lang="en-US" altLang="en-US" sz="2000"/>
              <a:t>Some suggest as early as AD 50.</a:t>
            </a:r>
          </a:p>
          <a:p>
            <a:pPr lvl="1">
              <a:lnSpc>
                <a:spcPct val="90000"/>
              </a:lnSpc>
            </a:pPr>
            <a:r>
              <a:rPr lang="en-US" altLang="en-US" sz="2000"/>
              <a:t>There is now good evidence the Gospel depends on Tatian</a:t>
            </a:r>
            <a:r>
              <a:rPr lang="en-US" altLang="en-US" sz="2000">
                <a:cs typeface="Arial" charset="0"/>
              </a:rPr>
              <a:t>'</a:t>
            </a:r>
            <a:r>
              <a:rPr lang="en-US" altLang="en-US" sz="2000"/>
              <a:t>s </a:t>
            </a:r>
            <a:r>
              <a:rPr lang="en-US" altLang="en-US" sz="2000" i="1"/>
              <a:t>Diatessaron</a:t>
            </a:r>
            <a:r>
              <a:rPr lang="en-US" altLang="en-US" sz="2000"/>
              <a:t>, so dating after AD 175.</a:t>
            </a:r>
          </a:p>
          <a:p>
            <a:pPr>
              <a:lnSpc>
                <a:spcPct val="90000"/>
              </a:lnSpc>
            </a:pPr>
            <a:r>
              <a:rPr lang="en-US" altLang="en-US" sz="2400"/>
              <a:t>In any case, the picture of Jesus in Thomas does not match that in </a:t>
            </a:r>
            <a:r>
              <a:rPr lang="en-US" altLang="en-US" sz="2400" i="1"/>
              <a:t>The DaVinci Code</a:t>
            </a:r>
            <a:r>
              <a:rPr lang="en-US" altLang="en-US" sz="2400"/>
              <a:t>.</a:t>
            </a:r>
          </a:p>
        </p:txBody>
      </p:sp>
      <p:pic>
        <p:nvPicPr>
          <p:cNvPr id="9221" name="Picture 5" descr="GospThoma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71725"/>
            <a:ext cx="3886200" cy="33416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99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 calcmode="lin" valueType="num">
                                      <p:cBhvr additive="base">
                                        <p:cTn id="18"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 calcmode="lin" valueType="num">
                                      <p:cBhvr additive="base">
                                        <p:cTn id="24"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219">
                                            <p:txEl>
                                              <p:pRg st="3" end="3"/>
                                            </p:txEl>
                                          </p:spTgt>
                                        </p:tgtEl>
                                        <p:attrNameLst>
                                          <p:attrName>style.visibility</p:attrName>
                                        </p:attrNameLst>
                                      </p:cBhvr>
                                      <p:to>
                                        <p:strVal val="visible"/>
                                      </p:to>
                                    </p:set>
                                    <p:anim calcmode="lin" valueType="num">
                                      <p:cBhvr additive="base">
                                        <p:cTn id="30"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219">
                                            <p:txEl>
                                              <p:pRg st="4" end="4"/>
                                            </p:txEl>
                                          </p:spTgt>
                                        </p:tgtEl>
                                        <p:attrNameLst>
                                          <p:attrName>style.visibility</p:attrName>
                                        </p:attrNameLst>
                                      </p:cBhvr>
                                      <p:to>
                                        <p:strVal val="visible"/>
                                      </p:to>
                                    </p:set>
                                    <p:anim calcmode="lin" valueType="num">
                                      <p:cBhvr additive="base">
                                        <p:cTn id="36"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Gospel of Thomas</a:t>
            </a:r>
          </a:p>
        </p:txBody>
      </p:sp>
      <p:sp>
        <p:nvSpPr>
          <p:cNvPr id="10243" name="Text Box 3"/>
          <p:cNvSpPr txBox="1">
            <a:spLocks noChangeArrowheads="1"/>
          </p:cNvSpPr>
          <p:nvPr/>
        </p:nvSpPr>
        <p:spPr bwMode="auto">
          <a:xfrm>
            <a:off x="990600" y="1752600"/>
            <a:ext cx="716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Simon Peter said to them: </a:t>
            </a:r>
            <a:r>
              <a:rPr lang="en-US" altLang="en-US" sz="2800">
                <a:cs typeface="Arial" charset="0"/>
              </a:rPr>
              <a:t>"</a:t>
            </a:r>
            <a:r>
              <a:rPr lang="en-US" altLang="en-US" sz="2800"/>
              <a:t>Let Mary go out from among us, because women are not worthy of the Life.</a:t>
            </a:r>
            <a:r>
              <a:rPr lang="en-US" altLang="en-US" sz="2800">
                <a:cs typeface="Arial" charset="0"/>
              </a:rPr>
              <a:t>"</a:t>
            </a:r>
          </a:p>
        </p:txBody>
      </p:sp>
      <p:sp>
        <p:nvSpPr>
          <p:cNvPr id="10244" name="Text Box 4"/>
          <p:cNvSpPr txBox="1">
            <a:spLocks noChangeArrowheads="1"/>
          </p:cNvSpPr>
          <p:nvPr/>
        </p:nvSpPr>
        <p:spPr bwMode="auto">
          <a:xfrm>
            <a:off x="990600" y="3276600"/>
            <a:ext cx="7315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Jesus said, </a:t>
            </a:r>
            <a:r>
              <a:rPr lang="en-US" altLang="en-US" sz="2800">
                <a:cs typeface="Arial" charset="0"/>
              </a:rPr>
              <a:t>"</a:t>
            </a:r>
            <a:r>
              <a:rPr lang="en-US" altLang="en-US" sz="2800"/>
              <a:t>See, I shall lead her, so that I will make her male, that she too may become a living spirit, resembling you males.  For every woman who makes herself male will enter the Kingdom of Heaven.</a:t>
            </a:r>
            <a:r>
              <a:rPr lang="en-US" altLang="en-US" sz="2800">
                <a:cs typeface="Arial" charset="0"/>
              </a:rPr>
              <a:t>"</a:t>
            </a:r>
            <a:r>
              <a:rPr lang="en-US" altLang="en-US" sz="2800"/>
              <a:t> – saying 114</a:t>
            </a:r>
          </a:p>
        </p:txBody>
      </p:sp>
    </p:spTree>
    <p:custDataLst>
      <p:tags r:id="rId1"/>
    </p:custDataLst>
  </p:cSld>
  <p:clrMapOvr>
    <a:masterClrMapping/>
  </p:clrMapOvr>
  <p:transition advTm="381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checkerboard(across)">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3"/>
</p:tagLst>
</file>

<file path=ppt/tags/tag10.xml><?xml version="1.0" encoding="utf-8"?>
<p:tagLst xmlns:a="http://schemas.openxmlformats.org/drawingml/2006/main" xmlns:r="http://schemas.openxmlformats.org/officeDocument/2006/relationships" xmlns:p="http://schemas.openxmlformats.org/presentationml/2006/main">
  <p:tag name="TIMING" val="|2|4.7|5.2"/>
</p:tagLst>
</file>

<file path=ppt/tags/tag11.xml><?xml version="1.0" encoding="utf-8"?>
<p:tagLst xmlns:a="http://schemas.openxmlformats.org/drawingml/2006/main" xmlns:r="http://schemas.openxmlformats.org/officeDocument/2006/relationships" xmlns:p="http://schemas.openxmlformats.org/presentationml/2006/main">
  <p:tag name="TIMING" val="|0.5|9.1"/>
</p:tagLst>
</file>

<file path=ppt/tags/tag12.xml><?xml version="1.0" encoding="utf-8"?>
<p:tagLst xmlns:a="http://schemas.openxmlformats.org/drawingml/2006/main" xmlns:r="http://schemas.openxmlformats.org/officeDocument/2006/relationships" xmlns:p="http://schemas.openxmlformats.org/presentationml/2006/main">
  <p:tag name="TIMING" val="|0.2|30.3"/>
</p:tagLst>
</file>

<file path=ppt/tags/tag13.xml><?xml version="1.0" encoding="utf-8"?>
<p:tagLst xmlns:a="http://schemas.openxmlformats.org/drawingml/2006/main" xmlns:r="http://schemas.openxmlformats.org/officeDocument/2006/relationships" xmlns:p="http://schemas.openxmlformats.org/presentationml/2006/main">
  <p:tag name="TIMING" val="|0.5|7.1"/>
</p:tagLst>
</file>

<file path=ppt/tags/tag14.xml><?xml version="1.0" encoding="utf-8"?>
<p:tagLst xmlns:a="http://schemas.openxmlformats.org/drawingml/2006/main" xmlns:r="http://schemas.openxmlformats.org/officeDocument/2006/relationships" xmlns:p="http://schemas.openxmlformats.org/presentationml/2006/main">
  <p:tag name="TIMING" val="|0.4|1.8|9.6|5.1"/>
</p:tagLst>
</file>

<file path=ppt/tags/tag15.xml><?xml version="1.0" encoding="utf-8"?>
<p:tagLst xmlns:a="http://schemas.openxmlformats.org/drawingml/2006/main" xmlns:r="http://schemas.openxmlformats.org/officeDocument/2006/relationships" xmlns:p="http://schemas.openxmlformats.org/presentationml/2006/main">
  <p:tag name="TIMING" val="|0.3"/>
</p:tagLst>
</file>

<file path=ppt/tags/tag16.xml><?xml version="1.0" encoding="utf-8"?>
<p:tagLst xmlns:a="http://schemas.openxmlformats.org/drawingml/2006/main" xmlns:r="http://schemas.openxmlformats.org/officeDocument/2006/relationships" xmlns:p="http://schemas.openxmlformats.org/presentationml/2006/main">
  <p:tag name="TIMING" val="|0.5"/>
</p:tagLst>
</file>

<file path=ppt/tags/tag17.xml><?xml version="1.0" encoding="utf-8"?>
<p:tagLst xmlns:a="http://schemas.openxmlformats.org/drawingml/2006/main" xmlns:r="http://schemas.openxmlformats.org/officeDocument/2006/relationships" xmlns:p="http://schemas.openxmlformats.org/presentationml/2006/main">
  <p:tag name="TIMING" val="|0.3|5.5|21.5|6.9|5.9"/>
</p:tagLst>
</file>

<file path=ppt/tags/tag18.xml><?xml version="1.0" encoding="utf-8"?>
<p:tagLst xmlns:a="http://schemas.openxmlformats.org/drawingml/2006/main" xmlns:r="http://schemas.openxmlformats.org/officeDocument/2006/relationships" xmlns:p="http://schemas.openxmlformats.org/presentationml/2006/main">
  <p:tag name="TIMING" val="|0.3|8.9|6.5"/>
</p:tagLst>
</file>

<file path=ppt/tags/tag19.xml><?xml version="1.0" encoding="utf-8"?>
<p:tagLst xmlns:a="http://schemas.openxmlformats.org/drawingml/2006/main" xmlns:r="http://schemas.openxmlformats.org/officeDocument/2006/relationships" xmlns:p="http://schemas.openxmlformats.org/presentationml/2006/main">
  <p:tag name="TIMING" val="|0.2|4.1|11.2|0.8"/>
</p:tagLst>
</file>

<file path=ppt/tags/tag2.xml><?xml version="1.0" encoding="utf-8"?>
<p:tagLst xmlns:a="http://schemas.openxmlformats.org/drawingml/2006/main" xmlns:r="http://schemas.openxmlformats.org/officeDocument/2006/relationships" xmlns:p="http://schemas.openxmlformats.org/presentationml/2006/main">
  <p:tag name="TIMING" val="|2.2|3.7|2.4|2.4"/>
</p:tagLst>
</file>

<file path=ppt/tags/tag20.xml><?xml version="1.0" encoding="utf-8"?>
<p:tagLst xmlns:a="http://schemas.openxmlformats.org/drawingml/2006/main" xmlns:r="http://schemas.openxmlformats.org/officeDocument/2006/relationships" xmlns:p="http://schemas.openxmlformats.org/presentationml/2006/main">
  <p:tag name="TIMING" val="|0.7|15.1|8"/>
</p:tagLst>
</file>

<file path=ppt/tags/tag21.xml><?xml version="1.0" encoding="utf-8"?>
<p:tagLst xmlns:a="http://schemas.openxmlformats.org/drawingml/2006/main" xmlns:r="http://schemas.openxmlformats.org/officeDocument/2006/relationships" xmlns:p="http://schemas.openxmlformats.org/presentationml/2006/main">
  <p:tag name="TIMING" val="|0.4|5.9|6.3"/>
</p:tagLst>
</file>

<file path=ppt/tags/tag22.xml><?xml version="1.0" encoding="utf-8"?>
<p:tagLst xmlns:a="http://schemas.openxmlformats.org/drawingml/2006/main" xmlns:r="http://schemas.openxmlformats.org/officeDocument/2006/relationships" xmlns:p="http://schemas.openxmlformats.org/presentationml/2006/main">
  <p:tag name="TIMING" val="|1.2|2.1|2.8|4.3"/>
</p:tagLst>
</file>

<file path=ppt/tags/tag23.xml><?xml version="1.0" encoding="utf-8"?>
<p:tagLst xmlns:a="http://schemas.openxmlformats.org/drawingml/2006/main" xmlns:r="http://schemas.openxmlformats.org/officeDocument/2006/relationships" xmlns:p="http://schemas.openxmlformats.org/presentationml/2006/main">
  <p:tag name="TIMING" val="|3.2|2.5|1.5|1.2|1.1|2|4|1.3"/>
</p:tagLst>
</file>

<file path=ppt/tags/tag24.xml><?xml version="1.0" encoding="utf-8"?>
<p:tagLst xmlns:a="http://schemas.openxmlformats.org/drawingml/2006/main" xmlns:r="http://schemas.openxmlformats.org/officeDocument/2006/relationships" xmlns:p="http://schemas.openxmlformats.org/presentationml/2006/main">
  <p:tag name="TIMING" val="|0.3|13.8|8.5"/>
</p:tagLst>
</file>

<file path=ppt/tags/tag25.xml><?xml version="1.0" encoding="utf-8"?>
<p:tagLst xmlns:a="http://schemas.openxmlformats.org/drawingml/2006/main" xmlns:r="http://schemas.openxmlformats.org/officeDocument/2006/relationships" xmlns:p="http://schemas.openxmlformats.org/presentationml/2006/main">
  <p:tag name="TIMING" val="|0.3|6|7.4"/>
</p:tagLst>
</file>

<file path=ppt/tags/tag26.xml><?xml version="1.0" encoding="utf-8"?>
<p:tagLst xmlns:a="http://schemas.openxmlformats.org/drawingml/2006/main" xmlns:r="http://schemas.openxmlformats.org/officeDocument/2006/relationships" xmlns:p="http://schemas.openxmlformats.org/presentationml/2006/main">
  <p:tag name="TIMING" val="|0.2|15.9|9.5"/>
</p:tagLst>
</file>

<file path=ppt/tags/tag27.xml><?xml version="1.0" encoding="utf-8"?>
<p:tagLst xmlns:a="http://schemas.openxmlformats.org/drawingml/2006/main" xmlns:r="http://schemas.openxmlformats.org/officeDocument/2006/relationships" xmlns:p="http://schemas.openxmlformats.org/presentationml/2006/main">
  <p:tag name="TIMING" val="|0.7|3.5|1"/>
</p:tagLst>
</file>

<file path=ppt/tags/tag3.xml><?xml version="1.0" encoding="utf-8"?>
<p:tagLst xmlns:a="http://schemas.openxmlformats.org/drawingml/2006/main" xmlns:r="http://schemas.openxmlformats.org/officeDocument/2006/relationships" xmlns:p="http://schemas.openxmlformats.org/presentationml/2006/main">
  <p:tag name="TIMING" val="|4.9|9.5"/>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3|9.1|6|7.3"/>
</p:tagLst>
</file>

<file path=ppt/tags/tag6.xml><?xml version="1.0" encoding="utf-8"?>
<p:tagLst xmlns:a="http://schemas.openxmlformats.org/drawingml/2006/main" xmlns:r="http://schemas.openxmlformats.org/officeDocument/2006/relationships" xmlns:p="http://schemas.openxmlformats.org/presentationml/2006/main">
  <p:tag name="TIMING" val="|4.1|13.7"/>
</p:tagLst>
</file>

<file path=ppt/tags/tag7.xml><?xml version="1.0" encoding="utf-8"?>
<p:tagLst xmlns:a="http://schemas.openxmlformats.org/drawingml/2006/main" xmlns:r="http://schemas.openxmlformats.org/officeDocument/2006/relationships" xmlns:p="http://schemas.openxmlformats.org/presentationml/2006/main">
  <p:tag name="TIMING" val="|2.5|11.1|6.1|6"/>
</p:tagLst>
</file>

<file path=ppt/tags/tag8.xml><?xml version="1.0" encoding="utf-8"?>
<p:tagLst xmlns:a="http://schemas.openxmlformats.org/drawingml/2006/main" xmlns:r="http://schemas.openxmlformats.org/officeDocument/2006/relationships" xmlns:p="http://schemas.openxmlformats.org/presentationml/2006/main">
  <p:tag name="TIMING" val="|0.2|1.6|1.5|3.8|2.8|10.3"/>
</p:tagLst>
</file>

<file path=ppt/tags/tag9.xml><?xml version="1.0" encoding="utf-8"?>
<p:tagLst xmlns:a="http://schemas.openxmlformats.org/drawingml/2006/main" xmlns:r="http://schemas.openxmlformats.org/officeDocument/2006/relationships" xmlns:p="http://schemas.openxmlformats.org/presentationml/2006/main">
  <p:tag name="TIMING" val="|0.8|8.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TotalTime>
  <Words>1686</Words>
  <Application>Microsoft Office PowerPoint</Application>
  <PresentationFormat>On-screen Show (4:3)</PresentationFormat>
  <Paragraphs>105</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What about Other Gospels?</vt:lpstr>
      <vt:lpstr>What about other Gospels?</vt:lpstr>
      <vt:lpstr>The Testimony of Luke</vt:lpstr>
      <vt:lpstr>The Testimony of Luke</vt:lpstr>
      <vt:lpstr>The Testimony of Luke</vt:lpstr>
      <vt:lpstr>Other Early Gospels</vt:lpstr>
      <vt:lpstr>The Gospel of Thomas</vt:lpstr>
      <vt:lpstr>The Gospel of Thomas</vt:lpstr>
      <vt:lpstr>The Gospel of Thomas</vt:lpstr>
      <vt:lpstr>The Gospel of the Hebrews</vt:lpstr>
      <vt:lpstr>The Gospel of the Hebrews</vt:lpstr>
      <vt:lpstr>The Gospel of the Hebrews</vt:lpstr>
      <vt:lpstr>The Gospel of the Hebrews</vt:lpstr>
      <vt:lpstr>The Gospel of Philip</vt:lpstr>
      <vt:lpstr>The Gospel of Philip</vt:lpstr>
      <vt:lpstr>The Gospel of Philip</vt:lpstr>
      <vt:lpstr>The Gospel of Philip</vt:lpstr>
      <vt:lpstr>The Gospel of Philip</vt:lpstr>
      <vt:lpstr>The Gospel of Mary</vt:lpstr>
      <vt:lpstr>The Gospel of Mary</vt:lpstr>
      <vt:lpstr>The Gospel of Mary</vt:lpstr>
      <vt:lpstr>The Gospel of Mary</vt:lpstr>
      <vt:lpstr>Summary on Other Gospels</vt:lpstr>
      <vt:lpstr>Summary on Other Gospels</vt:lpstr>
      <vt:lpstr>Summary on Other Gospels</vt:lpstr>
      <vt:lpstr>Summary on Other Gospels</vt:lpstr>
      <vt:lpstr>The Other Gospels</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about Other Gospels?</dc:title>
  <dc:creator>Dr. Robert C. Newman</dc:creator>
  <cp:lastModifiedBy>Newman</cp:lastModifiedBy>
  <cp:revision>40</cp:revision>
  <dcterms:created xsi:type="dcterms:W3CDTF">2006-02-24T18:20:01Z</dcterms:created>
  <dcterms:modified xsi:type="dcterms:W3CDTF">2015-07-06T20:39:32Z</dcterms:modified>
</cp:coreProperties>
</file>