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3CF420-6D6F-4BFB-A080-D816D3464F0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042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5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2BCBB-7A63-455A-9BC4-09CEA9E5B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0382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EACF6-E16C-477F-A24E-63D39C005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062201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C615ECD-248B-41F1-B911-6B5EB481A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57462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95296-3396-4DEE-A8E4-8F6F573F1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5993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AF93F-1B1F-42F7-90D3-C9204CEEF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25043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D6243-7387-4182-A374-2782EC08C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04191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FA6DF-7406-4123-9ACA-2F2FF91F4E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22729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C531B-F1BB-4441-AEB9-B179B2986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98717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4F002-8B1F-4D04-96DB-DA190C246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530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EC3F1-95BA-45EF-9812-90FC7F1AC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54102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08637-4023-40A1-8255-792E831BC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03270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93355B2-D122-455E-94B4-CEB29962729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940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940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Origin of Life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Accident or Design?</a:t>
            </a:r>
          </a:p>
          <a:p>
            <a:r>
              <a:rPr lang="en-US" altLang="en-US" i="1"/>
              <a:t>Robert C. Newman</a:t>
            </a:r>
          </a:p>
        </p:txBody>
      </p:sp>
      <p:pic>
        <p:nvPicPr>
          <p:cNvPr id="2" name="OriginLif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782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Problem of Bootstrapping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Evolutionists typically assume that life can get from the simplest possible forms to all the diversity we see today by mutation &amp; natural selection.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But there is no evidence that this process will produce complex mechanisms from simple ones.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Consider the analogy of generating meaningful text by randomly adding &amp; changing letters, even with natural selection.</a:t>
            </a:r>
          </a:p>
        </p:txBody>
      </p:sp>
    </p:spTree>
    <p:custDataLst>
      <p:tags r:id="rId1"/>
    </p:custDataLst>
  </p:cSld>
  <p:clrMapOvr>
    <a:masterClrMapping/>
  </p:clrMapOvr>
  <p:transition advTm="3860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Problem of Information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/>
              <a:t>The information content of even simple life forms is staggering.</a:t>
            </a:r>
          </a:p>
          <a:p>
            <a:r>
              <a:rPr lang="en-US" altLang="en-US" sz="2600"/>
              <a:t>It is easy to solve this with a mind behind the universe; it seems impossible without one.</a:t>
            </a:r>
          </a:p>
          <a:p>
            <a:r>
              <a:rPr lang="en-US" altLang="en-US" sz="2600">
                <a:cs typeface="Arial" charset="0"/>
              </a:rPr>
              <a:t>"</a:t>
            </a:r>
            <a:r>
              <a:rPr lang="en-US" altLang="en-US" sz="2600" i="1"/>
              <a:t>The Christian is quite free to believe that there is a considerable amount of settled order and inevitable development in the universe.  But the materialist is not allowed to admit into his spotless machine the slightest speck of spiritualism or miracle.</a:t>
            </a:r>
            <a:r>
              <a:rPr lang="en-US" altLang="en-US" sz="2600">
                <a:cs typeface="Arial" charset="0"/>
              </a:rPr>
              <a:t>"</a:t>
            </a:r>
            <a:r>
              <a:rPr lang="en-US" altLang="en-US" sz="2600"/>
              <a:t> GK Chesterton, </a:t>
            </a:r>
            <a:r>
              <a:rPr lang="en-US" altLang="en-US" sz="2600" i="1"/>
              <a:t>Orthodoxy</a:t>
            </a:r>
            <a:r>
              <a:rPr lang="en-US" altLang="en-US" sz="2600"/>
              <a:t>, 41.</a:t>
            </a:r>
          </a:p>
        </p:txBody>
      </p:sp>
    </p:spTree>
    <p:custDataLst>
      <p:tags r:id="rId1"/>
    </p:custDataLst>
  </p:cSld>
  <p:clrMapOvr>
    <a:masterClrMapping/>
  </p:clrMapOvr>
  <p:transition advTm="11402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</a:t>
            </a:r>
            <a:br>
              <a:rPr lang="en-US" altLang="en-US"/>
            </a:br>
            <a:r>
              <a:rPr lang="en-US" altLang="en-US"/>
              <a:t>Accidental Origin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038600" cy="4411663"/>
          </a:xfrm>
        </p:spPr>
        <p:txBody>
          <a:bodyPr/>
          <a:lstStyle/>
          <a:p>
            <a:r>
              <a:rPr lang="en-US" altLang="en-US" sz="2600"/>
              <a:t>Formation of Proteins</a:t>
            </a:r>
          </a:p>
          <a:p>
            <a:r>
              <a:rPr lang="en-US" altLang="en-US" sz="2600"/>
              <a:t>Formation of Nucleic Acids</a:t>
            </a:r>
          </a:p>
          <a:p>
            <a:r>
              <a:rPr lang="en-US" altLang="en-US" sz="2600"/>
              <a:t>Self-Replication</a:t>
            </a:r>
          </a:p>
          <a:p>
            <a:r>
              <a:rPr lang="en-US" altLang="en-US" sz="2600"/>
              <a:t>Bootstrapping to Organized Complexity</a:t>
            </a:r>
          </a:p>
          <a:p>
            <a:r>
              <a:rPr lang="en-US" altLang="en-US" sz="2600"/>
              <a:t>Information</a:t>
            </a:r>
          </a:p>
        </p:txBody>
      </p:sp>
      <p:pic>
        <p:nvPicPr>
          <p:cNvPr id="76805" name="Picture 5" descr="ecolirota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7275" y="1862138"/>
            <a:ext cx="3600450" cy="412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7084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Where Did Life Come From?</a:t>
            </a:r>
          </a:p>
        </p:txBody>
      </p:sp>
    </p:spTree>
    <p:custDataLst>
      <p:tags r:id="rId1"/>
    </p:custDataLst>
  </p:cSld>
  <p:clrMapOvr>
    <a:masterClrMapping/>
  </p:clrMapOvr>
  <p:transition advTm="3058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Caused Life to Begin?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Did it begin by chance?</a:t>
            </a:r>
          </a:p>
          <a:p>
            <a:pPr lvl="1"/>
            <a:r>
              <a:rPr lang="en-US" altLang="en-US"/>
              <a:t>By the right things just accidentally happening to get a self-replicating system going?</a:t>
            </a:r>
          </a:p>
          <a:p>
            <a:r>
              <a:rPr lang="en-US" altLang="en-US"/>
              <a:t>Did it happen by design?</a:t>
            </a:r>
          </a:p>
          <a:p>
            <a:pPr lvl="1"/>
            <a:r>
              <a:rPr lang="en-US" altLang="en-US"/>
              <a:t>Was some sort of intelligent intervention needed to get the right things in the right places at the right times? </a:t>
            </a:r>
          </a:p>
          <a:p>
            <a:r>
              <a:rPr lang="en-US" altLang="en-US"/>
              <a:t>Some suggest it is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unscientific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to postulate that life began by design.</a:t>
            </a:r>
          </a:p>
          <a:p>
            <a:pPr lvl="1"/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3244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 we mean by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science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do we mean when we say something is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unscientific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?</a:t>
            </a:r>
          </a:p>
          <a:p>
            <a:r>
              <a:rPr lang="en-US" altLang="en-US"/>
              <a:t>Is science…</a:t>
            </a:r>
          </a:p>
          <a:p>
            <a:pPr lvl="1"/>
            <a:r>
              <a:rPr lang="en-US" altLang="en-US"/>
              <a:t>…a method in which explanations that include supernatural causes are not allowed?</a:t>
            </a:r>
          </a:p>
          <a:p>
            <a:pPr lvl="1"/>
            <a:r>
              <a:rPr lang="en-US" altLang="en-US"/>
              <a:t>…a procedure which seeks to find out what really happened in history and/or what is currently happening now?</a:t>
            </a:r>
          </a:p>
        </p:txBody>
      </p:sp>
    </p:spTree>
    <p:custDataLst>
      <p:tags r:id="rId1"/>
    </p:custDataLst>
  </p:cSld>
  <p:clrMapOvr>
    <a:masterClrMapping/>
  </p:clrMapOvr>
  <p:transition advTm="2336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Science &amp; Design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833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Science already has methods for detecting design.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Archaeology/anthropology: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Distinguishing an arrowhead from an accidentally chipped stone</a:t>
            </a:r>
          </a:p>
          <a:p>
            <a:pPr>
              <a:lnSpc>
                <a:spcPct val="90000"/>
              </a:lnSpc>
            </a:pPr>
            <a:r>
              <a:rPr lang="en-US" altLang="en-US"/>
              <a:t>Astrophysics: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Distinguishing an intelligent radio signal from mere radio noise</a:t>
            </a:r>
          </a:p>
          <a:p>
            <a:pPr>
              <a:lnSpc>
                <a:spcPct val="90000"/>
              </a:lnSpc>
            </a:pPr>
            <a:r>
              <a:rPr lang="en-US" altLang="en-US"/>
              <a:t>Ecology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Distinguishing natural pollutants from man-made</a:t>
            </a:r>
          </a:p>
        </p:txBody>
      </p:sp>
    </p:spTree>
    <p:custDataLst>
      <p:tags r:id="rId1"/>
    </p:custDataLst>
  </p:cSld>
  <p:clrMapOvr>
    <a:masterClrMapping/>
  </p:clrMapOvr>
  <p:transition advTm="6268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Science &amp; Design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Probably 10,000 bits of the right sort of information are more than sufficient to recognize design in any case.</a:t>
            </a:r>
          </a:p>
          <a:p>
            <a:r>
              <a:rPr lang="en-US" altLang="en-US"/>
              <a:t>But Carl Sagan has estimated that the simplest sorts of bacteria have about 10</a:t>
            </a:r>
            <a:r>
              <a:rPr lang="en-US" altLang="en-US" baseline="30000"/>
              <a:t>12</a:t>
            </a:r>
            <a:r>
              <a:rPr lang="en-US" altLang="en-US"/>
              <a:t> bits (see his article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Life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in the </a:t>
            </a:r>
            <a:r>
              <a:rPr lang="en-US" altLang="en-US" i="1"/>
              <a:t>Encyclopaedia Britannica</a:t>
            </a:r>
            <a:r>
              <a:rPr lang="en-US" altLang="en-US"/>
              <a:t>) .</a:t>
            </a:r>
          </a:p>
          <a:p>
            <a:r>
              <a:rPr lang="en-US" altLang="en-US"/>
              <a:t>What’s wrong with the hypothesis that life arose by accident or chance?</a:t>
            </a:r>
          </a:p>
        </p:txBody>
      </p:sp>
    </p:spTree>
    <p:custDataLst>
      <p:tags r:id="rId1"/>
    </p:custDataLst>
  </p:cSld>
  <p:clrMapOvr>
    <a:masterClrMapping/>
  </p:clrMapOvr>
  <p:transition advTm="6814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Problems with Accidental Origin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2000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the </a:t>
            </a:r>
            <a:br>
              <a:rPr lang="en-US" altLang="en-US"/>
            </a:br>
            <a:r>
              <a:rPr lang="en-US" altLang="en-US"/>
              <a:t>Formation of Proteins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833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/>
              <a:t>The Miller-Urey experiment of 1953 is often viewed as having solved this problem.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It has frequently been repeated under various conditions.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We have yet to produce two of the 20 needed amino acids in any such experiments.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We regularly produce lots of other amino acids not in the needed 20.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We regularly get lots of other stuff that would reactively interfere with the needed steps that must follow.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We need a reducing atmosphere (less than 1% oxygen), but photo dissociation seems a problem here.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Amino acids in life are all left-handed.</a:t>
            </a:r>
          </a:p>
        </p:txBody>
      </p:sp>
    </p:spTree>
    <p:custDataLst>
      <p:tags r:id="rId1"/>
    </p:custDataLst>
  </p:cSld>
  <p:clrMapOvr>
    <a:masterClrMapping/>
  </p:clrMapOvr>
  <p:transition advTm="19148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the </a:t>
            </a:r>
            <a:br>
              <a:rPr lang="en-US" altLang="en-US"/>
            </a:br>
            <a:r>
              <a:rPr lang="en-US" altLang="en-US"/>
              <a:t>Formation of Nucleic Acids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/>
              <a:t>See Robert Shapiro, </a:t>
            </a:r>
            <a:r>
              <a:rPr lang="en-US" altLang="en-US" sz="2200" i="1"/>
              <a:t>Origins</a:t>
            </a:r>
            <a:r>
              <a:rPr lang="en-US" altLang="en-US" sz="2200"/>
              <a:t>, and his article </a:t>
            </a:r>
            <a:r>
              <a:rPr lang="en-US" altLang="en-US" sz="2200">
                <a:cs typeface="Arial" charset="0"/>
              </a:rPr>
              <a:t>"</a:t>
            </a:r>
            <a:r>
              <a:rPr lang="en-US" altLang="en-US" sz="2200"/>
              <a:t>Improbability of Prebiotic Nucleic Acid Synthesis</a:t>
            </a:r>
            <a:r>
              <a:rPr lang="en-US" altLang="en-US" sz="2200">
                <a:cs typeface="Arial" charset="0"/>
              </a:rPr>
              <a:t>"</a:t>
            </a:r>
            <a:r>
              <a:rPr lang="en-US" altLang="en-US" sz="220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We get low yields even with pure chemicals.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We need drastically different conditions for various steps re/ acidity, temperature, catalysts.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We encounter competing reactions.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How do these nucleotides find each other?</a:t>
            </a:r>
          </a:p>
        </p:txBody>
      </p:sp>
      <p:pic>
        <p:nvPicPr>
          <p:cNvPr id="68613" name="Picture 5" descr="ShapiroOrigi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1113" y="1719263"/>
            <a:ext cx="3151187" cy="441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1822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Problem of </a:t>
            </a:r>
            <a:br>
              <a:rPr lang="en-US" altLang="en-US"/>
            </a:br>
            <a:r>
              <a:rPr lang="en-US" altLang="en-US"/>
              <a:t>Self-Replication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/>
              <a:t>Computer simulations indicate that the simplest self-replicators are beyond the probabilistic resources of the universe.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The chance of something like this happening since the big-bang is on the order of 1 chance in 10</a:t>
            </a:r>
            <a:r>
              <a:rPr lang="en-US" altLang="en-US" sz="2600" baseline="30000"/>
              <a:t>70</a:t>
            </a:r>
            <a:r>
              <a:rPr lang="en-US" altLang="en-US" sz="2600"/>
              <a:t>.</a:t>
            </a:r>
          </a:p>
        </p:txBody>
      </p:sp>
      <p:pic>
        <p:nvPicPr>
          <p:cNvPr id="69637" name="Picture 5" descr="compviru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8113" y="1719263"/>
            <a:ext cx="2898775" cy="441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7221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2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9.7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6.6|38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2.6|2.1|2.5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.9|5.8|2.1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7|1.2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3|2.9|8.3|2.3|11.4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5.7|2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0.4|8.1|20.2|11.2|18|28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3|13.5|17.2|31|2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4.3|31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85</TotalTime>
  <Words>616</Words>
  <Application>Microsoft Office PowerPoint</Application>
  <PresentationFormat>On-screen Show (4:3)</PresentationFormat>
  <Paragraphs>60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Network</vt:lpstr>
      <vt:lpstr>The Origin of Life</vt:lpstr>
      <vt:lpstr>What Caused Life to Begin?</vt:lpstr>
      <vt:lpstr>What do we mean by "science"?</vt:lpstr>
      <vt:lpstr>Science &amp; Design</vt:lpstr>
      <vt:lpstr>Science &amp; Design</vt:lpstr>
      <vt:lpstr>Problems with Accidental Origin</vt:lpstr>
      <vt:lpstr>Problems with the  Formation of Proteins</vt:lpstr>
      <vt:lpstr>Problems with the  Formation of Nucleic Acids</vt:lpstr>
      <vt:lpstr>The Problem of  Self-Replication</vt:lpstr>
      <vt:lpstr>The Problem of Bootstrapping</vt:lpstr>
      <vt:lpstr>The Problem of Information</vt:lpstr>
      <vt:lpstr>Problems with  Accidental Origin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 of Life</dc:title>
  <dc:creator>rnewman</dc:creator>
  <cp:lastModifiedBy>Newman</cp:lastModifiedBy>
  <cp:revision>46</cp:revision>
  <dcterms:created xsi:type="dcterms:W3CDTF">2007-03-22T19:47:33Z</dcterms:created>
  <dcterms:modified xsi:type="dcterms:W3CDTF">2015-07-06T20:35:57Z</dcterms:modified>
</cp:coreProperties>
</file>