
<file path=[Content_Types].xml><?xml version="1.0" encoding="utf-8"?>
<Types xmlns="http://schemas.openxmlformats.org/package/2006/content-types">
  <Default Extension="mp3" ContentType="audio/unknown"/>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57"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Lst>
  <p:sldSz cx="9144000" cy="6858000" type="screen4x3"/>
  <p:notesSz cx="6858000" cy="9144000"/>
  <p:embeddedFontLst>
    <p:embeddedFont>
      <p:font typeface="Tahoma" panose="020B0604030504040204" pitchFamily="34" charset="0"/>
      <p:regular r:id="rId68"/>
      <p:bold r:id="rId69"/>
    </p:embeddedFont>
  </p:embeddedFontLst>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6" autoAdjust="0"/>
    <p:restoredTop sz="94655" autoAdjust="0"/>
  </p:normalViewPr>
  <p:slideViewPr>
    <p:cSldViewPr>
      <p:cViewPr varScale="1">
        <p:scale>
          <a:sx n="110" d="100"/>
          <a:sy n="110" d="100"/>
        </p:scale>
        <p:origin x="-160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467"/>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font" Target="fonts/font1.fntdata"/><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2.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5538" name="Group 2"/>
          <p:cNvGrpSpPr>
            <a:grpSpLocks/>
          </p:cNvGrpSpPr>
          <p:nvPr/>
        </p:nvGrpSpPr>
        <p:grpSpPr bwMode="auto">
          <a:xfrm>
            <a:off x="0" y="2438400"/>
            <a:ext cx="9009063" cy="1052513"/>
            <a:chOff x="0" y="1536"/>
            <a:chExt cx="5675" cy="663"/>
          </a:xfrm>
        </p:grpSpPr>
        <p:grpSp>
          <p:nvGrpSpPr>
            <p:cNvPr id="65539" name="Group 3"/>
            <p:cNvGrpSpPr>
              <a:grpSpLocks/>
            </p:cNvGrpSpPr>
            <p:nvPr/>
          </p:nvGrpSpPr>
          <p:grpSpPr bwMode="auto">
            <a:xfrm>
              <a:off x="183" y="1604"/>
              <a:ext cx="448" cy="299"/>
              <a:chOff x="720" y="336"/>
              <a:chExt cx="624" cy="432"/>
            </a:xfrm>
          </p:grpSpPr>
          <p:sp>
            <p:nvSpPr>
              <p:cNvPr id="65540"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41"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5542" name="Group 6"/>
            <p:cNvGrpSpPr>
              <a:grpSpLocks/>
            </p:cNvGrpSpPr>
            <p:nvPr/>
          </p:nvGrpSpPr>
          <p:grpSpPr bwMode="auto">
            <a:xfrm>
              <a:off x="261" y="1870"/>
              <a:ext cx="465" cy="299"/>
              <a:chOff x="912" y="2640"/>
              <a:chExt cx="672" cy="432"/>
            </a:xfrm>
          </p:grpSpPr>
          <p:sp>
            <p:nvSpPr>
              <p:cNvPr id="65543"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44"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5545"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46"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47"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5548" name="Rectangle 12"/>
          <p:cNvSpPr>
            <a:spLocks noGrp="1" noChangeArrowheads="1"/>
          </p:cNvSpPr>
          <p:nvPr>
            <p:ph type="ctrTitle"/>
          </p:nvPr>
        </p:nvSpPr>
        <p:spPr>
          <a:xfrm>
            <a:off x="990600" y="1828800"/>
            <a:ext cx="7772400" cy="1143000"/>
          </a:xfrm>
        </p:spPr>
        <p:txBody>
          <a:bodyPr/>
          <a:lstStyle>
            <a:lvl1pPr>
              <a:defRPr/>
            </a:lvl1pPr>
          </a:lstStyle>
          <a:p>
            <a:pPr lvl="0"/>
            <a:r>
              <a:rPr lang="en-US" altLang="en-US" noProof="0" smtClean="0"/>
              <a:t>Click to edit Master title style</a:t>
            </a:r>
          </a:p>
        </p:txBody>
      </p:sp>
      <p:sp>
        <p:nvSpPr>
          <p:cNvPr id="65549"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n-US" altLang="en-US" noProof="0" smtClean="0"/>
              <a:t>Click to edit Master subtitle style</a:t>
            </a:r>
          </a:p>
        </p:txBody>
      </p:sp>
      <p:sp>
        <p:nvSpPr>
          <p:cNvPr id="65550" name="Rectangle 14"/>
          <p:cNvSpPr>
            <a:spLocks noGrp="1" noChangeArrowheads="1"/>
          </p:cNvSpPr>
          <p:nvPr>
            <p:ph type="dt" sz="half" idx="2"/>
          </p:nvPr>
        </p:nvSpPr>
        <p:spPr>
          <a:xfrm>
            <a:off x="990600" y="6248400"/>
            <a:ext cx="1905000" cy="457200"/>
          </a:xfrm>
        </p:spPr>
        <p:txBody>
          <a:bodyPr/>
          <a:lstStyle>
            <a:lvl1pPr>
              <a:defRPr>
                <a:solidFill>
                  <a:schemeClr val="bg2"/>
                </a:solidFill>
              </a:defRPr>
            </a:lvl1pPr>
          </a:lstStyle>
          <a:p>
            <a:endParaRPr lang="en-US" altLang="en-US"/>
          </a:p>
        </p:txBody>
      </p:sp>
      <p:sp>
        <p:nvSpPr>
          <p:cNvPr id="65551" name="Rectangle 15"/>
          <p:cNvSpPr>
            <a:spLocks noGrp="1" noChangeArrowheads="1"/>
          </p:cNvSpPr>
          <p:nvPr>
            <p:ph type="ftr" sz="quarter" idx="3"/>
          </p:nvPr>
        </p:nvSpPr>
        <p:spPr>
          <a:xfrm>
            <a:off x="3429000" y="6248400"/>
            <a:ext cx="2895600" cy="457200"/>
          </a:xfrm>
        </p:spPr>
        <p:txBody>
          <a:bodyPr/>
          <a:lstStyle>
            <a:lvl1pPr>
              <a:defRPr>
                <a:solidFill>
                  <a:schemeClr val="bg2"/>
                </a:solidFill>
              </a:defRPr>
            </a:lvl1pPr>
          </a:lstStyle>
          <a:p>
            <a:endParaRPr lang="en-US" altLang="en-US"/>
          </a:p>
        </p:txBody>
      </p:sp>
      <p:sp>
        <p:nvSpPr>
          <p:cNvPr id="65552" name="Rectangle 16"/>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2B0AB264-51B8-4B88-BC93-958C60221C96}"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E26039B-8283-433E-89F8-1B62483A0A8A}" type="slidenum">
              <a:rPr lang="en-US" altLang="en-US"/>
              <a:pPr/>
              <a:t>‹#›</a:t>
            </a:fld>
            <a:endParaRPr lang="en-US" altLang="en-US"/>
          </a:p>
        </p:txBody>
      </p:sp>
    </p:spTree>
    <p:extLst>
      <p:ext uri="{BB962C8B-B14F-4D97-AF65-F5344CB8AC3E}">
        <p14:creationId xmlns:p14="http://schemas.microsoft.com/office/powerpoint/2010/main" val="4232461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617538"/>
            <a:ext cx="1951038" cy="5514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617538"/>
            <a:ext cx="5700712" cy="5514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27F72E0-96E2-4D63-AEAD-2FB95D21ED55}" type="slidenum">
              <a:rPr lang="en-US" altLang="en-US"/>
              <a:pPr/>
              <a:t>‹#›</a:t>
            </a:fld>
            <a:endParaRPr lang="en-US" altLang="en-US"/>
          </a:p>
        </p:txBody>
      </p:sp>
    </p:spTree>
    <p:extLst>
      <p:ext uri="{BB962C8B-B14F-4D97-AF65-F5344CB8AC3E}">
        <p14:creationId xmlns:p14="http://schemas.microsoft.com/office/powerpoint/2010/main" val="2236259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145088" y="2017713"/>
            <a:ext cx="3810000" cy="4114800"/>
          </a:xfrm>
        </p:spPr>
        <p:txBody>
          <a:bodyPr/>
          <a:lstStyle/>
          <a:p>
            <a:endParaRPr lang="en-US"/>
          </a:p>
        </p:txBody>
      </p:sp>
      <p:sp>
        <p:nvSpPr>
          <p:cNvPr id="5" name="Date Placeholder 4"/>
          <p:cNvSpPr>
            <a:spLocks noGrp="1"/>
          </p:cNvSpPr>
          <p:nvPr>
            <p:ph type="dt" sz="half" idx="10"/>
          </p:nvPr>
        </p:nvSpPr>
        <p:spPr>
          <a:xfrm>
            <a:off x="914400" y="632460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352800" y="63246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781800" y="6324600"/>
            <a:ext cx="1905000" cy="457200"/>
          </a:xfrm>
        </p:spPr>
        <p:txBody>
          <a:bodyPr/>
          <a:lstStyle>
            <a:lvl1pPr>
              <a:defRPr/>
            </a:lvl1pPr>
          </a:lstStyle>
          <a:p>
            <a:fld id="{AAB7444E-B1A5-4F6D-A6FC-6D179E6356AF}" type="slidenum">
              <a:rPr lang="en-US" altLang="en-US"/>
              <a:pPr/>
              <a:t>‹#›</a:t>
            </a:fld>
            <a:endParaRPr lang="en-US" altLang="en-US"/>
          </a:p>
        </p:txBody>
      </p:sp>
    </p:spTree>
    <p:extLst>
      <p:ext uri="{BB962C8B-B14F-4D97-AF65-F5344CB8AC3E}">
        <p14:creationId xmlns:p14="http://schemas.microsoft.com/office/powerpoint/2010/main" val="3209478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A78BAF0-F94E-454A-81E9-2B20E4DD34D8}" type="slidenum">
              <a:rPr lang="en-US" altLang="en-US"/>
              <a:pPr/>
              <a:t>‹#›</a:t>
            </a:fld>
            <a:endParaRPr lang="en-US" altLang="en-US"/>
          </a:p>
        </p:txBody>
      </p:sp>
    </p:spTree>
    <p:extLst>
      <p:ext uri="{BB962C8B-B14F-4D97-AF65-F5344CB8AC3E}">
        <p14:creationId xmlns:p14="http://schemas.microsoft.com/office/powerpoint/2010/main" val="3934987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97211E1-2860-4860-8151-00F65AB22889}" type="slidenum">
              <a:rPr lang="en-US" altLang="en-US"/>
              <a:pPr/>
              <a:t>‹#›</a:t>
            </a:fld>
            <a:endParaRPr lang="en-US" altLang="en-US"/>
          </a:p>
        </p:txBody>
      </p:sp>
    </p:spTree>
    <p:extLst>
      <p:ext uri="{BB962C8B-B14F-4D97-AF65-F5344CB8AC3E}">
        <p14:creationId xmlns:p14="http://schemas.microsoft.com/office/powerpoint/2010/main" val="930310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B33BFE5-9D2D-44E1-AAC0-9834F3C07BED}" type="slidenum">
              <a:rPr lang="en-US" altLang="en-US"/>
              <a:pPr/>
              <a:t>‹#›</a:t>
            </a:fld>
            <a:endParaRPr lang="en-US" altLang="en-US"/>
          </a:p>
        </p:txBody>
      </p:sp>
    </p:spTree>
    <p:extLst>
      <p:ext uri="{BB962C8B-B14F-4D97-AF65-F5344CB8AC3E}">
        <p14:creationId xmlns:p14="http://schemas.microsoft.com/office/powerpoint/2010/main" val="4109081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56116919-0EDB-4C28-AEA6-7E21AE3BC2DD}" type="slidenum">
              <a:rPr lang="en-US" altLang="en-US"/>
              <a:pPr/>
              <a:t>‹#›</a:t>
            </a:fld>
            <a:endParaRPr lang="en-US" altLang="en-US"/>
          </a:p>
        </p:txBody>
      </p:sp>
    </p:spTree>
    <p:extLst>
      <p:ext uri="{BB962C8B-B14F-4D97-AF65-F5344CB8AC3E}">
        <p14:creationId xmlns:p14="http://schemas.microsoft.com/office/powerpoint/2010/main" val="360405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3EBDAF2C-DF15-4875-AFB6-9C8158A87C39}" type="slidenum">
              <a:rPr lang="en-US" altLang="en-US"/>
              <a:pPr/>
              <a:t>‹#›</a:t>
            </a:fld>
            <a:endParaRPr lang="en-US" altLang="en-US"/>
          </a:p>
        </p:txBody>
      </p:sp>
    </p:spTree>
    <p:extLst>
      <p:ext uri="{BB962C8B-B14F-4D97-AF65-F5344CB8AC3E}">
        <p14:creationId xmlns:p14="http://schemas.microsoft.com/office/powerpoint/2010/main" val="668521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6D69880C-E1FE-4905-83B5-40D86BF16332}" type="slidenum">
              <a:rPr lang="en-US" altLang="en-US"/>
              <a:pPr/>
              <a:t>‹#›</a:t>
            </a:fld>
            <a:endParaRPr lang="en-US" altLang="en-US"/>
          </a:p>
        </p:txBody>
      </p:sp>
    </p:spTree>
    <p:extLst>
      <p:ext uri="{BB962C8B-B14F-4D97-AF65-F5344CB8AC3E}">
        <p14:creationId xmlns:p14="http://schemas.microsoft.com/office/powerpoint/2010/main" val="4165394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0ECD0286-B674-4E65-8831-A4561940EE3D}" type="slidenum">
              <a:rPr lang="en-US" altLang="en-US"/>
              <a:pPr/>
              <a:t>‹#›</a:t>
            </a:fld>
            <a:endParaRPr lang="en-US" altLang="en-US"/>
          </a:p>
        </p:txBody>
      </p:sp>
    </p:spTree>
    <p:extLst>
      <p:ext uri="{BB962C8B-B14F-4D97-AF65-F5344CB8AC3E}">
        <p14:creationId xmlns:p14="http://schemas.microsoft.com/office/powerpoint/2010/main" val="4243970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8D4F287-7633-4E15-9155-205DBA781CD0}" type="slidenum">
              <a:rPr lang="en-US" altLang="en-US"/>
              <a:pPr/>
              <a:t>‹#›</a:t>
            </a:fld>
            <a:endParaRPr lang="en-US" altLang="en-US"/>
          </a:p>
        </p:txBody>
      </p:sp>
    </p:spTree>
    <p:extLst>
      <p:ext uri="{BB962C8B-B14F-4D97-AF65-F5344CB8AC3E}">
        <p14:creationId xmlns:p14="http://schemas.microsoft.com/office/powerpoint/2010/main" val="2579684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a:p>
        </p:txBody>
      </p:sp>
      <p:sp>
        <p:nvSpPr>
          <p:cNvPr id="64515"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a:p>
        </p:txBody>
      </p:sp>
      <p:sp>
        <p:nvSpPr>
          <p:cNvPr id="64516" name="Rectangle 4"/>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a:p>
        </p:txBody>
      </p:sp>
      <p:sp>
        <p:nvSpPr>
          <p:cNvPr id="64517"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a:p>
        </p:txBody>
      </p:sp>
      <p:sp>
        <p:nvSpPr>
          <p:cNvPr id="64518"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a:p>
        </p:txBody>
      </p:sp>
      <p:sp>
        <p:nvSpPr>
          <p:cNvPr id="64519" name="Rectangle 7"/>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a:p>
        </p:txBody>
      </p:sp>
      <p:sp>
        <p:nvSpPr>
          <p:cNvPr id="64520"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a:p>
        </p:txBody>
      </p:sp>
      <p:sp>
        <p:nvSpPr>
          <p:cNvPr id="64521" name="Rectangle 9"/>
          <p:cNvSpPr>
            <a:spLocks noGrp="1" noChangeArrowheads="1"/>
          </p:cNvSpPr>
          <p:nvPr>
            <p:ph type="title"/>
          </p:nvPr>
        </p:nvSpPr>
        <p:spPr bwMode="auto">
          <a:xfrm>
            <a:off x="1150938" y="617538"/>
            <a:ext cx="779303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64522" name="Rectangle 10"/>
          <p:cNvSpPr>
            <a:spLocks noGrp="1" noChangeArrowheads="1"/>
          </p:cNvSpPr>
          <p:nvPr>
            <p:ph type="body" idx="1"/>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4523" name="Rectangle 11"/>
          <p:cNvSpPr>
            <a:spLocks noGrp="1" noChangeArrowheads="1"/>
          </p:cNvSpPr>
          <p:nvPr>
            <p:ph type="dt" sz="half" idx="2"/>
          </p:nvPr>
        </p:nvSpPr>
        <p:spPr bwMode="auto">
          <a:xfrm>
            <a:off x="9144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lvl1pPr>
          </a:lstStyle>
          <a:p>
            <a:endParaRPr lang="en-US" altLang="en-US"/>
          </a:p>
        </p:txBody>
      </p:sp>
      <p:sp>
        <p:nvSpPr>
          <p:cNvPr id="64524" name="Rectangle 12"/>
          <p:cNvSpPr>
            <a:spLocks noGrp="1" noChangeArrowheads="1"/>
          </p:cNvSpPr>
          <p:nvPr>
            <p:ph type="ftr" sz="quarter" idx="3"/>
          </p:nvPr>
        </p:nvSpPr>
        <p:spPr bwMode="auto">
          <a:xfrm>
            <a:off x="33528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lvl1pPr>
          </a:lstStyle>
          <a:p>
            <a:endParaRPr lang="en-US" altLang="en-US"/>
          </a:p>
        </p:txBody>
      </p:sp>
      <p:sp>
        <p:nvSpPr>
          <p:cNvPr id="64525" name="Rectangle 13"/>
          <p:cNvSpPr>
            <a:spLocks noGrp="1" noChangeArrowheads="1"/>
          </p:cNvSpPr>
          <p:nvPr>
            <p:ph type="sldNum" sz="quarter" idx="4"/>
          </p:nvPr>
        </p:nvSpPr>
        <p:spPr bwMode="auto">
          <a:xfrm>
            <a:off x="67818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lvl1pPr>
          </a:lstStyle>
          <a:p>
            <a:fld id="{06DB5502-FC68-4202-B547-BEC0BB3F13D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5" Type="http://schemas.openxmlformats.org/officeDocument/2006/relationships/image" Target="../media/image1.pn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11.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2.xml"/><Relationship Id="rId1" Type="http://schemas.openxmlformats.org/officeDocument/2006/relationships/tags" Target="../tags/tag16.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1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12.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12.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12.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12.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12.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12.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12.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12.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12.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12.xml"/><Relationship Id="rId1" Type="http://schemas.openxmlformats.org/officeDocument/2006/relationships/tags" Target="../tags/tag30.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12.xml"/><Relationship Id="rId1" Type="http://schemas.openxmlformats.org/officeDocument/2006/relationships/tags" Target="../tags/tag31.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12.xml"/><Relationship Id="rId1" Type="http://schemas.openxmlformats.org/officeDocument/2006/relationships/tags" Target="../tags/tag32.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12.xml"/><Relationship Id="rId1" Type="http://schemas.openxmlformats.org/officeDocument/2006/relationships/tags" Target="../tags/tag33.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4.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12.xml"/><Relationship Id="rId1" Type="http://schemas.openxmlformats.org/officeDocument/2006/relationships/tags" Target="../tags/tag35.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12.xml"/><Relationship Id="rId1" Type="http://schemas.openxmlformats.org/officeDocument/2006/relationships/tags" Target="../tags/tag37.xml"/><Relationship Id="rId4" Type="http://schemas.openxmlformats.org/officeDocument/2006/relationships/image" Target="../media/image33.jpeg"/></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12.xml"/><Relationship Id="rId1" Type="http://schemas.openxmlformats.org/officeDocument/2006/relationships/tags" Target="../tags/tag38.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12.xml"/><Relationship Id="rId1" Type="http://schemas.openxmlformats.org/officeDocument/2006/relationships/tags" Target="../tags/tag39.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2.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12.xml"/><Relationship Id="rId1" Type="http://schemas.openxmlformats.org/officeDocument/2006/relationships/tags" Target="../tags/tag40.xml"/></Relationships>
</file>

<file path=ppt/slides/_rels/slide4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12.xml"/><Relationship Id="rId1" Type="http://schemas.openxmlformats.org/officeDocument/2006/relationships/tags" Target="../tags/tag41.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2.xml"/></Relationships>
</file>

<file path=ppt/slides/_rels/slide4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Layout" Target="../slideLayouts/slideLayout12.xml"/><Relationship Id="rId1" Type="http://schemas.openxmlformats.org/officeDocument/2006/relationships/tags" Target="../tags/tag43.xml"/></Relationships>
</file>

<file path=ppt/slides/_rels/slide4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12.xml"/><Relationship Id="rId1" Type="http://schemas.openxmlformats.org/officeDocument/2006/relationships/tags" Target="../tags/tag44.xml"/></Relationships>
</file>

<file path=ppt/slides/_rels/slide4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12.xml"/><Relationship Id="rId1" Type="http://schemas.openxmlformats.org/officeDocument/2006/relationships/tags" Target="../tags/tag45.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8.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12.xml"/><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slideLayout" Target="../slideLayouts/slideLayout12.xml"/><Relationship Id="rId1" Type="http://schemas.openxmlformats.org/officeDocument/2006/relationships/tags" Target="../tags/tag5.xml"/></Relationships>
</file>

<file path=ppt/slides/_rels/slide5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slideLayout" Target="../slideLayouts/slideLayout12.xml"/><Relationship Id="rId1" Type="http://schemas.openxmlformats.org/officeDocument/2006/relationships/tags" Target="../tags/tag50.xml"/></Relationships>
</file>

<file path=ppt/slides/_rels/slide5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Layout" Target="../slideLayouts/slideLayout12.xml"/><Relationship Id="rId1" Type="http://schemas.openxmlformats.org/officeDocument/2006/relationships/tags" Target="../tags/tag51.xml"/></Relationships>
</file>

<file path=ppt/slides/_rels/slide5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slideLayout" Target="../slideLayouts/slideLayout12.xml"/><Relationship Id="rId1" Type="http://schemas.openxmlformats.org/officeDocument/2006/relationships/tags" Target="../tags/tag52.xml"/></Relationships>
</file>

<file path=ppt/slides/_rels/slide5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slideLayout" Target="../slideLayouts/slideLayout12.xml"/><Relationship Id="rId1" Type="http://schemas.openxmlformats.org/officeDocument/2006/relationships/tags" Target="../tags/tag53.xml"/></Relationships>
</file>

<file path=ppt/slides/_rels/slide5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slideLayout" Target="../slideLayouts/slideLayout12.xml"/><Relationship Id="rId1" Type="http://schemas.openxmlformats.org/officeDocument/2006/relationships/tags" Target="../tags/tag54.xml"/></Relationships>
</file>

<file path=ppt/slides/_rels/slide5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slideLayout" Target="../slideLayouts/slideLayout12.xml"/><Relationship Id="rId1" Type="http://schemas.openxmlformats.org/officeDocument/2006/relationships/tags" Target="../tags/tag55.xml"/></Relationships>
</file>

<file path=ppt/slides/_rels/slide5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slideLayout" Target="../slideLayouts/slideLayout12.xml"/><Relationship Id="rId1" Type="http://schemas.openxmlformats.org/officeDocument/2006/relationships/tags" Target="../tags/tag56.xml"/></Relationships>
</file>

<file path=ppt/slides/_rels/slide5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slideLayout" Target="../slideLayouts/slideLayout12.xml"/><Relationship Id="rId1" Type="http://schemas.openxmlformats.org/officeDocument/2006/relationships/tags" Target="../tags/tag57.xml"/></Relationships>
</file>

<file path=ppt/slides/_rels/slide5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slideLayout" Target="../slideLayouts/slideLayout12.xml"/><Relationship Id="rId1" Type="http://schemas.openxmlformats.org/officeDocument/2006/relationships/tags" Target="../tags/tag58.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tags" Target="../tags/tag6.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6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slideLayout" Target="../slideLayouts/slideLayout12.xml"/><Relationship Id="rId1" Type="http://schemas.openxmlformats.org/officeDocument/2006/relationships/tags" Target="../tags/tag61.xml"/></Relationships>
</file>

<file path=ppt/slides/_rels/slide6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slideLayout" Target="../slideLayouts/slideLayout12.xml"/><Relationship Id="rId1" Type="http://schemas.openxmlformats.org/officeDocument/2006/relationships/tags" Target="../tags/tag62.xml"/></Relationships>
</file>

<file path=ppt/slides/_rels/slide6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slideLayout" Target="../slideLayouts/slideLayout12.xml"/><Relationship Id="rId1" Type="http://schemas.openxmlformats.org/officeDocument/2006/relationships/tags" Target="../tags/tag63.xml"/></Relationships>
</file>

<file path=ppt/slides/_rels/slide64.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slideLayout" Target="../slideLayouts/slideLayout12.xml"/><Relationship Id="rId1" Type="http://schemas.openxmlformats.org/officeDocument/2006/relationships/tags" Target="../tags/tag64.xml"/></Relationships>
</file>

<file path=ppt/slides/_rels/slide6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slideLayout" Target="../slideLayouts/slideLayout12.xml"/><Relationship Id="rId1" Type="http://schemas.openxmlformats.org/officeDocument/2006/relationships/tags" Target="../tags/tag65.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4" name="Rectangle 2"/>
          <p:cNvSpPr>
            <a:spLocks noGrp="1" noChangeArrowheads="1"/>
          </p:cNvSpPr>
          <p:nvPr>
            <p:ph type="ctrTitle"/>
          </p:nvPr>
        </p:nvSpPr>
        <p:spPr/>
        <p:txBody>
          <a:bodyPr/>
          <a:lstStyle/>
          <a:p>
            <a:r>
              <a:rPr lang="en-US" altLang="en-US"/>
              <a:t>New Testament Prophecy</a:t>
            </a:r>
          </a:p>
        </p:txBody>
      </p:sp>
      <p:sp>
        <p:nvSpPr>
          <p:cNvPr id="95235" name="Rectangle 3"/>
          <p:cNvSpPr>
            <a:spLocks noGrp="1" noChangeArrowheads="1"/>
          </p:cNvSpPr>
          <p:nvPr>
            <p:ph type="subTitle" idx="1"/>
          </p:nvPr>
        </p:nvSpPr>
        <p:spPr/>
        <p:txBody>
          <a:bodyPr/>
          <a:lstStyle/>
          <a:p>
            <a:r>
              <a:rPr lang="en-US" altLang="en-US"/>
              <a:t>Robert C. Newman</a:t>
            </a:r>
          </a:p>
        </p:txBody>
      </p:sp>
      <p:pic>
        <p:nvPicPr>
          <p:cNvPr id="2" name="NTestProph.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7772400" y="5562600"/>
            <a:ext cx="609600" cy="609600"/>
          </a:xfrm>
          <a:prstGeom prst="rect">
            <a:avLst/>
          </a:prstGeom>
        </p:spPr>
      </p:pic>
    </p:spTree>
    <p:custDataLst>
      <p:tags r:id="rId1"/>
    </p:custDataLst>
  </p:cSld>
  <p:clrMapOvr>
    <a:masterClrMapping/>
  </p:clrMapOvr>
  <p:transition advTm="22373"/>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523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11" fill="hold" display="0">
                  <p:stCondLst>
                    <p:cond delay="indefinite"/>
                  </p:stCondLst>
                  <p:endCondLst>
                    <p:cond evt="onStopAudio" delay="0">
                      <p:tgtEl>
                        <p:sldTgt/>
                      </p:tgtEl>
                    </p:cond>
                  </p:endCondLst>
                </p:cTn>
                <p:tgtEl>
                  <p:spTgt spid="2"/>
                </p:tgtEl>
              </p:cMediaNode>
            </p:audio>
          </p:childTnLst>
        </p:cTn>
      </p:par>
    </p:tnLst>
    <p:bldLst>
      <p:bldP spid="95235"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altLang="en-US"/>
              <a:t>Their Subsequent History</a:t>
            </a:r>
          </a:p>
        </p:txBody>
      </p:sp>
      <p:sp>
        <p:nvSpPr>
          <p:cNvPr id="104451" name="Rectangle 3"/>
          <p:cNvSpPr>
            <a:spLocks noGrp="1" noChangeArrowheads="1"/>
          </p:cNvSpPr>
          <p:nvPr>
            <p:ph type="body" sz="half" idx="1"/>
          </p:nvPr>
        </p:nvSpPr>
        <p:spPr/>
        <p:txBody>
          <a:bodyPr/>
          <a:lstStyle/>
          <a:p>
            <a:pPr>
              <a:lnSpc>
                <a:spcPct val="90000"/>
              </a:lnSpc>
            </a:pPr>
            <a:r>
              <a:rPr lang="en-US" altLang="en-US" sz="2400"/>
              <a:t>Each of these cities survived difficult times in the wars between Rome &amp; Israel in the century following.</a:t>
            </a:r>
          </a:p>
          <a:p>
            <a:pPr>
              <a:lnSpc>
                <a:spcPct val="90000"/>
              </a:lnSpc>
            </a:pPr>
            <a:r>
              <a:rPr lang="en-US" altLang="en-US" sz="2400"/>
              <a:t>Each was later destroyed in the Arab period.</a:t>
            </a:r>
          </a:p>
          <a:p>
            <a:pPr>
              <a:lnSpc>
                <a:spcPct val="90000"/>
              </a:lnSpc>
            </a:pPr>
            <a:r>
              <a:rPr lang="en-US" altLang="en-US" sz="2400"/>
              <a:t>Today, none of these survive, and even their locations were lost for centuries.</a:t>
            </a:r>
          </a:p>
        </p:txBody>
      </p:sp>
      <p:pic>
        <p:nvPicPr>
          <p:cNvPr id="104460" name="Picture 12" descr="ArabBattle"/>
          <p:cNvPicPr>
            <a:picLocks noGrp="1" noChangeAspect="1" noChangeArrowheads="1"/>
          </p:cNvPicPr>
          <p:nvPr>
            <p:ph type="clipArt" sz="half" idx="2"/>
          </p:nvPr>
        </p:nvPicPr>
        <p:blipFill>
          <a:blip r:embed="rId3" cstate="print">
            <a:extLst>
              <a:ext uri="{28A0092B-C50C-407E-A947-70E740481C1C}">
                <a14:useLocalDpi xmlns:a14="http://schemas.microsoft.com/office/drawing/2010/main" val="0"/>
              </a:ext>
            </a:extLst>
          </a:blip>
          <a:srcRect/>
          <a:stretch>
            <a:fillRect/>
          </a:stretch>
        </p:blipFill>
        <p:spPr>
          <a:xfrm>
            <a:off x="5145088" y="2582863"/>
            <a:ext cx="3810000" cy="29829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2126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04460"/>
                                        </p:tgtEl>
                                        <p:attrNameLst>
                                          <p:attrName>style.visibility</p:attrName>
                                        </p:attrNameLst>
                                      </p:cBhvr>
                                      <p:to>
                                        <p:strVal val="visible"/>
                                      </p:to>
                                    </p:set>
                                    <p:animEffect transition="in" filter="checkerboard(across)">
                                      <p:cBhvr>
                                        <p:cTn id="7" dur="500"/>
                                        <p:tgtEl>
                                          <p:spTgt spid="1044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04451">
                                            <p:txEl>
                                              <p:pRg st="0" end="0"/>
                                            </p:txEl>
                                          </p:spTgt>
                                        </p:tgtEl>
                                        <p:attrNameLst>
                                          <p:attrName>style.visibility</p:attrName>
                                        </p:attrNameLst>
                                      </p:cBhvr>
                                      <p:to>
                                        <p:strVal val="visible"/>
                                      </p:to>
                                    </p:set>
                                    <p:anim calcmode="lin" valueType="num">
                                      <p:cBhvr additive="base">
                                        <p:cTn id="12" dur="500" fill="hold"/>
                                        <p:tgtEl>
                                          <p:spTgt spid="104451">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044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04451">
                                            <p:txEl>
                                              <p:pRg st="1" end="1"/>
                                            </p:txEl>
                                          </p:spTgt>
                                        </p:tgtEl>
                                        <p:attrNameLst>
                                          <p:attrName>style.visibility</p:attrName>
                                        </p:attrNameLst>
                                      </p:cBhvr>
                                      <p:to>
                                        <p:strVal val="visible"/>
                                      </p:to>
                                    </p:set>
                                    <p:anim calcmode="lin" valueType="num">
                                      <p:cBhvr additive="base">
                                        <p:cTn id="18" dur="500" fill="hold"/>
                                        <p:tgtEl>
                                          <p:spTgt spid="104451">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044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04451">
                                            <p:txEl>
                                              <p:pRg st="2" end="2"/>
                                            </p:txEl>
                                          </p:spTgt>
                                        </p:tgtEl>
                                        <p:attrNameLst>
                                          <p:attrName>style.visibility</p:attrName>
                                        </p:attrNameLst>
                                      </p:cBhvr>
                                      <p:to>
                                        <p:strVal val="visible"/>
                                      </p:to>
                                    </p:set>
                                    <p:anim calcmode="lin" valueType="num">
                                      <p:cBhvr additive="base">
                                        <p:cTn id="24" dur="500" fill="hold"/>
                                        <p:tgtEl>
                                          <p:spTgt spid="104451">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0445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altLang="en-US"/>
              <a:t>Capernaum</a:t>
            </a:r>
          </a:p>
        </p:txBody>
      </p:sp>
      <p:sp>
        <p:nvSpPr>
          <p:cNvPr id="105475" name="Rectangle 3"/>
          <p:cNvSpPr>
            <a:spLocks noGrp="1" noChangeArrowheads="1"/>
          </p:cNvSpPr>
          <p:nvPr>
            <p:ph type="body" sz="half" idx="1"/>
          </p:nvPr>
        </p:nvSpPr>
        <p:spPr/>
        <p:txBody>
          <a:bodyPr/>
          <a:lstStyle/>
          <a:p>
            <a:pPr>
              <a:lnSpc>
                <a:spcPct val="90000"/>
              </a:lnSpc>
            </a:pPr>
            <a:r>
              <a:rPr lang="en-US" altLang="en-US" sz="2400"/>
              <a:t>The location of Capernaum was rediscovered in the 19</a:t>
            </a:r>
            <a:r>
              <a:rPr lang="en-US" altLang="en-US" sz="2400" baseline="30000"/>
              <a:t>th</a:t>
            </a:r>
            <a:r>
              <a:rPr lang="en-US" altLang="en-US" sz="2400"/>
              <a:t> century.</a:t>
            </a:r>
          </a:p>
          <a:p>
            <a:pPr>
              <a:lnSpc>
                <a:spcPct val="90000"/>
              </a:lnSpc>
            </a:pPr>
            <a:r>
              <a:rPr lang="en-US" altLang="en-US" sz="2400"/>
              <a:t>Its most prominent ruin is the synagogue.</a:t>
            </a:r>
          </a:p>
          <a:p>
            <a:pPr>
              <a:lnSpc>
                <a:spcPct val="90000"/>
              </a:lnSpc>
            </a:pPr>
            <a:r>
              <a:rPr lang="en-US" altLang="en-US" sz="2400"/>
              <a:t>It has been partly restored using the stone not taken earlier.</a:t>
            </a:r>
          </a:p>
          <a:p>
            <a:pPr>
              <a:lnSpc>
                <a:spcPct val="90000"/>
              </a:lnSpc>
            </a:pPr>
            <a:r>
              <a:rPr lang="en-US" altLang="en-US" sz="2400"/>
              <a:t>Otherwise the town is merely rubble.</a:t>
            </a:r>
          </a:p>
        </p:txBody>
      </p:sp>
      <p:pic>
        <p:nvPicPr>
          <p:cNvPr id="105478" name="Picture 6" descr="Capernaum"/>
          <p:cNvPicPr>
            <a:picLocks noGrp="1" noChangeAspect="1" noChangeArrowheads="1"/>
          </p:cNvPicPr>
          <p:nvPr>
            <p:ph type="clipArt" sz="half" idx="2"/>
          </p:nvPr>
        </p:nvPicPr>
        <p:blipFill>
          <a:blip r:embed="rId3">
            <a:lum bright="6000"/>
            <a:extLst>
              <a:ext uri="{28A0092B-C50C-407E-A947-70E740481C1C}">
                <a14:useLocalDpi xmlns:a14="http://schemas.microsoft.com/office/drawing/2010/main" val="0"/>
              </a:ext>
            </a:extLst>
          </a:blip>
          <a:srcRect/>
          <a:stretch>
            <a:fillRect/>
          </a:stretch>
        </p:blipFill>
        <p:spPr>
          <a:xfrm>
            <a:off x="5105400" y="1143000"/>
            <a:ext cx="3810000" cy="2935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5479" name="Picture 7" descr="capsy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3581400"/>
            <a:ext cx="3667125" cy="28448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3038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05478"/>
                                        </p:tgtEl>
                                        <p:attrNameLst>
                                          <p:attrName>style.visibility</p:attrName>
                                        </p:attrNameLst>
                                      </p:cBhvr>
                                      <p:to>
                                        <p:strVal val="visible"/>
                                      </p:to>
                                    </p:set>
                                    <p:animEffect transition="in" filter="checkerboard(across)">
                                      <p:cBhvr>
                                        <p:cTn id="7" dur="500"/>
                                        <p:tgtEl>
                                          <p:spTgt spid="1054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05475">
                                            <p:txEl>
                                              <p:pRg st="0" end="0"/>
                                            </p:txEl>
                                          </p:spTgt>
                                        </p:tgtEl>
                                        <p:attrNameLst>
                                          <p:attrName>style.visibility</p:attrName>
                                        </p:attrNameLst>
                                      </p:cBhvr>
                                      <p:to>
                                        <p:strVal val="visible"/>
                                      </p:to>
                                    </p:set>
                                    <p:anim calcmode="lin" valueType="num">
                                      <p:cBhvr additive="base">
                                        <p:cTn id="12" dur="500" fill="hold"/>
                                        <p:tgtEl>
                                          <p:spTgt spid="105475">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054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05475">
                                            <p:txEl>
                                              <p:pRg st="1" end="1"/>
                                            </p:txEl>
                                          </p:spTgt>
                                        </p:tgtEl>
                                        <p:attrNameLst>
                                          <p:attrName>style.visibility</p:attrName>
                                        </p:attrNameLst>
                                      </p:cBhvr>
                                      <p:to>
                                        <p:strVal val="visible"/>
                                      </p:to>
                                    </p:set>
                                    <p:anim calcmode="lin" valueType="num">
                                      <p:cBhvr additive="base">
                                        <p:cTn id="18" dur="500" fill="hold"/>
                                        <p:tgtEl>
                                          <p:spTgt spid="105475">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054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05475">
                                            <p:txEl>
                                              <p:pRg st="2" end="2"/>
                                            </p:txEl>
                                          </p:spTgt>
                                        </p:tgtEl>
                                        <p:attrNameLst>
                                          <p:attrName>style.visibility</p:attrName>
                                        </p:attrNameLst>
                                      </p:cBhvr>
                                      <p:to>
                                        <p:strVal val="visible"/>
                                      </p:to>
                                    </p:set>
                                    <p:anim calcmode="lin" valueType="num">
                                      <p:cBhvr additive="base">
                                        <p:cTn id="24" dur="500" fill="hold"/>
                                        <p:tgtEl>
                                          <p:spTgt spid="105475">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054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05475">
                                            <p:txEl>
                                              <p:pRg st="3" end="3"/>
                                            </p:txEl>
                                          </p:spTgt>
                                        </p:tgtEl>
                                        <p:attrNameLst>
                                          <p:attrName>style.visibility</p:attrName>
                                        </p:attrNameLst>
                                      </p:cBhvr>
                                      <p:to>
                                        <p:strVal val="visible"/>
                                      </p:to>
                                    </p:set>
                                    <p:anim calcmode="lin" valueType="num">
                                      <p:cBhvr additive="base">
                                        <p:cTn id="30" dur="500" fill="hold"/>
                                        <p:tgtEl>
                                          <p:spTgt spid="105475">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0547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5" presetClass="entr" presetSubtype="10" fill="hold" nodeType="clickEffect">
                                  <p:stCondLst>
                                    <p:cond delay="0"/>
                                  </p:stCondLst>
                                  <p:childTnLst>
                                    <p:set>
                                      <p:cBhvr>
                                        <p:cTn id="35" dur="1" fill="hold">
                                          <p:stCondLst>
                                            <p:cond delay="0"/>
                                          </p:stCondLst>
                                        </p:cTn>
                                        <p:tgtEl>
                                          <p:spTgt spid="105479"/>
                                        </p:tgtEl>
                                        <p:attrNameLst>
                                          <p:attrName>style.visibility</p:attrName>
                                        </p:attrNameLst>
                                      </p:cBhvr>
                                      <p:to>
                                        <p:strVal val="visible"/>
                                      </p:to>
                                    </p:set>
                                    <p:animEffect transition="in" filter="checkerboard(across)">
                                      <p:cBhvr>
                                        <p:cTn id="36" dur="500"/>
                                        <p:tgtEl>
                                          <p:spTgt spid="105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altLang="en-US"/>
              <a:t>Chorazin</a:t>
            </a:r>
          </a:p>
        </p:txBody>
      </p:sp>
      <p:sp>
        <p:nvSpPr>
          <p:cNvPr id="106499" name="Rectangle 3"/>
          <p:cNvSpPr>
            <a:spLocks noGrp="1" noChangeArrowheads="1"/>
          </p:cNvSpPr>
          <p:nvPr>
            <p:ph type="body" sz="half" idx="1"/>
          </p:nvPr>
        </p:nvSpPr>
        <p:spPr/>
        <p:txBody>
          <a:bodyPr/>
          <a:lstStyle/>
          <a:p>
            <a:pPr>
              <a:lnSpc>
                <a:spcPct val="90000"/>
              </a:lnSpc>
            </a:pPr>
            <a:r>
              <a:rPr lang="en-US" altLang="en-US" sz="2400"/>
              <a:t>Located a few miles up in the hills above Capernaum</a:t>
            </a:r>
          </a:p>
          <a:p>
            <a:pPr>
              <a:lnSpc>
                <a:spcPct val="90000"/>
              </a:lnSpc>
            </a:pPr>
            <a:r>
              <a:rPr lang="en-US" altLang="en-US" sz="2400"/>
              <a:t>It, too, is just a ruin today.</a:t>
            </a:r>
          </a:p>
          <a:p>
            <a:pPr>
              <a:lnSpc>
                <a:spcPct val="90000"/>
              </a:lnSpc>
            </a:pPr>
            <a:r>
              <a:rPr lang="en-US" altLang="en-US" sz="2400"/>
              <a:t>Perhaps Jesus spoke in its synagogue.</a:t>
            </a:r>
          </a:p>
          <a:p>
            <a:pPr>
              <a:lnSpc>
                <a:spcPct val="90000"/>
              </a:lnSpc>
            </a:pPr>
            <a:r>
              <a:rPr lang="en-US" altLang="en-US" sz="2400"/>
              <a:t>Its people were unwilling to admit their sin before a holy God &amp; turn back to Him.</a:t>
            </a:r>
          </a:p>
        </p:txBody>
      </p:sp>
      <p:pic>
        <p:nvPicPr>
          <p:cNvPr id="106502" name="Picture 6" descr="Chorazin"/>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145088" y="2465388"/>
            <a:ext cx="3810000" cy="3219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1888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06502"/>
                                        </p:tgtEl>
                                        <p:attrNameLst>
                                          <p:attrName>style.visibility</p:attrName>
                                        </p:attrNameLst>
                                      </p:cBhvr>
                                      <p:to>
                                        <p:strVal val="visible"/>
                                      </p:to>
                                    </p:set>
                                    <p:animEffect transition="in" filter="checkerboard(across)">
                                      <p:cBhvr>
                                        <p:cTn id="7" dur="500"/>
                                        <p:tgtEl>
                                          <p:spTgt spid="1065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06499">
                                            <p:txEl>
                                              <p:pRg st="0" end="0"/>
                                            </p:txEl>
                                          </p:spTgt>
                                        </p:tgtEl>
                                        <p:attrNameLst>
                                          <p:attrName>style.visibility</p:attrName>
                                        </p:attrNameLst>
                                      </p:cBhvr>
                                      <p:to>
                                        <p:strVal val="visible"/>
                                      </p:to>
                                    </p:set>
                                    <p:anim calcmode="lin" valueType="num">
                                      <p:cBhvr additive="base">
                                        <p:cTn id="12" dur="500" fill="hold"/>
                                        <p:tgtEl>
                                          <p:spTgt spid="106499">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064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06499">
                                            <p:txEl>
                                              <p:pRg st="1" end="1"/>
                                            </p:txEl>
                                          </p:spTgt>
                                        </p:tgtEl>
                                        <p:attrNameLst>
                                          <p:attrName>style.visibility</p:attrName>
                                        </p:attrNameLst>
                                      </p:cBhvr>
                                      <p:to>
                                        <p:strVal val="visible"/>
                                      </p:to>
                                    </p:set>
                                    <p:anim calcmode="lin" valueType="num">
                                      <p:cBhvr additive="base">
                                        <p:cTn id="18" dur="500" fill="hold"/>
                                        <p:tgtEl>
                                          <p:spTgt spid="106499">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064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06499">
                                            <p:txEl>
                                              <p:pRg st="2" end="2"/>
                                            </p:txEl>
                                          </p:spTgt>
                                        </p:tgtEl>
                                        <p:attrNameLst>
                                          <p:attrName>style.visibility</p:attrName>
                                        </p:attrNameLst>
                                      </p:cBhvr>
                                      <p:to>
                                        <p:strVal val="visible"/>
                                      </p:to>
                                    </p:set>
                                    <p:anim calcmode="lin" valueType="num">
                                      <p:cBhvr additive="base">
                                        <p:cTn id="24" dur="500" fill="hold"/>
                                        <p:tgtEl>
                                          <p:spTgt spid="106499">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064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06499">
                                            <p:txEl>
                                              <p:pRg st="3" end="3"/>
                                            </p:txEl>
                                          </p:spTgt>
                                        </p:tgtEl>
                                        <p:attrNameLst>
                                          <p:attrName>style.visibility</p:attrName>
                                        </p:attrNameLst>
                                      </p:cBhvr>
                                      <p:to>
                                        <p:strVal val="visible"/>
                                      </p:to>
                                    </p:set>
                                    <p:anim calcmode="lin" valueType="num">
                                      <p:cBhvr additive="base">
                                        <p:cTn id="30" dur="500" fill="hold"/>
                                        <p:tgtEl>
                                          <p:spTgt spid="106499">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0649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altLang="en-US"/>
              <a:t>Bethsaida</a:t>
            </a:r>
          </a:p>
        </p:txBody>
      </p:sp>
      <p:sp>
        <p:nvSpPr>
          <p:cNvPr id="107523" name="Rectangle 3"/>
          <p:cNvSpPr>
            <a:spLocks noGrp="1" noChangeArrowheads="1"/>
          </p:cNvSpPr>
          <p:nvPr>
            <p:ph type="body" sz="half" idx="1"/>
          </p:nvPr>
        </p:nvSpPr>
        <p:spPr/>
        <p:txBody>
          <a:bodyPr/>
          <a:lstStyle/>
          <a:p>
            <a:r>
              <a:rPr lang="en-US" altLang="en-US" sz="2800"/>
              <a:t>Bethsaida, too, is gone.</a:t>
            </a:r>
          </a:p>
          <a:p>
            <a:r>
              <a:rPr lang="en-US" altLang="en-US" sz="2800"/>
              <a:t>Its site has only recently been located, buried under the silt deposited by the Jordan River.</a:t>
            </a:r>
          </a:p>
        </p:txBody>
      </p:sp>
      <p:pic>
        <p:nvPicPr>
          <p:cNvPr id="107526" name="Picture 6" descr="Bethsaida"/>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145088" y="2600325"/>
            <a:ext cx="3810000" cy="2947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1001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07526"/>
                                        </p:tgtEl>
                                        <p:attrNameLst>
                                          <p:attrName>style.visibility</p:attrName>
                                        </p:attrNameLst>
                                      </p:cBhvr>
                                      <p:to>
                                        <p:strVal val="visible"/>
                                      </p:to>
                                    </p:set>
                                    <p:animEffect transition="in" filter="checkerboard(across)">
                                      <p:cBhvr>
                                        <p:cTn id="7" dur="500"/>
                                        <p:tgtEl>
                                          <p:spTgt spid="1075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7523">
                                            <p:txEl>
                                              <p:pRg st="0" end="0"/>
                                            </p:txEl>
                                          </p:spTgt>
                                        </p:tgtEl>
                                        <p:attrNameLst>
                                          <p:attrName>style.visibility</p:attrName>
                                        </p:attrNameLst>
                                      </p:cBhvr>
                                      <p:to>
                                        <p:strVal val="visible"/>
                                      </p:to>
                                    </p:set>
                                    <p:animEffect transition="in" filter="checkerboard(across)">
                                      <p:cBhvr>
                                        <p:cTn id="12" dur="500"/>
                                        <p:tgtEl>
                                          <p:spTgt spid="10752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07523">
                                            <p:txEl>
                                              <p:pRg st="1" end="1"/>
                                            </p:txEl>
                                          </p:spTgt>
                                        </p:tgtEl>
                                        <p:attrNameLst>
                                          <p:attrName>style.visibility</p:attrName>
                                        </p:attrNameLst>
                                      </p:cBhvr>
                                      <p:to>
                                        <p:strVal val="visible"/>
                                      </p:to>
                                    </p:set>
                                    <p:animEffect transition="in" filter="checkerboard(across)">
                                      <p:cBhvr>
                                        <p:cTn id="17" dur="500"/>
                                        <p:tgtEl>
                                          <p:spTgt spid="1075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US" altLang="en-US"/>
              <a:t>Galilean Cities</a:t>
            </a:r>
          </a:p>
        </p:txBody>
      </p:sp>
      <p:sp>
        <p:nvSpPr>
          <p:cNvPr id="108547" name="Rectangle 3"/>
          <p:cNvSpPr>
            <a:spLocks noGrp="1" noChangeArrowheads="1"/>
          </p:cNvSpPr>
          <p:nvPr>
            <p:ph type="body" sz="half" idx="1"/>
          </p:nvPr>
        </p:nvSpPr>
        <p:spPr/>
        <p:txBody>
          <a:bodyPr/>
          <a:lstStyle/>
          <a:p>
            <a:pPr>
              <a:lnSpc>
                <a:spcPct val="90000"/>
              </a:lnSpc>
            </a:pPr>
            <a:r>
              <a:rPr lang="en-US" altLang="en-US" sz="2400"/>
              <a:t>There were many cities in Galilee at Jesus’ time; there are many today.</a:t>
            </a:r>
          </a:p>
          <a:p>
            <a:pPr>
              <a:lnSpc>
                <a:spcPct val="90000"/>
              </a:lnSpc>
            </a:pPr>
            <a:r>
              <a:rPr lang="en-US" altLang="en-US" sz="2400"/>
              <a:t>A number survive from antiquity:</a:t>
            </a:r>
          </a:p>
          <a:p>
            <a:pPr lvl="1">
              <a:lnSpc>
                <a:spcPct val="90000"/>
              </a:lnSpc>
            </a:pPr>
            <a:r>
              <a:rPr lang="en-US" altLang="en-US" sz="2000"/>
              <a:t>Tiberias</a:t>
            </a:r>
          </a:p>
          <a:p>
            <a:pPr lvl="1">
              <a:lnSpc>
                <a:spcPct val="90000"/>
              </a:lnSpc>
            </a:pPr>
            <a:r>
              <a:rPr lang="en-US" altLang="en-US" sz="2000"/>
              <a:t>Nazareth</a:t>
            </a:r>
          </a:p>
          <a:p>
            <a:pPr lvl="1">
              <a:lnSpc>
                <a:spcPct val="90000"/>
              </a:lnSpc>
            </a:pPr>
            <a:r>
              <a:rPr lang="en-US" altLang="en-US" sz="2000"/>
              <a:t>Cana</a:t>
            </a:r>
          </a:p>
          <a:p>
            <a:pPr>
              <a:lnSpc>
                <a:spcPct val="90000"/>
              </a:lnSpc>
            </a:pPr>
            <a:r>
              <a:rPr lang="en-US" altLang="en-US" sz="2400"/>
              <a:t>But our 3 cities are gone, the only Galilean cities Jesus condemned.</a:t>
            </a:r>
          </a:p>
        </p:txBody>
      </p:sp>
      <p:pic>
        <p:nvPicPr>
          <p:cNvPr id="108550" name="Picture 6" descr="mapgalilee2"/>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145088" y="2451100"/>
            <a:ext cx="3810000" cy="3248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8551" name="Text Box 7"/>
          <p:cNvSpPr txBox="1">
            <a:spLocks noChangeArrowheads="1"/>
          </p:cNvSpPr>
          <p:nvPr/>
        </p:nvSpPr>
        <p:spPr bwMode="auto">
          <a:xfrm>
            <a:off x="6918325" y="3892550"/>
            <a:ext cx="11763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cs typeface="Tahoma" pitchFamily="34" charset="0"/>
              </a:rPr>
              <a:t>•Tiberias</a:t>
            </a:r>
            <a:endParaRPr lang="en-US" altLang="en-US" sz="2000"/>
          </a:p>
        </p:txBody>
      </p:sp>
      <p:sp>
        <p:nvSpPr>
          <p:cNvPr id="108552" name="Text Box 8"/>
          <p:cNvSpPr txBox="1">
            <a:spLocks noChangeArrowheads="1"/>
          </p:cNvSpPr>
          <p:nvPr/>
        </p:nvSpPr>
        <p:spPr bwMode="auto">
          <a:xfrm>
            <a:off x="6003925" y="3663950"/>
            <a:ext cx="15795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cs typeface="Tahoma" pitchFamily="34" charset="0"/>
              </a:rPr>
              <a:t>•Capernaum</a:t>
            </a:r>
            <a:endParaRPr lang="en-US" altLang="en-US" sz="2000"/>
          </a:p>
        </p:txBody>
      </p:sp>
    </p:spTree>
    <p:custDataLst>
      <p:tags r:id="rId1"/>
    </p:custDataLst>
  </p:cSld>
  <p:clrMapOvr>
    <a:masterClrMapping/>
  </p:clrMapOvr>
  <p:transition advTm="2233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08550"/>
                                        </p:tgtEl>
                                        <p:attrNameLst>
                                          <p:attrName>style.visibility</p:attrName>
                                        </p:attrNameLst>
                                      </p:cBhvr>
                                      <p:to>
                                        <p:strVal val="visible"/>
                                      </p:to>
                                    </p:set>
                                    <p:animEffect transition="in" filter="checkerboard(across)">
                                      <p:cBhvr>
                                        <p:cTn id="7" dur="500"/>
                                        <p:tgtEl>
                                          <p:spTgt spid="1085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08551"/>
                                        </p:tgtEl>
                                        <p:attrNameLst>
                                          <p:attrName>style.visibility</p:attrName>
                                        </p:attrNameLst>
                                      </p:cBhvr>
                                      <p:to>
                                        <p:strVal val="visible"/>
                                      </p:to>
                                    </p:set>
                                    <p:anim calcmode="lin" valueType="num">
                                      <p:cBhvr additive="base">
                                        <p:cTn id="12" dur="500" fill="hold"/>
                                        <p:tgtEl>
                                          <p:spTgt spid="108551"/>
                                        </p:tgtEl>
                                        <p:attrNameLst>
                                          <p:attrName>ppt_x</p:attrName>
                                        </p:attrNameLst>
                                      </p:cBhvr>
                                      <p:tavLst>
                                        <p:tav tm="0">
                                          <p:val>
                                            <p:strVal val="1+#ppt_w/2"/>
                                          </p:val>
                                        </p:tav>
                                        <p:tav tm="100000">
                                          <p:val>
                                            <p:strVal val="#ppt_x"/>
                                          </p:val>
                                        </p:tav>
                                      </p:tavLst>
                                    </p:anim>
                                    <p:anim calcmode="lin" valueType="num">
                                      <p:cBhvr additive="base">
                                        <p:cTn id="13" dur="500" fill="hold"/>
                                        <p:tgtEl>
                                          <p:spTgt spid="108551"/>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08552"/>
                                        </p:tgtEl>
                                        <p:attrNameLst>
                                          <p:attrName>style.visibility</p:attrName>
                                        </p:attrNameLst>
                                      </p:cBhvr>
                                      <p:to>
                                        <p:strVal val="visible"/>
                                      </p:to>
                                    </p:set>
                                    <p:anim calcmode="lin" valueType="num">
                                      <p:cBhvr additive="base">
                                        <p:cTn id="18" dur="500" fill="hold"/>
                                        <p:tgtEl>
                                          <p:spTgt spid="108552"/>
                                        </p:tgtEl>
                                        <p:attrNameLst>
                                          <p:attrName>ppt_x</p:attrName>
                                        </p:attrNameLst>
                                      </p:cBhvr>
                                      <p:tavLst>
                                        <p:tav tm="0">
                                          <p:val>
                                            <p:strVal val="1+#ppt_w/2"/>
                                          </p:val>
                                        </p:tav>
                                        <p:tav tm="100000">
                                          <p:val>
                                            <p:strVal val="#ppt_x"/>
                                          </p:val>
                                        </p:tav>
                                      </p:tavLst>
                                    </p:anim>
                                    <p:anim calcmode="lin" valueType="num">
                                      <p:cBhvr additive="base">
                                        <p:cTn id="19" dur="500" fill="hold"/>
                                        <p:tgtEl>
                                          <p:spTgt spid="108552"/>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08547">
                                            <p:txEl>
                                              <p:pRg st="0" end="0"/>
                                            </p:txEl>
                                          </p:spTgt>
                                        </p:tgtEl>
                                        <p:attrNameLst>
                                          <p:attrName>style.visibility</p:attrName>
                                        </p:attrNameLst>
                                      </p:cBhvr>
                                      <p:to>
                                        <p:strVal val="visible"/>
                                      </p:to>
                                    </p:set>
                                    <p:anim calcmode="lin" valueType="num">
                                      <p:cBhvr additive="base">
                                        <p:cTn id="24" dur="500" fill="hold"/>
                                        <p:tgtEl>
                                          <p:spTgt spid="108547">
                                            <p:txEl>
                                              <p:pRg st="0" end="0"/>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085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08547">
                                            <p:txEl>
                                              <p:pRg st="1" end="1"/>
                                            </p:txEl>
                                          </p:spTgt>
                                        </p:tgtEl>
                                        <p:attrNameLst>
                                          <p:attrName>style.visibility</p:attrName>
                                        </p:attrNameLst>
                                      </p:cBhvr>
                                      <p:to>
                                        <p:strVal val="visible"/>
                                      </p:to>
                                    </p:set>
                                    <p:anim calcmode="lin" valueType="num">
                                      <p:cBhvr additive="base">
                                        <p:cTn id="30" dur="500" fill="hold"/>
                                        <p:tgtEl>
                                          <p:spTgt spid="108547">
                                            <p:txEl>
                                              <p:pRg st="1" end="1"/>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085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108547">
                                            <p:txEl>
                                              <p:pRg st="2" end="2"/>
                                            </p:txEl>
                                          </p:spTgt>
                                        </p:tgtEl>
                                        <p:attrNameLst>
                                          <p:attrName>style.visibility</p:attrName>
                                        </p:attrNameLst>
                                      </p:cBhvr>
                                      <p:to>
                                        <p:strVal val="visible"/>
                                      </p:to>
                                    </p:set>
                                    <p:anim calcmode="lin" valueType="num">
                                      <p:cBhvr additive="base">
                                        <p:cTn id="36" dur="500" fill="hold"/>
                                        <p:tgtEl>
                                          <p:spTgt spid="108547">
                                            <p:txEl>
                                              <p:pRg st="2" end="2"/>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1085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108547">
                                            <p:txEl>
                                              <p:pRg st="3" end="3"/>
                                            </p:txEl>
                                          </p:spTgt>
                                        </p:tgtEl>
                                        <p:attrNameLst>
                                          <p:attrName>style.visibility</p:attrName>
                                        </p:attrNameLst>
                                      </p:cBhvr>
                                      <p:to>
                                        <p:strVal val="visible"/>
                                      </p:to>
                                    </p:set>
                                    <p:anim calcmode="lin" valueType="num">
                                      <p:cBhvr additive="base">
                                        <p:cTn id="42" dur="500" fill="hold"/>
                                        <p:tgtEl>
                                          <p:spTgt spid="108547">
                                            <p:txEl>
                                              <p:pRg st="3" end="3"/>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10854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108547">
                                            <p:txEl>
                                              <p:pRg st="4" end="4"/>
                                            </p:txEl>
                                          </p:spTgt>
                                        </p:tgtEl>
                                        <p:attrNameLst>
                                          <p:attrName>style.visibility</p:attrName>
                                        </p:attrNameLst>
                                      </p:cBhvr>
                                      <p:to>
                                        <p:strVal val="visible"/>
                                      </p:to>
                                    </p:set>
                                    <p:anim calcmode="lin" valueType="num">
                                      <p:cBhvr additive="base">
                                        <p:cTn id="48" dur="500" fill="hold"/>
                                        <p:tgtEl>
                                          <p:spTgt spid="108547">
                                            <p:txEl>
                                              <p:pRg st="4" end="4"/>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10854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108547">
                                            <p:txEl>
                                              <p:pRg st="5" end="5"/>
                                            </p:txEl>
                                          </p:spTgt>
                                        </p:tgtEl>
                                        <p:attrNameLst>
                                          <p:attrName>style.visibility</p:attrName>
                                        </p:attrNameLst>
                                      </p:cBhvr>
                                      <p:to>
                                        <p:strVal val="visible"/>
                                      </p:to>
                                    </p:set>
                                    <p:anim calcmode="lin" valueType="num">
                                      <p:cBhvr additive="base">
                                        <p:cTn id="54" dur="500" fill="hold"/>
                                        <p:tgtEl>
                                          <p:spTgt spid="108547">
                                            <p:txEl>
                                              <p:pRg st="5" end="5"/>
                                            </p:txEl>
                                          </p:spTgt>
                                        </p:tgtEl>
                                        <p:attrNameLst>
                                          <p:attrName>ppt_x</p:attrName>
                                        </p:attrNameLst>
                                      </p:cBhvr>
                                      <p:tavLst>
                                        <p:tav tm="0">
                                          <p:val>
                                            <p:strVal val="0-#ppt_w/2"/>
                                          </p:val>
                                        </p:tav>
                                        <p:tav tm="100000">
                                          <p:val>
                                            <p:strVal val="#ppt_x"/>
                                          </p:val>
                                        </p:tav>
                                      </p:tavLst>
                                    </p:anim>
                                    <p:anim calcmode="lin" valueType="num">
                                      <p:cBhvr additive="base">
                                        <p:cTn id="55" dur="500" fill="hold"/>
                                        <p:tgtEl>
                                          <p:spTgt spid="10854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build="p" bldLvl="2" autoUpdateAnimBg="0"/>
      <p:bldP spid="108551" grpId="0" autoUpdateAnimBg="0"/>
      <p:bldP spid="108552"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en-US" altLang="en-US"/>
              <a:t>Jerusalem</a:t>
            </a:r>
          </a:p>
        </p:txBody>
      </p:sp>
      <p:sp>
        <p:nvSpPr>
          <p:cNvPr id="109571" name="Rectangle 3"/>
          <p:cNvSpPr>
            <a:spLocks noGrp="1" noChangeArrowheads="1"/>
          </p:cNvSpPr>
          <p:nvPr>
            <p:ph type="body" sz="half" idx="1"/>
          </p:nvPr>
        </p:nvSpPr>
        <p:spPr/>
        <p:txBody>
          <a:bodyPr/>
          <a:lstStyle/>
          <a:p>
            <a:r>
              <a:rPr lang="en-US" altLang="en-US" sz="2400"/>
              <a:t>Jerusalem was the religious center of Israel in Jesus</a:t>
            </a:r>
            <a:r>
              <a:rPr lang="en-US" altLang="en-US" sz="2400">
                <a:cs typeface="Tahoma" pitchFamily="34" charset="0"/>
              </a:rPr>
              <a:t>'</a:t>
            </a:r>
            <a:r>
              <a:rPr lang="en-US" altLang="en-US" sz="2400"/>
              <a:t> time.</a:t>
            </a:r>
          </a:p>
          <a:p>
            <a:r>
              <a:rPr lang="en-US" altLang="en-US" sz="2400"/>
              <a:t>Jews from all over the Roman Empire came to worship here.</a:t>
            </a:r>
          </a:p>
          <a:p>
            <a:r>
              <a:rPr lang="en-US" altLang="en-US" sz="2400"/>
              <a:t>It was a large city, with massive walls &amp; strong towers to defend the gates.</a:t>
            </a:r>
          </a:p>
        </p:txBody>
      </p:sp>
      <p:pic>
        <p:nvPicPr>
          <p:cNvPr id="109574" name="Picture 6" descr="jernorth"/>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145088" y="2559050"/>
            <a:ext cx="3810000" cy="30305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2603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09574"/>
                                        </p:tgtEl>
                                        <p:attrNameLst>
                                          <p:attrName>style.visibility</p:attrName>
                                        </p:attrNameLst>
                                      </p:cBhvr>
                                      <p:to>
                                        <p:strVal val="visible"/>
                                      </p:to>
                                    </p:set>
                                    <p:animEffect transition="in" filter="checkerboard(across)">
                                      <p:cBhvr>
                                        <p:cTn id="7" dur="500"/>
                                        <p:tgtEl>
                                          <p:spTgt spid="1095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09571">
                                            <p:txEl>
                                              <p:pRg st="0" end="0"/>
                                            </p:txEl>
                                          </p:spTgt>
                                        </p:tgtEl>
                                        <p:attrNameLst>
                                          <p:attrName>style.visibility</p:attrName>
                                        </p:attrNameLst>
                                      </p:cBhvr>
                                      <p:to>
                                        <p:strVal val="visible"/>
                                      </p:to>
                                    </p:set>
                                    <p:anim calcmode="lin" valueType="num">
                                      <p:cBhvr additive="base">
                                        <p:cTn id="12" dur="500" fill="hold"/>
                                        <p:tgtEl>
                                          <p:spTgt spid="109571">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095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09571">
                                            <p:txEl>
                                              <p:pRg st="1" end="1"/>
                                            </p:txEl>
                                          </p:spTgt>
                                        </p:tgtEl>
                                        <p:attrNameLst>
                                          <p:attrName>style.visibility</p:attrName>
                                        </p:attrNameLst>
                                      </p:cBhvr>
                                      <p:to>
                                        <p:strVal val="visible"/>
                                      </p:to>
                                    </p:set>
                                    <p:anim calcmode="lin" valueType="num">
                                      <p:cBhvr additive="base">
                                        <p:cTn id="18" dur="500" fill="hold"/>
                                        <p:tgtEl>
                                          <p:spTgt spid="109571">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095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09571">
                                            <p:txEl>
                                              <p:pRg st="2" end="2"/>
                                            </p:txEl>
                                          </p:spTgt>
                                        </p:tgtEl>
                                        <p:attrNameLst>
                                          <p:attrName>style.visibility</p:attrName>
                                        </p:attrNameLst>
                                      </p:cBhvr>
                                      <p:to>
                                        <p:strVal val="visible"/>
                                      </p:to>
                                    </p:set>
                                    <p:anim calcmode="lin" valueType="num">
                                      <p:cBhvr additive="base">
                                        <p:cTn id="24" dur="500" fill="hold"/>
                                        <p:tgtEl>
                                          <p:spTgt spid="109571">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0957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en-US" altLang="en-US"/>
              <a:t>Jerusalem</a:t>
            </a:r>
          </a:p>
        </p:txBody>
      </p:sp>
      <p:sp>
        <p:nvSpPr>
          <p:cNvPr id="110595" name="Rectangle 3"/>
          <p:cNvSpPr>
            <a:spLocks noGrp="1" noChangeArrowheads="1"/>
          </p:cNvSpPr>
          <p:nvPr>
            <p:ph type="body" sz="half" idx="1"/>
          </p:nvPr>
        </p:nvSpPr>
        <p:spPr/>
        <p:txBody>
          <a:bodyPr/>
          <a:lstStyle/>
          <a:p>
            <a:pPr>
              <a:lnSpc>
                <a:spcPct val="90000"/>
              </a:lnSpc>
            </a:pPr>
            <a:r>
              <a:rPr lang="en-US" altLang="en-US" sz="2400"/>
              <a:t>The upper city was the wealthy section, home of the upper priesthood &amp; successful merchants.</a:t>
            </a:r>
          </a:p>
          <a:p>
            <a:pPr>
              <a:lnSpc>
                <a:spcPct val="90000"/>
              </a:lnSpc>
            </a:pPr>
            <a:r>
              <a:rPr lang="en-US" altLang="en-US" sz="2400"/>
              <a:t>The lower city was more modest, but still rather prosperous.  There was much trade because of the crowds of pilgrims, especially at the major festivals.</a:t>
            </a:r>
          </a:p>
        </p:txBody>
      </p:sp>
      <p:pic>
        <p:nvPicPr>
          <p:cNvPr id="110598" name="Picture 6" descr="jerupp"/>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029200" y="1524000"/>
            <a:ext cx="3810000" cy="2457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0599" name="Picture 7" descr="jerl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3505200"/>
            <a:ext cx="3019425" cy="253523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1844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10598"/>
                                        </p:tgtEl>
                                        <p:attrNameLst>
                                          <p:attrName>style.visibility</p:attrName>
                                        </p:attrNameLst>
                                      </p:cBhvr>
                                      <p:to>
                                        <p:strVal val="visible"/>
                                      </p:to>
                                    </p:set>
                                    <p:animEffect transition="in" filter="checkerboard(across)">
                                      <p:cBhvr>
                                        <p:cTn id="7" dur="500"/>
                                        <p:tgtEl>
                                          <p:spTgt spid="1105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0595">
                                            <p:txEl>
                                              <p:pRg st="0" end="0"/>
                                            </p:txEl>
                                          </p:spTgt>
                                        </p:tgtEl>
                                        <p:attrNameLst>
                                          <p:attrName>style.visibility</p:attrName>
                                        </p:attrNameLst>
                                      </p:cBhvr>
                                      <p:to>
                                        <p:strVal val="visible"/>
                                      </p:to>
                                    </p:set>
                                    <p:animEffect transition="in" filter="checkerboard(across)">
                                      <p:cBhvr>
                                        <p:cTn id="12" dur="500"/>
                                        <p:tgtEl>
                                          <p:spTgt spid="11059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10595">
                                            <p:txEl>
                                              <p:pRg st="1" end="1"/>
                                            </p:txEl>
                                          </p:spTgt>
                                        </p:tgtEl>
                                        <p:attrNameLst>
                                          <p:attrName>style.visibility</p:attrName>
                                        </p:attrNameLst>
                                      </p:cBhvr>
                                      <p:to>
                                        <p:strVal val="visible"/>
                                      </p:to>
                                    </p:set>
                                    <p:animEffect transition="in" filter="checkerboard(across)">
                                      <p:cBhvr>
                                        <p:cTn id="17" dur="500"/>
                                        <p:tgtEl>
                                          <p:spTgt spid="11059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110599"/>
                                        </p:tgtEl>
                                        <p:attrNameLst>
                                          <p:attrName>style.visibility</p:attrName>
                                        </p:attrNameLst>
                                      </p:cBhvr>
                                      <p:to>
                                        <p:strVal val="visible"/>
                                      </p:to>
                                    </p:set>
                                    <p:animEffect transition="in" filter="checkerboard(across)">
                                      <p:cBhvr>
                                        <p:cTn id="22" dur="500"/>
                                        <p:tgtEl>
                                          <p:spTgt spid="1105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altLang="en-US"/>
              <a:t>Jesus</a:t>
            </a:r>
            <a:r>
              <a:rPr lang="en-US" altLang="en-US">
                <a:cs typeface="Tahoma" pitchFamily="34" charset="0"/>
              </a:rPr>
              <a:t>'</a:t>
            </a:r>
            <a:r>
              <a:rPr lang="en-US" altLang="en-US"/>
              <a:t> Predictions</a:t>
            </a:r>
          </a:p>
        </p:txBody>
      </p:sp>
      <p:sp>
        <p:nvSpPr>
          <p:cNvPr id="111619" name="Rectangle 3"/>
          <p:cNvSpPr>
            <a:spLocks noGrp="1" noChangeArrowheads="1"/>
          </p:cNvSpPr>
          <p:nvPr>
            <p:ph type="body" sz="half" idx="1"/>
          </p:nvPr>
        </p:nvSpPr>
        <p:spPr/>
        <p:txBody>
          <a:bodyPr/>
          <a:lstStyle/>
          <a:p>
            <a:r>
              <a:rPr lang="en-US" altLang="en-US" sz="2000"/>
              <a:t>As with the cities of Galilee, Jesus warned of disaster to come.</a:t>
            </a:r>
          </a:p>
          <a:p>
            <a:r>
              <a:rPr lang="en-US" altLang="en-US" sz="2000"/>
              <a:t>But his prophecy takes a different turn for Jerusalem.</a:t>
            </a:r>
          </a:p>
          <a:p>
            <a:r>
              <a:rPr lang="en-US" altLang="en-US" sz="2000"/>
              <a:t>He said, </a:t>
            </a:r>
            <a:r>
              <a:rPr lang="en-US" altLang="en-US" sz="2000">
                <a:cs typeface="Tahoma" pitchFamily="34" charset="0"/>
              </a:rPr>
              <a:t>"</a:t>
            </a:r>
            <a:r>
              <a:rPr lang="en-US" altLang="en-US" sz="2000"/>
              <a:t>When you see Jerusalem surrounded by armies… let those who are in the city depart.</a:t>
            </a:r>
            <a:r>
              <a:rPr lang="en-US" altLang="en-US" sz="2000">
                <a:cs typeface="Tahoma" pitchFamily="34" charset="0"/>
              </a:rPr>
              <a:t>"</a:t>
            </a:r>
          </a:p>
          <a:p>
            <a:r>
              <a:rPr lang="en-US" altLang="en-US" sz="2000"/>
              <a:t>He also predicted what would happen to the city for centuries to come.</a:t>
            </a:r>
          </a:p>
        </p:txBody>
      </p:sp>
      <p:pic>
        <p:nvPicPr>
          <p:cNvPr id="111625" name="Picture 9" descr="Jesus23"/>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145088" y="2441575"/>
            <a:ext cx="3810000" cy="3267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1920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11625"/>
                                        </p:tgtEl>
                                        <p:attrNameLst>
                                          <p:attrName>style.visibility</p:attrName>
                                        </p:attrNameLst>
                                      </p:cBhvr>
                                      <p:to>
                                        <p:strVal val="visible"/>
                                      </p:to>
                                    </p:set>
                                    <p:animEffect transition="in" filter="checkerboard(across)">
                                      <p:cBhvr>
                                        <p:cTn id="7" dur="500"/>
                                        <p:tgtEl>
                                          <p:spTgt spid="1116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11619">
                                            <p:txEl>
                                              <p:pRg st="0" end="0"/>
                                            </p:txEl>
                                          </p:spTgt>
                                        </p:tgtEl>
                                        <p:attrNameLst>
                                          <p:attrName>style.visibility</p:attrName>
                                        </p:attrNameLst>
                                      </p:cBhvr>
                                      <p:to>
                                        <p:strVal val="visible"/>
                                      </p:to>
                                    </p:set>
                                    <p:anim calcmode="lin" valueType="num">
                                      <p:cBhvr additive="base">
                                        <p:cTn id="12" dur="500" fill="hold"/>
                                        <p:tgtEl>
                                          <p:spTgt spid="111619">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116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11619">
                                            <p:txEl>
                                              <p:pRg st="1" end="1"/>
                                            </p:txEl>
                                          </p:spTgt>
                                        </p:tgtEl>
                                        <p:attrNameLst>
                                          <p:attrName>style.visibility</p:attrName>
                                        </p:attrNameLst>
                                      </p:cBhvr>
                                      <p:to>
                                        <p:strVal val="visible"/>
                                      </p:to>
                                    </p:set>
                                    <p:anim calcmode="lin" valueType="num">
                                      <p:cBhvr additive="base">
                                        <p:cTn id="18" dur="500" fill="hold"/>
                                        <p:tgtEl>
                                          <p:spTgt spid="111619">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116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11619">
                                            <p:txEl>
                                              <p:pRg st="2" end="2"/>
                                            </p:txEl>
                                          </p:spTgt>
                                        </p:tgtEl>
                                        <p:attrNameLst>
                                          <p:attrName>style.visibility</p:attrName>
                                        </p:attrNameLst>
                                      </p:cBhvr>
                                      <p:to>
                                        <p:strVal val="visible"/>
                                      </p:to>
                                    </p:set>
                                    <p:anim calcmode="lin" valueType="num">
                                      <p:cBhvr additive="base">
                                        <p:cTn id="24" dur="500" fill="hold"/>
                                        <p:tgtEl>
                                          <p:spTgt spid="111619">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1161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11619">
                                            <p:txEl>
                                              <p:pRg st="3" end="3"/>
                                            </p:txEl>
                                          </p:spTgt>
                                        </p:tgtEl>
                                        <p:attrNameLst>
                                          <p:attrName>style.visibility</p:attrName>
                                        </p:attrNameLst>
                                      </p:cBhvr>
                                      <p:to>
                                        <p:strVal val="visible"/>
                                      </p:to>
                                    </p:set>
                                    <p:anim calcmode="lin" valueType="num">
                                      <p:cBhvr additive="base">
                                        <p:cTn id="30" dur="500" fill="hold"/>
                                        <p:tgtEl>
                                          <p:spTgt spid="111619">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1161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altLang="en-US"/>
              <a:t>Jesus on Jerusalem</a:t>
            </a:r>
          </a:p>
        </p:txBody>
      </p:sp>
      <p:sp>
        <p:nvSpPr>
          <p:cNvPr id="112643" name="Text Box 3"/>
          <p:cNvSpPr txBox="1">
            <a:spLocks noChangeArrowheads="1"/>
          </p:cNvSpPr>
          <p:nvPr/>
        </p:nvSpPr>
        <p:spPr bwMode="auto">
          <a:xfrm>
            <a:off x="838200" y="2362200"/>
            <a:ext cx="74676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But when you see Jerusalem surrounded by armies, then recognize that her desolation is at hand.  Then let those who are in the midst of the city depart, and let not those who are in the country enter the city…  there will be great distress upon the land, and wrath to this people, and they will fall by the edge of the sword, and will be led captive into all the nations, and Jerusalem will be trampled under foot by the Gentiles until the times of the Gentiles be fulfilled.  (Luke 21:20-24)</a:t>
            </a:r>
          </a:p>
        </p:txBody>
      </p:sp>
    </p:spTree>
    <p:custDataLst>
      <p:tags r:id="rId1"/>
    </p:custDataLst>
  </p:cSld>
  <p:clrMapOvr>
    <a:masterClrMapping/>
  </p:clrMapOvr>
  <p:transition advTm="2685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2643"/>
                                        </p:tgtEl>
                                        <p:attrNameLst>
                                          <p:attrName>style.visibility</p:attrName>
                                        </p:attrNameLst>
                                      </p:cBhvr>
                                      <p:to>
                                        <p:strVal val="visible"/>
                                      </p:to>
                                    </p:set>
                                    <p:animEffect transition="in" filter="checkerboard(across)">
                                      <p:cBhvr>
                                        <p:cTn id="7" dur="500"/>
                                        <p:tgtEl>
                                          <p:spTgt spid="1126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US" altLang="en-US"/>
              <a:t>The Fall of Jerusalem</a:t>
            </a:r>
          </a:p>
        </p:txBody>
      </p:sp>
      <p:sp>
        <p:nvSpPr>
          <p:cNvPr id="113667" name="Rectangle 3"/>
          <p:cNvSpPr>
            <a:spLocks noGrp="1" noChangeArrowheads="1"/>
          </p:cNvSpPr>
          <p:nvPr>
            <p:ph type="body" sz="half" idx="1"/>
          </p:nvPr>
        </p:nvSpPr>
        <p:spPr/>
        <p:txBody>
          <a:bodyPr/>
          <a:lstStyle/>
          <a:p>
            <a:r>
              <a:rPr lang="en-US" altLang="en-US" sz="2000"/>
              <a:t>The Romans surrounded Jerusalem in AD 64, but then (unaccountably) withdrew.</a:t>
            </a:r>
          </a:p>
          <a:p>
            <a:r>
              <a:rPr lang="en-US" altLang="en-US" sz="2000"/>
              <a:t>Those who believed Jesus</a:t>
            </a:r>
            <a:r>
              <a:rPr lang="en-US" altLang="en-US" sz="2000">
                <a:cs typeface="Tahoma" pitchFamily="34" charset="0"/>
              </a:rPr>
              <a:t>'</a:t>
            </a:r>
            <a:r>
              <a:rPr lang="en-US" altLang="en-US" sz="2000"/>
              <a:t> words got out of the city and did not return.</a:t>
            </a:r>
          </a:p>
          <a:p>
            <a:r>
              <a:rPr lang="en-US" altLang="en-US" sz="2000"/>
              <a:t>Those who ignored his words flocked to the city as the best-fortified in the land, and were destroyed in the siege and capture which followed.</a:t>
            </a:r>
          </a:p>
        </p:txBody>
      </p:sp>
      <p:pic>
        <p:nvPicPr>
          <p:cNvPr id="113670" name="Picture 6" descr="romsiege"/>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145088" y="2708275"/>
            <a:ext cx="3810000" cy="27320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3007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13670"/>
                                        </p:tgtEl>
                                        <p:attrNameLst>
                                          <p:attrName>style.visibility</p:attrName>
                                        </p:attrNameLst>
                                      </p:cBhvr>
                                      <p:to>
                                        <p:strVal val="visible"/>
                                      </p:to>
                                    </p:set>
                                    <p:animEffect transition="in" filter="checkerboard(across)">
                                      <p:cBhvr>
                                        <p:cTn id="7" dur="500"/>
                                        <p:tgtEl>
                                          <p:spTgt spid="1136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3667">
                                            <p:txEl>
                                              <p:pRg st="0" end="0"/>
                                            </p:txEl>
                                          </p:spTgt>
                                        </p:tgtEl>
                                        <p:attrNameLst>
                                          <p:attrName>style.visibility</p:attrName>
                                        </p:attrNameLst>
                                      </p:cBhvr>
                                      <p:to>
                                        <p:strVal val="visible"/>
                                      </p:to>
                                    </p:set>
                                    <p:animEffect transition="in" filter="checkerboard(across)">
                                      <p:cBhvr>
                                        <p:cTn id="12" dur="500"/>
                                        <p:tgtEl>
                                          <p:spTgt spid="11366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13667">
                                            <p:txEl>
                                              <p:pRg st="1" end="1"/>
                                            </p:txEl>
                                          </p:spTgt>
                                        </p:tgtEl>
                                        <p:attrNameLst>
                                          <p:attrName>style.visibility</p:attrName>
                                        </p:attrNameLst>
                                      </p:cBhvr>
                                      <p:to>
                                        <p:strVal val="visible"/>
                                      </p:to>
                                    </p:set>
                                    <p:animEffect transition="in" filter="checkerboard(across)">
                                      <p:cBhvr>
                                        <p:cTn id="17" dur="500"/>
                                        <p:tgtEl>
                                          <p:spTgt spid="11366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13667">
                                            <p:txEl>
                                              <p:pRg st="2" end="2"/>
                                            </p:txEl>
                                          </p:spTgt>
                                        </p:tgtEl>
                                        <p:attrNameLst>
                                          <p:attrName>style.visibility</p:attrName>
                                        </p:attrNameLst>
                                      </p:cBhvr>
                                      <p:to>
                                        <p:strVal val="visible"/>
                                      </p:to>
                                    </p:set>
                                    <p:animEffect transition="in" filter="checkerboard(across)">
                                      <p:cBhvr>
                                        <p:cTn id="22" dur="500"/>
                                        <p:tgtEl>
                                          <p:spTgt spid="1136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altLang="en-US"/>
              <a:t>The Bible</a:t>
            </a:r>
            <a:r>
              <a:rPr lang="en-US" altLang="en-US">
                <a:cs typeface="Tahoma" pitchFamily="34" charset="0"/>
              </a:rPr>
              <a:t>'</a:t>
            </a:r>
            <a:r>
              <a:rPr lang="en-US" altLang="en-US"/>
              <a:t>s Message</a:t>
            </a:r>
          </a:p>
        </p:txBody>
      </p:sp>
      <p:sp>
        <p:nvSpPr>
          <p:cNvPr id="96259" name="Rectangle 3"/>
          <p:cNvSpPr>
            <a:spLocks noGrp="1" noChangeArrowheads="1"/>
          </p:cNvSpPr>
          <p:nvPr>
            <p:ph type="body" sz="half" idx="1"/>
          </p:nvPr>
        </p:nvSpPr>
        <p:spPr/>
        <p:txBody>
          <a:bodyPr/>
          <a:lstStyle/>
          <a:p>
            <a:r>
              <a:rPr lang="en-US" altLang="en-US" sz="2400"/>
              <a:t>There is a God.</a:t>
            </a:r>
          </a:p>
          <a:p>
            <a:r>
              <a:rPr lang="en-US" altLang="en-US" sz="2400"/>
              <a:t>He has told us things we need to know:</a:t>
            </a:r>
          </a:p>
          <a:p>
            <a:pPr lvl="1"/>
            <a:r>
              <a:rPr lang="en-US" altLang="en-US" sz="2000"/>
              <a:t>What he is like</a:t>
            </a:r>
          </a:p>
          <a:p>
            <a:pPr lvl="1"/>
            <a:r>
              <a:rPr lang="en-US" altLang="en-US" sz="2000"/>
              <a:t>Who we are</a:t>
            </a:r>
          </a:p>
          <a:p>
            <a:pPr lvl="1"/>
            <a:r>
              <a:rPr lang="en-US" altLang="en-US" sz="2000"/>
              <a:t>Where we came from</a:t>
            </a:r>
          </a:p>
          <a:p>
            <a:pPr lvl="1"/>
            <a:r>
              <a:rPr lang="en-US" altLang="en-US" sz="2000"/>
              <a:t>How we have turned away from God</a:t>
            </a:r>
          </a:p>
          <a:p>
            <a:pPr lvl="1"/>
            <a:r>
              <a:rPr lang="en-US" altLang="en-US" sz="2000"/>
              <a:t>What he has done to bring us back</a:t>
            </a:r>
          </a:p>
        </p:txBody>
      </p:sp>
      <p:pic>
        <p:nvPicPr>
          <p:cNvPr id="96262" name="Picture 6" descr="faith002"/>
          <p:cNvPicPr>
            <a:picLocks noGrp="1" noChangeAspect="1" noChangeArrowheads="1"/>
          </p:cNvPicPr>
          <p:nvPr>
            <p:ph type="clipArt" sz="half" idx="2"/>
          </p:nvPr>
        </p:nvPicPr>
        <p:blipFill>
          <a:blip r:embed="rId3" cstate="print">
            <a:extLst>
              <a:ext uri="{28A0092B-C50C-407E-A947-70E740481C1C}">
                <a14:useLocalDpi xmlns:a14="http://schemas.microsoft.com/office/drawing/2010/main" val="0"/>
              </a:ext>
            </a:extLst>
          </a:blip>
          <a:srcRect/>
          <a:stretch>
            <a:fillRect/>
          </a:stretch>
        </p:blipFill>
        <p:spPr>
          <a:xfrm>
            <a:off x="5145088" y="2911475"/>
            <a:ext cx="3810000" cy="23272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2343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96262"/>
                                        </p:tgtEl>
                                        <p:attrNameLst>
                                          <p:attrName>style.visibility</p:attrName>
                                        </p:attrNameLst>
                                      </p:cBhvr>
                                      <p:to>
                                        <p:strVal val="visible"/>
                                      </p:to>
                                    </p:set>
                                    <p:animEffect transition="in" filter="checkerboard(across)">
                                      <p:cBhvr>
                                        <p:cTn id="7" dur="500"/>
                                        <p:tgtEl>
                                          <p:spTgt spid="962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96259">
                                            <p:txEl>
                                              <p:pRg st="0" end="0"/>
                                            </p:txEl>
                                          </p:spTgt>
                                        </p:tgtEl>
                                        <p:attrNameLst>
                                          <p:attrName>style.visibility</p:attrName>
                                        </p:attrNameLst>
                                      </p:cBhvr>
                                      <p:to>
                                        <p:strVal val="visible"/>
                                      </p:to>
                                    </p:set>
                                    <p:anim calcmode="lin" valueType="num">
                                      <p:cBhvr additive="base">
                                        <p:cTn id="12" dur="500" fill="hold"/>
                                        <p:tgtEl>
                                          <p:spTgt spid="96259">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962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96259">
                                            <p:txEl>
                                              <p:pRg st="1" end="1"/>
                                            </p:txEl>
                                          </p:spTgt>
                                        </p:tgtEl>
                                        <p:attrNameLst>
                                          <p:attrName>style.visibility</p:attrName>
                                        </p:attrNameLst>
                                      </p:cBhvr>
                                      <p:to>
                                        <p:strVal val="visible"/>
                                      </p:to>
                                    </p:set>
                                    <p:anim calcmode="lin" valueType="num">
                                      <p:cBhvr additive="base">
                                        <p:cTn id="18" dur="500" fill="hold"/>
                                        <p:tgtEl>
                                          <p:spTgt spid="96259">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962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96259">
                                            <p:txEl>
                                              <p:pRg st="2" end="2"/>
                                            </p:txEl>
                                          </p:spTgt>
                                        </p:tgtEl>
                                        <p:attrNameLst>
                                          <p:attrName>style.visibility</p:attrName>
                                        </p:attrNameLst>
                                      </p:cBhvr>
                                      <p:to>
                                        <p:strVal val="visible"/>
                                      </p:to>
                                    </p:set>
                                    <p:anim calcmode="lin" valueType="num">
                                      <p:cBhvr additive="base">
                                        <p:cTn id="24" dur="500" fill="hold"/>
                                        <p:tgtEl>
                                          <p:spTgt spid="96259">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9625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96259">
                                            <p:txEl>
                                              <p:pRg st="3" end="3"/>
                                            </p:txEl>
                                          </p:spTgt>
                                        </p:tgtEl>
                                        <p:attrNameLst>
                                          <p:attrName>style.visibility</p:attrName>
                                        </p:attrNameLst>
                                      </p:cBhvr>
                                      <p:to>
                                        <p:strVal val="visible"/>
                                      </p:to>
                                    </p:set>
                                    <p:anim calcmode="lin" valueType="num">
                                      <p:cBhvr additive="base">
                                        <p:cTn id="30" dur="500" fill="hold"/>
                                        <p:tgtEl>
                                          <p:spTgt spid="96259">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9625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96259">
                                            <p:txEl>
                                              <p:pRg st="4" end="4"/>
                                            </p:txEl>
                                          </p:spTgt>
                                        </p:tgtEl>
                                        <p:attrNameLst>
                                          <p:attrName>style.visibility</p:attrName>
                                        </p:attrNameLst>
                                      </p:cBhvr>
                                      <p:to>
                                        <p:strVal val="visible"/>
                                      </p:to>
                                    </p:set>
                                    <p:anim calcmode="lin" valueType="num">
                                      <p:cBhvr additive="base">
                                        <p:cTn id="36" dur="500" fill="hold"/>
                                        <p:tgtEl>
                                          <p:spTgt spid="96259">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9625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96259">
                                            <p:txEl>
                                              <p:pRg st="5" end="5"/>
                                            </p:txEl>
                                          </p:spTgt>
                                        </p:tgtEl>
                                        <p:attrNameLst>
                                          <p:attrName>style.visibility</p:attrName>
                                        </p:attrNameLst>
                                      </p:cBhvr>
                                      <p:to>
                                        <p:strVal val="visible"/>
                                      </p:to>
                                    </p:set>
                                    <p:anim calcmode="lin" valueType="num">
                                      <p:cBhvr additive="base">
                                        <p:cTn id="42" dur="500" fill="hold"/>
                                        <p:tgtEl>
                                          <p:spTgt spid="96259">
                                            <p:txEl>
                                              <p:pRg st="5" end="5"/>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9625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96259">
                                            <p:txEl>
                                              <p:pRg st="6" end="6"/>
                                            </p:txEl>
                                          </p:spTgt>
                                        </p:tgtEl>
                                        <p:attrNameLst>
                                          <p:attrName>style.visibility</p:attrName>
                                        </p:attrNameLst>
                                      </p:cBhvr>
                                      <p:to>
                                        <p:strVal val="visible"/>
                                      </p:to>
                                    </p:set>
                                    <p:anim calcmode="lin" valueType="num">
                                      <p:cBhvr additive="base">
                                        <p:cTn id="48" dur="500" fill="hold"/>
                                        <p:tgtEl>
                                          <p:spTgt spid="96259">
                                            <p:txEl>
                                              <p:pRg st="6" end="6"/>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96259">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build="p" bldLvl="2"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n-US" altLang="en-US"/>
              <a:t>How Do We Explain This?</a:t>
            </a:r>
          </a:p>
        </p:txBody>
      </p:sp>
      <p:sp>
        <p:nvSpPr>
          <p:cNvPr id="114691" name="Rectangle 3"/>
          <p:cNvSpPr>
            <a:spLocks noGrp="1" noChangeArrowheads="1"/>
          </p:cNvSpPr>
          <p:nvPr>
            <p:ph type="body" sz="half" idx="1"/>
          </p:nvPr>
        </p:nvSpPr>
        <p:spPr/>
        <p:txBody>
          <a:bodyPr/>
          <a:lstStyle/>
          <a:p>
            <a:pPr>
              <a:lnSpc>
                <a:spcPct val="90000"/>
              </a:lnSpc>
            </a:pPr>
            <a:r>
              <a:rPr lang="en-US" altLang="en-US" sz="2400"/>
              <a:t>The events of 66-70 AD fit Jesus</a:t>
            </a:r>
            <a:r>
              <a:rPr lang="en-US" altLang="en-US" sz="2400">
                <a:cs typeface="Tahoma" pitchFamily="34" charset="0"/>
              </a:rPr>
              <a:t>'</a:t>
            </a:r>
            <a:r>
              <a:rPr lang="en-US" altLang="en-US" sz="2400"/>
              <a:t> predictions so well that some resort to claiming they were invented after that time &amp; dishonestly put in Jesus</a:t>
            </a:r>
            <a:r>
              <a:rPr lang="en-US" altLang="en-US" sz="2400">
                <a:cs typeface="Tahoma" pitchFamily="34" charset="0"/>
              </a:rPr>
              <a:t>'</a:t>
            </a:r>
            <a:r>
              <a:rPr lang="en-US" altLang="en-US" sz="2400"/>
              <a:t> mouth.</a:t>
            </a:r>
          </a:p>
          <a:p>
            <a:pPr>
              <a:lnSpc>
                <a:spcPct val="90000"/>
              </a:lnSpc>
            </a:pPr>
            <a:r>
              <a:rPr lang="en-US" altLang="en-US" sz="2400"/>
              <a:t>This ignores the historical evidence that Luke was written in the late 50s or early 60s, before these events happened.</a:t>
            </a:r>
          </a:p>
        </p:txBody>
      </p:sp>
      <p:pic>
        <p:nvPicPr>
          <p:cNvPr id="114694" name="Picture 6" descr="Explancol2"/>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145088" y="2727325"/>
            <a:ext cx="3810000" cy="2695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2044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14694"/>
                                        </p:tgtEl>
                                        <p:attrNameLst>
                                          <p:attrName>style.visibility</p:attrName>
                                        </p:attrNameLst>
                                      </p:cBhvr>
                                      <p:to>
                                        <p:strVal val="visible"/>
                                      </p:to>
                                    </p:set>
                                    <p:animEffect transition="in" filter="checkerboard(across)">
                                      <p:cBhvr>
                                        <p:cTn id="7" dur="500"/>
                                        <p:tgtEl>
                                          <p:spTgt spid="1146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4691">
                                            <p:txEl>
                                              <p:pRg st="0" end="0"/>
                                            </p:txEl>
                                          </p:spTgt>
                                        </p:tgtEl>
                                        <p:attrNameLst>
                                          <p:attrName>style.visibility</p:attrName>
                                        </p:attrNameLst>
                                      </p:cBhvr>
                                      <p:to>
                                        <p:strVal val="visible"/>
                                      </p:to>
                                    </p:set>
                                    <p:animEffect transition="in" filter="checkerboard(across)">
                                      <p:cBhvr>
                                        <p:cTn id="12" dur="500"/>
                                        <p:tgtEl>
                                          <p:spTgt spid="11469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14691">
                                            <p:txEl>
                                              <p:pRg st="1" end="1"/>
                                            </p:txEl>
                                          </p:spTgt>
                                        </p:tgtEl>
                                        <p:attrNameLst>
                                          <p:attrName>style.visibility</p:attrName>
                                        </p:attrNameLst>
                                      </p:cBhvr>
                                      <p:to>
                                        <p:strVal val="visible"/>
                                      </p:to>
                                    </p:set>
                                    <p:animEffect transition="in" filter="checkerboard(across)">
                                      <p:cBhvr>
                                        <p:cTn id="17" dur="500"/>
                                        <p:tgtEl>
                                          <p:spTgt spid="1146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1"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n-US" altLang="en-US"/>
              <a:t>Jerusalem Trodden Down</a:t>
            </a:r>
          </a:p>
        </p:txBody>
      </p:sp>
      <p:sp>
        <p:nvSpPr>
          <p:cNvPr id="115715" name="Rectangle 3"/>
          <p:cNvSpPr>
            <a:spLocks noGrp="1" noChangeArrowheads="1"/>
          </p:cNvSpPr>
          <p:nvPr>
            <p:ph type="body" idx="1"/>
          </p:nvPr>
        </p:nvSpPr>
        <p:spPr/>
        <p:txBody>
          <a:bodyPr/>
          <a:lstStyle/>
          <a:p>
            <a:r>
              <a:rPr lang="en-US" altLang="en-US"/>
              <a:t>It also ignores the fact that Jesus predicted the status of Jerusalem for centuries to come.</a:t>
            </a:r>
          </a:p>
          <a:p>
            <a:r>
              <a:rPr lang="en-US" altLang="en-US">
                <a:cs typeface="Tahoma" pitchFamily="34" charset="0"/>
              </a:rPr>
              <a:t>"</a:t>
            </a:r>
            <a:r>
              <a:rPr lang="en-US" altLang="en-US"/>
              <a:t>Jerusalem will be trampled under foot by the Gentiles until the times of the Gentiles be fulfilled.</a:t>
            </a:r>
            <a:r>
              <a:rPr lang="en-US" altLang="en-US">
                <a:cs typeface="Tahoma" pitchFamily="34" charset="0"/>
              </a:rPr>
              <a:t>"</a:t>
            </a:r>
          </a:p>
        </p:txBody>
      </p:sp>
    </p:spTree>
    <p:custDataLst>
      <p:tags r:id="rId1"/>
    </p:custDataLst>
  </p:cSld>
  <p:clrMapOvr>
    <a:masterClrMapping/>
  </p:clrMapOvr>
  <p:transition advTm="1273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5715">
                                            <p:txEl>
                                              <p:pRg st="0" end="0"/>
                                            </p:txEl>
                                          </p:spTgt>
                                        </p:tgtEl>
                                        <p:attrNameLst>
                                          <p:attrName>style.visibility</p:attrName>
                                        </p:attrNameLst>
                                      </p:cBhvr>
                                      <p:to>
                                        <p:strVal val="visible"/>
                                      </p:to>
                                    </p:set>
                                    <p:anim calcmode="lin" valueType="num">
                                      <p:cBhvr additive="base">
                                        <p:cTn id="7" dur="500" fill="hold"/>
                                        <p:tgtEl>
                                          <p:spTgt spid="1157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57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5715">
                                            <p:txEl>
                                              <p:pRg st="1" end="1"/>
                                            </p:txEl>
                                          </p:spTgt>
                                        </p:tgtEl>
                                        <p:attrNameLst>
                                          <p:attrName>style.visibility</p:attrName>
                                        </p:attrNameLst>
                                      </p:cBhvr>
                                      <p:to>
                                        <p:strVal val="visible"/>
                                      </p:to>
                                    </p:set>
                                    <p:anim calcmode="lin" valueType="num">
                                      <p:cBhvr additive="base">
                                        <p:cTn id="13" dur="500" fill="hold"/>
                                        <p:tgtEl>
                                          <p:spTgt spid="1157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571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en-US" altLang="en-US"/>
              <a:t>Aelia Capitolina</a:t>
            </a:r>
          </a:p>
        </p:txBody>
      </p:sp>
      <p:sp>
        <p:nvSpPr>
          <p:cNvPr id="116739" name="Rectangle 3"/>
          <p:cNvSpPr>
            <a:spLocks noGrp="1" noChangeArrowheads="1"/>
          </p:cNvSpPr>
          <p:nvPr>
            <p:ph type="body" sz="half" idx="1"/>
          </p:nvPr>
        </p:nvSpPr>
        <p:spPr/>
        <p:txBody>
          <a:bodyPr/>
          <a:lstStyle/>
          <a:p>
            <a:r>
              <a:rPr lang="en-US" altLang="en-US" sz="2000"/>
              <a:t>This is just what happened.</a:t>
            </a:r>
          </a:p>
          <a:p>
            <a:r>
              <a:rPr lang="en-US" altLang="en-US" sz="2000"/>
              <a:t>The Romans left Jerusalem a ruin for over 50 years.</a:t>
            </a:r>
          </a:p>
          <a:p>
            <a:r>
              <a:rPr lang="en-US" altLang="en-US" sz="2000"/>
              <a:t>Then about 135 they built a pagan city on the site, with pagan temples to desecrate the Jewish &amp; Christian holy places.</a:t>
            </a:r>
          </a:p>
          <a:p>
            <a:r>
              <a:rPr lang="en-US" altLang="en-US" sz="2000"/>
              <a:t>Jerusalem was </a:t>
            </a:r>
            <a:r>
              <a:rPr lang="en-US" altLang="en-US" sz="2000">
                <a:cs typeface="Tahoma" pitchFamily="34" charset="0"/>
              </a:rPr>
              <a:t>"</a:t>
            </a:r>
            <a:r>
              <a:rPr lang="en-US" altLang="en-US" sz="2000"/>
              <a:t>trampled down</a:t>
            </a:r>
            <a:r>
              <a:rPr lang="en-US" altLang="en-US" sz="2000">
                <a:cs typeface="Tahoma" pitchFamily="34" charset="0"/>
              </a:rPr>
              <a:t>"</a:t>
            </a:r>
            <a:r>
              <a:rPr lang="en-US" altLang="en-US" sz="2000"/>
              <a:t> by pagan Romans from AD 70 to about 325.</a:t>
            </a:r>
          </a:p>
        </p:txBody>
      </p:sp>
      <p:pic>
        <p:nvPicPr>
          <p:cNvPr id="116745" name="Picture 9" descr="aelia"/>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145088" y="2609850"/>
            <a:ext cx="3810000" cy="29289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3749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16745"/>
                                        </p:tgtEl>
                                        <p:attrNameLst>
                                          <p:attrName>style.visibility</p:attrName>
                                        </p:attrNameLst>
                                      </p:cBhvr>
                                      <p:to>
                                        <p:strVal val="visible"/>
                                      </p:to>
                                    </p:set>
                                    <p:animEffect transition="in" filter="checkerboard(across)">
                                      <p:cBhvr>
                                        <p:cTn id="7" dur="500"/>
                                        <p:tgtEl>
                                          <p:spTgt spid="1167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16739">
                                            <p:txEl>
                                              <p:pRg st="0" end="0"/>
                                            </p:txEl>
                                          </p:spTgt>
                                        </p:tgtEl>
                                        <p:attrNameLst>
                                          <p:attrName>style.visibility</p:attrName>
                                        </p:attrNameLst>
                                      </p:cBhvr>
                                      <p:to>
                                        <p:strVal val="visible"/>
                                      </p:to>
                                    </p:set>
                                    <p:anim calcmode="lin" valueType="num">
                                      <p:cBhvr additive="base">
                                        <p:cTn id="12" dur="500" fill="hold"/>
                                        <p:tgtEl>
                                          <p:spTgt spid="116739">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167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16739">
                                            <p:txEl>
                                              <p:pRg st="1" end="1"/>
                                            </p:txEl>
                                          </p:spTgt>
                                        </p:tgtEl>
                                        <p:attrNameLst>
                                          <p:attrName>style.visibility</p:attrName>
                                        </p:attrNameLst>
                                      </p:cBhvr>
                                      <p:to>
                                        <p:strVal val="visible"/>
                                      </p:to>
                                    </p:set>
                                    <p:anim calcmode="lin" valueType="num">
                                      <p:cBhvr additive="base">
                                        <p:cTn id="18" dur="500" fill="hold"/>
                                        <p:tgtEl>
                                          <p:spTgt spid="116739">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167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16739">
                                            <p:txEl>
                                              <p:pRg st="2" end="2"/>
                                            </p:txEl>
                                          </p:spTgt>
                                        </p:tgtEl>
                                        <p:attrNameLst>
                                          <p:attrName>style.visibility</p:attrName>
                                        </p:attrNameLst>
                                      </p:cBhvr>
                                      <p:to>
                                        <p:strVal val="visible"/>
                                      </p:to>
                                    </p:set>
                                    <p:anim calcmode="lin" valueType="num">
                                      <p:cBhvr additive="base">
                                        <p:cTn id="24" dur="500" fill="hold"/>
                                        <p:tgtEl>
                                          <p:spTgt spid="116739">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1673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16739">
                                            <p:txEl>
                                              <p:pRg st="3" end="3"/>
                                            </p:txEl>
                                          </p:spTgt>
                                        </p:tgtEl>
                                        <p:attrNameLst>
                                          <p:attrName>style.visibility</p:attrName>
                                        </p:attrNameLst>
                                      </p:cBhvr>
                                      <p:to>
                                        <p:strVal val="visible"/>
                                      </p:to>
                                    </p:set>
                                    <p:anim calcmode="lin" valueType="num">
                                      <p:cBhvr additive="base">
                                        <p:cTn id="30" dur="500" fill="hold"/>
                                        <p:tgtEl>
                                          <p:spTgt spid="116739">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1673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n-US" altLang="en-US"/>
              <a:t>Christian Jerusalem</a:t>
            </a:r>
          </a:p>
        </p:txBody>
      </p:sp>
      <p:sp>
        <p:nvSpPr>
          <p:cNvPr id="117763" name="Rectangle 3"/>
          <p:cNvSpPr>
            <a:spLocks noGrp="1" noChangeArrowheads="1"/>
          </p:cNvSpPr>
          <p:nvPr>
            <p:ph type="body" sz="half" idx="1"/>
          </p:nvPr>
        </p:nvSpPr>
        <p:spPr/>
        <p:txBody>
          <a:bodyPr/>
          <a:lstStyle/>
          <a:p>
            <a:pPr>
              <a:lnSpc>
                <a:spcPct val="90000"/>
              </a:lnSpc>
            </a:pPr>
            <a:r>
              <a:rPr lang="en-US" altLang="en-US" sz="2400"/>
              <a:t>When Constantine, a Roman emperor in the 4</a:t>
            </a:r>
            <a:r>
              <a:rPr lang="en-US" altLang="en-US" sz="2400" baseline="30000"/>
              <a:t>th</a:t>
            </a:r>
            <a:r>
              <a:rPr lang="en-US" altLang="en-US" sz="2400"/>
              <a:t> century, adopted Christianity, he removed the pagan temples from Christian sites.</a:t>
            </a:r>
          </a:p>
          <a:p>
            <a:pPr>
              <a:lnSpc>
                <a:spcPct val="90000"/>
              </a:lnSpc>
            </a:pPr>
            <a:r>
              <a:rPr lang="en-US" altLang="en-US" sz="2400"/>
              <a:t>The Jewish temple site was left empty.</a:t>
            </a:r>
          </a:p>
          <a:p>
            <a:pPr>
              <a:lnSpc>
                <a:spcPct val="90000"/>
              </a:lnSpc>
            </a:pPr>
            <a:r>
              <a:rPr lang="en-US" altLang="en-US" sz="2400"/>
              <a:t>Jerusalem continued to be trampled down by Gentiles, now the Christian Romans, from 325 to 637.</a:t>
            </a:r>
          </a:p>
        </p:txBody>
      </p:sp>
      <p:pic>
        <p:nvPicPr>
          <p:cNvPr id="117766" name="Picture 6" descr="constantine"/>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145088" y="2617788"/>
            <a:ext cx="3810000" cy="2913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2118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17766"/>
                                        </p:tgtEl>
                                        <p:attrNameLst>
                                          <p:attrName>style.visibility</p:attrName>
                                        </p:attrNameLst>
                                      </p:cBhvr>
                                      <p:to>
                                        <p:strVal val="visible"/>
                                      </p:to>
                                    </p:set>
                                    <p:animEffect transition="in" filter="checkerboard(across)">
                                      <p:cBhvr>
                                        <p:cTn id="7" dur="500"/>
                                        <p:tgtEl>
                                          <p:spTgt spid="1177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7763">
                                            <p:txEl>
                                              <p:pRg st="0" end="0"/>
                                            </p:txEl>
                                          </p:spTgt>
                                        </p:tgtEl>
                                        <p:attrNameLst>
                                          <p:attrName>style.visibility</p:attrName>
                                        </p:attrNameLst>
                                      </p:cBhvr>
                                      <p:to>
                                        <p:strVal val="visible"/>
                                      </p:to>
                                    </p:set>
                                    <p:animEffect transition="in" filter="checkerboard(across)">
                                      <p:cBhvr>
                                        <p:cTn id="12" dur="500"/>
                                        <p:tgtEl>
                                          <p:spTgt spid="11776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17763">
                                            <p:txEl>
                                              <p:pRg st="1" end="1"/>
                                            </p:txEl>
                                          </p:spTgt>
                                        </p:tgtEl>
                                        <p:attrNameLst>
                                          <p:attrName>style.visibility</p:attrName>
                                        </p:attrNameLst>
                                      </p:cBhvr>
                                      <p:to>
                                        <p:strVal val="visible"/>
                                      </p:to>
                                    </p:set>
                                    <p:animEffect transition="in" filter="checkerboard(across)">
                                      <p:cBhvr>
                                        <p:cTn id="17" dur="500"/>
                                        <p:tgtEl>
                                          <p:spTgt spid="11776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17763">
                                            <p:txEl>
                                              <p:pRg st="2" end="2"/>
                                            </p:txEl>
                                          </p:spTgt>
                                        </p:tgtEl>
                                        <p:attrNameLst>
                                          <p:attrName>style.visibility</p:attrName>
                                        </p:attrNameLst>
                                      </p:cBhvr>
                                      <p:to>
                                        <p:strVal val="visible"/>
                                      </p:to>
                                    </p:set>
                                    <p:animEffect transition="in" filter="checkerboard(across)">
                                      <p:cBhvr>
                                        <p:cTn id="22" dur="500"/>
                                        <p:tgtEl>
                                          <p:spTgt spid="1177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lang="en-US" altLang="en-US"/>
              <a:t>Muslim Jerusalem</a:t>
            </a:r>
          </a:p>
        </p:txBody>
      </p:sp>
      <p:sp>
        <p:nvSpPr>
          <p:cNvPr id="118787" name="Rectangle 3"/>
          <p:cNvSpPr>
            <a:spLocks noGrp="1" noChangeArrowheads="1"/>
          </p:cNvSpPr>
          <p:nvPr>
            <p:ph type="body" sz="half" idx="1"/>
          </p:nvPr>
        </p:nvSpPr>
        <p:spPr/>
        <p:txBody>
          <a:bodyPr/>
          <a:lstStyle/>
          <a:p>
            <a:pPr>
              <a:lnSpc>
                <a:spcPct val="90000"/>
              </a:lnSpc>
            </a:pPr>
            <a:r>
              <a:rPr lang="en-US" altLang="en-US" sz="2400"/>
              <a:t>Muhammad, founder of Islam, led his followers on a holy war which burst out of the Arabian peninsula about 630.</a:t>
            </a:r>
          </a:p>
          <a:p>
            <a:pPr>
              <a:lnSpc>
                <a:spcPct val="90000"/>
              </a:lnSpc>
            </a:pPr>
            <a:r>
              <a:rPr lang="en-US" altLang="en-US" sz="2400"/>
              <a:t>The Muslims took Jerusalem in 637.</a:t>
            </a:r>
          </a:p>
          <a:p>
            <a:pPr>
              <a:lnSpc>
                <a:spcPct val="90000"/>
              </a:lnSpc>
            </a:pPr>
            <a:r>
              <a:rPr lang="en-US" altLang="en-US" sz="2400"/>
              <a:t>The Gentile Muslims controlled Jerusalem until the Crusaders took it away in 1099.</a:t>
            </a:r>
          </a:p>
        </p:txBody>
      </p:sp>
      <p:pic>
        <p:nvPicPr>
          <p:cNvPr id="118790" name="Picture 6" descr="muhammad"/>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145088" y="2413000"/>
            <a:ext cx="3810000" cy="3324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2169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18790"/>
                                        </p:tgtEl>
                                        <p:attrNameLst>
                                          <p:attrName>style.visibility</p:attrName>
                                        </p:attrNameLst>
                                      </p:cBhvr>
                                      <p:to>
                                        <p:strVal val="visible"/>
                                      </p:to>
                                    </p:set>
                                    <p:animEffect transition="in" filter="checkerboard(across)">
                                      <p:cBhvr>
                                        <p:cTn id="7" dur="500"/>
                                        <p:tgtEl>
                                          <p:spTgt spid="1187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18787">
                                            <p:txEl>
                                              <p:pRg st="0" end="0"/>
                                            </p:txEl>
                                          </p:spTgt>
                                        </p:tgtEl>
                                        <p:attrNameLst>
                                          <p:attrName>style.visibility</p:attrName>
                                        </p:attrNameLst>
                                      </p:cBhvr>
                                      <p:to>
                                        <p:strVal val="visible"/>
                                      </p:to>
                                    </p:set>
                                    <p:anim calcmode="lin" valueType="num">
                                      <p:cBhvr additive="base">
                                        <p:cTn id="12" dur="500" fill="hold"/>
                                        <p:tgtEl>
                                          <p:spTgt spid="118787">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187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18787">
                                            <p:txEl>
                                              <p:pRg st="1" end="1"/>
                                            </p:txEl>
                                          </p:spTgt>
                                        </p:tgtEl>
                                        <p:attrNameLst>
                                          <p:attrName>style.visibility</p:attrName>
                                        </p:attrNameLst>
                                      </p:cBhvr>
                                      <p:to>
                                        <p:strVal val="visible"/>
                                      </p:to>
                                    </p:set>
                                    <p:anim calcmode="lin" valueType="num">
                                      <p:cBhvr additive="base">
                                        <p:cTn id="18" dur="500" fill="hold"/>
                                        <p:tgtEl>
                                          <p:spTgt spid="118787">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187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18787">
                                            <p:txEl>
                                              <p:pRg st="2" end="2"/>
                                            </p:txEl>
                                          </p:spTgt>
                                        </p:tgtEl>
                                        <p:attrNameLst>
                                          <p:attrName>style.visibility</p:attrName>
                                        </p:attrNameLst>
                                      </p:cBhvr>
                                      <p:to>
                                        <p:strVal val="visible"/>
                                      </p:to>
                                    </p:set>
                                    <p:anim calcmode="lin" valueType="num">
                                      <p:cBhvr additive="base">
                                        <p:cTn id="24" dur="500" fill="hold"/>
                                        <p:tgtEl>
                                          <p:spTgt spid="118787">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1878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n-US" altLang="en-US"/>
              <a:t>Crusader Jerusalem</a:t>
            </a:r>
          </a:p>
        </p:txBody>
      </p:sp>
      <p:sp>
        <p:nvSpPr>
          <p:cNvPr id="119811" name="Rectangle 3"/>
          <p:cNvSpPr>
            <a:spLocks noGrp="1" noChangeArrowheads="1"/>
          </p:cNvSpPr>
          <p:nvPr>
            <p:ph type="body" sz="half" idx="1"/>
          </p:nvPr>
        </p:nvSpPr>
        <p:spPr/>
        <p:txBody>
          <a:bodyPr/>
          <a:lstStyle/>
          <a:p>
            <a:pPr>
              <a:lnSpc>
                <a:spcPct val="90000"/>
              </a:lnSpc>
            </a:pPr>
            <a:r>
              <a:rPr lang="en-US" altLang="en-US" sz="2400"/>
              <a:t>The European Crusades to win back the Holy Land from the infidel Muslims succeeded briefly.</a:t>
            </a:r>
          </a:p>
          <a:p>
            <a:pPr>
              <a:lnSpc>
                <a:spcPct val="90000"/>
              </a:lnSpc>
            </a:pPr>
            <a:r>
              <a:rPr lang="en-US" altLang="en-US" sz="2400"/>
              <a:t>Jerusalem was taken with the slaughter of all its inhabitants in 1099.</a:t>
            </a:r>
          </a:p>
          <a:p>
            <a:pPr>
              <a:lnSpc>
                <a:spcPct val="90000"/>
              </a:lnSpc>
            </a:pPr>
            <a:r>
              <a:rPr lang="en-US" altLang="en-US" sz="2400"/>
              <a:t>The Gentile crusaders controlled Jerusalem until it was taken back by the Gentile Muslims, now Turks, in 1187.</a:t>
            </a:r>
          </a:p>
        </p:txBody>
      </p:sp>
      <p:pic>
        <p:nvPicPr>
          <p:cNvPr id="119814" name="Picture 6" descr="crusaders"/>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145088" y="2605088"/>
            <a:ext cx="3810000" cy="29384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1997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19814"/>
                                        </p:tgtEl>
                                        <p:attrNameLst>
                                          <p:attrName>style.visibility</p:attrName>
                                        </p:attrNameLst>
                                      </p:cBhvr>
                                      <p:to>
                                        <p:strVal val="visible"/>
                                      </p:to>
                                    </p:set>
                                    <p:animEffect transition="in" filter="checkerboard(across)">
                                      <p:cBhvr>
                                        <p:cTn id="7" dur="500"/>
                                        <p:tgtEl>
                                          <p:spTgt spid="1198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9811">
                                            <p:txEl>
                                              <p:pRg st="0" end="0"/>
                                            </p:txEl>
                                          </p:spTgt>
                                        </p:tgtEl>
                                        <p:attrNameLst>
                                          <p:attrName>style.visibility</p:attrName>
                                        </p:attrNameLst>
                                      </p:cBhvr>
                                      <p:to>
                                        <p:strVal val="visible"/>
                                      </p:to>
                                    </p:set>
                                    <p:animEffect transition="in" filter="checkerboard(across)">
                                      <p:cBhvr>
                                        <p:cTn id="12" dur="500"/>
                                        <p:tgtEl>
                                          <p:spTgt spid="11981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19811">
                                            <p:txEl>
                                              <p:pRg st="1" end="1"/>
                                            </p:txEl>
                                          </p:spTgt>
                                        </p:tgtEl>
                                        <p:attrNameLst>
                                          <p:attrName>style.visibility</p:attrName>
                                        </p:attrNameLst>
                                      </p:cBhvr>
                                      <p:to>
                                        <p:strVal val="visible"/>
                                      </p:to>
                                    </p:set>
                                    <p:animEffect transition="in" filter="checkerboard(across)">
                                      <p:cBhvr>
                                        <p:cTn id="17" dur="500"/>
                                        <p:tgtEl>
                                          <p:spTgt spid="11981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19811">
                                            <p:txEl>
                                              <p:pRg st="2" end="2"/>
                                            </p:txEl>
                                          </p:spTgt>
                                        </p:tgtEl>
                                        <p:attrNameLst>
                                          <p:attrName>style.visibility</p:attrName>
                                        </p:attrNameLst>
                                      </p:cBhvr>
                                      <p:to>
                                        <p:strVal val="visible"/>
                                      </p:to>
                                    </p:set>
                                    <p:animEffect transition="in" filter="checkerboard(across)">
                                      <p:cBhvr>
                                        <p:cTn id="22" dur="500"/>
                                        <p:tgtEl>
                                          <p:spTgt spid="1198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altLang="en-US"/>
              <a:t>Turkish Jerusalem</a:t>
            </a:r>
          </a:p>
        </p:txBody>
      </p:sp>
      <p:sp>
        <p:nvSpPr>
          <p:cNvPr id="120835" name="Rectangle 3"/>
          <p:cNvSpPr>
            <a:spLocks noGrp="1" noChangeArrowheads="1"/>
          </p:cNvSpPr>
          <p:nvPr>
            <p:ph type="body" sz="half" idx="1"/>
          </p:nvPr>
        </p:nvSpPr>
        <p:spPr/>
        <p:txBody>
          <a:bodyPr/>
          <a:lstStyle/>
          <a:p>
            <a:r>
              <a:rPr lang="en-US" altLang="en-US" sz="2800"/>
              <a:t>The Turks held Jerusalem (except for a brief time under the Egyptian Muslims) until the end of World War 1.</a:t>
            </a:r>
          </a:p>
          <a:p>
            <a:r>
              <a:rPr lang="en-US" altLang="en-US" sz="2800"/>
              <a:t>Here we see a sketch of Jerusalem as it looked in 1839.</a:t>
            </a:r>
          </a:p>
        </p:txBody>
      </p:sp>
      <p:pic>
        <p:nvPicPr>
          <p:cNvPr id="120838" name="Picture 6" descr="jer1839"/>
          <p:cNvPicPr>
            <a:picLocks noGrp="1" noChangeAspect="1" noChangeArrowheads="1"/>
          </p:cNvPicPr>
          <p:nvPr>
            <p:ph type="clipArt" sz="half" idx="2"/>
          </p:nvPr>
        </p:nvPicPr>
        <p:blipFill>
          <a:blip r:embed="rId3">
            <a:lum bright="-12000" contrast="-42000"/>
            <a:extLst>
              <a:ext uri="{28A0092B-C50C-407E-A947-70E740481C1C}">
                <a14:useLocalDpi xmlns:a14="http://schemas.microsoft.com/office/drawing/2010/main" val="0"/>
              </a:ext>
            </a:extLst>
          </a:blip>
          <a:srcRect/>
          <a:stretch>
            <a:fillRect/>
          </a:stretch>
        </p:blipFill>
        <p:spPr>
          <a:xfrm>
            <a:off x="5145088" y="2600325"/>
            <a:ext cx="3810000" cy="2947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1414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20838"/>
                                        </p:tgtEl>
                                        <p:attrNameLst>
                                          <p:attrName>style.visibility</p:attrName>
                                        </p:attrNameLst>
                                      </p:cBhvr>
                                      <p:to>
                                        <p:strVal val="visible"/>
                                      </p:to>
                                    </p:set>
                                    <p:animEffect transition="in" filter="checkerboard(across)">
                                      <p:cBhvr>
                                        <p:cTn id="7" dur="500"/>
                                        <p:tgtEl>
                                          <p:spTgt spid="1208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20835">
                                            <p:txEl>
                                              <p:pRg st="0" end="0"/>
                                            </p:txEl>
                                          </p:spTgt>
                                        </p:tgtEl>
                                        <p:attrNameLst>
                                          <p:attrName>style.visibility</p:attrName>
                                        </p:attrNameLst>
                                      </p:cBhvr>
                                      <p:to>
                                        <p:strVal val="visible"/>
                                      </p:to>
                                    </p:set>
                                    <p:animEffect transition="in" filter="checkerboard(across)">
                                      <p:cBhvr>
                                        <p:cTn id="12" dur="500"/>
                                        <p:tgtEl>
                                          <p:spTgt spid="12083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20835">
                                            <p:txEl>
                                              <p:pRg st="1" end="1"/>
                                            </p:txEl>
                                          </p:spTgt>
                                        </p:tgtEl>
                                        <p:attrNameLst>
                                          <p:attrName>style.visibility</p:attrName>
                                        </p:attrNameLst>
                                      </p:cBhvr>
                                      <p:to>
                                        <p:strVal val="visible"/>
                                      </p:to>
                                    </p:set>
                                    <p:animEffect transition="in" filter="checkerboard(across)">
                                      <p:cBhvr>
                                        <p:cTn id="17" dur="500"/>
                                        <p:tgtEl>
                                          <p:spTgt spid="1208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5"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en-US" altLang="en-US"/>
              <a:t>British Mandate Jerusalem</a:t>
            </a:r>
          </a:p>
        </p:txBody>
      </p:sp>
      <p:sp>
        <p:nvSpPr>
          <p:cNvPr id="121859" name="Rectangle 3"/>
          <p:cNvSpPr>
            <a:spLocks noGrp="1" noChangeArrowheads="1"/>
          </p:cNvSpPr>
          <p:nvPr>
            <p:ph type="body" sz="half" idx="1"/>
          </p:nvPr>
        </p:nvSpPr>
        <p:spPr/>
        <p:txBody>
          <a:bodyPr/>
          <a:lstStyle/>
          <a:p>
            <a:pPr>
              <a:lnSpc>
                <a:spcPct val="90000"/>
              </a:lnSpc>
            </a:pPr>
            <a:r>
              <a:rPr lang="en-US" altLang="en-US" sz="2400"/>
              <a:t>At the end of World War 1, the League of Nations gave control of Palestine to the British.</a:t>
            </a:r>
          </a:p>
          <a:p>
            <a:pPr>
              <a:lnSpc>
                <a:spcPct val="90000"/>
              </a:lnSpc>
            </a:pPr>
            <a:r>
              <a:rPr lang="en-US" altLang="en-US" sz="2400"/>
              <a:t>The Gentile British continued their mandate until 1948, when the United Nations divided Palestine into two nations, one Arab and one Jewish.</a:t>
            </a:r>
          </a:p>
        </p:txBody>
      </p:sp>
      <p:pic>
        <p:nvPicPr>
          <p:cNvPr id="121865" name="Picture 9" descr="BritMandate"/>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903913" y="2017713"/>
            <a:ext cx="2290762"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1977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21865"/>
                                        </p:tgtEl>
                                        <p:attrNameLst>
                                          <p:attrName>style.visibility</p:attrName>
                                        </p:attrNameLst>
                                      </p:cBhvr>
                                      <p:to>
                                        <p:strVal val="visible"/>
                                      </p:to>
                                    </p:set>
                                    <p:animEffect transition="in" filter="checkerboard(across)">
                                      <p:cBhvr>
                                        <p:cTn id="7" dur="500"/>
                                        <p:tgtEl>
                                          <p:spTgt spid="1218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21859">
                                            <p:txEl>
                                              <p:pRg st="0" end="0"/>
                                            </p:txEl>
                                          </p:spTgt>
                                        </p:tgtEl>
                                        <p:attrNameLst>
                                          <p:attrName>style.visibility</p:attrName>
                                        </p:attrNameLst>
                                      </p:cBhvr>
                                      <p:to>
                                        <p:strVal val="visible"/>
                                      </p:to>
                                    </p:set>
                                    <p:animEffect transition="in" filter="checkerboard(across)">
                                      <p:cBhvr>
                                        <p:cTn id="12" dur="500"/>
                                        <p:tgtEl>
                                          <p:spTgt spid="12185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21859">
                                            <p:txEl>
                                              <p:pRg st="1" end="1"/>
                                            </p:txEl>
                                          </p:spTgt>
                                        </p:tgtEl>
                                        <p:attrNameLst>
                                          <p:attrName>style.visibility</p:attrName>
                                        </p:attrNameLst>
                                      </p:cBhvr>
                                      <p:to>
                                        <p:strVal val="visible"/>
                                      </p:to>
                                    </p:set>
                                    <p:animEffect transition="in" filter="checkerboard(across)">
                                      <p:cBhvr>
                                        <p:cTn id="17" dur="500"/>
                                        <p:tgtEl>
                                          <p:spTgt spid="1218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9"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en-US" altLang="en-US"/>
              <a:t>Jerusalem Today</a:t>
            </a:r>
          </a:p>
        </p:txBody>
      </p:sp>
      <p:sp>
        <p:nvSpPr>
          <p:cNvPr id="122883" name="Rectangle 3"/>
          <p:cNvSpPr>
            <a:spLocks noGrp="1" noChangeArrowheads="1"/>
          </p:cNvSpPr>
          <p:nvPr>
            <p:ph type="body" sz="half" idx="1"/>
          </p:nvPr>
        </p:nvSpPr>
        <p:spPr/>
        <p:txBody>
          <a:bodyPr/>
          <a:lstStyle/>
          <a:p>
            <a:pPr>
              <a:lnSpc>
                <a:spcPct val="90000"/>
              </a:lnSpc>
            </a:pPr>
            <a:r>
              <a:rPr lang="en-US" altLang="en-US" sz="2400"/>
              <a:t>The war which followed British withdrawal left the control of the old city in Arab hands.</a:t>
            </a:r>
          </a:p>
          <a:p>
            <a:pPr>
              <a:lnSpc>
                <a:spcPct val="90000"/>
              </a:lnSpc>
            </a:pPr>
            <a:r>
              <a:rPr lang="en-US" altLang="en-US" sz="2400"/>
              <a:t>But in the Six-Day War of 1967, Israel regained the old city, and Jerusalem ceased to be trampled under foot by the Gentiles for the first time in 1900 years.</a:t>
            </a:r>
          </a:p>
        </p:txBody>
      </p:sp>
      <p:pic>
        <p:nvPicPr>
          <p:cNvPr id="122886" name="Picture 6" descr="knesset"/>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145088" y="2533650"/>
            <a:ext cx="3810000" cy="3082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2095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22886"/>
                                        </p:tgtEl>
                                        <p:attrNameLst>
                                          <p:attrName>style.visibility</p:attrName>
                                        </p:attrNameLst>
                                      </p:cBhvr>
                                      <p:to>
                                        <p:strVal val="visible"/>
                                      </p:to>
                                    </p:set>
                                    <p:animEffect transition="in" filter="checkerboard(across)">
                                      <p:cBhvr>
                                        <p:cTn id="7" dur="500"/>
                                        <p:tgtEl>
                                          <p:spTgt spid="1228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22883">
                                            <p:txEl>
                                              <p:pRg st="0" end="0"/>
                                            </p:txEl>
                                          </p:spTgt>
                                        </p:tgtEl>
                                        <p:attrNameLst>
                                          <p:attrName>style.visibility</p:attrName>
                                        </p:attrNameLst>
                                      </p:cBhvr>
                                      <p:to>
                                        <p:strVal val="visible"/>
                                      </p:to>
                                    </p:set>
                                    <p:animEffect transition="in" filter="checkerboard(across)">
                                      <p:cBhvr>
                                        <p:cTn id="12" dur="500"/>
                                        <p:tgtEl>
                                          <p:spTgt spid="12288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22883">
                                            <p:txEl>
                                              <p:pRg st="1" end="1"/>
                                            </p:txEl>
                                          </p:spTgt>
                                        </p:tgtEl>
                                        <p:attrNameLst>
                                          <p:attrName>style.visibility</p:attrName>
                                        </p:attrNameLst>
                                      </p:cBhvr>
                                      <p:to>
                                        <p:strVal val="visible"/>
                                      </p:to>
                                    </p:set>
                                    <p:animEffect transition="in" filter="checkerboard(across)">
                                      <p:cBhvr>
                                        <p:cTn id="17" dur="500"/>
                                        <p:tgtEl>
                                          <p:spTgt spid="1228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en-US" altLang="en-US"/>
              <a:t>Summary on Jerusalem</a:t>
            </a:r>
          </a:p>
        </p:txBody>
      </p:sp>
      <p:sp>
        <p:nvSpPr>
          <p:cNvPr id="123907" name="Rectangle 3"/>
          <p:cNvSpPr>
            <a:spLocks noGrp="1" noChangeArrowheads="1"/>
          </p:cNvSpPr>
          <p:nvPr>
            <p:ph type="body" sz="half" idx="1"/>
          </p:nvPr>
        </p:nvSpPr>
        <p:spPr/>
        <p:txBody>
          <a:bodyPr/>
          <a:lstStyle/>
          <a:p>
            <a:pPr>
              <a:lnSpc>
                <a:spcPct val="90000"/>
              </a:lnSpc>
            </a:pPr>
            <a:r>
              <a:rPr lang="en-US" altLang="en-US" sz="2400"/>
              <a:t>Just as Jesus said, Jerusalem (unlike the 3 Galilean cities) continued to exist as a city.</a:t>
            </a:r>
          </a:p>
          <a:p>
            <a:pPr>
              <a:lnSpc>
                <a:spcPct val="90000"/>
              </a:lnSpc>
            </a:pPr>
            <a:r>
              <a:rPr lang="en-US" altLang="en-US" sz="2400"/>
              <a:t>Yet for centuries it remained under Gentile control, though it was the most holy site in Judaism.</a:t>
            </a:r>
          </a:p>
          <a:p>
            <a:pPr>
              <a:lnSpc>
                <a:spcPct val="90000"/>
              </a:lnSpc>
            </a:pPr>
            <a:r>
              <a:rPr lang="en-US" altLang="en-US" sz="2400"/>
              <a:t>Finally, as Jesus said, it has come once more under Jewish control.</a:t>
            </a:r>
          </a:p>
        </p:txBody>
      </p:sp>
      <p:pic>
        <p:nvPicPr>
          <p:cNvPr id="123910" name="Picture 6" descr="DomeRock"/>
          <p:cNvPicPr>
            <a:picLocks noGrp="1" noChangeAspect="1" noChangeArrowheads="1"/>
          </p:cNvPicPr>
          <p:nvPr>
            <p:ph type="clipArt" sz="half" idx="2"/>
          </p:nvPr>
        </p:nvPicPr>
        <p:blipFill>
          <a:blip r:embed="rId3">
            <a:lum bright="12000"/>
            <a:extLst>
              <a:ext uri="{28A0092B-C50C-407E-A947-70E740481C1C}">
                <a14:useLocalDpi xmlns:a14="http://schemas.microsoft.com/office/drawing/2010/main" val="0"/>
              </a:ext>
            </a:extLst>
          </a:blip>
          <a:srcRect/>
          <a:stretch>
            <a:fillRect/>
          </a:stretch>
        </p:blipFill>
        <p:spPr>
          <a:xfrm>
            <a:off x="5145088" y="2228850"/>
            <a:ext cx="3810000" cy="36909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2321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23910"/>
                                        </p:tgtEl>
                                        <p:attrNameLst>
                                          <p:attrName>style.visibility</p:attrName>
                                        </p:attrNameLst>
                                      </p:cBhvr>
                                      <p:to>
                                        <p:strVal val="visible"/>
                                      </p:to>
                                    </p:set>
                                    <p:animEffect transition="in" filter="checkerboard(across)">
                                      <p:cBhvr>
                                        <p:cTn id="7" dur="500"/>
                                        <p:tgtEl>
                                          <p:spTgt spid="1239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23907">
                                            <p:txEl>
                                              <p:pRg st="0" end="0"/>
                                            </p:txEl>
                                          </p:spTgt>
                                        </p:tgtEl>
                                        <p:attrNameLst>
                                          <p:attrName>style.visibility</p:attrName>
                                        </p:attrNameLst>
                                      </p:cBhvr>
                                      <p:to>
                                        <p:strVal val="visible"/>
                                      </p:to>
                                    </p:set>
                                    <p:anim calcmode="lin" valueType="num">
                                      <p:cBhvr additive="base">
                                        <p:cTn id="12" dur="500" fill="hold"/>
                                        <p:tgtEl>
                                          <p:spTgt spid="123907">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239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23907">
                                            <p:txEl>
                                              <p:pRg st="1" end="1"/>
                                            </p:txEl>
                                          </p:spTgt>
                                        </p:tgtEl>
                                        <p:attrNameLst>
                                          <p:attrName>style.visibility</p:attrName>
                                        </p:attrNameLst>
                                      </p:cBhvr>
                                      <p:to>
                                        <p:strVal val="visible"/>
                                      </p:to>
                                    </p:set>
                                    <p:anim calcmode="lin" valueType="num">
                                      <p:cBhvr additive="base">
                                        <p:cTn id="18" dur="500" fill="hold"/>
                                        <p:tgtEl>
                                          <p:spTgt spid="123907">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2390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23907">
                                            <p:txEl>
                                              <p:pRg st="2" end="2"/>
                                            </p:txEl>
                                          </p:spTgt>
                                        </p:tgtEl>
                                        <p:attrNameLst>
                                          <p:attrName>style.visibility</p:attrName>
                                        </p:attrNameLst>
                                      </p:cBhvr>
                                      <p:to>
                                        <p:strVal val="visible"/>
                                      </p:to>
                                    </p:set>
                                    <p:anim calcmode="lin" valueType="num">
                                      <p:cBhvr additive="base">
                                        <p:cTn id="24" dur="500" fill="hold"/>
                                        <p:tgtEl>
                                          <p:spTgt spid="123907">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2390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altLang="en-US"/>
              <a:t>Our Response</a:t>
            </a:r>
          </a:p>
        </p:txBody>
      </p:sp>
      <p:sp>
        <p:nvSpPr>
          <p:cNvPr id="97283" name="Rectangle 3"/>
          <p:cNvSpPr>
            <a:spLocks noGrp="1" noChangeArrowheads="1"/>
          </p:cNvSpPr>
          <p:nvPr>
            <p:ph type="body" sz="half" idx="1"/>
          </p:nvPr>
        </p:nvSpPr>
        <p:spPr/>
        <p:txBody>
          <a:bodyPr/>
          <a:lstStyle/>
          <a:p>
            <a:r>
              <a:rPr lang="en-US" altLang="en-US" sz="2400"/>
              <a:t>Many of us do not like the Bible</a:t>
            </a:r>
            <a:r>
              <a:rPr lang="en-US" altLang="en-US" sz="2400">
                <a:cs typeface="Tahoma" pitchFamily="34" charset="0"/>
              </a:rPr>
              <a:t>'</a:t>
            </a:r>
            <a:r>
              <a:rPr lang="en-US" altLang="en-US" sz="2400"/>
              <a:t>s message.</a:t>
            </a:r>
          </a:p>
          <a:p>
            <a:r>
              <a:rPr lang="en-US" altLang="en-US" sz="2400"/>
              <a:t>We would prefer a god of our own design, or no god at all.</a:t>
            </a:r>
          </a:p>
          <a:p>
            <a:r>
              <a:rPr lang="en-US" altLang="en-US" sz="2400"/>
              <a:t>Why should we believe the Bible is anything more than wishful thinking or guesses by ancient people?</a:t>
            </a:r>
          </a:p>
        </p:txBody>
      </p:sp>
      <p:pic>
        <p:nvPicPr>
          <p:cNvPr id="97286" name="Picture 6" descr="Knowcolo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145088" y="2436813"/>
            <a:ext cx="3810000" cy="3276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1836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97286"/>
                                        </p:tgtEl>
                                        <p:attrNameLst>
                                          <p:attrName>style.visibility</p:attrName>
                                        </p:attrNameLst>
                                      </p:cBhvr>
                                      <p:to>
                                        <p:strVal val="visible"/>
                                      </p:to>
                                    </p:set>
                                    <p:animEffect transition="in" filter="checkerboard(across)">
                                      <p:cBhvr>
                                        <p:cTn id="7" dur="500"/>
                                        <p:tgtEl>
                                          <p:spTgt spid="972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97283">
                                            <p:txEl>
                                              <p:pRg st="0" end="0"/>
                                            </p:txEl>
                                          </p:spTgt>
                                        </p:tgtEl>
                                        <p:attrNameLst>
                                          <p:attrName>style.visibility</p:attrName>
                                        </p:attrNameLst>
                                      </p:cBhvr>
                                      <p:to>
                                        <p:strVal val="visible"/>
                                      </p:to>
                                    </p:set>
                                    <p:anim calcmode="lin" valueType="num">
                                      <p:cBhvr additive="base">
                                        <p:cTn id="12" dur="500" fill="hold"/>
                                        <p:tgtEl>
                                          <p:spTgt spid="9728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972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97283">
                                            <p:txEl>
                                              <p:pRg st="1" end="1"/>
                                            </p:txEl>
                                          </p:spTgt>
                                        </p:tgtEl>
                                        <p:attrNameLst>
                                          <p:attrName>style.visibility</p:attrName>
                                        </p:attrNameLst>
                                      </p:cBhvr>
                                      <p:to>
                                        <p:strVal val="visible"/>
                                      </p:to>
                                    </p:set>
                                    <p:anim calcmode="lin" valueType="num">
                                      <p:cBhvr additive="base">
                                        <p:cTn id="18" dur="500" fill="hold"/>
                                        <p:tgtEl>
                                          <p:spTgt spid="97283">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972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97283">
                                            <p:txEl>
                                              <p:pRg st="2" end="2"/>
                                            </p:txEl>
                                          </p:spTgt>
                                        </p:tgtEl>
                                        <p:attrNameLst>
                                          <p:attrName>style.visibility</p:attrName>
                                        </p:attrNameLst>
                                      </p:cBhvr>
                                      <p:to>
                                        <p:strVal val="visible"/>
                                      </p:to>
                                    </p:set>
                                    <p:anim calcmode="lin" valueType="num">
                                      <p:cBhvr additive="base">
                                        <p:cTn id="24" dur="500" fill="hold"/>
                                        <p:tgtEl>
                                          <p:spTgt spid="97283">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9728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en-US" altLang="en-US"/>
              <a:t>Summary on Jerusalem</a:t>
            </a:r>
          </a:p>
        </p:txBody>
      </p:sp>
      <p:sp>
        <p:nvSpPr>
          <p:cNvPr id="124931" name="Rectangle 3"/>
          <p:cNvSpPr>
            <a:spLocks noGrp="1" noChangeArrowheads="1"/>
          </p:cNvSpPr>
          <p:nvPr>
            <p:ph type="body" sz="half" idx="1"/>
          </p:nvPr>
        </p:nvSpPr>
        <p:spPr/>
        <p:txBody>
          <a:bodyPr/>
          <a:lstStyle/>
          <a:p>
            <a:pPr>
              <a:lnSpc>
                <a:spcPct val="90000"/>
              </a:lnSpc>
            </a:pPr>
            <a:r>
              <a:rPr lang="en-US" altLang="en-US" sz="2400"/>
              <a:t>Though Jesus (with other prophets of the Bible) predicts still future troubles for Jerusalem, his predictions in Luke 21:20-24 have been fulfilled in detail.</a:t>
            </a:r>
          </a:p>
          <a:p>
            <a:pPr>
              <a:lnSpc>
                <a:spcPct val="90000"/>
              </a:lnSpc>
            </a:pPr>
            <a:r>
              <a:rPr lang="en-US" altLang="en-US" sz="2400"/>
              <a:t>A number of these details came long after the latest possible date at which Luke could have been written.</a:t>
            </a:r>
          </a:p>
        </p:txBody>
      </p:sp>
      <p:pic>
        <p:nvPicPr>
          <p:cNvPr id="124934" name="Picture 6" descr="JerOldCityB-1"/>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145088" y="2552700"/>
            <a:ext cx="3810000" cy="3043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1897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24934"/>
                                        </p:tgtEl>
                                        <p:attrNameLst>
                                          <p:attrName>style.visibility</p:attrName>
                                        </p:attrNameLst>
                                      </p:cBhvr>
                                      <p:to>
                                        <p:strVal val="visible"/>
                                      </p:to>
                                    </p:set>
                                    <p:animEffect transition="in" filter="checkerboard(across)">
                                      <p:cBhvr>
                                        <p:cTn id="7" dur="500"/>
                                        <p:tgtEl>
                                          <p:spTgt spid="1249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24931">
                                            <p:txEl>
                                              <p:pRg st="0" end="0"/>
                                            </p:txEl>
                                          </p:spTgt>
                                        </p:tgtEl>
                                        <p:attrNameLst>
                                          <p:attrName>style.visibility</p:attrName>
                                        </p:attrNameLst>
                                      </p:cBhvr>
                                      <p:to>
                                        <p:strVal val="visible"/>
                                      </p:to>
                                    </p:set>
                                    <p:animEffect transition="in" filter="checkerboard(across)">
                                      <p:cBhvr>
                                        <p:cTn id="12" dur="500"/>
                                        <p:tgtEl>
                                          <p:spTgt spid="12493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24931">
                                            <p:txEl>
                                              <p:pRg st="1" end="1"/>
                                            </p:txEl>
                                          </p:spTgt>
                                        </p:tgtEl>
                                        <p:attrNameLst>
                                          <p:attrName>style.visibility</p:attrName>
                                        </p:attrNameLst>
                                      </p:cBhvr>
                                      <p:to>
                                        <p:strVal val="visible"/>
                                      </p:to>
                                    </p:set>
                                    <p:animEffect transition="in" filter="checkerboard(across)">
                                      <p:cBhvr>
                                        <p:cTn id="17" dur="500"/>
                                        <p:tgtEl>
                                          <p:spTgt spid="1249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r>
              <a:rPr lang="en-US" altLang="en-US"/>
              <a:t>The Temple</a:t>
            </a:r>
          </a:p>
        </p:txBody>
      </p:sp>
      <p:sp>
        <p:nvSpPr>
          <p:cNvPr id="125955" name="Rectangle 3"/>
          <p:cNvSpPr>
            <a:spLocks noGrp="1" noChangeArrowheads="1"/>
          </p:cNvSpPr>
          <p:nvPr>
            <p:ph type="body" sz="half" idx="1"/>
          </p:nvPr>
        </p:nvSpPr>
        <p:spPr/>
        <p:txBody>
          <a:bodyPr/>
          <a:lstStyle/>
          <a:p>
            <a:pPr>
              <a:lnSpc>
                <a:spcPct val="90000"/>
              </a:lnSpc>
            </a:pPr>
            <a:r>
              <a:rPr lang="en-US" altLang="en-US" sz="2000"/>
              <a:t>Jesus not only predicted the future of Jerusalem but also that of the Temple there.</a:t>
            </a:r>
          </a:p>
          <a:p>
            <a:pPr>
              <a:lnSpc>
                <a:spcPct val="90000"/>
              </a:lnSpc>
            </a:pPr>
            <a:r>
              <a:rPr lang="en-US" altLang="en-US" sz="2000"/>
              <a:t>The so-called </a:t>
            </a:r>
            <a:r>
              <a:rPr lang="en-US" altLang="en-US" sz="2000">
                <a:cs typeface="Tahoma" pitchFamily="34" charset="0"/>
              </a:rPr>
              <a:t>"</a:t>
            </a:r>
            <a:r>
              <a:rPr lang="en-US" altLang="en-US" sz="2000"/>
              <a:t>2</a:t>
            </a:r>
            <a:r>
              <a:rPr lang="en-US" altLang="en-US" sz="2000" baseline="30000"/>
              <a:t>nd</a:t>
            </a:r>
            <a:r>
              <a:rPr lang="en-US" altLang="en-US" sz="2000"/>
              <a:t> Temple</a:t>
            </a:r>
            <a:r>
              <a:rPr lang="en-US" altLang="en-US" sz="2000">
                <a:cs typeface="Tahoma" pitchFamily="34" charset="0"/>
              </a:rPr>
              <a:t>"</a:t>
            </a:r>
            <a:r>
              <a:rPr lang="en-US" altLang="en-US" sz="2000"/>
              <a:t> was built in 515 BC to replace Solomon’s temple, destroyed 70 years earlier by the Babylonians.</a:t>
            </a:r>
          </a:p>
          <a:p>
            <a:pPr>
              <a:lnSpc>
                <a:spcPct val="90000"/>
              </a:lnSpc>
            </a:pPr>
            <a:r>
              <a:rPr lang="en-US" altLang="en-US" sz="2000"/>
              <a:t>Just before the time of Jesus, Herod the Great completely rebuilt it, producing the magnificent structure modeled here.</a:t>
            </a:r>
          </a:p>
        </p:txBody>
      </p:sp>
      <p:pic>
        <p:nvPicPr>
          <p:cNvPr id="125958" name="Picture 6" descr="templene"/>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145088" y="2503488"/>
            <a:ext cx="3810000" cy="3141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2610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25958"/>
                                        </p:tgtEl>
                                        <p:attrNameLst>
                                          <p:attrName>style.visibility</p:attrName>
                                        </p:attrNameLst>
                                      </p:cBhvr>
                                      <p:to>
                                        <p:strVal val="visible"/>
                                      </p:to>
                                    </p:set>
                                    <p:animEffect transition="in" filter="checkerboard(across)">
                                      <p:cBhvr>
                                        <p:cTn id="7" dur="500"/>
                                        <p:tgtEl>
                                          <p:spTgt spid="1259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25955">
                                            <p:txEl>
                                              <p:pRg st="0" end="0"/>
                                            </p:txEl>
                                          </p:spTgt>
                                        </p:tgtEl>
                                        <p:attrNameLst>
                                          <p:attrName>style.visibility</p:attrName>
                                        </p:attrNameLst>
                                      </p:cBhvr>
                                      <p:to>
                                        <p:strVal val="visible"/>
                                      </p:to>
                                    </p:set>
                                    <p:anim calcmode="lin" valueType="num">
                                      <p:cBhvr additive="base">
                                        <p:cTn id="12" dur="500" fill="hold"/>
                                        <p:tgtEl>
                                          <p:spTgt spid="125955">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259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25955">
                                            <p:txEl>
                                              <p:pRg st="1" end="1"/>
                                            </p:txEl>
                                          </p:spTgt>
                                        </p:tgtEl>
                                        <p:attrNameLst>
                                          <p:attrName>style.visibility</p:attrName>
                                        </p:attrNameLst>
                                      </p:cBhvr>
                                      <p:to>
                                        <p:strVal val="visible"/>
                                      </p:to>
                                    </p:set>
                                    <p:anim calcmode="lin" valueType="num">
                                      <p:cBhvr additive="base">
                                        <p:cTn id="18" dur="500" fill="hold"/>
                                        <p:tgtEl>
                                          <p:spTgt spid="125955">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259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25955">
                                            <p:txEl>
                                              <p:pRg st="2" end="2"/>
                                            </p:txEl>
                                          </p:spTgt>
                                        </p:tgtEl>
                                        <p:attrNameLst>
                                          <p:attrName>style.visibility</p:attrName>
                                        </p:attrNameLst>
                                      </p:cBhvr>
                                      <p:to>
                                        <p:strVal val="visible"/>
                                      </p:to>
                                    </p:set>
                                    <p:anim calcmode="lin" valueType="num">
                                      <p:cBhvr additive="base">
                                        <p:cTn id="24" dur="500" fill="hold"/>
                                        <p:tgtEl>
                                          <p:spTgt spid="125955">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2595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5"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en-US" altLang="en-US"/>
              <a:t>Herod</a:t>
            </a:r>
            <a:r>
              <a:rPr lang="en-US" altLang="en-US">
                <a:cs typeface="Tahoma" pitchFamily="34" charset="0"/>
              </a:rPr>
              <a:t>'</a:t>
            </a:r>
            <a:r>
              <a:rPr lang="en-US" altLang="en-US"/>
              <a:t>s Temple</a:t>
            </a:r>
          </a:p>
        </p:txBody>
      </p:sp>
      <p:sp>
        <p:nvSpPr>
          <p:cNvPr id="126979" name="Rectangle 3"/>
          <p:cNvSpPr>
            <a:spLocks noGrp="1" noChangeArrowheads="1"/>
          </p:cNvSpPr>
          <p:nvPr>
            <p:ph type="body" sz="half" idx="1"/>
          </p:nvPr>
        </p:nvSpPr>
        <p:spPr/>
        <p:txBody>
          <a:bodyPr/>
          <a:lstStyle/>
          <a:p>
            <a:r>
              <a:rPr lang="en-US" altLang="en-US" sz="2400"/>
              <a:t>Herod</a:t>
            </a:r>
            <a:r>
              <a:rPr lang="en-US" altLang="en-US" sz="2400">
                <a:cs typeface="Tahoma" pitchFamily="34" charset="0"/>
              </a:rPr>
              <a:t>'</a:t>
            </a:r>
            <a:r>
              <a:rPr lang="en-US" altLang="en-US" sz="2400"/>
              <a:t>s Temple, which stood from 20 BC to 70 AD, was one of the marvels of the ancient world:</a:t>
            </a:r>
          </a:p>
          <a:p>
            <a:pPr lvl="1"/>
            <a:r>
              <a:rPr lang="en-US" altLang="en-US" sz="2000"/>
              <a:t>Large marble building, trimmed with real gold</a:t>
            </a:r>
          </a:p>
          <a:p>
            <a:pPr lvl="1"/>
            <a:r>
              <a:rPr lang="en-US" altLang="en-US" sz="2000"/>
              <a:t>Huge stone terrace 700 x 1500 feet</a:t>
            </a:r>
          </a:p>
          <a:p>
            <a:pPr lvl="1"/>
            <a:r>
              <a:rPr lang="en-US" altLang="en-US" sz="2000"/>
              <a:t>Collonades with roofs over 75 feet high</a:t>
            </a:r>
          </a:p>
        </p:txBody>
      </p:sp>
      <p:pic>
        <p:nvPicPr>
          <p:cNvPr id="126982" name="Picture 6" descr="templeso"/>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145088" y="2667000"/>
            <a:ext cx="3810000" cy="281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3772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26982"/>
                                        </p:tgtEl>
                                        <p:attrNameLst>
                                          <p:attrName>style.visibility</p:attrName>
                                        </p:attrNameLst>
                                      </p:cBhvr>
                                      <p:to>
                                        <p:strVal val="visible"/>
                                      </p:to>
                                    </p:set>
                                    <p:animEffect transition="in" filter="checkerboard(across)">
                                      <p:cBhvr>
                                        <p:cTn id="7" dur="500"/>
                                        <p:tgtEl>
                                          <p:spTgt spid="1269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26979">
                                            <p:txEl>
                                              <p:pRg st="0" end="0"/>
                                            </p:txEl>
                                          </p:spTgt>
                                        </p:tgtEl>
                                        <p:attrNameLst>
                                          <p:attrName>style.visibility</p:attrName>
                                        </p:attrNameLst>
                                      </p:cBhvr>
                                      <p:to>
                                        <p:strVal val="visible"/>
                                      </p:to>
                                    </p:set>
                                    <p:anim calcmode="lin" valueType="num">
                                      <p:cBhvr additive="base">
                                        <p:cTn id="12" dur="500" fill="hold"/>
                                        <p:tgtEl>
                                          <p:spTgt spid="126979">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269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26979">
                                            <p:txEl>
                                              <p:pRg st="1" end="1"/>
                                            </p:txEl>
                                          </p:spTgt>
                                        </p:tgtEl>
                                        <p:attrNameLst>
                                          <p:attrName>style.visibility</p:attrName>
                                        </p:attrNameLst>
                                      </p:cBhvr>
                                      <p:to>
                                        <p:strVal val="visible"/>
                                      </p:to>
                                    </p:set>
                                    <p:anim calcmode="lin" valueType="num">
                                      <p:cBhvr additive="base">
                                        <p:cTn id="18" dur="500" fill="hold"/>
                                        <p:tgtEl>
                                          <p:spTgt spid="126979">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269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26979">
                                            <p:txEl>
                                              <p:pRg st="2" end="2"/>
                                            </p:txEl>
                                          </p:spTgt>
                                        </p:tgtEl>
                                        <p:attrNameLst>
                                          <p:attrName>style.visibility</p:attrName>
                                        </p:attrNameLst>
                                      </p:cBhvr>
                                      <p:to>
                                        <p:strVal val="visible"/>
                                      </p:to>
                                    </p:set>
                                    <p:anim calcmode="lin" valueType="num">
                                      <p:cBhvr additive="base">
                                        <p:cTn id="24" dur="500" fill="hold"/>
                                        <p:tgtEl>
                                          <p:spTgt spid="126979">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2697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26979">
                                            <p:txEl>
                                              <p:pRg st="3" end="3"/>
                                            </p:txEl>
                                          </p:spTgt>
                                        </p:tgtEl>
                                        <p:attrNameLst>
                                          <p:attrName>style.visibility</p:attrName>
                                        </p:attrNameLst>
                                      </p:cBhvr>
                                      <p:to>
                                        <p:strVal val="visible"/>
                                      </p:to>
                                    </p:set>
                                    <p:anim calcmode="lin" valueType="num">
                                      <p:cBhvr additive="base">
                                        <p:cTn id="30" dur="500" fill="hold"/>
                                        <p:tgtEl>
                                          <p:spTgt spid="126979">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2697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9" grpId="0" build="p" bldLvl="2"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r>
              <a:rPr lang="en-US" altLang="en-US"/>
              <a:t>Jesus</a:t>
            </a:r>
            <a:r>
              <a:rPr lang="en-US" altLang="en-US">
                <a:cs typeface="Tahoma" pitchFamily="34" charset="0"/>
              </a:rPr>
              <a:t>'</a:t>
            </a:r>
            <a:r>
              <a:rPr lang="en-US" altLang="en-US"/>
              <a:t> Predictions</a:t>
            </a:r>
          </a:p>
        </p:txBody>
      </p:sp>
      <p:sp>
        <p:nvSpPr>
          <p:cNvPr id="128003" name="Rectangle 3"/>
          <p:cNvSpPr>
            <a:spLocks noGrp="1" noChangeArrowheads="1"/>
          </p:cNvSpPr>
          <p:nvPr>
            <p:ph type="body" sz="half" idx="1"/>
          </p:nvPr>
        </p:nvSpPr>
        <p:spPr/>
        <p:txBody>
          <a:bodyPr/>
          <a:lstStyle/>
          <a:p>
            <a:pPr>
              <a:lnSpc>
                <a:spcPct val="90000"/>
              </a:lnSpc>
            </a:pPr>
            <a:r>
              <a:rPr lang="en-US" altLang="en-US" sz="2400"/>
              <a:t>As he left the temple for the last time in his earthly career, Jesus mentioned what would happen to it.</a:t>
            </a:r>
          </a:p>
          <a:p>
            <a:pPr>
              <a:lnSpc>
                <a:spcPct val="90000"/>
              </a:lnSpc>
            </a:pPr>
            <a:r>
              <a:rPr lang="en-US" altLang="en-US" sz="2400"/>
              <a:t>The disciples were pointing out all the impressive buildings on the terrace.</a:t>
            </a:r>
          </a:p>
          <a:p>
            <a:pPr>
              <a:lnSpc>
                <a:spcPct val="90000"/>
              </a:lnSpc>
            </a:pPr>
            <a:r>
              <a:rPr lang="en-US" altLang="en-US" sz="2400"/>
              <a:t>Jesus said not one stone of them would be left upon another.</a:t>
            </a:r>
          </a:p>
        </p:txBody>
      </p:sp>
      <p:pic>
        <p:nvPicPr>
          <p:cNvPr id="128006" name="Picture 6" descr="Jesus40"/>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145088" y="2254250"/>
            <a:ext cx="3810000" cy="3641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1769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28006"/>
                                        </p:tgtEl>
                                        <p:attrNameLst>
                                          <p:attrName>style.visibility</p:attrName>
                                        </p:attrNameLst>
                                      </p:cBhvr>
                                      <p:to>
                                        <p:strVal val="visible"/>
                                      </p:to>
                                    </p:set>
                                    <p:animEffect transition="in" filter="checkerboard(across)">
                                      <p:cBhvr>
                                        <p:cTn id="7" dur="500"/>
                                        <p:tgtEl>
                                          <p:spTgt spid="1280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28003">
                                            <p:txEl>
                                              <p:pRg st="0" end="0"/>
                                            </p:txEl>
                                          </p:spTgt>
                                        </p:tgtEl>
                                        <p:attrNameLst>
                                          <p:attrName>style.visibility</p:attrName>
                                        </p:attrNameLst>
                                      </p:cBhvr>
                                      <p:to>
                                        <p:strVal val="visible"/>
                                      </p:to>
                                    </p:set>
                                    <p:anim calcmode="lin" valueType="num">
                                      <p:cBhvr additive="base">
                                        <p:cTn id="12" dur="500" fill="hold"/>
                                        <p:tgtEl>
                                          <p:spTgt spid="12800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280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28003">
                                            <p:txEl>
                                              <p:pRg st="1" end="1"/>
                                            </p:txEl>
                                          </p:spTgt>
                                        </p:tgtEl>
                                        <p:attrNameLst>
                                          <p:attrName>style.visibility</p:attrName>
                                        </p:attrNameLst>
                                      </p:cBhvr>
                                      <p:to>
                                        <p:strVal val="visible"/>
                                      </p:to>
                                    </p:set>
                                    <p:anim calcmode="lin" valueType="num">
                                      <p:cBhvr additive="base">
                                        <p:cTn id="18" dur="500" fill="hold"/>
                                        <p:tgtEl>
                                          <p:spTgt spid="128003">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280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28003">
                                            <p:txEl>
                                              <p:pRg st="2" end="2"/>
                                            </p:txEl>
                                          </p:spTgt>
                                        </p:tgtEl>
                                        <p:attrNameLst>
                                          <p:attrName>style.visibility</p:attrName>
                                        </p:attrNameLst>
                                      </p:cBhvr>
                                      <p:to>
                                        <p:strVal val="visible"/>
                                      </p:to>
                                    </p:set>
                                    <p:anim calcmode="lin" valueType="num">
                                      <p:cBhvr additive="base">
                                        <p:cTn id="24" dur="500" fill="hold"/>
                                        <p:tgtEl>
                                          <p:spTgt spid="128003">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2800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3"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en-US" altLang="en-US"/>
              <a:t>Jesus on the Temple</a:t>
            </a:r>
          </a:p>
        </p:txBody>
      </p:sp>
      <p:sp>
        <p:nvSpPr>
          <p:cNvPr id="129027" name="Text Box 3"/>
          <p:cNvSpPr txBox="1">
            <a:spLocks noChangeArrowheads="1"/>
          </p:cNvSpPr>
          <p:nvPr/>
        </p:nvSpPr>
        <p:spPr bwMode="auto">
          <a:xfrm>
            <a:off x="838200" y="2590800"/>
            <a:ext cx="76200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And Jesus came out from the temple and was going away when His disciples came up to point out the temple buildings to Him.  And He answered and said to them, </a:t>
            </a:r>
            <a:r>
              <a:rPr lang="en-US" altLang="en-US">
                <a:cs typeface="Tahoma" pitchFamily="34" charset="0"/>
              </a:rPr>
              <a:t>"</a:t>
            </a:r>
            <a:r>
              <a:rPr lang="en-US" altLang="en-US"/>
              <a:t>Do you not see all these things?  Truly I say to you, not one stone here shall be left upon another which will not be torn down.</a:t>
            </a:r>
            <a:r>
              <a:rPr lang="en-US" altLang="en-US">
                <a:cs typeface="Tahoma" pitchFamily="34" charset="0"/>
              </a:rPr>
              <a:t>"</a:t>
            </a:r>
            <a:r>
              <a:rPr lang="en-US" altLang="en-US"/>
              <a:t> (Matthew 24:1-2)</a:t>
            </a:r>
          </a:p>
        </p:txBody>
      </p:sp>
    </p:spTree>
    <p:custDataLst>
      <p:tags r:id="rId1"/>
    </p:custDataLst>
  </p:cSld>
  <p:clrMapOvr>
    <a:masterClrMapping/>
  </p:clrMapOvr>
  <p:transition advTm="1569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9027"/>
                                        </p:tgtEl>
                                        <p:attrNameLst>
                                          <p:attrName>style.visibility</p:attrName>
                                        </p:attrNameLst>
                                      </p:cBhvr>
                                      <p:to>
                                        <p:strVal val="visible"/>
                                      </p:to>
                                    </p:set>
                                    <p:animEffect transition="in" filter="checkerboard(across)">
                                      <p:cBhvr>
                                        <p:cTn id="7" dur="500"/>
                                        <p:tgtEl>
                                          <p:spTgt spid="129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7"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r>
              <a:rPr lang="en-US" altLang="en-US"/>
              <a:t>The Fall of Jerusalem</a:t>
            </a:r>
          </a:p>
        </p:txBody>
      </p:sp>
      <p:sp>
        <p:nvSpPr>
          <p:cNvPr id="130051" name="Rectangle 3"/>
          <p:cNvSpPr>
            <a:spLocks noGrp="1" noChangeArrowheads="1"/>
          </p:cNvSpPr>
          <p:nvPr>
            <p:ph type="body" sz="half" idx="1"/>
          </p:nvPr>
        </p:nvSpPr>
        <p:spPr/>
        <p:txBody>
          <a:bodyPr/>
          <a:lstStyle/>
          <a:p>
            <a:r>
              <a:rPr lang="en-US" altLang="en-US" sz="2000"/>
              <a:t>This is exactly what happened.</a:t>
            </a:r>
          </a:p>
          <a:p>
            <a:r>
              <a:rPr lang="en-US" altLang="en-US" sz="2000"/>
              <a:t>When the Romans finally managed to break through the city walls in the summer of AD 70, they captured and burned the city.</a:t>
            </a:r>
          </a:p>
          <a:p>
            <a:r>
              <a:rPr lang="en-US" altLang="en-US" sz="2000"/>
              <a:t>Although it was claimed that the Roman general Titus did not want to destroy the Temple, somehow a fire broke out and consumed it.</a:t>
            </a:r>
          </a:p>
        </p:txBody>
      </p:sp>
      <p:pic>
        <p:nvPicPr>
          <p:cNvPr id="130054" name="Picture 6" descr="JerBattle"/>
          <p:cNvPicPr>
            <a:picLocks noGrp="1" noChangeAspect="1" noChangeArrowheads="1"/>
          </p:cNvPicPr>
          <p:nvPr>
            <p:ph type="clipArt" sz="half" idx="2"/>
          </p:nvPr>
        </p:nvPicPr>
        <p:blipFill>
          <a:blip r:embed="rId3" cstate="print">
            <a:lum bright="18000" contrast="-18000"/>
            <a:extLst>
              <a:ext uri="{28A0092B-C50C-407E-A947-70E740481C1C}">
                <a14:useLocalDpi xmlns:a14="http://schemas.microsoft.com/office/drawing/2010/main" val="0"/>
              </a:ext>
            </a:extLst>
          </a:blip>
          <a:srcRect/>
          <a:stretch>
            <a:fillRect/>
          </a:stretch>
        </p:blipFill>
        <p:spPr>
          <a:xfrm>
            <a:off x="5145088" y="2451100"/>
            <a:ext cx="3810000" cy="32464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1795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30054"/>
                                        </p:tgtEl>
                                        <p:attrNameLst>
                                          <p:attrName>style.visibility</p:attrName>
                                        </p:attrNameLst>
                                      </p:cBhvr>
                                      <p:to>
                                        <p:strVal val="visible"/>
                                      </p:to>
                                    </p:set>
                                    <p:animEffect transition="in" filter="checkerboard(across)">
                                      <p:cBhvr>
                                        <p:cTn id="7" dur="500"/>
                                        <p:tgtEl>
                                          <p:spTgt spid="1300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0051">
                                            <p:txEl>
                                              <p:pRg st="0" end="0"/>
                                            </p:txEl>
                                          </p:spTgt>
                                        </p:tgtEl>
                                        <p:attrNameLst>
                                          <p:attrName>style.visibility</p:attrName>
                                        </p:attrNameLst>
                                      </p:cBhvr>
                                      <p:to>
                                        <p:strVal val="visible"/>
                                      </p:to>
                                    </p:set>
                                    <p:animEffect transition="in" filter="checkerboard(across)">
                                      <p:cBhvr>
                                        <p:cTn id="12" dur="500"/>
                                        <p:tgtEl>
                                          <p:spTgt spid="13005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30051">
                                            <p:txEl>
                                              <p:pRg st="1" end="1"/>
                                            </p:txEl>
                                          </p:spTgt>
                                        </p:tgtEl>
                                        <p:attrNameLst>
                                          <p:attrName>style.visibility</p:attrName>
                                        </p:attrNameLst>
                                      </p:cBhvr>
                                      <p:to>
                                        <p:strVal val="visible"/>
                                      </p:to>
                                    </p:set>
                                    <p:animEffect transition="in" filter="checkerboard(across)">
                                      <p:cBhvr>
                                        <p:cTn id="17" dur="500"/>
                                        <p:tgtEl>
                                          <p:spTgt spid="13005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30051">
                                            <p:txEl>
                                              <p:pRg st="2" end="2"/>
                                            </p:txEl>
                                          </p:spTgt>
                                        </p:tgtEl>
                                        <p:attrNameLst>
                                          <p:attrName>style.visibility</p:attrName>
                                        </p:attrNameLst>
                                      </p:cBhvr>
                                      <p:to>
                                        <p:strVal val="visible"/>
                                      </p:to>
                                    </p:set>
                                    <p:animEffect transition="in" filter="checkerboard(across)">
                                      <p:cBhvr>
                                        <p:cTn id="22" dur="500"/>
                                        <p:tgtEl>
                                          <p:spTgt spid="1300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1"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r>
              <a:rPr lang="en-US" altLang="en-US"/>
              <a:t>The Temple Dismantled</a:t>
            </a:r>
          </a:p>
        </p:txBody>
      </p:sp>
      <p:sp>
        <p:nvSpPr>
          <p:cNvPr id="131075" name="Rectangle 3"/>
          <p:cNvSpPr>
            <a:spLocks noGrp="1" noChangeArrowheads="1"/>
          </p:cNvSpPr>
          <p:nvPr>
            <p:ph type="body" idx="1"/>
          </p:nvPr>
        </p:nvSpPr>
        <p:spPr/>
        <p:txBody>
          <a:bodyPr/>
          <a:lstStyle/>
          <a:p>
            <a:r>
              <a:rPr lang="en-US" altLang="en-US"/>
              <a:t>The Jewish historian Josephus was an eyewitness of these events.</a:t>
            </a:r>
          </a:p>
          <a:p>
            <a:r>
              <a:rPr lang="en-US" altLang="en-US"/>
              <a:t>In book 7 of his </a:t>
            </a:r>
            <a:r>
              <a:rPr lang="en-US" altLang="en-US" i="1"/>
              <a:t>Jewish War</a:t>
            </a:r>
            <a:r>
              <a:rPr lang="en-US" altLang="en-US"/>
              <a:t>, he describes the destruction in these words:  </a:t>
            </a:r>
            <a:r>
              <a:rPr lang="en-US" altLang="en-US">
                <a:cs typeface="Tahoma" pitchFamily="34" charset="0"/>
              </a:rPr>
              <a:t>"</a:t>
            </a:r>
            <a:r>
              <a:rPr lang="en-US" altLang="en-US"/>
              <a:t>The army now having no victims either for slaughter or plunder … Caesar ordered the whole city and the temple to be razed to the ground.</a:t>
            </a:r>
            <a:r>
              <a:rPr lang="en-US" altLang="en-US">
                <a:cs typeface="Tahoma" pitchFamily="34" charset="0"/>
              </a:rPr>
              <a:t>"</a:t>
            </a:r>
          </a:p>
        </p:txBody>
      </p:sp>
    </p:spTree>
    <p:custDataLst>
      <p:tags r:id="rId1"/>
    </p:custDataLst>
  </p:cSld>
  <p:clrMapOvr>
    <a:masterClrMapping/>
  </p:clrMapOvr>
  <p:transition advTm="1974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1075">
                                            <p:txEl>
                                              <p:pRg st="0" end="0"/>
                                            </p:txEl>
                                          </p:spTgt>
                                        </p:tgtEl>
                                        <p:attrNameLst>
                                          <p:attrName>style.visibility</p:attrName>
                                        </p:attrNameLst>
                                      </p:cBhvr>
                                      <p:to>
                                        <p:strVal val="visible"/>
                                      </p:to>
                                    </p:set>
                                    <p:animEffect transition="in" filter="checkerboard(across)">
                                      <p:cBhvr>
                                        <p:cTn id="7" dur="500"/>
                                        <p:tgtEl>
                                          <p:spTgt spid="1310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1075">
                                            <p:txEl>
                                              <p:pRg st="1" end="1"/>
                                            </p:txEl>
                                          </p:spTgt>
                                        </p:tgtEl>
                                        <p:attrNameLst>
                                          <p:attrName>style.visibility</p:attrName>
                                        </p:attrNameLst>
                                      </p:cBhvr>
                                      <p:to>
                                        <p:strVal val="visible"/>
                                      </p:to>
                                    </p:set>
                                    <p:animEffect transition="in" filter="checkerboard(across)">
                                      <p:cBhvr>
                                        <p:cTn id="12" dur="500"/>
                                        <p:tgtEl>
                                          <p:spTgt spid="1310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5"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r>
              <a:rPr lang="en-US" altLang="en-US"/>
              <a:t>The Temple Site Today</a:t>
            </a:r>
          </a:p>
        </p:txBody>
      </p:sp>
      <p:sp>
        <p:nvSpPr>
          <p:cNvPr id="132099" name="Rectangle 3"/>
          <p:cNvSpPr>
            <a:spLocks noGrp="1" noChangeArrowheads="1"/>
          </p:cNvSpPr>
          <p:nvPr>
            <p:ph type="body" sz="half" idx="1"/>
          </p:nvPr>
        </p:nvSpPr>
        <p:spPr/>
        <p:txBody>
          <a:bodyPr/>
          <a:lstStyle/>
          <a:p>
            <a:pPr>
              <a:lnSpc>
                <a:spcPct val="90000"/>
              </a:lnSpc>
            </a:pPr>
            <a:r>
              <a:rPr lang="en-US" altLang="en-US" sz="2400"/>
              <a:t>Now not a single building on the temple terrace survives from before AD 70.</a:t>
            </a:r>
          </a:p>
          <a:p>
            <a:pPr>
              <a:lnSpc>
                <a:spcPct val="90000"/>
              </a:lnSpc>
            </a:pPr>
            <a:r>
              <a:rPr lang="en-US" altLang="en-US" sz="2400"/>
              <a:t>Archeologists are not even agreed where the Temple was located on the platform:</a:t>
            </a:r>
          </a:p>
          <a:p>
            <a:pPr lvl="1">
              <a:lnSpc>
                <a:spcPct val="90000"/>
              </a:lnSpc>
            </a:pPr>
            <a:r>
              <a:rPr lang="en-US" altLang="en-US" sz="2000"/>
              <a:t>Some think it stood where the Dome of the Rock now stands.</a:t>
            </a:r>
          </a:p>
          <a:p>
            <a:pPr lvl="1">
              <a:lnSpc>
                <a:spcPct val="90000"/>
              </a:lnSpc>
            </a:pPr>
            <a:r>
              <a:rPr lang="en-US" altLang="en-US" sz="2000"/>
              <a:t>Others put it about 100 meters to the north.</a:t>
            </a:r>
          </a:p>
        </p:txBody>
      </p:sp>
      <p:pic>
        <p:nvPicPr>
          <p:cNvPr id="132102" name="Picture 6" descr="DomeRock2"/>
          <p:cNvPicPr>
            <a:picLocks noGrp="1" noChangeAspect="1" noChangeArrowheads="1"/>
          </p:cNvPicPr>
          <p:nvPr>
            <p:ph type="clipArt" sz="half" idx="2"/>
          </p:nvPr>
        </p:nvPicPr>
        <p:blipFill>
          <a:blip r:embed="rId3">
            <a:lum contrast="-18000"/>
            <a:extLst>
              <a:ext uri="{28A0092B-C50C-407E-A947-70E740481C1C}">
                <a14:useLocalDpi xmlns:a14="http://schemas.microsoft.com/office/drawing/2010/main" val="0"/>
              </a:ext>
            </a:extLst>
          </a:blip>
          <a:srcRect/>
          <a:stretch>
            <a:fillRect/>
          </a:stretch>
        </p:blipFill>
        <p:spPr>
          <a:xfrm>
            <a:off x="5029200" y="1905000"/>
            <a:ext cx="3810000" cy="27638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2104" name="Picture 8" descr="templesit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810000"/>
            <a:ext cx="3305175" cy="28511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2855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32102"/>
                                        </p:tgtEl>
                                        <p:attrNameLst>
                                          <p:attrName>style.visibility</p:attrName>
                                        </p:attrNameLst>
                                      </p:cBhvr>
                                      <p:to>
                                        <p:strVal val="visible"/>
                                      </p:to>
                                    </p:set>
                                    <p:animEffect transition="in" filter="checkerboard(across)">
                                      <p:cBhvr>
                                        <p:cTn id="7" dur="500"/>
                                        <p:tgtEl>
                                          <p:spTgt spid="1321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32099">
                                            <p:txEl>
                                              <p:pRg st="0" end="0"/>
                                            </p:txEl>
                                          </p:spTgt>
                                        </p:tgtEl>
                                        <p:attrNameLst>
                                          <p:attrName>style.visibility</p:attrName>
                                        </p:attrNameLst>
                                      </p:cBhvr>
                                      <p:to>
                                        <p:strVal val="visible"/>
                                      </p:to>
                                    </p:set>
                                    <p:anim calcmode="lin" valueType="num">
                                      <p:cBhvr additive="base">
                                        <p:cTn id="12" dur="500" fill="hold"/>
                                        <p:tgtEl>
                                          <p:spTgt spid="132099">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32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32099">
                                            <p:txEl>
                                              <p:pRg st="1" end="1"/>
                                            </p:txEl>
                                          </p:spTgt>
                                        </p:tgtEl>
                                        <p:attrNameLst>
                                          <p:attrName>style.visibility</p:attrName>
                                        </p:attrNameLst>
                                      </p:cBhvr>
                                      <p:to>
                                        <p:strVal val="visible"/>
                                      </p:to>
                                    </p:set>
                                    <p:anim calcmode="lin" valueType="num">
                                      <p:cBhvr additive="base">
                                        <p:cTn id="18" dur="500" fill="hold"/>
                                        <p:tgtEl>
                                          <p:spTgt spid="132099">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320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32099">
                                            <p:txEl>
                                              <p:pRg st="2" end="2"/>
                                            </p:txEl>
                                          </p:spTgt>
                                        </p:tgtEl>
                                        <p:attrNameLst>
                                          <p:attrName>style.visibility</p:attrName>
                                        </p:attrNameLst>
                                      </p:cBhvr>
                                      <p:to>
                                        <p:strVal val="visible"/>
                                      </p:to>
                                    </p:set>
                                    <p:anim calcmode="lin" valueType="num">
                                      <p:cBhvr additive="base">
                                        <p:cTn id="24" dur="500" fill="hold"/>
                                        <p:tgtEl>
                                          <p:spTgt spid="132099">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320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32099">
                                            <p:txEl>
                                              <p:pRg st="3" end="3"/>
                                            </p:txEl>
                                          </p:spTgt>
                                        </p:tgtEl>
                                        <p:attrNameLst>
                                          <p:attrName>style.visibility</p:attrName>
                                        </p:attrNameLst>
                                      </p:cBhvr>
                                      <p:to>
                                        <p:strVal val="visible"/>
                                      </p:to>
                                    </p:set>
                                    <p:anim calcmode="lin" valueType="num">
                                      <p:cBhvr additive="base">
                                        <p:cTn id="30" dur="500" fill="hold"/>
                                        <p:tgtEl>
                                          <p:spTgt spid="132099">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3209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5" presetClass="entr" presetSubtype="10" fill="hold" nodeType="clickEffect">
                                  <p:stCondLst>
                                    <p:cond delay="0"/>
                                  </p:stCondLst>
                                  <p:childTnLst>
                                    <p:set>
                                      <p:cBhvr>
                                        <p:cTn id="35" dur="1" fill="hold">
                                          <p:stCondLst>
                                            <p:cond delay="0"/>
                                          </p:stCondLst>
                                        </p:cTn>
                                        <p:tgtEl>
                                          <p:spTgt spid="132104"/>
                                        </p:tgtEl>
                                        <p:attrNameLst>
                                          <p:attrName>style.visibility</p:attrName>
                                        </p:attrNameLst>
                                      </p:cBhvr>
                                      <p:to>
                                        <p:strVal val="visible"/>
                                      </p:to>
                                    </p:set>
                                    <p:animEffect transition="in" filter="checkerboard(across)">
                                      <p:cBhvr>
                                        <p:cTn id="36" dur="500"/>
                                        <p:tgtEl>
                                          <p:spTgt spid="132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build="p" bldLvl="2"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r>
              <a:rPr lang="en-US" altLang="en-US"/>
              <a:t>The Western (Wailing) Wall</a:t>
            </a:r>
          </a:p>
        </p:txBody>
      </p:sp>
      <p:sp>
        <p:nvSpPr>
          <p:cNvPr id="133123" name="Rectangle 3"/>
          <p:cNvSpPr>
            <a:spLocks noGrp="1" noChangeArrowheads="1"/>
          </p:cNvSpPr>
          <p:nvPr>
            <p:ph type="body" sz="half" idx="1"/>
          </p:nvPr>
        </p:nvSpPr>
        <p:spPr/>
        <p:txBody>
          <a:bodyPr/>
          <a:lstStyle/>
          <a:p>
            <a:r>
              <a:rPr lang="en-US" altLang="en-US" sz="2800"/>
              <a:t>Only the retaining wall of the temple terrace remains to indicate something of the Temple</a:t>
            </a:r>
            <a:r>
              <a:rPr lang="en-US" altLang="en-US" sz="2800">
                <a:cs typeface="Tahoma" pitchFamily="34" charset="0"/>
              </a:rPr>
              <a:t>'</a:t>
            </a:r>
            <a:r>
              <a:rPr lang="en-US" altLang="en-US" sz="2800"/>
              <a:t>s magnificence.</a:t>
            </a:r>
          </a:p>
          <a:p>
            <a:r>
              <a:rPr lang="en-US" altLang="en-US" sz="2800"/>
              <a:t>Jesus</a:t>
            </a:r>
            <a:r>
              <a:rPr lang="en-US" altLang="en-US" sz="2800">
                <a:cs typeface="Tahoma" pitchFamily="34" charset="0"/>
              </a:rPr>
              <a:t>'</a:t>
            </a:r>
            <a:r>
              <a:rPr lang="en-US" altLang="en-US" sz="2800"/>
              <a:t> words were fulfilled exactly.</a:t>
            </a:r>
          </a:p>
        </p:txBody>
      </p:sp>
      <p:pic>
        <p:nvPicPr>
          <p:cNvPr id="133129" name="Picture 9" descr="wwall"/>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145088" y="2646363"/>
            <a:ext cx="3810000" cy="28559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1553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33129"/>
                                        </p:tgtEl>
                                        <p:attrNameLst>
                                          <p:attrName>style.visibility</p:attrName>
                                        </p:attrNameLst>
                                      </p:cBhvr>
                                      <p:to>
                                        <p:strVal val="visible"/>
                                      </p:to>
                                    </p:set>
                                    <p:animEffect transition="in" filter="checkerboard(across)">
                                      <p:cBhvr>
                                        <p:cTn id="7" dur="500"/>
                                        <p:tgtEl>
                                          <p:spTgt spid="1331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3123">
                                            <p:txEl>
                                              <p:pRg st="0" end="0"/>
                                            </p:txEl>
                                          </p:spTgt>
                                        </p:tgtEl>
                                        <p:attrNameLst>
                                          <p:attrName>style.visibility</p:attrName>
                                        </p:attrNameLst>
                                      </p:cBhvr>
                                      <p:to>
                                        <p:strVal val="visible"/>
                                      </p:to>
                                    </p:set>
                                    <p:animEffect transition="in" filter="checkerboard(across)">
                                      <p:cBhvr>
                                        <p:cTn id="12" dur="500"/>
                                        <p:tgtEl>
                                          <p:spTgt spid="13312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33123">
                                            <p:txEl>
                                              <p:pRg st="1" end="1"/>
                                            </p:txEl>
                                          </p:spTgt>
                                        </p:tgtEl>
                                        <p:attrNameLst>
                                          <p:attrName>style.visibility</p:attrName>
                                        </p:attrNameLst>
                                      </p:cBhvr>
                                      <p:to>
                                        <p:strVal val="visible"/>
                                      </p:to>
                                    </p:set>
                                    <p:animEffect transition="in" filter="checkerboard(across)">
                                      <p:cBhvr>
                                        <p:cTn id="17" dur="500"/>
                                        <p:tgtEl>
                                          <p:spTgt spid="1331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3"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r>
              <a:rPr lang="en-US" altLang="en-US"/>
              <a:t>Attempts to Thwart Prophecy</a:t>
            </a:r>
          </a:p>
        </p:txBody>
      </p:sp>
      <p:sp>
        <p:nvSpPr>
          <p:cNvPr id="134147" name="Rectangle 3"/>
          <p:cNvSpPr>
            <a:spLocks noGrp="1" noChangeArrowheads="1"/>
          </p:cNvSpPr>
          <p:nvPr>
            <p:ph type="body" sz="half" idx="1"/>
          </p:nvPr>
        </p:nvSpPr>
        <p:spPr/>
        <p:txBody>
          <a:bodyPr/>
          <a:lstStyle/>
          <a:p>
            <a:pPr>
              <a:lnSpc>
                <a:spcPct val="90000"/>
              </a:lnSpc>
            </a:pPr>
            <a:r>
              <a:rPr lang="en-US" altLang="en-US" sz="2400"/>
              <a:t>We have evidence of two attempts to thwart Jesus</a:t>
            </a:r>
            <a:r>
              <a:rPr lang="en-US" altLang="en-US" sz="2400">
                <a:cs typeface="Tahoma" pitchFamily="34" charset="0"/>
              </a:rPr>
              <a:t>'</a:t>
            </a:r>
            <a:r>
              <a:rPr lang="en-US" altLang="en-US" sz="2400"/>
              <a:t> prophecy by the most powerful humans alive.</a:t>
            </a:r>
          </a:p>
          <a:p>
            <a:pPr>
              <a:lnSpc>
                <a:spcPct val="90000"/>
              </a:lnSpc>
            </a:pPr>
            <a:r>
              <a:rPr lang="en-US" altLang="en-US" sz="2400"/>
              <a:t>Titus, the general who took Jerusalem in AD 70, tried to preserve the Temple.</a:t>
            </a:r>
          </a:p>
          <a:p>
            <a:pPr>
              <a:lnSpc>
                <a:spcPct val="90000"/>
              </a:lnSpc>
            </a:pPr>
            <a:r>
              <a:rPr lang="en-US" altLang="en-US" sz="2400"/>
              <a:t>In spite of this, the temple was destroyed.</a:t>
            </a:r>
          </a:p>
        </p:txBody>
      </p:sp>
      <p:pic>
        <p:nvPicPr>
          <p:cNvPr id="134150" name="Picture 6" descr="cointitus"/>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175250" y="2017713"/>
            <a:ext cx="3748088"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1762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34150"/>
                                        </p:tgtEl>
                                        <p:attrNameLst>
                                          <p:attrName>style.visibility</p:attrName>
                                        </p:attrNameLst>
                                      </p:cBhvr>
                                      <p:to>
                                        <p:strVal val="visible"/>
                                      </p:to>
                                    </p:set>
                                    <p:animEffect transition="in" filter="checkerboard(across)">
                                      <p:cBhvr>
                                        <p:cTn id="7" dur="500"/>
                                        <p:tgtEl>
                                          <p:spTgt spid="1341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4147">
                                            <p:txEl>
                                              <p:pRg st="0" end="0"/>
                                            </p:txEl>
                                          </p:spTgt>
                                        </p:tgtEl>
                                        <p:attrNameLst>
                                          <p:attrName>style.visibility</p:attrName>
                                        </p:attrNameLst>
                                      </p:cBhvr>
                                      <p:to>
                                        <p:strVal val="visible"/>
                                      </p:to>
                                    </p:set>
                                    <p:animEffect transition="in" filter="checkerboard(across)">
                                      <p:cBhvr>
                                        <p:cTn id="12" dur="500"/>
                                        <p:tgtEl>
                                          <p:spTgt spid="13414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34147">
                                            <p:txEl>
                                              <p:pRg st="1" end="1"/>
                                            </p:txEl>
                                          </p:spTgt>
                                        </p:tgtEl>
                                        <p:attrNameLst>
                                          <p:attrName>style.visibility</p:attrName>
                                        </p:attrNameLst>
                                      </p:cBhvr>
                                      <p:to>
                                        <p:strVal val="visible"/>
                                      </p:to>
                                    </p:set>
                                    <p:animEffect transition="in" filter="checkerboard(across)">
                                      <p:cBhvr>
                                        <p:cTn id="17" dur="500"/>
                                        <p:tgtEl>
                                          <p:spTgt spid="13414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34147">
                                            <p:txEl>
                                              <p:pRg st="2" end="2"/>
                                            </p:txEl>
                                          </p:spTgt>
                                        </p:tgtEl>
                                        <p:attrNameLst>
                                          <p:attrName>style.visibility</p:attrName>
                                        </p:attrNameLst>
                                      </p:cBhvr>
                                      <p:to>
                                        <p:strVal val="visible"/>
                                      </p:to>
                                    </p:set>
                                    <p:animEffect transition="in" filter="checkerboard(across)">
                                      <p:cBhvr>
                                        <p:cTn id="22" dur="500"/>
                                        <p:tgtEl>
                                          <p:spTgt spid="1341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7"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altLang="en-US"/>
              <a:t>The God of the Bible</a:t>
            </a:r>
          </a:p>
        </p:txBody>
      </p:sp>
      <p:sp>
        <p:nvSpPr>
          <p:cNvPr id="98307" name="Rectangle 3"/>
          <p:cNvSpPr>
            <a:spLocks noGrp="1" noChangeArrowheads="1"/>
          </p:cNvSpPr>
          <p:nvPr>
            <p:ph type="body" sz="half" idx="1"/>
          </p:nvPr>
        </p:nvSpPr>
        <p:spPr/>
        <p:txBody>
          <a:bodyPr/>
          <a:lstStyle/>
          <a:p>
            <a:r>
              <a:rPr lang="en-US" altLang="en-US" sz="2800"/>
              <a:t>Controls history.</a:t>
            </a:r>
          </a:p>
          <a:p>
            <a:r>
              <a:rPr lang="en-US" altLang="en-US" sz="2800"/>
              <a:t>Knows the end from the beginning.</a:t>
            </a:r>
          </a:p>
          <a:p>
            <a:r>
              <a:rPr lang="en-US" altLang="en-US" sz="2800"/>
              <a:t>Sometimes reveals things to prophets:</a:t>
            </a:r>
          </a:p>
          <a:p>
            <a:pPr lvl="1"/>
            <a:r>
              <a:rPr lang="en-US" altLang="en-US" sz="2400"/>
              <a:t>Secrets about himself</a:t>
            </a:r>
          </a:p>
          <a:p>
            <a:pPr lvl="1"/>
            <a:r>
              <a:rPr lang="en-US" altLang="en-US" sz="2400"/>
              <a:t>Secrets about the future</a:t>
            </a:r>
          </a:p>
        </p:txBody>
      </p:sp>
      <p:pic>
        <p:nvPicPr>
          <p:cNvPr id="98313" name="Picture 9" descr="moses03"/>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l="16000" b="16023"/>
          <a:stretch>
            <a:fillRect/>
          </a:stretch>
        </p:blipFill>
        <p:spPr>
          <a:xfrm>
            <a:off x="4953000" y="2527300"/>
            <a:ext cx="3962400" cy="2308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1908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98313"/>
                                        </p:tgtEl>
                                        <p:attrNameLst>
                                          <p:attrName>style.visibility</p:attrName>
                                        </p:attrNameLst>
                                      </p:cBhvr>
                                      <p:to>
                                        <p:strVal val="visible"/>
                                      </p:to>
                                    </p:set>
                                    <p:animEffect transition="in" filter="checkerboard(across)">
                                      <p:cBhvr>
                                        <p:cTn id="7" dur="500"/>
                                        <p:tgtEl>
                                          <p:spTgt spid="983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98307">
                                            <p:txEl>
                                              <p:pRg st="0" end="0"/>
                                            </p:txEl>
                                          </p:spTgt>
                                        </p:tgtEl>
                                        <p:attrNameLst>
                                          <p:attrName>style.visibility</p:attrName>
                                        </p:attrNameLst>
                                      </p:cBhvr>
                                      <p:to>
                                        <p:strVal val="visible"/>
                                      </p:to>
                                    </p:set>
                                    <p:anim calcmode="lin" valueType="num">
                                      <p:cBhvr additive="base">
                                        <p:cTn id="12" dur="500" fill="hold"/>
                                        <p:tgtEl>
                                          <p:spTgt spid="98307">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983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98307">
                                            <p:txEl>
                                              <p:pRg st="1" end="1"/>
                                            </p:txEl>
                                          </p:spTgt>
                                        </p:tgtEl>
                                        <p:attrNameLst>
                                          <p:attrName>style.visibility</p:attrName>
                                        </p:attrNameLst>
                                      </p:cBhvr>
                                      <p:to>
                                        <p:strVal val="visible"/>
                                      </p:to>
                                    </p:set>
                                    <p:anim calcmode="lin" valueType="num">
                                      <p:cBhvr additive="base">
                                        <p:cTn id="18" dur="500" fill="hold"/>
                                        <p:tgtEl>
                                          <p:spTgt spid="98307">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9830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98307">
                                            <p:txEl>
                                              <p:pRg st="2" end="2"/>
                                            </p:txEl>
                                          </p:spTgt>
                                        </p:tgtEl>
                                        <p:attrNameLst>
                                          <p:attrName>style.visibility</p:attrName>
                                        </p:attrNameLst>
                                      </p:cBhvr>
                                      <p:to>
                                        <p:strVal val="visible"/>
                                      </p:to>
                                    </p:set>
                                    <p:anim calcmode="lin" valueType="num">
                                      <p:cBhvr additive="base">
                                        <p:cTn id="24" dur="500" fill="hold"/>
                                        <p:tgtEl>
                                          <p:spTgt spid="98307">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9830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98307">
                                            <p:txEl>
                                              <p:pRg st="3" end="3"/>
                                            </p:txEl>
                                          </p:spTgt>
                                        </p:tgtEl>
                                        <p:attrNameLst>
                                          <p:attrName>style.visibility</p:attrName>
                                        </p:attrNameLst>
                                      </p:cBhvr>
                                      <p:to>
                                        <p:strVal val="visible"/>
                                      </p:to>
                                    </p:set>
                                    <p:anim calcmode="lin" valueType="num">
                                      <p:cBhvr additive="base">
                                        <p:cTn id="30" dur="500" fill="hold"/>
                                        <p:tgtEl>
                                          <p:spTgt spid="98307">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9830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98307">
                                            <p:txEl>
                                              <p:pRg st="4" end="4"/>
                                            </p:txEl>
                                          </p:spTgt>
                                        </p:tgtEl>
                                        <p:attrNameLst>
                                          <p:attrName>style.visibility</p:attrName>
                                        </p:attrNameLst>
                                      </p:cBhvr>
                                      <p:to>
                                        <p:strVal val="visible"/>
                                      </p:to>
                                    </p:set>
                                    <p:anim calcmode="lin" valueType="num">
                                      <p:cBhvr additive="base">
                                        <p:cTn id="36" dur="500" fill="hold"/>
                                        <p:tgtEl>
                                          <p:spTgt spid="98307">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9830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bldLvl="2"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r>
              <a:rPr lang="en-US" altLang="en-US"/>
              <a:t>Attempts to Thwart Prophecy</a:t>
            </a:r>
          </a:p>
        </p:txBody>
      </p:sp>
      <p:sp>
        <p:nvSpPr>
          <p:cNvPr id="135171" name="Rectangle 3"/>
          <p:cNvSpPr>
            <a:spLocks noGrp="1" noChangeArrowheads="1"/>
          </p:cNvSpPr>
          <p:nvPr>
            <p:ph type="body" sz="half" idx="1"/>
          </p:nvPr>
        </p:nvSpPr>
        <p:spPr/>
        <p:txBody>
          <a:bodyPr/>
          <a:lstStyle/>
          <a:p>
            <a:pPr>
              <a:lnSpc>
                <a:spcPct val="90000"/>
              </a:lnSpc>
            </a:pPr>
            <a:r>
              <a:rPr lang="en-US" altLang="en-US" sz="2400"/>
              <a:t>Several centuries later, the emperor Julian tried to rebuild it.</a:t>
            </a:r>
          </a:p>
          <a:p>
            <a:pPr>
              <a:lnSpc>
                <a:spcPct val="90000"/>
              </a:lnSpc>
            </a:pPr>
            <a:r>
              <a:rPr lang="en-US" altLang="en-US" sz="2400"/>
              <a:t>He did this to spite the Christians, since they believed it would not be rebuilt until just before Jesus returns.</a:t>
            </a:r>
          </a:p>
          <a:p>
            <a:pPr>
              <a:lnSpc>
                <a:spcPct val="90000"/>
              </a:lnSpc>
            </a:pPr>
            <a:r>
              <a:rPr lang="en-US" altLang="en-US" sz="2400"/>
              <a:t>Julian ordered the work, provided materials, and encouraged Jewish participation.</a:t>
            </a:r>
          </a:p>
        </p:txBody>
      </p:sp>
      <p:pic>
        <p:nvPicPr>
          <p:cNvPr id="135174" name="Picture 6" descr="coinjulian"/>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145088" y="2239963"/>
            <a:ext cx="3810000" cy="3668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2033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35174"/>
                                        </p:tgtEl>
                                        <p:attrNameLst>
                                          <p:attrName>style.visibility</p:attrName>
                                        </p:attrNameLst>
                                      </p:cBhvr>
                                      <p:to>
                                        <p:strVal val="visible"/>
                                      </p:to>
                                    </p:set>
                                    <p:animEffect transition="in" filter="checkerboard(across)">
                                      <p:cBhvr>
                                        <p:cTn id="7" dur="500"/>
                                        <p:tgtEl>
                                          <p:spTgt spid="1351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35171">
                                            <p:txEl>
                                              <p:pRg st="0" end="0"/>
                                            </p:txEl>
                                          </p:spTgt>
                                        </p:tgtEl>
                                        <p:attrNameLst>
                                          <p:attrName>style.visibility</p:attrName>
                                        </p:attrNameLst>
                                      </p:cBhvr>
                                      <p:to>
                                        <p:strVal val="visible"/>
                                      </p:to>
                                    </p:set>
                                    <p:anim calcmode="lin" valueType="num">
                                      <p:cBhvr additive="base">
                                        <p:cTn id="12" dur="500" fill="hold"/>
                                        <p:tgtEl>
                                          <p:spTgt spid="135171">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351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35171">
                                            <p:txEl>
                                              <p:pRg st="1" end="1"/>
                                            </p:txEl>
                                          </p:spTgt>
                                        </p:tgtEl>
                                        <p:attrNameLst>
                                          <p:attrName>style.visibility</p:attrName>
                                        </p:attrNameLst>
                                      </p:cBhvr>
                                      <p:to>
                                        <p:strVal val="visible"/>
                                      </p:to>
                                    </p:set>
                                    <p:anim calcmode="lin" valueType="num">
                                      <p:cBhvr additive="base">
                                        <p:cTn id="18" dur="500" fill="hold"/>
                                        <p:tgtEl>
                                          <p:spTgt spid="135171">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351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35171">
                                            <p:txEl>
                                              <p:pRg st="2" end="2"/>
                                            </p:txEl>
                                          </p:spTgt>
                                        </p:tgtEl>
                                        <p:attrNameLst>
                                          <p:attrName>style.visibility</p:attrName>
                                        </p:attrNameLst>
                                      </p:cBhvr>
                                      <p:to>
                                        <p:strVal val="visible"/>
                                      </p:to>
                                    </p:set>
                                    <p:anim calcmode="lin" valueType="num">
                                      <p:cBhvr additive="base">
                                        <p:cTn id="24" dur="500" fill="hold"/>
                                        <p:tgtEl>
                                          <p:spTgt spid="135171">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3517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1"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r>
              <a:rPr lang="en-US" altLang="en-US"/>
              <a:t>Attempts to Thwart Prophecy</a:t>
            </a:r>
          </a:p>
        </p:txBody>
      </p:sp>
      <p:sp>
        <p:nvSpPr>
          <p:cNvPr id="136195" name="Rectangle 3"/>
          <p:cNvSpPr>
            <a:spLocks noGrp="1" noChangeArrowheads="1"/>
          </p:cNvSpPr>
          <p:nvPr>
            <p:ph type="body" sz="half" idx="1"/>
          </p:nvPr>
        </p:nvSpPr>
        <p:spPr/>
        <p:txBody>
          <a:bodyPr/>
          <a:lstStyle/>
          <a:p>
            <a:pPr>
              <a:lnSpc>
                <a:spcPct val="90000"/>
              </a:lnSpc>
            </a:pPr>
            <a:r>
              <a:rPr lang="en-US" altLang="en-US" sz="2000"/>
              <a:t>The night before the rebuilding was to begin, there was a disastrous earthquake.</a:t>
            </a:r>
          </a:p>
          <a:p>
            <a:pPr>
              <a:lnSpc>
                <a:spcPct val="90000"/>
              </a:lnSpc>
            </a:pPr>
            <a:r>
              <a:rPr lang="en-US" altLang="en-US" sz="2000"/>
              <a:t>Thereafter strange phenomena interfered with the work until it was finally abandoned.</a:t>
            </a:r>
          </a:p>
          <a:p>
            <a:pPr>
              <a:lnSpc>
                <a:spcPct val="90000"/>
              </a:lnSpc>
            </a:pPr>
            <a:r>
              <a:rPr lang="en-US" altLang="en-US" sz="2000"/>
              <a:t>Several accounts survive, including one from the very year of the event.</a:t>
            </a:r>
          </a:p>
          <a:p>
            <a:pPr>
              <a:lnSpc>
                <a:spcPct val="90000"/>
              </a:lnSpc>
            </a:pPr>
            <a:r>
              <a:rPr lang="en-US" altLang="en-US" sz="2000"/>
              <a:t>We quote from an early pagan account by a friend of the emperor.</a:t>
            </a:r>
          </a:p>
        </p:txBody>
      </p:sp>
      <p:pic>
        <p:nvPicPr>
          <p:cNvPr id="136198" name="Picture 6" descr="quake"/>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249863" y="2017713"/>
            <a:ext cx="3598862"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1836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36198"/>
                                        </p:tgtEl>
                                        <p:attrNameLst>
                                          <p:attrName>style.visibility</p:attrName>
                                        </p:attrNameLst>
                                      </p:cBhvr>
                                      <p:to>
                                        <p:strVal val="visible"/>
                                      </p:to>
                                    </p:set>
                                    <p:animEffect transition="in" filter="checkerboard(across)">
                                      <p:cBhvr>
                                        <p:cTn id="7" dur="500"/>
                                        <p:tgtEl>
                                          <p:spTgt spid="1361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36195">
                                            <p:txEl>
                                              <p:pRg st="0" end="0"/>
                                            </p:txEl>
                                          </p:spTgt>
                                        </p:tgtEl>
                                        <p:attrNameLst>
                                          <p:attrName>style.visibility</p:attrName>
                                        </p:attrNameLst>
                                      </p:cBhvr>
                                      <p:to>
                                        <p:strVal val="visible"/>
                                      </p:to>
                                    </p:set>
                                    <p:anim calcmode="lin" valueType="num">
                                      <p:cBhvr additive="base">
                                        <p:cTn id="12" dur="500" fill="hold"/>
                                        <p:tgtEl>
                                          <p:spTgt spid="136195">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361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36195">
                                            <p:txEl>
                                              <p:pRg st="1" end="1"/>
                                            </p:txEl>
                                          </p:spTgt>
                                        </p:tgtEl>
                                        <p:attrNameLst>
                                          <p:attrName>style.visibility</p:attrName>
                                        </p:attrNameLst>
                                      </p:cBhvr>
                                      <p:to>
                                        <p:strVal val="visible"/>
                                      </p:to>
                                    </p:set>
                                    <p:anim calcmode="lin" valueType="num">
                                      <p:cBhvr additive="base">
                                        <p:cTn id="18" dur="500" fill="hold"/>
                                        <p:tgtEl>
                                          <p:spTgt spid="136195">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361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36195">
                                            <p:txEl>
                                              <p:pRg st="2" end="2"/>
                                            </p:txEl>
                                          </p:spTgt>
                                        </p:tgtEl>
                                        <p:attrNameLst>
                                          <p:attrName>style.visibility</p:attrName>
                                        </p:attrNameLst>
                                      </p:cBhvr>
                                      <p:to>
                                        <p:strVal val="visible"/>
                                      </p:to>
                                    </p:set>
                                    <p:anim calcmode="lin" valueType="num">
                                      <p:cBhvr additive="base">
                                        <p:cTn id="24" dur="500" fill="hold"/>
                                        <p:tgtEl>
                                          <p:spTgt spid="136195">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3619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36195">
                                            <p:txEl>
                                              <p:pRg st="3" end="3"/>
                                            </p:txEl>
                                          </p:spTgt>
                                        </p:tgtEl>
                                        <p:attrNameLst>
                                          <p:attrName>style.visibility</p:attrName>
                                        </p:attrNameLst>
                                      </p:cBhvr>
                                      <p:to>
                                        <p:strVal val="visible"/>
                                      </p:to>
                                    </p:set>
                                    <p:anim calcmode="lin" valueType="num">
                                      <p:cBhvr additive="base">
                                        <p:cTn id="30" dur="500" fill="hold"/>
                                        <p:tgtEl>
                                          <p:spTgt spid="136195">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3619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5"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r>
              <a:rPr lang="en-US" altLang="en-US"/>
              <a:t>Rebuilding Stopped</a:t>
            </a:r>
          </a:p>
        </p:txBody>
      </p:sp>
      <p:sp>
        <p:nvSpPr>
          <p:cNvPr id="137219" name="Text Box 3"/>
          <p:cNvSpPr txBox="1">
            <a:spLocks noChangeArrowheads="1"/>
          </p:cNvSpPr>
          <p:nvPr/>
        </p:nvSpPr>
        <p:spPr bwMode="auto">
          <a:xfrm>
            <a:off x="914400" y="2438400"/>
            <a:ext cx="7543800"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Eager to extend the memory of his reign by great works, [Julian] planned at vast cost to restore the once splendid temple at Jerusalem, which after many mortal combats during the siege by Vespasian and later by Titus had barely been stormed.  He had entrusted the speedy performance of this work to Alypius of Antioch…  But though this Alypius pushed the work on with vigor, aided by the governor of the province, terrifying balls of flame kept bursting forth near the foundations of the temple and made the place inaccessible to the workmen, some of whom were burned to death; and since in this way the element persistently repelled them, the enterprise halted.  (Ammianus Marcellinus)</a:t>
            </a:r>
          </a:p>
        </p:txBody>
      </p:sp>
    </p:spTree>
    <p:custDataLst>
      <p:tags r:id="rId1"/>
    </p:custDataLst>
  </p:cSld>
  <p:clrMapOvr>
    <a:masterClrMapping/>
  </p:clrMapOvr>
  <p:transition advTm="487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7219"/>
                                        </p:tgtEl>
                                        <p:attrNameLst>
                                          <p:attrName>style.visibility</p:attrName>
                                        </p:attrNameLst>
                                      </p:cBhvr>
                                      <p:to>
                                        <p:strVal val="visible"/>
                                      </p:to>
                                    </p:set>
                                    <p:animEffect transition="in" filter="checkerboard(across)">
                                      <p:cBhvr>
                                        <p:cTn id="7" dur="500"/>
                                        <p:tgtEl>
                                          <p:spTgt spid="137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9"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en-US" altLang="en-US"/>
              <a:t>Summary on the Temple</a:t>
            </a:r>
          </a:p>
        </p:txBody>
      </p:sp>
      <p:sp>
        <p:nvSpPr>
          <p:cNvPr id="138243" name="Rectangle 3"/>
          <p:cNvSpPr>
            <a:spLocks noGrp="1" noChangeArrowheads="1"/>
          </p:cNvSpPr>
          <p:nvPr>
            <p:ph type="body" sz="half" idx="1"/>
          </p:nvPr>
        </p:nvSpPr>
        <p:spPr/>
        <p:txBody>
          <a:bodyPr/>
          <a:lstStyle/>
          <a:p>
            <a:r>
              <a:rPr lang="en-US" altLang="en-US" sz="2400"/>
              <a:t>Not only were Jesus</a:t>
            </a:r>
            <a:r>
              <a:rPr lang="en-US" altLang="en-US" sz="2400">
                <a:cs typeface="Tahoma" pitchFamily="34" charset="0"/>
              </a:rPr>
              <a:t>'</a:t>
            </a:r>
            <a:r>
              <a:rPr lang="en-US" altLang="en-US" sz="2400"/>
              <a:t> words fulfilled, but strong attempts to thwart the prediction were turned aside.</a:t>
            </a:r>
          </a:p>
          <a:p>
            <a:r>
              <a:rPr lang="en-US" altLang="en-US" sz="2400"/>
              <a:t>Was this just luck, or is the Bible really a revelation from the God who controls history?</a:t>
            </a:r>
          </a:p>
        </p:txBody>
      </p:sp>
      <p:pic>
        <p:nvPicPr>
          <p:cNvPr id="138246" name="Picture 6" descr="DomeRock3"/>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145088" y="2533650"/>
            <a:ext cx="3810000" cy="3082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1394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38246"/>
                                        </p:tgtEl>
                                        <p:attrNameLst>
                                          <p:attrName>style.visibility</p:attrName>
                                        </p:attrNameLst>
                                      </p:cBhvr>
                                      <p:to>
                                        <p:strVal val="visible"/>
                                      </p:to>
                                    </p:set>
                                    <p:animEffect transition="in" filter="checkerboard(across)">
                                      <p:cBhvr>
                                        <p:cTn id="7" dur="500"/>
                                        <p:tgtEl>
                                          <p:spTgt spid="1382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38243">
                                            <p:txEl>
                                              <p:pRg st="0" end="0"/>
                                            </p:txEl>
                                          </p:spTgt>
                                        </p:tgtEl>
                                        <p:attrNameLst>
                                          <p:attrName>style.visibility</p:attrName>
                                        </p:attrNameLst>
                                      </p:cBhvr>
                                      <p:to>
                                        <p:strVal val="visible"/>
                                      </p:to>
                                    </p:set>
                                    <p:anim calcmode="lin" valueType="num">
                                      <p:cBhvr additive="base">
                                        <p:cTn id="12" dur="500" fill="hold"/>
                                        <p:tgtEl>
                                          <p:spTgt spid="13824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382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38243">
                                            <p:txEl>
                                              <p:pRg st="1" end="1"/>
                                            </p:txEl>
                                          </p:spTgt>
                                        </p:tgtEl>
                                        <p:attrNameLst>
                                          <p:attrName>style.visibility</p:attrName>
                                        </p:attrNameLst>
                                      </p:cBhvr>
                                      <p:to>
                                        <p:strVal val="visible"/>
                                      </p:to>
                                    </p:set>
                                    <p:anim calcmode="lin" valueType="num">
                                      <p:cBhvr additive="base">
                                        <p:cTn id="18" dur="500" fill="hold"/>
                                        <p:tgtEl>
                                          <p:spTgt spid="138243">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3824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3"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r>
              <a:rPr lang="en-US" altLang="en-US"/>
              <a:t>Jesus</a:t>
            </a:r>
            <a:r>
              <a:rPr lang="en-US" altLang="en-US">
                <a:cs typeface="Tahoma" pitchFamily="34" charset="0"/>
              </a:rPr>
              <a:t>'</a:t>
            </a:r>
            <a:r>
              <a:rPr lang="en-US" altLang="en-US"/>
              <a:t> Second Coming</a:t>
            </a:r>
          </a:p>
        </p:txBody>
      </p:sp>
      <p:sp>
        <p:nvSpPr>
          <p:cNvPr id="139267" name="Rectangle 3"/>
          <p:cNvSpPr>
            <a:spLocks noGrp="1" noChangeArrowheads="1"/>
          </p:cNvSpPr>
          <p:nvPr>
            <p:ph type="body" sz="half" idx="1"/>
          </p:nvPr>
        </p:nvSpPr>
        <p:spPr/>
        <p:txBody>
          <a:bodyPr/>
          <a:lstStyle/>
          <a:p>
            <a:pPr>
              <a:lnSpc>
                <a:spcPct val="90000"/>
              </a:lnSpc>
            </a:pPr>
            <a:r>
              <a:rPr lang="en-US" altLang="en-US" sz="2000"/>
              <a:t>Another type of prophecy which occurs frequently in the NT regards Jesus’ return.</a:t>
            </a:r>
          </a:p>
          <a:p>
            <a:pPr>
              <a:lnSpc>
                <a:spcPct val="90000"/>
              </a:lnSpc>
            </a:pPr>
            <a:r>
              <a:rPr lang="en-US" altLang="en-US" sz="2000"/>
              <a:t>One day Jesus will return to earth to rescue his followers &amp; bring judgment to all who are in rebellion against God.</a:t>
            </a:r>
          </a:p>
          <a:p>
            <a:pPr>
              <a:lnSpc>
                <a:spcPct val="90000"/>
              </a:lnSpc>
            </a:pPr>
            <a:r>
              <a:rPr lang="en-US" altLang="en-US" sz="2000"/>
              <a:t>Jesus himself made such predictions; so did his disciples Peter, Paul &amp; John.</a:t>
            </a:r>
          </a:p>
          <a:p>
            <a:pPr>
              <a:lnSpc>
                <a:spcPct val="90000"/>
              </a:lnSpc>
            </a:pPr>
            <a:r>
              <a:rPr lang="en-US" altLang="en-US" sz="2000"/>
              <a:t>But Jesus has not yet returned, so how can we know he will?</a:t>
            </a:r>
          </a:p>
        </p:txBody>
      </p:sp>
      <p:pic>
        <p:nvPicPr>
          <p:cNvPr id="139270" name="Picture 6" descr="2cdore"/>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145088" y="2430463"/>
            <a:ext cx="3810000" cy="3287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2301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39270"/>
                                        </p:tgtEl>
                                        <p:attrNameLst>
                                          <p:attrName>style.visibility</p:attrName>
                                        </p:attrNameLst>
                                      </p:cBhvr>
                                      <p:to>
                                        <p:strVal val="visible"/>
                                      </p:to>
                                    </p:set>
                                    <p:animEffect transition="in" filter="checkerboard(across)">
                                      <p:cBhvr>
                                        <p:cTn id="7" dur="500"/>
                                        <p:tgtEl>
                                          <p:spTgt spid="1392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39267">
                                            <p:txEl>
                                              <p:pRg st="0" end="0"/>
                                            </p:txEl>
                                          </p:spTgt>
                                        </p:tgtEl>
                                        <p:attrNameLst>
                                          <p:attrName>style.visibility</p:attrName>
                                        </p:attrNameLst>
                                      </p:cBhvr>
                                      <p:to>
                                        <p:strVal val="visible"/>
                                      </p:to>
                                    </p:set>
                                    <p:anim calcmode="lin" valueType="num">
                                      <p:cBhvr additive="base">
                                        <p:cTn id="12" dur="500" fill="hold"/>
                                        <p:tgtEl>
                                          <p:spTgt spid="139267">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392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39267">
                                            <p:txEl>
                                              <p:pRg st="1" end="1"/>
                                            </p:txEl>
                                          </p:spTgt>
                                        </p:tgtEl>
                                        <p:attrNameLst>
                                          <p:attrName>style.visibility</p:attrName>
                                        </p:attrNameLst>
                                      </p:cBhvr>
                                      <p:to>
                                        <p:strVal val="visible"/>
                                      </p:to>
                                    </p:set>
                                    <p:anim calcmode="lin" valueType="num">
                                      <p:cBhvr additive="base">
                                        <p:cTn id="18" dur="500" fill="hold"/>
                                        <p:tgtEl>
                                          <p:spTgt spid="139267">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392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39267">
                                            <p:txEl>
                                              <p:pRg st="2" end="2"/>
                                            </p:txEl>
                                          </p:spTgt>
                                        </p:tgtEl>
                                        <p:attrNameLst>
                                          <p:attrName>style.visibility</p:attrName>
                                        </p:attrNameLst>
                                      </p:cBhvr>
                                      <p:to>
                                        <p:strVal val="visible"/>
                                      </p:to>
                                    </p:set>
                                    <p:anim calcmode="lin" valueType="num">
                                      <p:cBhvr additive="base">
                                        <p:cTn id="24" dur="500" fill="hold"/>
                                        <p:tgtEl>
                                          <p:spTgt spid="139267">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392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39267">
                                            <p:txEl>
                                              <p:pRg st="3" end="3"/>
                                            </p:txEl>
                                          </p:spTgt>
                                        </p:tgtEl>
                                        <p:attrNameLst>
                                          <p:attrName>style.visibility</p:attrName>
                                        </p:attrNameLst>
                                      </p:cBhvr>
                                      <p:to>
                                        <p:strVal val="visible"/>
                                      </p:to>
                                    </p:set>
                                    <p:anim calcmode="lin" valueType="num">
                                      <p:cBhvr additive="base">
                                        <p:cTn id="30" dur="500" fill="hold"/>
                                        <p:tgtEl>
                                          <p:spTgt spid="139267">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3926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7"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r>
              <a:rPr lang="en-US" altLang="en-US"/>
              <a:t>Rejection of the 2</a:t>
            </a:r>
            <a:r>
              <a:rPr lang="en-US" altLang="en-US" baseline="30000"/>
              <a:t>nd</a:t>
            </a:r>
            <a:r>
              <a:rPr lang="en-US" altLang="en-US"/>
              <a:t> Coming</a:t>
            </a:r>
          </a:p>
        </p:txBody>
      </p:sp>
      <p:sp>
        <p:nvSpPr>
          <p:cNvPr id="140291" name="Rectangle 3"/>
          <p:cNvSpPr>
            <a:spLocks noGrp="1" noChangeArrowheads="1"/>
          </p:cNvSpPr>
          <p:nvPr>
            <p:ph type="body" sz="half" idx="1"/>
          </p:nvPr>
        </p:nvSpPr>
        <p:spPr/>
        <p:txBody>
          <a:bodyPr/>
          <a:lstStyle/>
          <a:p>
            <a:pPr>
              <a:lnSpc>
                <a:spcPct val="90000"/>
              </a:lnSpc>
            </a:pPr>
            <a:r>
              <a:rPr lang="en-US" altLang="en-US" sz="2400"/>
              <a:t>Many, such as the late Bishop Pike, claim Jesus was mistaken.</a:t>
            </a:r>
          </a:p>
          <a:p>
            <a:pPr>
              <a:lnSpc>
                <a:spcPct val="90000"/>
              </a:lnSpc>
            </a:pPr>
            <a:r>
              <a:rPr lang="en-US" altLang="en-US" sz="2400">
                <a:cs typeface="Tahoma" pitchFamily="34" charset="0"/>
              </a:rPr>
              <a:t>"</a:t>
            </a:r>
            <a:r>
              <a:rPr lang="en-US" altLang="en-US" sz="2400"/>
              <a:t>There will be no 2</a:t>
            </a:r>
            <a:r>
              <a:rPr lang="en-US" altLang="en-US" sz="2400" baseline="30000"/>
              <a:t>nd</a:t>
            </a:r>
            <a:r>
              <a:rPr lang="en-US" altLang="en-US" sz="2400"/>
              <a:t> coming,</a:t>
            </a:r>
            <a:r>
              <a:rPr lang="en-US" altLang="en-US" sz="2400">
                <a:cs typeface="Tahoma" pitchFamily="34" charset="0"/>
              </a:rPr>
              <a:t>"</a:t>
            </a:r>
            <a:r>
              <a:rPr lang="en-US" altLang="en-US" sz="2400"/>
              <a:t> they say, </a:t>
            </a:r>
            <a:r>
              <a:rPr lang="en-US" altLang="en-US" sz="2400">
                <a:cs typeface="Tahoma" pitchFamily="34" charset="0"/>
              </a:rPr>
              <a:t>"</a:t>
            </a:r>
            <a:r>
              <a:rPr lang="en-US" altLang="en-US" sz="2400"/>
              <a:t>because Jesus &amp; the apostles believed it would happen in the 1</a:t>
            </a:r>
            <a:r>
              <a:rPr lang="en-US" altLang="en-US" sz="2400" baseline="30000"/>
              <a:t>st</a:t>
            </a:r>
            <a:r>
              <a:rPr lang="en-US" altLang="en-US" sz="2400"/>
              <a:t> century, in their own generation.</a:t>
            </a:r>
            <a:r>
              <a:rPr lang="en-US" altLang="en-US" sz="2400">
                <a:cs typeface="Tahoma" pitchFamily="34" charset="0"/>
              </a:rPr>
              <a:t>"</a:t>
            </a:r>
          </a:p>
          <a:p>
            <a:pPr>
              <a:lnSpc>
                <a:spcPct val="90000"/>
              </a:lnSpc>
            </a:pPr>
            <a:r>
              <a:rPr lang="en-US" altLang="en-US" sz="2400"/>
              <a:t>Various Bible passages have been used in seeking to prove this.</a:t>
            </a:r>
          </a:p>
        </p:txBody>
      </p:sp>
      <p:pic>
        <p:nvPicPr>
          <p:cNvPr id="140294" name="Picture 6" descr="pike"/>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145088" y="2190750"/>
            <a:ext cx="3810000" cy="3768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1523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40294"/>
                                        </p:tgtEl>
                                        <p:attrNameLst>
                                          <p:attrName>style.visibility</p:attrName>
                                        </p:attrNameLst>
                                      </p:cBhvr>
                                      <p:to>
                                        <p:strVal val="visible"/>
                                      </p:to>
                                    </p:set>
                                    <p:animEffect transition="in" filter="checkerboard(across)">
                                      <p:cBhvr>
                                        <p:cTn id="7" dur="500"/>
                                        <p:tgtEl>
                                          <p:spTgt spid="1402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40291">
                                            <p:txEl>
                                              <p:pRg st="0" end="0"/>
                                            </p:txEl>
                                          </p:spTgt>
                                        </p:tgtEl>
                                        <p:attrNameLst>
                                          <p:attrName>style.visibility</p:attrName>
                                        </p:attrNameLst>
                                      </p:cBhvr>
                                      <p:to>
                                        <p:strVal val="visible"/>
                                      </p:to>
                                    </p:set>
                                    <p:animEffect transition="in" filter="checkerboard(across)">
                                      <p:cBhvr>
                                        <p:cTn id="12" dur="500"/>
                                        <p:tgtEl>
                                          <p:spTgt spid="14029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40291">
                                            <p:txEl>
                                              <p:pRg st="1" end="1"/>
                                            </p:txEl>
                                          </p:spTgt>
                                        </p:tgtEl>
                                        <p:attrNameLst>
                                          <p:attrName>style.visibility</p:attrName>
                                        </p:attrNameLst>
                                      </p:cBhvr>
                                      <p:to>
                                        <p:strVal val="visible"/>
                                      </p:to>
                                    </p:set>
                                    <p:animEffect transition="in" filter="checkerboard(across)">
                                      <p:cBhvr>
                                        <p:cTn id="17" dur="500"/>
                                        <p:tgtEl>
                                          <p:spTgt spid="14029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40291">
                                            <p:txEl>
                                              <p:pRg st="2" end="2"/>
                                            </p:txEl>
                                          </p:spTgt>
                                        </p:tgtEl>
                                        <p:attrNameLst>
                                          <p:attrName>style.visibility</p:attrName>
                                        </p:attrNameLst>
                                      </p:cBhvr>
                                      <p:to>
                                        <p:strVal val="visible"/>
                                      </p:to>
                                    </p:set>
                                    <p:animEffect transition="in" filter="checkerboard(across)">
                                      <p:cBhvr>
                                        <p:cTn id="22" dur="500"/>
                                        <p:tgtEl>
                                          <p:spTgt spid="1402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1"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r>
              <a:rPr lang="en-US" altLang="en-US"/>
              <a:t>This Rejection Predicted!</a:t>
            </a:r>
          </a:p>
        </p:txBody>
      </p:sp>
      <p:sp>
        <p:nvSpPr>
          <p:cNvPr id="141315" name="Rectangle 3"/>
          <p:cNvSpPr>
            <a:spLocks noGrp="1" noChangeArrowheads="1"/>
          </p:cNvSpPr>
          <p:nvPr>
            <p:ph type="body" idx="1"/>
          </p:nvPr>
        </p:nvSpPr>
        <p:spPr/>
        <p:txBody>
          <a:bodyPr/>
          <a:lstStyle/>
          <a:p>
            <a:r>
              <a:rPr lang="en-US" altLang="en-US" sz="2800"/>
              <a:t>Yet the Bible predicts just such a reaction on the part of unbelievers.</a:t>
            </a:r>
          </a:p>
          <a:p>
            <a:r>
              <a:rPr lang="en-US" altLang="en-US" sz="2800"/>
              <a:t>In 2 Peter 3:4, they are predicted as saying, </a:t>
            </a:r>
            <a:r>
              <a:rPr lang="en-US" altLang="en-US" sz="2800">
                <a:cs typeface="Tahoma" pitchFamily="34" charset="0"/>
              </a:rPr>
              <a:t>"</a:t>
            </a:r>
            <a:r>
              <a:rPr lang="en-US" altLang="en-US" sz="2800"/>
              <a:t>Where is this promise of His coming?  For ever since the fathers fell asleep, all continues just as it was from the beginning of creation.</a:t>
            </a:r>
            <a:r>
              <a:rPr lang="en-US" altLang="en-US" sz="2800">
                <a:cs typeface="Tahoma" pitchFamily="34" charset="0"/>
              </a:rPr>
              <a:t>"</a:t>
            </a:r>
          </a:p>
          <a:p>
            <a:r>
              <a:rPr lang="en-US" altLang="en-US" sz="2800"/>
              <a:t>Thus those who deny the 2</a:t>
            </a:r>
            <a:r>
              <a:rPr lang="en-US" altLang="en-US" sz="2800" baseline="30000"/>
              <a:t>nd</a:t>
            </a:r>
            <a:r>
              <a:rPr lang="en-US" altLang="en-US" sz="2800"/>
              <a:t> coming fulfill a prediction by their very denial.</a:t>
            </a:r>
          </a:p>
        </p:txBody>
      </p:sp>
    </p:spTree>
    <p:custDataLst>
      <p:tags r:id="rId1"/>
    </p:custDataLst>
  </p:cSld>
  <p:clrMapOvr>
    <a:masterClrMapping/>
  </p:clrMapOvr>
  <p:transition advTm="2233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1315">
                                            <p:txEl>
                                              <p:pRg st="0" end="0"/>
                                            </p:txEl>
                                          </p:spTgt>
                                        </p:tgtEl>
                                        <p:attrNameLst>
                                          <p:attrName>style.visibility</p:attrName>
                                        </p:attrNameLst>
                                      </p:cBhvr>
                                      <p:to>
                                        <p:strVal val="visible"/>
                                      </p:to>
                                    </p:set>
                                    <p:animEffect transition="in" filter="checkerboard(across)">
                                      <p:cBhvr>
                                        <p:cTn id="7" dur="500"/>
                                        <p:tgtEl>
                                          <p:spTgt spid="1413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41315">
                                            <p:txEl>
                                              <p:pRg st="1" end="1"/>
                                            </p:txEl>
                                          </p:spTgt>
                                        </p:tgtEl>
                                        <p:attrNameLst>
                                          <p:attrName>style.visibility</p:attrName>
                                        </p:attrNameLst>
                                      </p:cBhvr>
                                      <p:to>
                                        <p:strVal val="visible"/>
                                      </p:to>
                                    </p:set>
                                    <p:animEffect transition="in" filter="checkerboard(across)">
                                      <p:cBhvr>
                                        <p:cTn id="12" dur="500"/>
                                        <p:tgtEl>
                                          <p:spTgt spid="1413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41315">
                                            <p:txEl>
                                              <p:pRg st="2" end="2"/>
                                            </p:txEl>
                                          </p:spTgt>
                                        </p:tgtEl>
                                        <p:attrNameLst>
                                          <p:attrName>style.visibility</p:attrName>
                                        </p:attrNameLst>
                                      </p:cBhvr>
                                      <p:to>
                                        <p:strVal val="visible"/>
                                      </p:to>
                                    </p:set>
                                    <p:animEffect transition="in" filter="checkerboard(across)">
                                      <p:cBhvr>
                                        <p:cTn id="17" dur="500"/>
                                        <p:tgtEl>
                                          <p:spTgt spid="1413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5"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r>
              <a:rPr lang="en-US" altLang="en-US"/>
              <a:t>The Last Days</a:t>
            </a:r>
          </a:p>
        </p:txBody>
      </p:sp>
      <p:sp>
        <p:nvSpPr>
          <p:cNvPr id="142339" name="Rectangle 3"/>
          <p:cNvSpPr>
            <a:spLocks noGrp="1" noChangeArrowheads="1"/>
          </p:cNvSpPr>
          <p:nvPr>
            <p:ph type="body" idx="1"/>
          </p:nvPr>
        </p:nvSpPr>
        <p:spPr/>
        <p:txBody>
          <a:bodyPr/>
          <a:lstStyle/>
          <a:p>
            <a:pPr>
              <a:lnSpc>
                <a:spcPct val="90000"/>
              </a:lnSpc>
            </a:pPr>
            <a:r>
              <a:rPr lang="en-US" altLang="en-US"/>
              <a:t>Not only does the NT predict the return of Jesus and denials thereof,</a:t>
            </a:r>
          </a:p>
          <a:p>
            <a:pPr>
              <a:lnSpc>
                <a:spcPct val="90000"/>
              </a:lnSpc>
            </a:pPr>
            <a:r>
              <a:rPr lang="en-US" altLang="en-US"/>
              <a:t>It also makes further predictions about conditions in the last days before his return.</a:t>
            </a:r>
          </a:p>
          <a:p>
            <a:pPr>
              <a:lnSpc>
                <a:spcPct val="90000"/>
              </a:lnSpc>
            </a:pPr>
            <a:r>
              <a:rPr lang="en-US" altLang="en-US"/>
              <a:t>Paul, writing to his associate Timothy, characterizes the days that immediately precede Jesus</a:t>
            </a:r>
            <a:r>
              <a:rPr lang="en-US" altLang="en-US">
                <a:cs typeface="Tahoma" pitchFamily="34" charset="0"/>
              </a:rPr>
              <a:t>'</a:t>
            </a:r>
            <a:r>
              <a:rPr lang="en-US" altLang="en-US"/>
              <a:t> return.</a:t>
            </a:r>
          </a:p>
        </p:txBody>
      </p:sp>
    </p:spTree>
    <p:custDataLst>
      <p:tags r:id="rId1"/>
    </p:custDataLst>
  </p:cSld>
  <p:clrMapOvr>
    <a:masterClrMapping/>
  </p:clrMapOvr>
  <p:transition advTm="138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2339">
                                            <p:txEl>
                                              <p:pRg st="0" end="0"/>
                                            </p:txEl>
                                          </p:spTgt>
                                        </p:tgtEl>
                                        <p:attrNameLst>
                                          <p:attrName>style.visibility</p:attrName>
                                        </p:attrNameLst>
                                      </p:cBhvr>
                                      <p:to>
                                        <p:strVal val="visible"/>
                                      </p:to>
                                    </p:set>
                                    <p:anim calcmode="lin" valueType="num">
                                      <p:cBhvr additive="base">
                                        <p:cTn id="7" dur="500" fill="hold"/>
                                        <p:tgtEl>
                                          <p:spTgt spid="1423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23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2339">
                                            <p:txEl>
                                              <p:pRg st="1" end="1"/>
                                            </p:txEl>
                                          </p:spTgt>
                                        </p:tgtEl>
                                        <p:attrNameLst>
                                          <p:attrName>style.visibility</p:attrName>
                                        </p:attrNameLst>
                                      </p:cBhvr>
                                      <p:to>
                                        <p:strVal val="visible"/>
                                      </p:to>
                                    </p:set>
                                    <p:anim calcmode="lin" valueType="num">
                                      <p:cBhvr additive="base">
                                        <p:cTn id="13" dur="500" fill="hold"/>
                                        <p:tgtEl>
                                          <p:spTgt spid="1423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23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2339">
                                            <p:txEl>
                                              <p:pRg st="2" end="2"/>
                                            </p:txEl>
                                          </p:spTgt>
                                        </p:tgtEl>
                                        <p:attrNameLst>
                                          <p:attrName>style.visibility</p:attrName>
                                        </p:attrNameLst>
                                      </p:cBhvr>
                                      <p:to>
                                        <p:strVal val="visible"/>
                                      </p:to>
                                    </p:set>
                                    <p:anim calcmode="lin" valueType="num">
                                      <p:cBhvr additive="base">
                                        <p:cTn id="19" dur="500" fill="hold"/>
                                        <p:tgtEl>
                                          <p:spTgt spid="14233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233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9"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r>
              <a:rPr lang="en-US" altLang="en-US"/>
              <a:t>The Last Days</a:t>
            </a:r>
          </a:p>
        </p:txBody>
      </p:sp>
      <p:sp>
        <p:nvSpPr>
          <p:cNvPr id="143363" name="Text Box 3"/>
          <p:cNvSpPr txBox="1">
            <a:spLocks noChangeArrowheads="1"/>
          </p:cNvSpPr>
          <p:nvPr/>
        </p:nvSpPr>
        <p:spPr bwMode="auto">
          <a:xfrm>
            <a:off x="838200" y="2590800"/>
            <a:ext cx="754380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Paul says that at that time, things will be dangerous because </a:t>
            </a:r>
            <a:r>
              <a:rPr lang="en-US" altLang="en-US">
                <a:cs typeface="Tahoma" pitchFamily="34" charset="0"/>
              </a:rPr>
              <a:t>"</a:t>
            </a:r>
            <a:r>
              <a:rPr lang="en-US" altLang="en-US"/>
              <a:t>men will be lovers of self, lovers of money, boastful, arrogant, revilers, disobedient to parents, ungrateful, unholy, unloving, irreconcilable, malicious gossips, without self-control, brutal, haters of good, treacherous, reckless, conceited, lovers of pleasure rather than lovers of God; holding to a form of godliness, although they have denied its power.</a:t>
            </a:r>
            <a:r>
              <a:rPr lang="en-US" altLang="en-US">
                <a:cs typeface="Tahoma" pitchFamily="34" charset="0"/>
              </a:rPr>
              <a:t>"</a:t>
            </a:r>
            <a:r>
              <a:rPr lang="en-US" altLang="en-US"/>
              <a:t>  (2 Timothy 3:1-7)</a:t>
            </a:r>
          </a:p>
        </p:txBody>
      </p:sp>
    </p:spTree>
    <p:custDataLst>
      <p:tags r:id="rId1"/>
    </p:custDataLst>
  </p:cSld>
  <p:clrMapOvr>
    <a:masterClrMapping/>
  </p:clrMapOvr>
  <p:transition advTm="3232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3363"/>
                                        </p:tgtEl>
                                        <p:attrNameLst>
                                          <p:attrName>style.visibility</p:attrName>
                                        </p:attrNameLst>
                                      </p:cBhvr>
                                      <p:to>
                                        <p:strVal val="visible"/>
                                      </p:to>
                                    </p:set>
                                    <p:animEffect transition="in" filter="checkerboard(across)">
                                      <p:cBhvr>
                                        <p:cTn id="7" dur="500"/>
                                        <p:tgtEl>
                                          <p:spTgt spid="143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3"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r>
              <a:rPr lang="en-US" altLang="en-US"/>
              <a:t>Being Fulfilled Today?</a:t>
            </a:r>
          </a:p>
        </p:txBody>
      </p:sp>
      <p:sp>
        <p:nvSpPr>
          <p:cNvPr id="144387" name="Rectangle 3"/>
          <p:cNvSpPr>
            <a:spLocks noGrp="1" noChangeArrowheads="1"/>
          </p:cNvSpPr>
          <p:nvPr>
            <p:ph type="body" sz="half" idx="1"/>
          </p:nvPr>
        </p:nvSpPr>
        <p:spPr/>
        <p:txBody>
          <a:bodyPr/>
          <a:lstStyle/>
          <a:p>
            <a:r>
              <a:rPr lang="en-US" altLang="en-US" sz="2400"/>
              <a:t>It looks like our generation is characterized by this list of sins.</a:t>
            </a:r>
          </a:p>
          <a:p>
            <a:r>
              <a:rPr lang="en-US" altLang="en-US" sz="2400"/>
              <a:t>We live in a time of great self-indulgence.</a:t>
            </a:r>
          </a:p>
          <a:p>
            <a:r>
              <a:rPr lang="en-US" altLang="en-US" sz="2400"/>
              <a:t>We are </a:t>
            </a:r>
            <a:r>
              <a:rPr lang="en-US" altLang="en-US" sz="2400">
                <a:cs typeface="Tahoma" pitchFamily="34" charset="0"/>
              </a:rPr>
              <a:t>"</a:t>
            </a:r>
            <a:r>
              <a:rPr lang="en-US" altLang="en-US" sz="2400"/>
              <a:t>lovers of self</a:t>
            </a:r>
            <a:r>
              <a:rPr lang="en-US" altLang="en-US" sz="2400">
                <a:cs typeface="Tahoma" pitchFamily="34" charset="0"/>
              </a:rPr>
              <a:t>"</a:t>
            </a:r>
            <a:r>
              <a:rPr lang="en-US" altLang="en-US" sz="2400"/>
              <a:t> and </a:t>
            </a:r>
            <a:r>
              <a:rPr lang="en-US" altLang="en-US" sz="2400">
                <a:cs typeface="Tahoma" pitchFamily="34" charset="0"/>
              </a:rPr>
              <a:t>"</a:t>
            </a:r>
            <a:r>
              <a:rPr lang="en-US" altLang="en-US" sz="2400"/>
              <a:t>lovers of pleasure</a:t>
            </a:r>
            <a:r>
              <a:rPr lang="en-US" altLang="en-US" sz="2400">
                <a:cs typeface="Tahoma" pitchFamily="34" charset="0"/>
              </a:rPr>
              <a:t>"</a:t>
            </a:r>
            <a:r>
              <a:rPr lang="en-US" altLang="en-US" sz="2400"/>
              <a:t> to an unusual degree.</a:t>
            </a:r>
          </a:p>
        </p:txBody>
      </p:sp>
      <p:pic>
        <p:nvPicPr>
          <p:cNvPr id="144390" name="Picture 6" descr="luxury"/>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145088" y="2600325"/>
            <a:ext cx="3810000" cy="2947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1359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44390"/>
                                        </p:tgtEl>
                                        <p:attrNameLst>
                                          <p:attrName>style.visibility</p:attrName>
                                        </p:attrNameLst>
                                      </p:cBhvr>
                                      <p:to>
                                        <p:strVal val="visible"/>
                                      </p:to>
                                    </p:set>
                                    <p:animEffect transition="in" filter="checkerboard(across)">
                                      <p:cBhvr>
                                        <p:cTn id="7" dur="500"/>
                                        <p:tgtEl>
                                          <p:spTgt spid="1443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44387">
                                            <p:txEl>
                                              <p:pRg st="0" end="0"/>
                                            </p:txEl>
                                          </p:spTgt>
                                        </p:tgtEl>
                                        <p:attrNameLst>
                                          <p:attrName>style.visibility</p:attrName>
                                        </p:attrNameLst>
                                      </p:cBhvr>
                                      <p:to>
                                        <p:strVal val="visible"/>
                                      </p:to>
                                    </p:set>
                                    <p:anim calcmode="lin" valueType="num">
                                      <p:cBhvr additive="base">
                                        <p:cTn id="12" dur="500" fill="hold"/>
                                        <p:tgtEl>
                                          <p:spTgt spid="144387">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443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44387">
                                            <p:txEl>
                                              <p:pRg st="1" end="1"/>
                                            </p:txEl>
                                          </p:spTgt>
                                        </p:tgtEl>
                                        <p:attrNameLst>
                                          <p:attrName>style.visibility</p:attrName>
                                        </p:attrNameLst>
                                      </p:cBhvr>
                                      <p:to>
                                        <p:strVal val="visible"/>
                                      </p:to>
                                    </p:set>
                                    <p:anim calcmode="lin" valueType="num">
                                      <p:cBhvr additive="base">
                                        <p:cTn id="18" dur="500" fill="hold"/>
                                        <p:tgtEl>
                                          <p:spTgt spid="144387">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443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44387">
                                            <p:txEl>
                                              <p:pRg st="2" end="2"/>
                                            </p:txEl>
                                          </p:spTgt>
                                        </p:tgtEl>
                                        <p:attrNameLst>
                                          <p:attrName>style.visibility</p:attrName>
                                        </p:attrNameLst>
                                      </p:cBhvr>
                                      <p:to>
                                        <p:strVal val="visible"/>
                                      </p:to>
                                    </p:set>
                                    <p:anim calcmode="lin" valueType="num">
                                      <p:cBhvr additive="base">
                                        <p:cTn id="24" dur="500" fill="hold"/>
                                        <p:tgtEl>
                                          <p:spTgt spid="144387">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4438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7"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altLang="en-US"/>
              <a:t>New Testament Prophecy</a:t>
            </a:r>
          </a:p>
        </p:txBody>
      </p:sp>
      <p:sp>
        <p:nvSpPr>
          <p:cNvPr id="99331" name="Rectangle 3"/>
          <p:cNvSpPr>
            <a:spLocks noGrp="1" noChangeArrowheads="1"/>
          </p:cNvSpPr>
          <p:nvPr>
            <p:ph type="body" sz="half" idx="1"/>
          </p:nvPr>
        </p:nvSpPr>
        <p:spPr/>
        <p:txBody>
          <a:bodyPr/>
          <a:lstStyle/>
          <a:p>
            <a:r>
              <a:rPr lang="en-US" altLang="en-US" sz="2400"/>
              <a:t>Let</a:t>
            </a:r>
            <a:r>
              <a:rPr lang="en-US" altLang="en-US" sz="2400">
                <a:cs typeface="Tahoma" pitchFamily="34" charset="0"/>
              </a:rPr>
              <a:t>'</a:t>
            </a:r>
            <a:r>
              <a:rPr lang="en-US" altLang="en-US" sz="2400"/>
              <a:t>s look at some prophecies made in the Bible.</a:t>
            </a:r>
          </a:p>
          <a:p>
            <a:r>
              <a:rPr lang="en-US" altLang="en-US" sz="2400"/>
              <a:t>Made before the events happened</a:t>
            </a:r>
          </a:p>
          <a:p>
            <a:r>
              <a:rPr lang="en-US" altLang="en-US" sz="2400"/>
              <a:t>We will look just at New Testament examples.</a:t>
            </a:r>
          </a:p>
          <a:p>
            <a:r>
              <a:rPr lang="en-US" altLang="en-US" sz="2400"/>
              <a:t>These provide strong evidence the Bible is not just guesswork.</a:t>
            </a:r>
          </a:p>
        </p:txBody>
      </p:sp>
      <p:pic>
        <p:nvPicPr>
          <p:cNvPr id="99333" name="Picture 5" descr="faith002"/>
          <p:cNvPicPr>
            <a:picLocks noGrp="1" noChangeAspect="1" noChangeArrowheads="1"/>
          </p:cNvPicPr>
          <p:nvPr>
            <p:ph type="clipArt" sz="half" idx="2"/>
          </p:nvPr>
        </p:nvPicPr>
        <p:blipFill>
          <a:blip r:embed="rId3" cstate="print">
            <a:extLst>
              <a:ext uri="{28A0092B-C50C-407E-A947-70E740481C1C}">
                <a14:useLocalDpi xmlns:a14="http://schemas.microsoft.com/office/drawing/2010/main" val="0"/>
              </a:ext>
            </a:extLst>
          </a:blip>
          <a:srcRect/>
          <a:stretch>
            <a:fillRect/>
          </a:stretch>
        </p:blipFill>
        <p:spPr>
          <a:xfrm>
            <a:off x="5145088" y="2911475"/>
            <a:ext cx="3810000" cy="23272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2541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99333"/>
                                        </p:tgtEl>
                                        <p:attrNameLst>
                                          <p:attrName>style.visibility</p:attrName>
                                        </p:attrNameLst>
                                      </p:cBhvr>
                                      <p:to>
                                        <p:strVal val="visible"/>
                                      </p:to>
                                    </p:set>
                                    <p:animEffect transition="in" filter="checkerboard(across)">
                                      <p:cBhvr>
                                        <p:cTn id="7" dur="500"/>
                                        <p:tgtEl>
                                          <p:spTgt spid="993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99331">
                                            <p:txEl>
                                              <p:pRg st="0" end="0"/>
                                            </p:txEl>
                                          </p:spTgt>
                                        </p:tgtEl>
                                        <p:attrNameLst>
                                          <p:attrName>style.visibility</p:attrName>
                                        </p:attrNameLst>
                                      </p:cBhvr>
                                      <p:to>
                                        <p:strVal val="visible"/>
                                      </p:to>
                                    </p:set>
                                    <p:anim calcmode="lin" valueType="num">
                                      <p:cBhvr additive="base">
                                        <p:cTn id="12" dur="500" fill="hold"/>
                                        <p:tgtEl>
                                          <p:spTgt spid="99331">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993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99331">
                                            <p:txEl>
                                              <p:pRg st="1" end="1"/>
                                            </p:txEl>
                                          </p:spTgt>
                                        </p:tgtEl>
                                        <p:attrNameLst>
                                          <p:attrName>style.visibility</p:attrName>
                                        </p:attrNameLst>
                                      </p:cBhvr>
                                      <p:to>
                                        <p:strVal val="visible"/>
                                      </p:to>
                                    </p:set>
                                    <p:anim calcmode="lin" valueType="num">
                                      <p:cBhvr additive="base">
                                        <p:cTn id="18" dur="500" fill="hold"/>
                                        <p:tgtEl>
                                          <p:spTgt spid="99331">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993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99331">
                                            <p:txEl>
                                              <p:pRg st="2" end="2"/>
                                            </p:txEl>
                                          </p:spTgt>
                                        </p:tgtEl>
                                        <p:attrNameLst>
                                          <p:attrName>style.visibility</p:attrName>
                                        </p:attrNameLst>
                                      </p:cBhvr>
                                      <p:to>
                                        <p:strVal val="visible"/>
                                      </p:to>
                                    </p:set>
                                    <p:anim calcmode="lin" valueType="num">
                                      <p:cBhvr additive="base">
                                        <p:cTn id="24" dur="500" fill="hold"/>
                                        <p:tgtEl>
                                          <p:spTgt spid="99331">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993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99331">
                                            <p:txEl>
                                              <p:pRg st="3" end="3"/>
                                            </p:txEl>
                                          </p:spTgt>
                                        </p:tgtEl>
                                        <p:attrNameLst>
                                          <p:attrName>style.visibility</p:attrName>
                                        </p:attrNameLst>
                                      </p:cBhvr>
                                      <p:to>
                                        <p:strVal val="visible"/>
                                      </p:to>
                                    </p:set>
                                    <p:anim calcmode="lin" valueType="num">
                                      <p:cBhvr additive="base">
                                        <p:cTn id="30" dur="500" fill="hold"/>
                                        <p:tgtEl>
                                          <p:spTgt spid="99331">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9933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r>
              <a:rPr lang="en-US" altLang="en-US"/>
              <a:t>Being Fulfilled Today?</a:t>
            </a:r>
          </a:p>
        </p:txBody>
      </p:sp>
      <p:sp>
        <p:nvSpPr>
          <p:cNvPr id="145411" name="Rectangle 3"/>
          <p:cNvSpPr>
            <a:spLocks noGrp="1" noChangeArrowheads="1"/>
          </p:cNvSpPr>
          <p:nvPr>
            <p:ph type="body" sz="half" idx="1"/>
          </p:nvPr>
        </p:nvSpPr>
        <p:spPr/>
        <p:txBody>
          <a:bodyPr/>
          <a:lstStyle/>
          <a:p>
            <a:r>
              <a:rPr lang="en-US" altLang="en-US" sz="2400"/>
              <a:t>The 20</a:t>
            </a:r>
            <a:r>
              <a:rPr lang="en-US" altLang="en-US" sz="2400" baseline="30000"/>
              <a:t>th</a:t>
            </a:r>
            <a:r>
              <a:rPr lang="en-US" altLang="en-US" sz="2400"/>
              <a:t> century saw:</a:t>
            </a:r>
          </a:p>
          <a:p>
            <a:pPr lvl="1"/>
            <a:r>
              <a:rPr lang="en-US" altLang="en-US" sz="2000"/>
              <a:t>Some of the worst wars in history</a:t>
            </a:r>
          </a:p>
          <a:p>
            <a:pPr lvl="1"/>
            <a:r>
              <a:rPr lang="en-US" altLang="en-US" sz="2000"/>
              <a:t>Some of the most brutal governments</a:t>
            </a:r>
          </a:p>
          <a:p>
            <a:pPr lvl="1"/>
            <a:r>
              <a:rPr lang="en-US" altLang="en-US" sz="2000"/>
              <a:t>A general collapse of morals that may be unprecedented in scope</a:t>
            </a:r>
          </a:p>
          <a:p>
            <a:r>
              <a:rPr lang="en-US" altLang="en-US" sz="2400"/>
              <a:t>Truly these are </a:t>
            </a:r>
            <a:r>
              <a:rPr lang="en-US" altLang="en-US" sz="2400">
                <a:cs typeface="Tahoma" pitchFamily="34" charset="0"/>
              </a:rPr>
              <a:t>"</a:t>
            </a:r>
            <a:r>
              <a:rPr lang="en-US" altLang="en-US" sz="2400"/>
              <a:t>dangerous times</a:t>
            </a:r>
            <a:r>
              <a:rPr lang="en-US" altLang="en-US" sz="2400">
                <a:cs typeface="Tahoma" pitchFamily="34" charset="0"/>
              </a:rPr>
              <a:t>"</a:t>
            </a:r>
            <a:r>
              <a:rPr lang="en-US" altLang="en-US" sz="2400"/>
              <a:t>!</a:t>
            </a:r>
          </a:p>
        </p:txBody>
      </p:sp>
      <p:pic>
        <p:nvPicPr>
          <p:cNvPr id="145414" name="Picture 6" descr="wa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145088" y="2719388"/>
            <a:ext cx="3810000" cy="2711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1581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45414"/>
                                        </p:tgtEl>
                                        <p:attrNameLst>
                                          <p:attrName>style.visibility</p:attrName>
                                        </p:attrNameLst>
                                      </p:cBhvr>
                                      <p:to>
                                        <p:strVal val="visible"/>
                                      </p:to>
                                    </p:set>
                                    <p:animEffect transition="in" filter="checkerboard(across)">
                                      <p:cBhvr>
                                        <p:cTn id="7" dur="500"/>
                                        <p:tgtEl>
                                          <p:spTgt spid="1454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45411">
                                            <p:txEl>
                                              <p:pRg st="0" end="0"/>
                                            </p:txEl>
                                          </p:spTgt>
                                        </p:tgtEl>
                                        <p:attrNameLst>
                                          <p:attrName>style.visibility</p:attrName>
                                        </p:attrNameLst>
                                      </p:cBhvr>
                                      <p:to>
                                        <p:strVal val="visible"/>
                                      </p:to>
                                    </p:set>
                                    <p:anim calcmode="lin" valueType="num">
                                      <p:cBhvr additive="base">
                                        <p:cTn id="12" dur="500" fill="hold"/>
                                        <p:tgtEl>
                                          <p:spTgt spid="145411">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454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45411">
                                            <p:txEl>
                                              <p:pRg st="1" end="1"/>
                                            </p:txEl>
                                          </p:spTgt>
                                        </p:tgtEl>
                                        <p:attrNameLst>
                                          <p:attrName>style.visibility</p:attrName>
                                        </p:attrNameLst>
                                      </p:cBhvr>
                                      <p:to>
                                        <p:strVal val="visible"/>
                                      </p:to>
                                    </p:set>
                                    <p:anim calcmode="lin" valueType="num">
                                      <p:cBhvr additive="base">
                                        <p:cTn id="18" dur="500" fill="hold"/>
                                        <p:tgtEl>
                                          <p:spTgt spid="145411">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454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45411">
                                            <p:txEl>
                                              <p:pRg st="2" end="2"/>
                                            </p:txEl>
                                          </p:spTgt>
                                        </p:tgtEl>
                                        <p:attrNameLst>
                                          <p:attrName>style.visibility</p:attrName>
                                        </p:attrNameLst>
                                      </p:cBhvr>
                                      <p:to>
                                        <p:strVal val="visible"/>
                                      </p:to>
                                    </p:set>
                                    <p:anim calcmode="lin" valueType="num">
                                      <p:cBhvr additive="base">
                                        <p:cTn id="24" dur="500" fill="hold"/>
                                        <p:tgtEl>
                                          <p:spTgt spid="145411">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454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45411">
                                            <p:txEl>
                                              <p:pRg st="3" end="3"/>
                                            </p:txEl>
                                          </p:spTgt>
                                        </p:tgtEl>
                                        <p:attrNameLst>
                                          <p:attrName>style.visibility</p:attrName>
                                        </p:attrNameLst>
                                      </p:cBhvr>
                                      <p:to>
                                        <p:strVal val="visible"/>
                                      </p:to>
                                    </p:set>
                                    <p:anim calcmode="lin" valueType="num">
                                      <p:cBhvr additive="base">
                                        <p:cTn id="30" dur="500" fill="hold"/>
                                        <p:tgtEl>
                                          <p:spTgt spid="145411">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454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145411">
                                            <p:txEl>
                                              <p:pRg st="4" end="4"/>
                                            </p:txEl>
                                          </p:spTgt>
                                        </p:tgtEl>
                                        <p:attrNameLst>
                                          <p:attrName>style.visibility</p:attrName>
                                        </p:attrNameLst>
                                      </p:cBhvr>
                                      <p:to>
                                        <p:strVal val="visible"/>
                                      </p:to>
                                    </p:set>
                                    <p:anim calcmode="lin" valueType="num">
                                      <p:cBhvr additive="base">
                                        <p:cTn id="36" dur="500" fill="hold"/>
                                        <p:tgtEl>
                                          <p:spTgt spid="145411">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14541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build="p" bldLvl="2"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r>
              <a:rPr lang="en-US" altLang="en-US"/>
              <a:t>Being Fulfilled Today?</a:t>
            </a:r>
          </a:p>
        </p:txBody>
      </p:sp>
      <p:sp>
        <p:nvSpPr>
          <p:cNvPr id="146435" name="Rectangle 3"/>
          <p:cNvSpPr>
            <a:spLocks noGrp="1" noChangeArrowheads="1"/>
          </p:cNvSpPr>
          <p:nvPr>
            <p:ph type="body" sz="half" idx="1"/>
          </p:nvPr>
        </p:nvSpPr>
        <p:spPr/>
        <p:txBody>
          <a:bodyPr/>
          <a:lstStyle/>
          <a:p>
            <a:pPr>
              <a:lnSpc>
                <a:spcPct val="90000"/>
              </a:lnSpc>
            </a:pPr>
            <a:r>
              <a:rPr lang="en-US" altLang="en-US" sz="2400"/>
              <a:t>There have always been criminals, but today crime is rampant in our cities.</a:t>
            </a:r>
          </a:p>
          <a:p>
            <a:pPr>
              <a:lnSpc>
                <a:spcPct val="90000"/>
              </a:lnSpc>
            </a:pPr>
            <a:r>
              <a:rPr lang="en-US" altLang="en-US" sz="2400"/>
              <a:t>Because men are </a:t>
            </a:r>
            <a:r>
              <a:rPr lang="en-US" altLang="en-US" sz="2400">
                <a:cs typeface="Tahoma" pitchFamily="34" charset="0"/>
              </a:rPr>
              <a:t>"</a:t>
            </a:r>
            <a:r>
              <a:rPr lang="en-US" altLang="en-US" sz="2400"/>
              <a:t>disobedient to parents, ungrateful, unholy, unloving,… brutal, haters of good, treacherous,</a:t>
            </a:r>
            <a:r>
              <a:rPr lang="en-US" altLang="en-US" sz="2400">
                <a:cs typeface="Tahoma" pitchFamily="34" charset="0"/>
              </a:rPr>
              <a:t>"</a:t>
            </a:r>
            <a:r>
              <a:rPr lang="en-US" altLang="en-US" sz="2400"/>
              <a:t> the very fabric of society is threatened.</a:t>
            </a:r>
          </a:p>
        </p:txBody>
      </p:sp>
      <p:pic>
        <p:nvPicPr>
          <p:cNvPr id="146438" name="Picture 6" descr="crime"/>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145088" y="2813050"/>
            <a:ext cx="3810000" cy="25225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1320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46438"/>
                                        </p:tgtEl>
                                        <p:attrNameLst>
                                          <p:attrName>style.visibility</p:attrName>
                                        </p:attrNameLst>
                                      </p:cBhvr>
                                      <p:to>
                                        <p:strVal val="visible"/>
                                      </p:to>
                                    </p:set>
                                    <p:animEffect transition="in" filter="checkerboard(across)">
                                      <p:cBhvr>
                                        <p:cTn id="7" dur="500"/>
                                        <p:tgtEl>
                                          <p:spTgt spid="1464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46435">
                                            <p:txEl>
                                              <p:pRg st="0" end="0"/>
                                            </p:txEl>
                                          </p:spTgt>
                                        </p:tgtEl>
                                        <p:attrNameLst>
                                          <p:attrName>style.visibility</p:attrName>
                                        </p:attrNameLst>
                                      </p:cBhvr>
                                      <p:to>
                                        <p:strVal val="visible"/>
                                      </p:to>
                                    </p:set>
                                    <p:animEffect transition="in" filter="checkerboard(across)">
                                      <p:cBhvr>
                                        <p:cTn id="12" dur="500"/>
                                        <p:tgtEl>
                                          <p:spTgt spid="14643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46435">
                                            <p:txEl>
                                              <p:pRg st="1" end="1"/>
                                            </p:txEl>
                                          </p:spTgt>
                                        </p:tgtEl>
                                        <p:attrNameLst>
                                          <p:attrName>style.visibility</p:attrName>
                                        </p:attrNameLst>
                                      </p:cBhvr>
                                      <p:to>
                                        <p:strVal val="visible"/>
                                      </p:to>
                                    </p:set>
                                    <p:animEffect transition="in" filter="checkerboard(across)">
                                      <p:cBhvr>
                                        <p:cTn id="17" dur="500"/>
                                        <p:tgtEl>
                                          <p:spTgt spid="1464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5"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r>
              <a:rPr lang="en-US" altLang="en-US"/>
              <a:t>Being Fulfilled Today?</a:t>
            </a:r>
          </a:p>
        </p:txBody>
      </p:sp>
      <p:sp>
        <p:nvSpPr>
          <p:cNvPr id="147459" name="Rectangle 3"/>
          <p:cNvSpPr>
            <a:spLocks noGrp="1" noChangeArrowheads="1"/>
          </p:cNvSpPr>
          <p:nvPr>
            <p:ph type="body" sz="half" idx="1"/>
          </p:nvPr>
        </p:nvSpPr>
        <p:spPr/>
        <p:txBody>
          <a:bodyPr/>
          <a:lstStyle/>
          <a:p>
            <a:pPr>
              <a:lnSpc>
                <a:spcPct val="90000"/>
              </a:lnSpc>
            </a:pPr>
            <a:r>
              <a:rPr lang="en-US" altLang="en-US" sz="2000"/>
              <a:t>Sexual immorality has been common in many societies, though Christian influence has tended to drive it underground.</a:t>
            </a:r>
          </a:p>
          <a:p>
            <a:pPr>
              <a:lnSpc>
                <a:spcPct val="90000"/>
              </a:lnSpc>
            </a:pPr>
            <a:r>
              <a:rPr lang="en-US" altLang="en-US" sz="2000"/>
              <a:t>But the recent collapse of moral standards, plus the technology of birth control, has led to an explosion of extramarital sex and venereal diseases, most recently AIDS.</a:t>
            </a:r>
          </a:p>
          <a:p>
            <a:pPr>
              <a:lnSpc>
                <a:spcPct val="90000"/>
              </a:lnSpc>
            </a:pPr>
            <a:r>
              <a:rPr lang="en-US" altLang="en-US" sz="2000"/>
              <a:t>Truly our age is one in which people are </a:t>
            </a:r>
            <a:r>
              <a:rPr lang="en-US" altLang="en-US" sz="2000">
                <a:cs typeface="Tahoma" pitchFamily="34" charset="0"/>
              </a:rPr>
              <a:t>"</a:t>
            </a:r>
            <a:r>
              <a:rPr lang="en-US" altLang="en-US" sz="2000"/>
              <a:t>unholy, unloving … lovers of pleasure rather than lovers of God.</a:t>
            </a:r>
            <a:r>
              <a:rPr lang="en-US" altLang="en-US" sz="2000">
                <a:cs typeface="Tahoma" pitchFamily="34" charset="0"/>
              </a:rPr>
              <a:t>"</a:t>
            </a:r>
          </a:p>
        </p:txBody>
      </p:sp>
      <p:pic>
        <p:nvPicPr>
          <p:cNvPr id="147462" name="Picture 6" descr="lifestyle"/>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145088" y="2816225"/>
            <a:ext cx="3810000" cy="25161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2706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47462"/>
                                        </p:tgtEl>
                                        <p:attrNameLst>
                                          <p:attrName>style.visibility</p:attrName>
                                        </p:attrNameLst>
                                      </p:cBhvr>
                                      <p:to>
                                        <p:strVal val="visible"/>
                                      </p:to>
                                    </p:set>
                                    <p:animEffect transition="in" filter="checkerboard(across)">
                                      <p:cBhvr>
                                        <p:cTn id="7" dur="500"/>
                                        <p:tgtEl>
                                          <p:spTgt spid="1474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47459">
                                            <p:txEl>
                                              <p:pRg st="0" end="0"/>
                                            </p:txEl>
                                          </p:spTgt>
                                        </p:tgtEl>
                                        <p:attrNameLst>
                                          <p:attrName>style.visibility</p:attrName>
                                        </p:attrNameLst>
                                      </p:cBhvr>
                                      <p:to>
                                        <p:strVal val="visible"/>
                                      </p:to>
                                    </p:set>
                                    <p:animEffect transition="in" filter="checkerboard(across)">
                                      <p:cBhvr>
                                        <p:cTn id="12" dur="500"/>
                                        <p:tgtEl>
                                          <p:spTgt spid="14745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47459">
                                            <p:txEl>
                                              <p:pRg st="1" end="1"/>
                                            </p:txEl>
                                          </p:spTgt>
                                        </p:tgtEl>
                                        <p:attrNameLst>
                                          <p:attrName>style.visibility</p:attrName>
                                        </p:attrNameLst>
                                      </p:cBhvr>
                                      <p:to>
                                        <p:strVal val="visible"/>
                                      </p:to>
                                    </p:set>
                                    <p:animEffect transition="in" filter="checkerboard(across)">
                                      <p:cBhvr>
                                        <p:cTn id="17" dur="500"/>
                                        <p:tgtEl>
                                          <p:spTgt spid="14745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47459">
                                            <p:txEl>
                                              <p:pRg st="2" end="2"/>
                                            </p:txEl>
                                          </p:spTgt>
                                        </p:tgtEl>
                                        <p:attrNameLst>
                                          <p:attrName>style.visibility</p:attrName>
                                        </p:attrNameLst>
                                      </p:cBhvr>
                                      <p:to>
                                        <p:strVal val="visible"/>
                                      </p:to>
                                    </p:set>
                                    <p:animEffect transition="in" filter="checkerboard(across)">
                                      <p:cBhvr>
                                        <p:cTn id="22" dur="500"/>
                                        <p:tgtEl>
                                          <p:spTgt spid="1474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9"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r>
              <a:rPr lang="en-US" altLang="en-US"/>
              <a:t>Being Fulfilled Today?</a:t>
            </a:r>
          </a:p>
        </p:txBody>
      </p:sp>
      <p:sp>
        <p:nvSpPr>
          <p:cNvPr id="148483" name="Rectangle 3"/>
          <p:cNvSpPr>
            <a:spLocks noGrp="1" noChangeArrowheads="1"/>
          </p:cNvSpPr>
          <p:nvPr>
            <p:ph type="body" sz="half" idx="1"/>
          </p:nvPr>
        </p:nvSpPr>
        <p:spPr/>
        <p:txBody>
          <a:bodyPr/>
          <a:lstStyle/>
          <a:p>
            <a:r>
              <a:rPr lang="en-US" altLang="en-US" sz="2000"/>
              <a:t>Many criminal acts of a century ago are now legal.</a:t>
            </a:r>
          </a:p>
          <a:p>
            <a:r>
              <a:rPr lang="en-US" altLang="en-US" sz="2000"/>
              <a:t>Fewer crimes are being solved.</a:t>
            </a:r>
          </a:p>
          <a:p>
            <a:r>
              <a:rPr lang="en-US" altLang="en-US" sz="2000"/>
              <a:t>A smaller fraction of convictions are being obtained.</a:t>
            </a:r>
          </a:p>
          <a:p>
            <a:r>
              <a:rPr lang="en-US" altLang="en-US" sz="2000"/>
              <a:t>Yet we face a serious problem of overcrowding in our prisons.</a:t>
            </a:r>
          </a:p>
          <a:p>
            <a:r>
              <a:rPr lang="en-US" altLang="en-US" sz="2000"/>
              <a:t>Crime must really be rampant if this is so.</a:t>
            </a:r>
          </a:p>
        </p:txBody>
      </p:sp>
      <p:pic>
        <p:nvPicPr>
          <p:cNvPr id="148486" name="Picture 6" descr="prisions"/>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145088" y="2613025"/>
            <a:ext cx="3810000" cy="2922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1744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48486"/>
                                        </p:tgtEl>
                                        <p:attrNameLst>
                                          <p:attrName>style.visibility</p:attrName>
                                        </p:attrNameLst>
                                      </p:cBhvr>
                                      <p:to>
                                        <p:strVal val="visible"/>
                                      </p:to>
                                    </p:set>
                                    <p:animEffect transition="in" filter="checkerboard(across)">
                                      <p:cBhvr>
                                        <p:cTn id="7" dur="500"/>
                                        <p:tgtEl>
                                          <p:spTgt spid="1484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48483">
                                            <p:txEl>
                                              <p:pRg st="0" end="0"/>
                                            </p:txEl>
                                          </p:spTgt>
                                        </p:tgtEl>
                                        <p:attrNameLst>
                                          <p:attrName>style.visibility</p:attrName>
                                        </p:attrNameLst>
                                      </p:cBhvr>
                                      <p:to>
                                        <p:strVal val="visible"/>
                                      </p:to>
                                    </p:set>
                                    <p:anim calcmode="lin" valueType="num">
                                      <p:cBhvr additive="base">
                                        <p:cTn id="12" dur="500" fill="hold"/>
                                        <p:tgtEl>
                                          <p:spTgt spid="14848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484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48483">
                                            <p:txEl>
                                              <p:pRg st="1" end="1"/>
                                            </p:txEl>
                                          </p:spTgt>
                                        </p:tgtEl>
                                        <p:attrNameLst>
                                          <p:attrName>style.visibility</p:attrName>
                                        </p:attrNameLst>
                                      </p:cBhvr>
                                      <p:to>
                                        <p:strVal val="visible"/>
                                      </p:to>
                                    </p:set>
                                    <p:anim calcmode="lin" valueType="num">
                                      <p:cBhvr additive="base">
                                        <p:cTn id="18" dur="500" fill="hold"/>
                                        <p:tgtEl>
                                          <p:spTgt spid="148483">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484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48483">
                                            <p:txEl>
                                              <p:pRg st="2" end="2"/>
                                            </p:txEl>
                                          </p:spTgt>
                                        </p:tgtEl>
                                        <p:attrNameLst>
                                          <p:attrName>style.visibility</p:attrName>
                                        </p:attrNameLst>
                                      </p:cBhvr>
                                      <p:to>
                                        <p:strVal val="visible"/>
                                      </p:to>
                                    </p:set>
                                    <p:anim calcmode="lin" valueType="num">
                                      <p:cBhvr additive="base">
                                        <p:cTn id="24" dur="500" fill="hold"/>
                                        <p:tgtEl>
                                          <p:spTgt spid="148483">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4848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48483">
                                            <p:txEl>
                                              <p:pRg st="3" end="3"/>
                                            </p:txEl>
                                          </p:spTgt>
                                        </p:tgtEl>
                                        <p:attrNameLst>
                                          <p:attrName>style.visibility</p:attrName>
                                        </p:attrNameLst>
                                      </p:cBhvr>
                                      <p:to>
                                        <p:strVal val="visible"/>
                                      </p:to>
                                    </p:set>
                                    <p:anim calcmode="lin" valueType="num">
                                      <p:cBhvr additive="base">
                                        <p:cTn id="30" dur="500" fill="hold"/>
                                        <p:tgtEl>
                                          <p:spTgt spid="148483">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4848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148483">
                                            <p:txEl>
                                              <p:pRg st="4" end="4"/>
                                            </p:txEl>
                                          </p:spTgt>
                                        </p:tgtEl>
                                        <p:attrNameLst>
                                          <p:attrName>style.visibility</p:attrName>
                                        </p:attrNameLst>
                                      </p:cBhvr>
                                      <p:to>
                                        <p:strVal val="visible"/>
                                      </p:to>
                                    </p:set>
                                    <p:anim calcmode="lin" valueType="num">
                                      <p:cBhvr additive="base">
                                        <p:cTn id="36" dur="500" fill="hold"/>
                                        <p:tgtEl>
                                          <p:spTgt spid="148483">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14848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3"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r>
              <a:rPr lang="en-US" altLang="en-US"/>
              <a:t>Being Fulfilled Today?</a:t>
            </a:r>
          </a:p>
        </p:txBody>
      </p:sp>
      <p:sp>
        <p:nvSpPr>
          <p:cNvPr id="149507" name="Rectangle 3"/>
          <p:cNvSpPr>
            <a:spLocks noGrp="1" noChangeArrowheads="1"/>
          </p:cNvSpPr>
          <p:nvPr>
            <p:ph type="body" sz="half" idx="1"/>
          </p:nvPr>
        </p:nvSpPr>
        <p:spPr/>
        <p:txBody>
          <a:bodyPr/>
          <a:lstStyle/>
          <a:p>
            <a:pPr>
              <a:lnSpc>
                <a:spcPct val="90000"/>
              </a:lnSpc>
            </a:pPr>
            <a:r>
              <a:rPr lang="en-US" altLang="en-US" sz="2000"/>
              <a:t>With all our problems convicting criminals, it is not surprising that civil lawsuits have increased.</a:t>
            </a:r>
          </a:p>
          <a:p>
            <a:pPr>
              <a:lnSpc>
                <a:spcPct val="90000"/>
              </a:lnSpc>
            </a:pPr>
            <a:r>
              <a:rPr lang="en-US" altLang="en-US" sz="2000"/>
              <a:t>We cannot find honest behavior or get satisfaction from the law, so we pay a lawyer to sue for us.</a:t>
            </a:r>
          </a:p>
          <a:p>
            <a:pPr>
              <a:lnSpc>
                <a:spcPct val="90000"/>
              </a:lnSpc>
            </a:pPr>
            <a:r>
              <a:rPr lang="en-US" altLang="en-US" sz="2000"/>
              <a:t>Or we use lawsuits or threats to browbeat others.</a:t>
            </a:r>
          </a:p>
          <a:p>
            <a:pPr>
              <a:lnSpc>
                <a:spcPct val="90000"/>
              </a:lnSpc>
            </a:pPr>
            <a:r>
              <a:rPr lang="en-US" altLang="en-US" sz="2000"/>
              <a:t>Truly men today are </a:t>
            </a:r>
            <a:r>
              <a:rPr lang="en-US" altLang="en-US" sz="2000">
                <a:cs typeface="Tahoma" pitchFamily="34" charset="0"/>
              </a:rPr>
              <a:t>"</a:t>
            </a:r>
            <a:r>
              <a:rPr lang="en-US" altLang="en-US" sz="2000"/>
              <a:t>arrogant, revilers, … irreconcilable, malicious gossips.</a:t>
            </a:r>
            <a:r>
              <a:rPr lang="en-US" altLang="en-US" sz="2000">
                <a:cs typeface="Tahoma" pitchFamily="34" charset="0"/>
              </a:rPr>
              <a:t>"</a:t>
            </a:r>
          </a:p>
        </p:txBody>
      </p:sp>
      <p:pic>
        <p:nvPicPr>
          <p:cNvPr id="149510" name="Picture 6" descr="suing"/>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145088" y="2574925"/>
            <a:ext cx="3810000" cy="3000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2312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49510"/>
                                        </p:tgtEl>
                                        <p:attrNameLst>
                                          <p:attrName>style.visibility</p:attrName>
                                        </p:attrNameLst>
                                      </p:cBhvr>
                                      <p:to>
                                        <p:strVal val="visible"/>
                                      </p:to>
                                    </p:set>
                                    <p:animEffect transition="in" filter="checkerboard(across)">
                                      <p:cBhvr>
                                        <p:cTn id="7" dur="500"/>
                                        <p:tgtEl>
                                          <p:spTgt spid="1495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49507">
                                            <p:txEl>
                                              <p:pRg st="0" end="0"/>
                                            </p:txEl>
                                          </p:spTgt>
                                        </p:tgtEl>
                                        <p:attrNameLst>
                                          <p:attrName>style.visibility</p:attrName>
                                        </p:attrNameLst>
                                      </p:cBhvr>
                                      <p:to>
                                        <p:strVal val="visible"/>
                                      </p:to>
                                    </p:set>
                                    <p:anim calcmode="lin" valueType="num">
                                      <p:cBhvr additive="base">
                                        <p:cTn id="12" dur="500" fill="hold"/>
                                        <p:tgtEl>
                                          <p:spTgt spid="149507">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495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49507">
                                            <p:txEl>
                                              <p:pRg st="1" end="1"/>
                                            </p:txEl>
                                          </p:spTgt>
                                        </p:tgtEl>
                                        <p:attrNameLst>
                                          <p:attrName>style.visibility</p:attrName>
                                        </p:attrNameLst>
                                      </p:cBhvr>
                                      <p:to>
                                        <p:strVal val="visible"/>
                                      </p:to>
                                    </p:set>
                                    <p:anim calcmode="lin" valueType="num">
                                      <p:cBhvr additive="base">
                                        <p:cTn id="18" dur="500" fill="hold"/>
                                        <p:tgtEl>
                                          <p:spTgt spid="149507">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4950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49507">
                                            <p:txEl>
                                              <p:pRg st="2" end="2"/>
                                            </p:txEl>
                                          </p:spTgt>
                                        </p:tgtEl>
                                        <p:attrNameLst>
                                          <p:attrName>style.visibility</p:attrName>
                                        </p:attrNameLst>
                                      </p:cBhvr>
                                      <p:to>
                                        <p:strVal val="visible"/>
                                      </p:to>
                                    </p:set>
                                    <p:anim calcmode="lin" valueType="num">
                                      <p:cBhvr additive="base">
                                        <p:cTn id="24" dur="500" fill="hold"/>
                                        <p:tgtEl>
                                          <p:spTgt spid="149507">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4950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49507">
                                            <p:txEl>
                                              <p:pRg st="3" end="3"/>
                                            </p:txEl>
                                          </p:spTgt>
                                        </p:tgtEl>
                                        <p:attrNameLst>
                                          <p:attrName>style.visibility</p:attrName>
                                        </p:attrNameLst>
                                      </p:cBhvr>
                                      <p:to>
                                        <p:strVal val="visible"/>
                                      </p:to>
                                    </p:set>
                                    <p:anim calcmode="lin" valueType="num">
                                      <p:cBhvr additive="base">
                                        <p:cTn id="30" dur="500" fill="hold"/>
                                        <p:tgtEl>
                                          <p:spTgt spid="149507">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4950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7"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r>
              <a:rPr lang="en-US" altLang="en-US"/>
              <a:t>Being Fulfilled Today?</a:t>
            </a:r>
          </a:p>
        </p:txBody>
      </p:sp>
      <p:sp>
        <p:nvSpPr>
          <p:cNvPr id="150531" name="Rectangle 3"/>
          <p:cNvSpPr>
            <a:spLocks noGrp="1" noChangeArrowheads="1"/>
          </p:cNvSpPr>
          <p:nvPr>
            <p:ph type="body" sz="half" idx="1"/>
          </p:nvPr>
        </p:nvSpPr>
        <p:spPr/>
        <p:txBody>
          <a:bodyPr/>
          <a:lstStyle/>
          <a:p>
            <a:pPr>
              <a:lnSpc>
                <a:spcPct val="90000"/>
              </a:lnSpc>
            </a:pPr>
            <a:r>
              <a:rPr lang="en-US" altLang="en-US" sz="2400"/>
              <a:t>Police are increasingly unable to protect the law-abiding citizens.</a:t>
            </a:r>
          </a:p>
          <a:p>
            <a:pPr>
              <a:lnSpc>
                <a:spcPct val="90000"/>
              </a:lnSpc>
            </a:pPr>
            <a:r>
              <a:rPr lang="en-US" altLang="en-US" sz="2400"/>
              <a:t>Individuals are having to form neighborhood surveillance teams.</a:t>
            </a:r>
          </a:p>
          <a:p>
            <a:pPr>
              <a:lnSpc>
                <a:spcPct val="90000"/>
              </a:lnSpc>
            </a:pPr>
            <a:r>
              <a:rPr lang="en-US" altLang="en-US" sz="2400"/>
              <a:t>Sales of watchdogs, burglar alarms, locks and firearms are rising dramatically as crime spreads to neighborhoods once thought safe.</a:t>
            </a:r>
          </a:p>
        </p:txBody>
      </p:sp>
      <p:pic>
        <p:nvPicPr>
          <p:cNvPr id="150534" name="Picture 6" descr="peopleswa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145088" y="2663825"/>
            <a:ext cx="3810000" cy="2822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1454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50534"/>
                                        </p:tgtEl>
                                        <p:attrNameLst>
                                          <p:attrName>style.visibility</p:attrName>
                                        </p:attrNameLst>
                                      </p:cBhvr>
                                      <p:to>
                                        <p:strVal val="visible"/>
                                      </p:to>
                                    </p:set>
                                    <p:animEffect transition="in" filter="checkerboard(across)">
                                      <p:cBhvr>
                                        <p:cTn id="7" dur="500"/>
                                        <p:tgtEl>
                                          <p:spTgt spid="1505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50531">
                                            <p:txEl>
                                              <p:pRg st="0" end="0"/>
                                            </p:txEl>
                                          </p:spTgt>
                                        </p:tgtEl>
                                        <p:attrNameLst>
                                          <p:attrName>style.visibility</p:attrName>
                                        </p:attrNameLst>
                                      </p:cBhvr>
                                      <p:to>
                                        <p:strVal val="visible"/>
                                      </p:to>
                                    </p:set>
                                    <p:animEffect transition="in" filter="checkerboard(across)">
                                      <p:cBhvr>
                                        <p:cTn id="12" dur="500"/>
                                        <p:tgtEl>
                                          <p:spTgt spid="15053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50531">
                                            <p:txEl>
                                              <p:pRg st="1" end="1"/>
                                            </p:txEl>
                                          </p:spTgt>
                                        </p:tgtEl>
                                        <p:attrNameLst>
                                          <p:attrName>style.visibility</p:attrName>
                                        </p:attrNameLst>
                                      </p:cBhvr>
                                      <p:to>
                                        <p:strVal val="visible"/>
                                      </p:to>
                                    </p:set>
                                    <p:animEffect transition="in" filter="checkerboard(across)">
                                      <p:cBhvr>
                                        <p:cTn id="17" dur="500"/>
                                        <p:tgtEl>
                                          <p:spTgt spid="15053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50531">
                                            <p:txEl>
                                              <p:pRg st="2" end="2"/>
                                            </p:txEl>
                                          </p:spTgt>
                                        </p:tgtEl>
                                        <p:attrNameLst>
                                          <p:attrName>style.visibility</p:attrName>
                                        </p:attrNameLst>
                                      </p:cBhvr>
                                      <p:to>
                                        <p:strVal val="visible"/>
                                      </p:to>
                                    </p:set>
                                    <p:animEffect transition="in" filter="checkerboard(across)">
                                      <p:cBhvr>
                                        <p:cTn id="22" dur="500"/>
                                        <p:tgtEl>
                                          <p:spTgt spid="1505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1"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r>
              <a:rPr lang="en-US" altLang="en-US"/>
              <a:t>Being Fulfilled Today?</a:t>
            </a:r>
          </a:p>
        </p:txBody>
      </p:sp>
      <p:sp>
        <p:nvSpPr>
          <p:cNvPr id="151555" name="Rectangle 3"/>
          <p:cNvSpPr>
            <a:spLocks noGrp="1" noChangeArrowheads="1"/>
          </p:cNvSpPr>
          <p:nvPr>
            <p:ph type="body" sz="half" idx="1"/>
          </p:nvPr>
        </p:nvSpPr>
        <p:spPr/>
        <p:txBody>
          <a:bodyPr/>
          <a:lstStyle/>
          <a:p>
            <a:pPr>
              <a:lnSpc>
                <a:spcPct val="90000"/>
              </a:lnSpc>
            </a:pPr>
            <a:r>
              <a:rPr lang="en-US" altLang="en-US" sz="2000"/>
              <a:t>Other symptoms are:</a:t>
            </a:r>
          </a:p>
          <a:p>
            <a:pPr lvl="1">
              <a:lnSpc>
                <a:spcPct val="90000"/>
              </a:lnSpc>
            </a:pPr>
            <a:r>
              <a:rPr lang="en-US" altLang="en-US" sz="2000"/>
              <a:t>Broken families</a:t>
            </a:r>
          </a:p>
          <a:p>
            <a:pPr lvl="1">
              <a:lnSpc>
                <a:spcPct val="90000"/>
              </a:lnSpc>
            </a:pPr>
            <a:r>
              <a:rPr lang="en-US" altLang="en-US" sz="2000"/>
              <a:t>Child-neglect</a:t>
            </a:r>
          </a:p>
          <a:p>
            <a:pPr lvl="1">
              <a:lnSpc>
                <a:spcPct val="90000"/>
              </a:lnSpc>
            </a:pPr>
            <a:r>
              <a:rPr lang="en-US" altLang="en-US" sz="2000"/>
              <a:t>Child-abuse</a:t>
            </a:r>
          </a:p>
          <a:p>
            <a:pPr lvl="1">
              <a:lnSpc>
                <a:spcPct val="90000"/>
              </a:lnSpc>
            </a:pPr>
            <a:r>
              <a:rPr lang="en-US" altLang="en-US" sz="2000"/>
              <a:t>Abortion</a:t>
            </a:r>
          </a:p>
          <a:p>
            <a:pPr>
              <a:lnSpc>
                <a:spcPct val="90000"/>
              </a:lnSpc>
            </a:pPr>
            <a:r>
              <a:rPr lang="en-US" altLang="en-US" sz="2000"/>
              <a:t>People no longer seem to be able to sacrifice their own freedom &amp; pleasure to the welfare of their marriage &amp; family.</a:t>
            </a:r>
          </a:p>
          <a:p>
            <a:pPr>
              <a:lnSpc>
                <a:spcPct val="90000"/>
              </a:lnSpc>
            </a:pPr>
            <a:r>
              <a:rPr lang="en-US" altLang="en-US" sz="2000"/>
              <a:t>They have become </a:t>
            </a:r>
            <a:r>
              <a:rPr lang="en-US" altLang="en-US" sz="2000">
                <a:cs typeface="Tahoma" pitchFamily="34" charset="0"/>
              </a:rPr>
              <a:t>"</a:t>
            </a:r>
            <a:r>
              <a:rPr lang="en-US" altLang="en-US" sz="2000"/>
              <a:t>lovers of self, lovers of money,… lovers of pleasure rather than lovers of God.</a:t>
            </a:r>
            <a:r>
              <a:rPr lang="en-US" altLang="en-US" sz="2000">
                <a:cs typeface="Tahoma" pitchFamily="34" charset="0"/>
              </a:rPr>
              <a:t>"</a:t>
            </a:r>
          </a:p>
        </p:txBody>
      </p:sp>
      <p:pic>
        <p:nvPicPr>
          <p:cNvPr id="151558" name="Picture 6" descr="divorce"/>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145088" y="2746375"/>
            <a:ext cx="3810000" cy="2657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2281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51558"/>
                                        </p:tgtEl>
                                        <p:attrNameLst>
                                          <p:attrName>style.visibility</p:attrName>
                                        </p:attrNameLst>
                                      </p:cBhvr>
                                      <p:to>
                                        <p:strVal val="visible"/>
                                      </p:to>
                                    </p:set>
                                    <p:animEffect transition="in" filter="checkerboard(across)">
                                      <p:cBhvr>
                                        <p:cTn id="7" dur="500"/>
                                        <p:tgtEl>
                                          <p:spTgt spid="1515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51555">
                                            <p:txEl>
                                              <p:pRg st="0" end="0"/>
                                            </p:txEl>
                                          </p:spTgt>
                                        </p:tgtEl>
                                        <p:attrNameLst>
                                          <p:attrName>style.visibility</p:attrName>
                                        </p:attrNameLst>
                                      </p:cBhvr>
                                      <p:to>
                                        <p:strVal val="visible"/>
                                      </p:to>
                                    </p:set>
                                    <p:anim calcmode="lin" valueType="num">
                                      <p:cBhvr additive="base">
                                        <p:cTn id="12" dur="500" fill="hold"/>
                                        <p:tgtEl>
                                          <p:spTgt spid="151555">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515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51555">
                                            <p:txEl>
                                              <p:pRg st="1" end="1"/>
                                            </p:txEl>
                                          </p:spTgt>
                                        </p:tgtEl>
                                        <p:attrNameLst>
                                          <p:attrName>style.visibility</p:attrName>
                                        </p:attrNameLst>
                                      </p:cBhvr>
                                      <p:to>
                                        <p:strVal val="visible"/>
                                      </p:to>
                                    </p:set>
                                    <p:anim calcmode="lin" valueType="num">
                                      <p:cBhvr additive="base">
                                        <p:cTn id="18" dur="500" fill="hold"/>
                                        <p:tgtEl>
                                          <p:spTgt spid="151555">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515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51555">
                                            <p:txEl>
                                              <p:pRg st="2" end="2"/>
                                            </p:txEl>
                                          </p:spTgt>
                                        </p:tgtEl>
                                        <p:attrNameLst>
                                          <p:attrName>style.visibility</p:attrName>
                                        </p:attrNameLst>
                                      </p:cBhvr>
                                      <p:to>
                                        <p:strVal val="visible"/>
                                      </p:to>
                                    </p:set>
                                    <p:anim calcmode="lin" valueType="num">
                                      <p:cBhvr additive="base">
                                        <p:cTn id="24" dur="500" fill="hold"/>
                                        <p:tgtEl>
                                          <p:spTgt spid="151555">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5155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51555">
                                            <p:txEl>
                                              <p:pRg st="3" end="3"/>
                                            </p:txEl>
                                          </p:spTgt>
                                        </p:tgtEl>
                                        <p:attrNameLst>
                                          <p:attrName>style.visibility</p:attrName>
                                        </p:attrNameLst>
                                      </p:cBhvr>
                                      <p:to>
                                        <p:strVal val="visible"/>
                                      </p:to>
                                    </p:set>
                                    <p:anim calcmode="lin" valueType="num">
                                      <p:cBhvr additive="base">
                                        <p:cTn id="30" dur="500" fill="hold"/>
                                        <p:tgtEl>
                                          <p:spTgt spid="151555">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5155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151555">
                                            <p:txEl>
                                              <p:pRg st="4" end="4"/>
                                            </p:txEl>
                                          </p:spTgt>
                                        </p:tgtEl>
                                        <p:attrNameLst>
                                          <p:attrName>style.visibility</p:attrName>
                                        </p:attrNameLst>
                                      </p:cBhvr>
                                      <p:to>
                                        <p:strVal val="visible"/>
                                      </p:to>
                                    </p:set>
                                    <p:anim calcmode="lin" valueType="num">
                                      <p:cBhvr additive="base">
                                        <p:cTn id="36" dur="500" fill="hold"/>
                                        <p:tgtEl>
                                          <p:spTgt spid="151555">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15155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151555">
                                            <p:txEl>
                                              <p:pRg st="5" end="5"/>
                                            </p:txEl>
                                          </p:spTgt>
                                        </p:tgtEl>
                                        <p:attrNameLst>
                                          <p:attrName>style.visibility</p:attrName>
                                        </p:attrNameLst>
                                      </p:cBhvr>
                                      <p:to>
                                        <p:strVal val="visible"/>
                                      </p:to>
                                    </p:set>
                                    <p:anim calcmode="lin" valueType="num">
                                      <p:cBhvr additive="base">
                                        <p:cTn id="42" dur="500" fill="hold"/>
                                        <p:tgtEl>
                                          <p:spTgt spid="151555">
                                            <p:txEl>
                                              <p:pRg st="5" end="5"/>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15155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151555">
                                            <p:txEl>
                                              <p:pRg st="6" end="6"/>
                                            </p:txEl>
                                          </p:spTgt>
                                        </p:tgtEl>
                                        <p:attrNameLst>
                                          <p:attrName>style.visibility</p:attrName>
                                        </p:attrNameLst>
                                      </p:cBhvr>
                                      <p:to>
                                        <p:strVal val="visible"/>
                                      </p:to>
                                    </p:set>
                                    <p:anim calcmode="lin" valueType="num">
                                      <p:cBhvr additive="base">
                                        <p:cTn id="48" dur="500" fill="hold"/>
                                        <p:tgtEl>
                                          <p:spTgt spid="151555">
                                            <p:txEl>
                                              <p:pRg st="6" end="6"/>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15155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5" grpId="0" build="p" bldLvl="2"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r>
              <a:rPr lang="en-US" altLang="en-US"/>
              <a:t>Being Fulfilled Today?</a:t>
            </a:r>
          </a:p>
        </p:txBody>
      </p:sp>
      <p:sp>
        <p:nvSpPr>
          <p:cNvPr id="152579" name="Rectangle 3"/>
          <p:cNvSpPr>
            <a:spLocks noGrp="1" noChangeArrowheads="1"/>
          </p:cNvSpPr>
          <p:nvPr>
            <p:ph type="body" sz="half" idx="1"/>
          </p:nvPr>
        </p:nvSpPr>
        <p:spPr/>
        <p:txBody>
          <a:bodyPr/>
          <a:lstStyle/>
          <a:p>
            <a:pPr>
              <a:lnSpc>
                <a:spcPct val="90000"/>
              </a:lnSpc>
            </a:pPr>
            <a:r>
              <a:rPr lang="en-US" altLang="en-US" sz="2400"/>
              <a:t>Perhaps corporations have always had better reputations than they deserve.</a:t>
            </a:r>
          </a:p>
          <a:p>
            <a:pPr>
              <a:lnSpc>
                <a:spcPct val="90000"/>
              </a:lnSpc>
            </a:pPr>
            <a:r>
              <a:rPr lang="en-US" altLang="en-US" sz="2400"/>
              <a:t>Yet the collapse of absolute moral standards has encouraged far more unethical activity by businesses just as it has for individuals.</a:t>
            </a:r>
          </a:p>
        </p:txBody>
      </p:sp>
      <p:pic>
        <p:nvPicPr>
          <p:cNvPr id="152582" name="Picture 6" descr="corporate"/>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145088" y="2784475"/>
            <a:ext cx="3810000" cy="25796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1454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52582"/>
                                        </p:tgtEl>
                                        <p:attrNameLst>
                                          <p:attrName>style.visibility</p:attrName>
                                        </p:attrNameLst>
                                      </p:cBhvr>
                                      <p:to>
                                        <p:strVal val="visible"/>
                                      </p:to>
                                    </p:set>
                                    <p:animEffect transition="in" filter="checkerboard(across)">
                                      <p:cBhvr>
                                        <p:cTn id="7" dur="500"/>
                                        <p:tgtEl>
                                          <p:spTgt spid="1525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52579">
                                            <p:txEl>
                                              <p:pRg st="0" end="0"/>
                                            </p:txEl>
                                          </p:spTgt>
                                        </p:tgtEl>
                                        <p:attrNameLst>
                                          <p:attrName>style.visibility</p:attrName>
                                        </p:attrNameLst>
                                      </p:cBhvr>
                                      <p:to>
                                        <p:strVal val="visible"/>
                                      </p:to>
                                    </p:set>
                                    <p:animEffect transition="in" filter="checkerboard(across)">
                                      <p:cBhvr>
                                        <p:cTn id="12" dur="500"/>
                                        <p:tgtEl>
                                          <p:spTgt spid="15257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52579">
                                            <p:txEl>
                                              <p:pRg st="1" end="1"/>
                                            </p:txEl>
                                          </p:spTgt>
                                        </p:tgtEl>
                                        <p:attrNameLst>
                                          <p:attrName>style.visibility</p:attrName>
                                        </p:attrNameLst>
                                      </p:cBhvr>
                                      <p:to>
                                        <p:strVal val="visible"/>
                                      </p:to>
                                    </p:set>
                                    <p:animEffect transition="in" filter="checkerboard(across)">
                                      <p:cBhvr>
                                        <p:cTn id="17" dur="500"/>
                                        <p:tgtEl>
                                          <p:spTgt spid="1525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9" grpId="0" build="p"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r>
              <a:rPr lang="en-US" altLang="en-US"/>
              <a:t>The Point?</a:t>
            </a:r>
          </a:p>
        </p:txBody>
      </p:sp>
      <p:sp>
        <p:nvSpPr>
          <p:cNvPr id="153603" name="Rectangle 3"/>
          <p:cNvSpPr>
            <a:spLocks noGrp="1" noChangeArrowheads="1"/>
          </p:cNvSpPr>
          <p:nvPr>
            <p:ph type="body" sz="half" idx="1"/>
          </p:nvPr>
        </p:nvSpPr>
        <p:spPr/>
        <p:txBody>
          <a:bodyPr/>
          <a:lstStyle/>
          <a:p>
            <a:pPr>
              <a:lnSpc>
                <a:spcPct val="90000"/>
              </a:lnSpc>
            </a:pPr>
            <a:r>
              <a:rPr lang="en-US" altLang="en-US" sz="2000"/>
              <a:t>There have always been people who fit the categories of 2 Timothy 3.</a:t>
            </a:r>
          </a:p>
          <a:p>
            <a:pPr>
              <a:lnSpc>
                <a:spcPct val="90000"/>
              </a:lnSpc>
            </a:pPr>
            <a:r>
              <a:rPr lang="en-US" altLang="en-US" sz="2000"/>
              <a:t>What makes this generation notable is the rejection of absolute moral standards.</a:t>
            </a:r>
          </a:p>
          <a:p>
            <a:pPr>
              <a:lnSpc>
                <a:spcPct val="90000"/>
              </a:lnSpc>
            </a:pPr>
            <a:r>
              <a:rPr lang="en-US" altLang="en-US" sz="2000"/>
              <a:t>This is a spin-off from the view that evolution has shown religion is man-made &amp; moral standards are arbitrary.</a:t>
            </a:r>
          </a:p>
          <a:p>
            <a:pPr>
              <a:lnSpc>
                <a:spcPct val="90000"/>
              </a:lnSpc>
            </a:pPr>
            <a:r>
              <a:rPr lang="en-US" altLang="en-US" sz="2000"/>
              <a:t>Here again the NT has predicted a phenomenon of considerable importance.</a:t>
            </a:r>
          </a:p>
        </p:txBody>
      </p:sp>
      <p:pic>
        <p:nvPicPr>
          <p:cNvPr id="153606" name="Picture 6" descr="point"/>
          <p:cNvPicPr>
            <a:picLocks noGrp="1" noChangeAspect="1" noChangeArrowheads="1"/>
          </p:cNvPicPr>
          <p:nvPr>
            <p:ph type="clipArt" sz="half" idx="2"/>
          </p:nvPr>
        </p:nvPicPr>
        <p:blipFill>
          <a:blip r:embed="rId3">
            <a:lum bright="18000"/>
            <a:extLst>
              <a:ext uri="{28A0092B-C50C-407E-A947-70E740481C1C}">
                <a14:useLocalDpi xmlns:a14="http://schemas.microsoft.com/office/drawing/2010/main" val="0"/>
              </a:ext>
            </a:extLst>
          </a:blip>
          <a:srcRect/>
          <a:stretch>
            <a:fillRect/>
          </a:stretch>
        </p:blipFill>
        <p:spPr>
          <a:xfrm>
            <a:off x="5145088" y="2654300"/>
            <a:ext cx="3810000" cy="28400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2246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53606"/>
                                        </p:tgtEl>
                                        <p:attrNameLst>
                                          <p:attrName>style.visibility</p:attrName>
                                        </p:attrNameLst>
                                      </p:cBhvr>
                                      <p:to>
                                        <p:strVal val="visible"/>
                                      </p:to>
                                    </p:set>
                                    <p:animEffect transition="in" filter="checkerboard(across)">
                                      <p:cBhvr>
                                        <p:cTn id="7" dur="500"/>
                                        <p:tgtEl>
                                          <p:spTgt spid="1536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53603">
                                            <p:txEl>
                                              <p:pRg st="0" end="0"/>
                                            </p:txEl>
                                          </p:spTgt>
                                        </p:tgtEl>
                                        <p:attrNameLst>
                                          <p:attrName>style.visibility</p:attrName>
                                        </p:attrNameLst>
                                      </p:cBhvr>
                                      <p:to>
                                        <p:strVal val="visible"/>
                                      </p:to>
                                    </p:set>
                                    <p:anim calcmode="lin" valueType="num">
                                      <p:cBhvr additive="base">
                                        <p:cTn id="12" dur="500" fill="hold"/>
                                        <p:tgtEl>
                                          <p:spTgt spid="15360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536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53603">
                                            <p:txEl>
                                              <p:pRg st="1" end="1"/>
                                            </p:txEl>
                                          </p:spTgt>
                                        </p:tgtEl>
                                        <p:attrNameLst>
                                          <p:attrName>style.visibility</p:attrName>
                                        </p:attrNameLst>
                                      </p:cBhvr>
                                      <p:to>
                                        <p:strVal val="visible"/>
                                      </p:to>
                                    </p:set>
                                    <p:anim calcmode="lin" valueType="num">
                                      <p:cBhvr additive="base">
                                        <p:cTn id="18" dur="500" fill="hold"/>
                                        <p:tgtEl>
                                          <p:spTgt spid="153603">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536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53603">
                                            <p:txEl>
                                              <p:pRg st="2" end="2"/>
                                            </p:txEl>
                                          </p:spTgt>
                                        </p:tgtEl>
                                        <p:attrNameLst>
                                          <p:attrName>style.visibility</p:attrName>
                                        </p:attrNameLst>
                                      </p:cBhvr>
                                      <p:to>
                                        <p:strVal val="visible"/>
                                      </p:to>
                                    </p:set>
                                    <p:anim calcmode="lin" valueType="num">
                                      <p:cBhvr additive="base">
                                        <p:cTn id="24" dur="500" fill="hold"/>
                                        <p:tgtEl>
                                          <p:spTgt spid="153603">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5360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53603">
                                            <p:txEl>
                                              <p:pRg st="3" end="3"/>
                                            </p:txEl>
                                          </p:spTgt>
                                        </p:tgtEl>
                                        <p:attrNameLst>
                                          <p:attrName>style.visibility</p:attrName>
                                        </p:attrNameLst>
                                      </p:cBhvr>
                                      <p:to>
                                        <p:strVal val="visible"/>
                                      </p:to>
                                    </p:set>
                                    <p:anim calcmode="lin" valueType="num">
                                      <p:cBhvr additive="base">
                                        <p:cTn id="30" dur="500" fill="hold"/>
                                        <p:tgtEl>
                                          <p:spTgt spid="153603">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5360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r>
              <a:rPr lang="en-US" altLang="en-US"/>
              <a:t>Summary on NT Prophecy</a:t>
            </a:r>
          </a:p>
        </p:txBody>
      </p:sp>
      <p:sp>
        <p:nvSpPr>
          <p:cNvPr id="154627" name="Rectangle 3"/>
          <p:cNvSpPr>
            <a:spLocks noGrp="1" noChangeArrowheads="1"/>
          </p:cNvSpPr>
          <p:nvPr>
            <p:ph type="body" idx="1"/>
          </p:nvPr>
        </p:nvSpPr>
        <p:spPr/>
        <p:txBody>
          <a:bodyPr/>
          <a:lstStyle/>
          <a:p>
            <a:pPr>
              <a:lnSpc>
                <a:spcPct val="90000"/>
              </a:lnSpc>
            </a:pPr>
            <a:r>
              <a:rPr lang="en-US" altLang="en-US"/>
              <a:t>We have looked at a number of passages in the NT where it speaks of things still future when it was written but which have now come to pass.</a:t>
            </a:r>
          </a:p>
          <a:p>
            <a:pPr lvl="1">
              <a:lnSpc>
                <a:spcPct val="90000"/>
              </a:lnSpc>
            </a:pPr>
            <a:r>
              <a:rPr lang="en-US" altLang="en-US"/>
              <a:t>It gives a list of cities to be destroyed.</a:t>
            </a:r>
          </a:p>
          <a:p>
            <a:pPr lvl="1">
              <a:lnSpc>
                <a:spcPct val="90000"/>
              </a:lnSpc>
            </a:pPr>
            <a:r>
              <a:rPr lang="en-US" altLang="en-US"/>
              <a:t>It sketches the future of Jerusalem:</a:t>
            </a:r>
          </a:p>
          <a:p>
            <a:pPr lvl="2">
              <a:lnSpc>
                <a:spcPct val="90000"/>
              </a:lnSpc>
            </a:pPr>
            <a:r>
              <a:rPr lang="en-US" altLang="en-US"/>
              <a:t>Its destruction</a:t>
            </a:r>
          </a:p>
          <a:p>
            <a:pPr lvl="2">
              <a:lnSpc>
                <a:spcPct val="90000"/>
              </a:lnSpc>
            </a:pPr>
            <a:r>
              <a:rPr lang="en-US" altLang="en-US"/>
              <a:t>Its control by the Gentiles</a:t>
            </a:r>
          </a:p>
          <a:p>
            <a:pPr lvl="2">
              <a:lnSpc>
                <a:spcPct val="90000"/>
              </a:lnSpc>
            </a:pPr>
            <a:r>
              <a:rPr lang="en-US" altLang="en-US"/>
              <a:t>Its return to Jewish control</a:t>
            </a:r>
          </a:p>
        </p:txBody>
      </p:sp>
    </p:spTree>
    <p:custDataLst>
      <p:tags r:id="rId1"/>
    </p:custDataLst>
  </p:cSld>
  <p:clrMapOvr>
    <a:masterClrMapping/>
  </p:clrMapOvr>
  <p:transition advTm="2058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4627">
                                            <p:txEl>
                                              <p:pRg st="0" end="0"/>
                                            </p:txEl>
                                          </p:spTgt>
                                        </p:tgtEl>
                                        <p:attrNameLst>
                                          <p:attrName>style.visibility</p:attrName>
                                        </p:attrNameLst>
                                      </p:cBhvr>
                                      <p:to>
                                        <p:strVal val="visible"/>
                                      </p:to>
                                    </p:set>
                                    <p:anim calcmode="lin" valueType="num">
                                      <p:cBhvr additive="base">
                                        <p:cTn id="7" dur="500" fill="hold"/>
                                        <p:tgtEl>
                                          <p:spTgt spid="1546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46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4627">
                                            <p:txEl>
                                              <p:pRg st="1" end="1"/>
                                            </p:txEl>
                                          </p:spTgt>
                                        </p:tgtEl>
                                        <p:attrNameLst>
                                          <p:attrName>style.visibility</p:attrName>
                                        </p:attrNameLst>
                                      </p:cBhvr>
                                      <p:to>
                                        <p:strVal val="visible"/>
                                      </p:to>
                                    </p:set>
                                    <p:anim calcmode="lin" valueType="num">
                                      <p:cBhvr additive="base">
                                        <p:cTn id="13" dur="500" fill="hold"/>
                                        <p:tgtEl>
                                          <p:spTgt spid="15462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46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4627">
                                            <p:txEl>
                                              <p:pRg st="2" end="2"/>
                                            </p:txEl>
                                          </p:spTgt>
                                        </p:tgtEl>
                                        <p:attrNameLst>
                                          <p:attrName>style.visibility</p:attrName>
                                        </p:attrNameLst>
                                      </p:cBhvr>
                                      <p:to>
                                        <p:strVal val="visible"/>
                                      </p:to>
                                    </p:set>
                                    <p:anim calcmode="lin" valueType="num">
                                      <p:cBhvr additive="base">
                                        <p:cTn id="19" dur="500" fill="hold"/>
                                        <p:tgtEl>
                                          <p:spTgt spid="15462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46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54627">
                                            <p:txEl>
                                              <p:pRg st="3" end="3"/>
                                            </p:txEl>
                                          </p:spTgt>
                                        </p:tgtEl>
                                        <p:attrNameLst>
                                          <p:attrName>style.visibility</p:attrName>
                                        </p:attrNameLst>
                                      </p:cBhvr>
                                      <p:to>
                                        <p:strVal val="visible"/>
                                      </p:to>
                                    </p:set>
                                    <p:anim calcmode="lin" valueType="num">
                                      <p:cBhvr additive="base">
                                        <p:cTn id="25" dur="500" fill="hold"/>
                                        <p:tgtEl>
                                          <p:spTgt spid="15462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5462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54627">
                                            <p:txEl>
                                              <p:pRg st="4" end="4"/>
                                            </p:txEl>
                                          </p:spTgt>
                                        </p:tgtEl>
                                        <p:attrNameLst>
                                          <p:attrName>style.visibility</p:attrName>
                                        </p:attrNameLst>
                                      </p:cBhvr>
                                      <p:to>
                                        <p:strVal val="visible"/>
                                      </p:to>
                                    </p:set>
                                    <p:anim calcmode="lin" valueType="num">
                                      <p:cBhvr additive="base">
                                        <p:cTn id="31" dur="500" fill="hold"/>
                                        <p:tgtEl>
                                          <p:spTgt spid="15462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5462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54627">
                                            <p:txEl>
                                              <p:pRg st="5" end="5"/>
                                            </p:txEl>
                                          </p:spTgt>
                                        </p:tgtEl>
                                        <p:attrNameLst>
                                          <p:attrName>style.visibility</p:attrName>
                                        </p:attrNameLst>
                                      </p:cBhvr>
                                      <p:to>
                                        <p:strVal val="visible"/>
                                      </p:to>
                                    </p:set>
                                    <p:anim calcmode="lin" valueType="num">
                                      <p:cBhvr additive="base">
                                        <p:cTn id="37" dur="500" fill="hold"/>
                                        <p:tgtEl>
                                          <p:spTgt spid="15462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5462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7" grpId="0" build="p" bldLvl="3"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altLang="en-US"/>
              <a:t>Cities of Galilee</a:t>
            </a:r>
          </a:p>
        </p:txBody>
      </p:sp>
      <p:sp>
        <p:nvSpPr>
          <p:cNvPr id="100355" name="Rectangle 3"/>
          <p:cNvSpPr>
            <a:spLocks noGrp="1" noChangeArrowheads="1"/>
          </p:cNvSpPr>
          <p:nvPr>
            <p:ph type="body" sz="half" idx="1"/>
          </p:nvPr>
        </p:nvSpPr>
        <p:spPr/>
        <p:txBody>
          <a:bodyPr/>
          <a:lstStyle/>
          <a:p>
            <a:pPr>
              <a:lnSpc>
                <a:spcPct val="90000"/>
              </a:lnSpc>
            </a:pPr>
            <a:r>
              <a:rPr lang="en-US" altLang="en-US" sz="2800"/>
              <a:t>At the time of Jesus, Galilee was a prosperous and densely populated part of Israel.</a:t>
            </a:r>
          </a:p>
          <a:p>
            <a:pPr>
              <a:lnSpc>
                <a:spcPct val="90000"/>
              </a:lnSpc>
            </a:pPr>
            <a:r>
              <a:rPr lang="en-US" altLang="en-US" sz="2800"/>
              <a:t>We want to look at three cities there:</a:t>
            </a:r>
          </a:p>
          <a:p>
            <a:pPr lvl="1">
              <a:lnSpc>
                <a:spcPct val="90000"/>
              </a:lnSpc>
            </a:pPr>
            <a:r>
              <a:rPr lang="en-US" altLang="en-US" sz="2400"/>
              <a:t>Bethsaida</a:t>
            </a:r>
          </a:p>
          <a:p>
            <a:pPr lvl="1">
              <a:lnSpc>
                <a:spcPct val="90000"/>
              </a:lnSpc>
            </a:pPr>
            <a:r>
              <a:rPr lang="en-US" altLang="en-US" sz="2400"/>
              <a:t>Chorazin</a:t>
            </a:r>
          </a:p>
          <a:p>
            <a:pPr lvl="1">
              <a:lnSpc>
                <a:spcPct val="90000"/>
              </a:lnSpc>
            </a:pPr>
            <a:r>
              <a:rPr lang="en-US" altLang="en-US" sz="2400"/>
              <a:t>Capernaum</a:t>
            </a:r>
          </a:p>
        </p:txBody>
      </p:sp>
      <p:pic>
        <p:nvPicPr>
          <p:cNvPr id="100358" name="Picture 6" descr="mapgalilee"/>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145088" y="2663825"/>
            <a:ext cx="3810000" cy="2822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0359" name="Text Box 7"/>
          <p:cNvSpPr txBox="1">
            <a:spLocks noChangeArrowheads="1"/>
          </p:cNvSpPr>
          <p:nvPr/>
        </p:nvSpPr>
        <p:spPr bwMode="auto">
          <a:xfrm>
            <a:off x="5851525" y="2928938"/>
            <a:ext cx="1628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cs typeface="Tahoma" pitchFamily="34" charset="0"/>
              </a:rPr>
              <a:t>•Bethsaida</a:t>
            </a:r>
            <a:endParaRPr lang="en-US" altLang="en-US"/>
          </a:p>
        </p:txBody>
      </p:sp>
      <p:sp>
        <p:nvSpPr>
          <p:cNvPr id="100360" name="Text Box 8"/>
          <p:cNvSpPr txBox="1">
            <a:spLocks noChangeArrowheads="1"/>
          </p:cNvSpPr>
          <p:nvPr/>
        </p:nvSpPr>
        <p:spPr bwMode="auto">
          <a:xfrm>
            <a:off x="5562600" y="3919538"/>
            <a:ext cx="16970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cs typeface="Tahoma" pitchFamily="34" charset="0"/>
              </a:rPr>
              <a:t>•Chorazin</a:t>
            </a:r>
            <a:endParaRPr lang="en-US" altLang="en-US"/>
          </a:p>
        </p:txBody>
      </p:sp>
      <p:sp>
        <p:nvSpPr>
          <p:cNvPr id="100361" name="Text Box 9"/>
          <p:cNvSpPr txBox="1">
            <a:spLocks noChangeArrowheads="1"/>
          </p:cNvSpPr>
          <p:nvPr/>
        </p:nvSpPr>
        <p:spPr bwMode="auto">
          <a:xfrm>
            <a:off x="6019800" y="3614738"/>
            <a:ext cx="2071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cs typeface="Tahoma" pitchFamily="34" charset="0"/>
              </a:rPr>
              <a:t>•Capernaum</a:t>
            </a:r>
            <a:endParaRPr lang="en-US" altLang="en-US"/>
          </a:p>
        </p:txBody>
      </p:sp>
    </p:spTree>
    <p:custDataLst>
      <p:tags r:id="rId1"/>
    </p:custDataLst>
  </p:cSld>
  <p:clrMapOvr>
    <a:masterClrMapping/>
  </p:clrMapOvr>
  <p:transition advTm="4355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00358"/>
                                        </p:tgtEl>
                                        <p:attrNameLst>
                                          <p:attrName>style.visibility</p:attrName>
                                        </p:attrNameLst>
                                      </p:cBhvr>
                                      <p:to>
                                        <p:strVal val="visible"/>
                                      </p:to>
                                    </p:set>
                                    <p:animEffect transition="in" filter="checkerboard(across)">
                                      <p:cBhvr>
                                        <p:cTn id="7" dur="500"/>
                                        <p:tgtEl>
                                          <p:spTgt spid="1003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00355">
                                            <p:txEl>
                                              <p:pRg st="0" end="0"/>
                                            </p:txEl>
                                          </p:spTgt>
                                        </p:tgtEl>
                                        <p:attrNameLst>
                                          <p:attrName>style.visibility</p:attrName>
                                        </p:attrNameLst>
                                      </p:cBhvr>
                                      <p:to>
                                        <p:strVal val="visible"/>
                                      </p:to>
                                    </p:set>
                                    <p:anim calcmode="lin" valueType="num">
                                      <p:cBhvr additive="base">
                                        <p:cTn id="12" dur="500" fill="hold"/>
                                        <p:tgtEl>
                                          <p:spTgt spid="100355">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003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00355">
                                            <p:txEl>
                                              <p:pRg st="1" end="1"/>
                                            </p:txEl>
                                          </p:spTgt>
                                        </p:tgtEl>
                                        <p:attrNameLst>
                                          <p:attrName>style.visibility</p:attrName>
                                        </p:attrNameLst>
                                      </p:cBhvr>
                                      <p:to>
                                        <p:strVal val="visible"/>
                                      </p:to>
                                    </p:set>
                                    <p:anim calcmode="lin" valueType="num">
                                      <p:cBhvr additive="base">
                                        <p:cTn id="18" dur="500" fill="hold"/>
                                        <p:tgtEl>
                                          <p:spTgt spid="100355">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003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00355">
                                            <p:txEl>
                                              <p:pRg st="2" end="2"/>
                                            </p:txEl>
                                          </p:spTgt>
                                        </p:tgtEl>
                                        <p:attrNameLst>
                                          <p:attrName>style.visibility</p:attrName>
                                        </p:attrNameLst>
                                      </p:cBhvr>
                                      <p:to>
                                        <p:strVal val="visible"/>
                                      </p:to>
                                    </p:set>
                                    <p:anim calcmode="lin" valueType="num">
                                      <p:cBhvr additive="base">
                                        <p:cTn id="24" dur="500" fill="hold"/>
                                        <p:tgtEl>
                                          <p:spTgt spid="100355">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0035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00355">
                                            <p:txEl>
                                              <p:pRg st="3" end="3"/>
                                            </p:txEl>
                                          </p:spTgt>
                                        </p:tgtEl>
                                        <p:attrNameLst>
                                          <p:attrName>style.visibility</p:attrName>
                                        </p:attrNameLst>
                                      </p:cBhvr>
                                      <p:to>
                                        <p:strVal val="visible"/>
                                      </p:to>
                                    </p:set>
                                    <p:anim calcmode="lin" valueType="num">
                                      <p:cBhvr additive="base">
                                        <p:cTn id="30" dur="500" fill="hold"/>
                                        <p:tgtEl>
                                          <p:spTgt spid="100355">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0035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100355">
                                            <p:txEl>
                                              <p:pRg st="4" end="4"/>
                                            </p:txEl>
                                          </p:spTgt>
                                        </p:tgtEl>
                                        <p:attrNameLst>
                                          <p:attrName>style.visibility</p:attrName>
                                        </p:attrNameLst>
                                      </p:cBhvr>
                                      <p:to>
                                        <p:strVal val="visible"/>
                                      </p:to>
                                    </p:set>
                                    <p:anim calcmode="lin" valueType="num">
                                      <p:cBhvr additive="base">
                                        <p:cTn id="36" dur="500" fill="hold"/>
                                        <p:tgtEl>
                                          <p:spTgt spid="100355">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10035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100359"/>
                                        </p:tgtEl>
                                        <p:attrNameLst>
                                          <p:attrName>style.visibility</p:attrName>
                                        </p:attrNameLst>
                                      </p:cBhvr>
                                      <p:to>
                                        <p:strVal val="visible"/>
                                      </p:to>
                                    </p:set>
                                    <p:anim calcmode="lin" valueType="num">
                                      <p:cBhvr additive="base">
                                        <p:cTn id="42" dur="500" fill="hold"/>
                                        <p:tgtEl>
                                          <p:spTgt spid="100359"/>
                                        </p:tgtEl>
                                        <p:attrNameLst>
                                          <p:attrName>ppt_x</p:attrName>
                                        </p:attrNameLst>
                                      </p:cBhvr>
                                      <p:tavLst>
                                        <p:tav tm="0">
                                          <p:val>
                                            <p:strVal val="1+#ppt_w/2"/>
                                          </p:val>
                                        </p:tav>
                                        <p:tav tm="100000">
                                          <p:val>
                                            <p:strVal val="#ppt_x"/>
                                          </p:val>
                                        </p:tav>
                                      </p:tavLst>
                                    </p:anim>
                                    <p:anim calcmode="lin" valueType="num">
                                      <p:cBhvr additive="base">
                                        <p:cTn id="43" dur="500" fill="hold"/>
                                        <p:tgtEl>
                                          <p:spTgt spid="100359"/>
                                        </p:tgtEl>
                                        <p:attrNameLst>
                                          <p:attrName>ppt_y</p:attrName>
                                        </p:attrNameLst>
                                      </p:cBhvr>
                                      <p:tavLst>
                                        <p:tav tm="0">
                                          <p:val>
                                            <p:strVal val="#ppt_y"/>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100360"/>
                                        </p:tgtEl>
                                        <p:attrNameLst>
                                          <p:attrName>style.visibility</p:attrName>
                                        </p:attrNameLst>
                                      </p:cBhvr>
                                      <p:to>
                                        <p:strVal val="visible"/>
                                      </p:to>
                                    </p:set>
                                    <p:anim calcmode="lin" valueType="num">
                                      <p:cBhvr additive="base">
                                        <p:cTn id="48" dur="500" fill="hold"/>
                                        <p:tgtEl>
                                          <p:spTgt spid="100360"/>
                                        </p:tgtEl>
                                        <p:attrNameLst>
                                          <p:attrName>ppt_x</p:attrName>
                                        </p:attrNameLst>
                                      </p:cBhvr>
                                      <p:tavLst>
                                        <p:tav tm="0">
                                          <p:val>
                                            <p:strVal val="1+#ppt_w/2"/>
                                          </p:val>
                                        </p:tav>
                                        <p:tav tm="100000">
                                          <p:val>
                                            <p:strVal val="#ppt_x"/>
                                          </p:val>
                                        </p:tav>
                                      </p:tavLst>
                                    </p:anim>
                                    <p:anim calcmode="lin" valueType="num">
                                      <p:cBhvr additive="base">
                                        <p:cTn id="49" dur="500" fill="hold"/>
                                        <p:tgtEl>
                                          <p:spTgt spid="100360"/>
                                        </p:tgtEl>
                                        <p:attrNameLst>
                                          <p:attrName>ppt_y</p:attrName>
                                        </p:attrNameLst>
                                      </p:cBhvr>
                                      <p:tavLst>
                                        <p:tav tm="0">
                                          <p:val>
                                            <p:strVal val="#ppt_y"/>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2" fill="hold" grpId="0" nodeType="clickEffect">
                                  <p:stCondLst>
                                    <p:cond delay="0"/>
                                  </p:stCondLst>
                                  <p:childTnLst>
                                    <p:set>
                                      <p:cBhvr>
                                        <p:cTn id="53" dur="1" fill="hold">
                                          <p:stCondLst>
                                            <p:cond delay="0"/>
                                          </p:stCondLst>
                                        </p:cTn>
                                        <p:tgtEl>
                                          <p:spTgt spid="100361"/>
                                        </p:tgtEl>
                                        <p:attrNameLst>
                                          <p:attrName>style.visibility</p:attrName>
                                        </p:attrNameLst>
                                      </p:cBhvr>
                                      <p:to>
                                        <p:strVal val="visible"/>
                                      </p:to>
                                    </p:set>
                                    <p:anim calcmode="lin" valueType="num">
                                      <p:cBhvr additive="base">
                                        <p:cTn id="54" dur="500" fill="hold"/>
                                        <p:tgtEl>
                                          <p:spTgt spid="100361"/>
                                        </p:tgtEl>
                                        <p:attrNameLst>
                                          <p:attrName>ppt_x</p:attrName>
                                        </p:attrNameLst>
                                      </p:cBhvr>
                                      <p:tavLst>
                                        <p:tav tm="0">
                                          <p:val>
                                            <p:strVal val="1+#ppt_w/2"/>
                                          </p:val>
                                        </p:tav>
                                        <p:tav tm="100000">
                                          <p:val>
                                            <p:strVal val="#ppt_x"/>
                                          </p:val>
                                        </p:tav>
                                      </p:tavLst>
                                    </p:anim>
                                    <p:anim calcmode="lin" valueType="num">
                                      <p:cBhvr additive="base">
                                        <p:cTn id="55" dur="500" fill="hold"/>
                                        <p:tgtEl>
                                          <p:spTgt spid="1003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build="p" bldLvl="2" autoUpdateAnimBg="0"/>
      <p:bldP spid="100359" grpId="0" autoUpdateAnimBg="0"/>
      <p:bldP spid="100360" grpId="0" autoUpdateAnimBg="0"/>
      <p:bldP spid="100361"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r>
              <a:rPr lang="en-US" altLang="en-US"/>
              <a:t>Summary on NT Prophecy</a:t>
            </a:r>
          </a:p>
        </p:txBody>
      </p:sp>
      <p:sp>
        <p:nvSpPr>
          <p:cNvPr id="155651" name="Rectangle 3"/>
          <p:cNvSpPr>
            <a:spLocks noGrp="1" noChangeArrowheads="1"/>
          </p:cNvSpPr>
          <p:nvPr>
            <p:ph type="body" idx="1"/>
          </p:nvPr>
        </p:nvSpPr>
        <p:spPr/>
        <p:txBody>
          <a:bodyPr/>
          <a:lstStyle/>
          <a:p>
            <a:r>
              <a:rPr lang="en-US" altLang="en-US" sz="2800"/>
              <a:t>The desolation of Jerusalem’s Temple occurred &amp; continued in spite of powerful attempts to thwart it.</a:t>
            </a:r>
          </a:p>
          <a:p>
            <a:r>
              <a:rPr lang="en-US" altLang="en-US" sz="2800"/>
              <a:t>The scoffing of unbelievers regarding Jesus</a:t>
            </a:r>
            <a:r>
              <a:rPr lang="en-US" altLang="en-US" sz="2800">
                <a:cs typeface="Tahoma" pitchFamily="34" charset="0"/>
              </a:rPr>
              <a:t>'</a:t>
            </a:r>
            <a:r>
              <a:rPr lang="en-US" altLang="en-US" sz="2800"/>
              <a:t> 2</a:t>
            </a:r>
            <a:r>
              <a:rPr lang="en-US" altLang="en-US" sz="2800" baseline="30000"/>
              <a:t>nd</a:t>
            </a:r>
            <a:r>
              <a:rPr lang="en-US" altLang="en-US" sz="2800"/>
              <a:t> coming itself fulfils a prediction.</a:t>
            </a:r>
          </a:p>
          <a:p>
            <a:r>
              <a:rPr lang="en-US" altLang="en-US" sz="2800"/>
              <a:t>Terrible conditions due to widespread moral decay seem now to be in the process of fulfillment.</a:t>
            </a:r>
          </a:p>
        </p:txBody>
      </p:sp>
    </p:spTree>
    <p:custDataLst>
      <p:tags r:id="rId1"/>
    </p:custDataLst>
  </p:cSld>
  <p:clrMapOvr>
    <a:masterClrMapping/>
  </p:clrMapOvr>
  <p:transition advTm="1547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5651">
                                            <p:txEl>
                                              <p:pRg st="0" end="0"/>
                                            </p:txEl>
                                          </p:spTgt>
                                        </p:tgtEl>
                                        <p:attrNameLst>
                                          <p:attrName>style.visibility</p:attrName>
                                        </p:attrNameLst>
                                      </p:cBhvr>
                                      <p:to>
                                        <p:strVal val="visible"/>
                                      </p:to>
                                    </p:set>
                                    <p:anim calcmode="lin" valueType="num">
                                      <p:cBhvr additive="base">
                                        <p:cTn id="7" dur="500" fill="hold"/>
                                        <p:tgtEl>
                                          <p:spTgt spid="1556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56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5651">
                                            <p:txEl>
                                              <p:pRg st="1" end="1"/>
                                            </p:txEl>
                                          </p:spTgt>
                                        </p:tgtEl>
                                        <p:attrNameLst>
                                          <p:attrName>style.visibility</p:attrName>
                                        </p:attrNameLst>
                                      </p:cBhvr>
                                      <p:to>
                                        <p:strVal val="visible"/>
                                      </p:to>
                                    </p:set>
                                    <p:anim calcmode="lin" valueType="num">
                                      <p:cBhvr additive="base">
                                        <p:cTn id="13" dur="500" fill="hold"/>
                                        <p:tgtEl>
                                          <p:spTgt spid="15565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56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5651">
                                            <p:txEl>
                                              <p:pRg st="2" end="2"/>
                                            </p:txEl>
                                          </p:spTgt>
                                        </p:tgtEl>
                                        <p:attrNameLst>
                                          <p:attrName>style.visibility</p:attrName>
                                        </p:attrNameLst>
                                      </p:cBhvr>
                                      <p:to>
                                        <p:strVal val="visible"/>
                                      </p:to>
                                    </p:set>
                                    <p:anim calcmode="lin" valueType="num">
                                      <p:cBhvr additive="base">
                                        <p:cTn id="19" dur="500" fill="hold"/>
                                        <p:tgtEl>
                                          <p:spTgt spid="15565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565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1" grpId="0" build="p"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r>
              <a:rPr lang="en-US" altLang="en-US"/>
              <a:t>What Should We Do?</a:t>
            </a:r>
          </a:p>
        </p:txBody>
      </p:sp>
      <p:sp>
        <p:nvSpPr>
          <p:cNvPr id="156675" name="Rectangle 3"/>
          <p:cNvSpPr>
            <a:spLocks noGrp="1" noChangeArrowheads="1"/>
          </p:cNvSpPr>
          <p:nvPr>
            <p:ph type="body" sz="half" idx="1"/>
          </p:nvPr>
        </p:nvSpPr>
        <p:spPr/>
        <p:txBody>
          <a:bodyPr/>
          <a:lstStyle/>
          <a:p>
            <a:r>
              <a:rPr lang="en-US" altLang="en-US" sz="2400"/>
              <a:t>Some claim these examples are merely a string of lucky guesses by ancient writers.</a:t>
            </a:r>
          </a:p>
          <a:p>
            <a:r>
              <a:rPr lang="en-US" altLang="en-US" sz="2400"/>
              <a:t>Others that these were contrived by me to make the Bible look good.</a:t>
            </a:r>
          </a:p>
          <a:p>
            <a:r>
              <a:rPr lang="en-US" altLang="en-US" sz="2400"/>
              <a:t>Either reaction is rather foolish.</a:t>
            </a:r>
          </a:p>
        </p:txBody>
      </p:sp>
      <p:pic>
        <p:nvPicPr>
          <p:cNvPr id="156678" name="Picture 6" descr="besure"/>
          <p:cNvPicPr>
            <a:picLocks noGrp="1" noChangeAspect="1" noChangeArrowheads="1"/>
          </p:cNvPicPr>
          <p:nvPr>
            <p:ph type="clipArt" sz="half" idx="2"/>
          </p:nvPr>
        </p:nvPicPr>
        <p:blipFill>
          <a:blip r:embed="rId3">
            <a:lum bright="12000" contrast="12000"/>
            <a:extLst>
              <a:ext uri="{28A0092B-C50C-407E-A947-70E740481C1C}">
                <a14:useLocalDpi xmlns:a14="http://schemas.microsoft.com/office/drawing/2010/main" val="0"/>
              </a:ext>
            </a:extLst>
          </a:blip>
          <a:srcRect/>
          <a:stretch>
            <a:fillRect/>
          </a:stretch>
        </p:blipFill>
        <p:spPr>
          <a:xfrm>
            <a:off x="5145088" y="2771775"/>
            <a:ext cx="3810000" cy="2606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1427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56678"/>
                                        </p:tgtEl>
                                        <p:attrNameLst>
                                          <p:attrName>style.visibility</p:attrName>
                                        </p:attrNameLst>
                                      </p:cBhvr>
                                      <p:to>
                                        <p:strVal val="visible"/>
                                      </p:to>
                                    </p:set>
                                    <p:animEffect transition="in" filter="checkerboard(across)">
                                      <p:cBhvr>
                                        <p:cTn id="7" dur="500"/>
                                        <p:tgtEl>
                                          <p:spTgt spid="1566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56675">
                                            <p:txEl>
                                              <p:pRg st="0" end="0"/>
                                            </p:txEl>
                                          </p:spTgt>
                                        </p:tgtEl>
                                        <p:attrNameLst>
                                          <p:attrName>style.visibility</p:attrName>
                                        </p:attrNameLst>
                                      </p:cBhvr>
                                      <p:to>
                                        <p:strVal val="visible"/>
                                      </p:to>
                                    </p:set>
                                    <p:anim calcmode="lin" valueType="num">
                                      <p:cBhvr additive="base">
                                        <p:cTn id="12" dur="500" fill="hold"/>
                                        <p:tgtEl>
                                          <p:spTgt spid="156675">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566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56675">
                                            <p:txEl>
                                              <p:pRg st="1" end="1"/>
                                            </p:txEl>
                                          </p:spTgt>
                                        </p:tgtEl>
                                        <p:attrNameLst>
                                          <p:attrName>style.visibility</p:attrName>
                                        </p:attrNameLst>
                                      </p:cBhvr>
                                      <p:to>
                                        <p:strVal val="visible"/>
                                      </p:to>
                                    </p:set>
                                    <p:anim calcmode="lin" valueType="num">
                                      <p:cBhvr additive="base">
                                        <p:cTn id="18" dur="500" fill="hold"/>
                                        <p:tgtEl>
                                          <p:spTgt spid="156675">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566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56675">
                                            <p:txEl>
                                              <p:pRg st="2" end="2"/>
                                            </p:txEl>
                                          </p:spTgt>
                                        </p:tgtEl>
                                        <p:attrNameLst>
                                          <p:attrName>style.visibility</p:attrName>
                                        </p:attrNameLst>
                                      </p:cBhvr>
                                      <p:to>
                                        <p:strVal val="visible"/>
                                      </p:to>
                                    </p:set>
                                    <p:anim calcmode="lin" valueType="num">
                                      <p:cBhvr additive="base">
                                        <p:cTn id="24" dur="500" fill="hold"/>
                                        <p:tgtEl>
                                          <p:spTgt spid="156675">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5667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5" grpId="0" build="p"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r>
              <a:rPr lang="en-US" altLang="en-US"/>
              <a:t>What Should We Do?</a:t>
            </a:r>
          </a:p>
        </p:txBody>
      </p:sp>
      <p:sp>
        <p:nvSpPr>
          <p:cNvPr id="157699" name="Rectangle 3"/>
          <p:cNvSpPr>
            <a:spLocks noGrp="1" noChangeArrowheads="1"/>
          </p:cNvSpPr>
          <p:nvPr>
            <p:ph type="body" sz="half" idx="1"/>
          </p:nvPr>
        </p:nvSpPr>
        <p:spPr/>
        <p:txBody>
          <a:bodyPr/>
          <a:lstStyle/>
          <a:p>
            <a:pPr>
              <a:lnSpc>
                <a:spcPct val="90000"/>
              </a:lnSpc>
            </a:pPr>
            <a:r>
              <a:rPr lang="en-US" altLang="en-US" sz="2400"/>
              <a:t>At the least, we owe it to ourselves to get a Bible &amp; see whether these things are really there.</a:t>
            </a:r>
          </a:p>
          <a:p>
            <a:pPr>
              <a:lnSpc>
                <a:spcPct val="90000"/>
              </a:lnSpc>
            </a:pPr>
            <a:r>
              <a:rPr lang="en-US" altLang="en-US" sz="2400"/>
              <a:t>It would be foolish to go thru life hoping there is no such God as pictured in the Bible &amp; then find out too late that there is!</a:t>
            </a:r>
          </a:p>
        </p:txBody>
      </p:sp>
      <p:pic>
        <p:nvPicPr>
          <p:cNvPr id="157702" name="Picture 6" descr="homework"/>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145088" y="2773363"/>
            <a:ext cx="3810000" cy="2603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1324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57702"/>
                                        </p:tgtEl>
                                        <p:attrNameLst>
                                          <p:attrName>style.visibility</p:attrName>
                                        </p:attrNameLst>
                                      </p:cBhvr>
                                      <p:to>
                                        <p:strVal val="visible"/>
                                      </p:to>
                                    </p:set>
                                    <p:animEffect transition="in" filter="checkerboard(across)">
                                      <p:cBhvr>
                                        <p:cTn id="7" dur="500"/>
                                        <p:tgtEl>
                                          <p:spTgt spid="1577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57699">
                                            <p:txEl>
                                              <p:pRg st="0" end="0"/>
                                            </p:txEl>
                                          </p:spTgt>
                                        </p:tgtEl>
                                        <p:attrNameLst>
                                          <p:attrName>style.visibility</p:attrName>
                                        </p:attrNameLst>
                                      </p:cBhvr>
                                      <p:to>
                                        <p:strVal val="visible"/>
                                      </p:to>
                                    </p:set>
                                    <p:animEffect transition="in" filter="checkerboard(across)">
                                      <p:cBhvr>
                                        <p:cTn id="12" dur="500"/>
                                        <p:tgtEl>
                                          <p:spTgt spid="15769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57699">
                                            <p:txEl>
                                              <p:pRg st="1" end="1"/>
                                            </p:txEl>
                                          </p:spTgt>
                                        </p:tgtEl>
                                        <p:attrNameLst>
                                          <p:attrName>style.visibility</p:attrName>
                                        </p:attrNameLst>
                                      </p:cBhvr>
                                      <p:to>
                                        <p:strVal val="visible"/>
                                      </p:to>
                                    </p:set>
                                    <p:animEffect transition="in" filter="checkerboard(across)">
                                      <p:cBhvr>
                                        <p:cTn id="17" dur="500"/>
                                        <p:tgtEl>
                                          <p:spTgt spid="1576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9" grpId="0" build="p"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r>
              <a:rPr lang="en-US" altLang="en-US"/>
              <a:t>What Should We Do?</a:t>
            </a:r>
          </a:p>
        </p:txBody>
      </p:sp>
      <p:sp>
        <p:nvSpPr>
          <p:cNvPr id="158723" name="Rectangle 3"/>
          <p:cNvSpPr>
            <a:spLocks noGrp="1" noChangeArrowheads="1"/>
          </p:cNvSpPr>
          <p:nvPr>
            <p:ph type="body" sz="half" idx="1"/>
          </p:nvPr>
        </p:nvSpPr>
        <p:spPr/>
        <p:txBody>
          <a:bodyPr/>
          <a:lstStyle/>
          <a:p>
            <a:r>
              <a:rPr lang="en-US" altLang="en-US" sz="2000"/>
              <a:t>Right now, there is still time to do something about it.</a:t>
            </a:r>
          </a:p>
          <a:p>
            <a:r>
              <a:rPr lang="en-US" altLang="en-US" sz="2000"/>
              <a:t>We can follow the example of the people who first heard the apostle Peter proclaim the resurrection of Jesus.</a:t>
            </a:r>
          </a:p>
          <a:p>
            <a:r>
              <a:rPr lang="en-US" altLang="en-US" sz="2000"/>
              <a:t>When they suddenly realized they were under God</a:t>
            </a:r>
            <a:r>
              <a:rPr lang="en-US" altLang="en-US" sz="2000">
                <a:cs typeface="Tahoma" pitchFamily="34" charset="0"/>
              </a:rPr>
              <a:t>'</a:t>
            </a:r>
            <a:r>
              <a:rPr lang="en-US" altLang="en-US" sz="2000"/>
              <a:t>s condemnation, they asked Peter what they should do.</a:t>
            </a:r>
          </a:p>
        </p:txBody>
      </p:sp>
      <p:pic>
        <p:nvPicPr>
          <p:cNvPr id="158726" name="Picture 6" descr="Pete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537200" y="2017713"/>
            <a:ext cx="302577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1716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58726"/>
                                        </p:tgtEl>
                                        <p:attrNameLst>
                                          <p:attrName>style.visibility</p:attrName>
                                        </p:attrNameLst>
                                      </p:cBhvr>
                                      <p:to>
                                        <p:strVal val="visible"/>
                                      </p:to>
                                    </p:set>
                                    <p:animEffect transition="in" filter="checkerboard(across)">
                                      <p:cBhvr>
                                        <p:cTn id="7" dur="500"/>
                                        <p:tgtEl>
                                          <p:spTgt spid="1587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58723">
                                            <p:txEl>
                                              <p:pRg st="0" end="0"/>
                                            </p:txEl>
                                          </p:spTgt>
                                        </p:tgtEl>
                                        <p:attrNameLst>
                                          <p:attrName>style.visibility</p:attrName>
                                        </p:attrNameLst>
                                      </p:cBhvr>
                                      <p:to>
                                        <p:strVal val="visible"/>
                                      </p:to>
                                    </p:set>
                                    <p:anim calcmode="lin" valueType="num">
                                      <p:cBhvr additive="base">
                                        <p:cTn id="12" dur="500" fill="hold"/>
                                        <p:tgtEl>
                                          <p:spTgt spid="15872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587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58723">
                                            <p:txEl>
                                              <p:pRg st="1" end="1"/>
                                            </p:txEl>
                                          </p:spTgt>
                                        </p:tgtEl>
                                        <p:attrNameLst>
                                          <p:attrName>style.visibility</p:attrName>
                                        </p:attrNameLst>
                                      </p:cBhvr>
                                      <p:to>
                                        <p:strVal val="visible"/>
                                      </p:to>
                                    </p:set>
                                    <p:anim calcmode="lin" valueType="num">
                                      <p:cBhvr additive="base">
                                        <p:cTn id="18" dur="500" fill="hold"/>
                                        <p:tgtEl>
                                          <p:spTgt spid="158723">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587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58723">
                                            <p:txEl>
                                              <p:pRg st="2" end="2"/>
                                            </p:txEl>
                                          </p:spTgt>
                                        </p:tgtEl>
                                        <p:attrNameLst>
                                          <p:attrName>style.visibility</p:attrName>
                                        </p:attrNameLst>
                                      </p:cBhvr>
                                      <p:to>
                                        <p:strVal val="visible"/>
                                      </p:to>
                                    </p:set>
                                    <p:anim calcmode="lin" valueType="num">
                                      <p:cBhvr additive="base">
                                        <p:cTn id="24" dur="500" fill="hold"/>
                                        <p:tgtEl>
                                          <p:spTgt spid="158723">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5872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3" grpId="0" build="p"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r>
              <a:rPr lang="en-US" altLang="en-US"/>
              <a:t>What Should We Do?</a:t>
            </a:r>
          </a:p>
        </p:txBody>
      </p:sp>
      <p:sp>
        <p:nvSpPr>
          <p:cNvPr id="159747" name="Rectangle 3"/>
          <p:cNvSpPr>
            <a:spLocks noGrp="1" noChangeArrowheads="1"/>
          </p:cNvSpPr>
          <p:nvPr>
            <p:ph type="body" sz="half" idx="1"/>
          </p:nvPr>
        </p:nvSpPr>
        <p:spPr/>
        <p:txBody>
          <a:bodyPr/>
          <a:lstStyle/>
          <a:p>
            <a:pPr>
              <a:lnSpc>
                <a:spcPct val="90000"/>
              </a:lnSpc>
            </a:pPr>
            <a:r>
              <a:rPr lang="en-US" altLang="en-US" sz="2400"/>
              <a:t>He told them to hate their sins and turn back to God.</a:t>
            </a:r>
          </a:p>
          <a:p>
            <a:pPr>
              <a:lnSpc>
                <a:spcPct val="90000"/>
              </a:lnSpc>
            </a:pPr>
            <a:r>
              <a:rPr lang="en-US" altLang="en-US" sz="2400"/>
              <a:t>Like them, we must trust in Jesus, who by dying on the cross provides forgiveness in such a way that God can release us from our deserved punishment and still remain just.</a:t>
            </a:r>
          </a:p>
        </p:txBody>
      </p:sp>
      <p:pic>
        <p:nvPicPr>
          <p:cNvPr id="159753" name="Picture 9" descr="jesuscro"/>
          <p:cNvPicPr>
            <a:picLocks noGrp="1" noChangeAspect="1" noChangeArrowheads="1"/>
          </p:cNvPicPr>
          <p:nvPr>
            <p:ph type="clipArt" sz="half" idx="2"/>
          </p:nvPr>
        </p:nvPicPr>
        <p:blipFill>
          <a:blip r:embed="rId3" cstate="print">
            <a:extLst>
              <a:ext uri="{28A0092B-C50C-407E-A947-70E740481C1C}">
                <a14:useLocalDpi xmlns:a14="http://schemas.microsoft.com/office/drawing/2010/main" val="0"/>
              </a:ext>
            </a:extLst>
          </a:blip>
          <a:srcRect/>
          <a:stretch>
            <a:fillRect/>
          </a:stretch>
        </p:blipFill>
        <p:spPr>
          <a:xfrm>
            <a:off x="5608638" y="2017713"/>
            <a:ext cx="2881312"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1818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9747">
                                            <p:txEl>
                                              <p:pRg st="0" end="0"/>
                                            </p:txEl>
                                          </p:spTgt>
                                        </p:tgtEl>
                                        <p:attrNameLst>
                                          <p:attrName>style.visibility</p:attrName>
                                        </p:attrNameLst>
                                      </p:cBhvr>
                                      <p:to>
                                        <p:strVal val="visible"/>
                                      </p:to>
                                    </p:set>
                                    <p:animEffect transition="in" filter="checkerboard(across)">
                                      <p:cBhvr>
                                        <p:cTn id="7" dur="500"/>
                                        <p:tgtEl>
                                          <p:spTgt spid="1597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59747">
                                            <p:txEl>
                                              <p:pRg st="1" end="1"/>
                                            </p:txEl>
                                          </p:spTgt>
                                        </p:tgtEl>
                                        <p:attrNameLst>
                                          <p:attrName>style.visibility</p:attrName>
                                        </p:attrNameLst>
                                      </p:cBhvr>
                                      <p:to>
                                        <p:strVal val="visible"/>
                                      </p:to>
                                    </p:set>
                                    <p:animEffect transition="in" filter="checkerboard(across)">
                                      <p:cBhvr>
                                        <p:cTn id="12" dur="500"/>
                                        <p:tgtEl>
                                          <p:spTgt spid="1597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7" grpId="0" build="p"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r>
              <a:rPr lang="en-US" altLang="en-US"/>
              <a:t>What Should We Do?</a:t>
            </a:r>
          </a:p>
        </p:txBody>
      </p:sp>
      <p:sp>
        <p:nvSpPr>
          <p:cNvPr id="160771" name="Rectangle 3"/>
          <p:cNvSpPr>
            <a:spLocks noGrp="1" noChangeArrowheads="1"/>
          </p:cNvSpPr>
          <p:nvPr>
            <p:ph type="body" sz="half" idx="1"/>
          </p:nvPr>
        </p:nvSpPr>
        <p:spPr/>
        <p:txBody>
          <a:bodyPr/>
          <a:lstStyle/>
          <a:p>
            <a:r>
              <a:rPr lang="en-US" altLang="en-US" sz="2400"/>
              <a:t>None of us knows how much time we have to make such a decision.</a:t>
            </a:r>
          </a:p>
          <a:p>
            <a:r>
              <a:rPr lang="en-US" altLang="en-US" sz="2400"/>
              <a:t>We might die any moment.</a:t>
            </a:r>
          </a:p>
          <a:p>
            <a:r>
              <a:rPr lang="en-US" altLang="en-US" sz="2400"/>
              <a:t>We might live another 50 years.</a:t>
            </a:r>
          </a:p>
          <a:p>
            <a:r>
              <a:rPr lang="en-US" altLang="en-US" sz="2400"/>
              <a:t>All we know is that we have this moment, and that time is running out.</a:t>
            </a:r>
          </a:p>
        </p:txBody>
      </p:sp>
      <p:pic>
        <p:nvPicPr>
          <p:cNvPr id="160774" name="Picture 6" descr="hourglass"/>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289550" y="2017713"/>
            <a:ext cx="3519488"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1911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60774"/>
                                        </p:tgtEl>
                                        <p:attrNameLst>
                                          <p:attrName>style.visibility</p:attrName>
                                        </p:attrNameLst>
                                      </p:cBhvr>
                                      <p:to>
                                        <p:strVal val="visible"/>
                                      </p:to>
                                    </p:set>
                                    <p:animEffect transition="in" filter="checkerboard(across)">
                                      <p:cBhvr>
                                        <p:cTn id="7" dur="500"/>
                                        <p:tgtEl>
                                          <p:spTgt spid="1607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60771">
                                            <p:txEl>
                                              <p:pRg st="0" end="0"/>
                                            </p:txEl>
                                          </p:spTgt>
                                        </p:tgtEl>
                                        <p:attrNameLst>
                                          <p:attrName>style.visibility</p:attrName>
                                        </p:attrNameLst>
                                      </p:cBhvr>
                                      <p:to>
                                        <p:strVal val="visible"/>
                                      </p:to>
                                    </p:set>
                                    <p:anim calcmode="lin" valueType="num">
                                      <p:cBhvr additive="base">
                                        <p:cTn id="12" dur="500" fill="hold"/>
                                        <p:tgtEl>
                                          <p:spTgt spid="160771">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607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60771">
                                            <p:txEl>
                                              <p:pRg st="1" end="1"/>
                                            </p:txEl>
                                          </p:spTgt>
                                        </p:tgtEl>
                                        <p:attrNameLst>
                                          <p:attrName>style.visibility</p:attrName>
                                        </p:attrNameLst>
                                      </p:cBhvr>
                                      <p:to>
                                        <p:strVal val="visible"/>
                                      </p:to>
                                    </p:set>
                                    <p:anim calcmode="lin" valueType="num">
                                      <p:cBhvr additive="base">
                                        <p:cTn id="18" dur="500" fill="hold"/>
                                        <p:tgtEl>
                                          <p:spTgt spid="160771">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607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60771">
                                            <p:txEl>
                                              <p:pRg st="2" end="2"/>
                                            </p:txEl>
                                          </p:spTgt>
                                        </p:tgtEl>
                                        <p:attrNameLst>
                                          <p:attrName>style.visibility</p:attrName>
                                        </p:attrNameLst>
                                      </p:cBhvr>
                                      <p:to>
                                        <p:strVal val="visible"/>
                                      </p:to>
                                    </p:set>
                                    <p:anim calcmode="lin" valueType="num">
                                      <p:cBhvr additive="base">
                                        <p:cTn id="24" dur="500" fill="hold"/>
                                        <p:tgtEl>
                                          <p:spTgt spid="160771">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6077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60771">
                                            <p:txEl>
                                              <p:pRg st="3" end="3"/>
                                            </p:txEl>
                                          </p:spTgt>
                                        </p:tgtEl>
                                        <p:attrNameLst>
                                          <p:attrName>style.visibility</p:attrName>
                                        </p:attrNameLst>
                                      </p:cBhvr>
                                      <p:to>
                                        <p:strVal val="visible"/>
                                      </p:to>
                                    </p:set>
                                    <p:anim calcmode="lin" valueType="num">
                                      <p:cBhvr additive="base">
                                        <p:cTn id="30" dur="500" fill="hold"/>
                                        <p:tgtEl>
                                          <p:spTgt spid="160771">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6077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1" grpId="0" build="p"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1794" name="Rectangle 2"/>
          <p:cNvSpPr>
            <a:spLocks noGrp="1" noChangeArrowheads="1"/>
          </p:cNvSpPr>
          <p:nvPr>
            <p:ph type="ctrTitle"/>
          </p:nvPr>
        </p:nvSpPr>
        <p:spPr/>
        <p:txBody>
          <a:bodyPr/>
          <a:lstStyle/>
          <a:p>
            <a:r>
              <a:rPr lang="en-US" altLang="en-US"/>
              <a:t>The End…</a:t>
            </a:r>
          </a:p>
        </p:txBody>
      </p:sp>
      <p:sp>
        <p:nvSpPr>
          <p:cNvPr id="161795" name="Rectangle 3"/>
          <p:cNvSpPr>
            <a:spLocks noGrp="1" noChangeArrowheads="1"/>
          </p:cNvSpPr>
          <p:nvPr>
            <p:ph type="subTitle" idx="1"/>
          </p:nvPr>
        </p:nvSpPr>
        <p:spPr/>
        <p:txBody>
          <a:bodyPr/>
          <a:lstStyle/>
          <a:p>
            <a:r>
              <a:rPr lang="en-US" altLang="en-US"/>
              <a:t>…May Be Nearer Than You Think!</a:t>
            </a:r>
          </a:p>
        </p:txBody>
      </p:sp>
    </p:spTree>
    <p:custDataLst>
      <p:tags r:id="rId1"/>
    </p:custDataLst>
  </p:cSld>
  <p:clrMapOvr>
    <a:masterClrMapping/>
  </p:clrMapOvr>
  <p:transition advTm="737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61795">
                                            <p:txEl>
                                              <p:pRg st="0" end="0"/>
                                            </p:txEl>
                                          </p:spTgt>
                                        </p:tgtEl>
                                        <p:attrNameLst>
                                          <p:attrName>style.visibility</p:attrName>
                                        </p:attrNameLst>
                                      </p:cBhvr>
                                      <p:to>
                                        <p:strVal val="visible"/>
                                      </p:to>
                                    </p:set>
                                    <p:anim calcmode="lin" valueType="num">
                                      <p:cBhvr>
                                        <p:cTn id="7" dur="500" fill="hold"/>
                                        <p:tgtEl>
                                          <p:spTgt spid="16179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61795">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5"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altLang="en-US"/>
              <a:t>Jesus</a:t>
            </a:r>
            <a:r>
              <a:rPr lang="en-US" altLang="en-US">
                <a:cs typeface="Tahoma" pitchFamily="34" charset="0"/>
              </a:rPr>
              <a:t>'</a:t>
            </a:r>
            <a:r>
              <a:rPr lang="en-US" altLang="en-US"/>
              <a:t> Predictions</a:t>
            </a:r>
          </a:p>
        </p:txBody>
      </p:sp>
      <p:sp>
        <p:nvSpPr>
          <p:cNvPr id="101379" name="Rectangle 3"/>
          <p:cNvSpPr>
            <a:spLocks noGrp="1" noChangeArrowheads="1"/>
          </p:cNvSpPr>
          <p:nvPr>
            <p:ph type="body" sz="half" idx="1"/>
          </p:nvPr>
        </p:nvSpPr>
        <p:spPr/>
        <p:txBody>
          <a:bodyPr/>
          <a:lstStyle/>
          <a:p>
            <a:r>
              <a:rPr lang="en-US" altLang="en-US" sz="2400"/>
              <a:t>Jesus often taught in &amp; around these towns.</a:t>
            </a:r>
          </a:p>
          <a:p>
            <a:r>
              <a:rPr lang="en-US" altLang="en-US" sz="2400"/>
              <a:t>Capernaum was his home base in Galilee.</a:t>
            </a:r>
          </a:p>
          <a:p>
            <a:r>
              <a:rPr lang="en-US" altLang="en-US" sz="2400"/>
              <a:t>Because many in these towns rejected his message even after seeing his miracles, Jesus warned them of disaster to come.</a:t>
            </a:r>
          </a:p>
        </p:txBody>
      </p:sp>
      <p:pic>
        <p:nvPicPr>
          <p:cNvPr id="101382" name="Picture 6" descr="Jesus8"/>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145088" y="2349500"/>
            <a:ext cx="3810000" cy="3451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1729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01382"/>
                                        </p:tgtEl>
                                        <p:attrNameLst>
                                          <p:attrName>style.visibility</p:attrName>
                                        </p:attrNameLst>
                                      </p:cBhvr>
                                      <p:to>
                                        <p:strVal val="visible"/>
                                      </p:to>
                                    </p:set>
                                    <p:animEffect transition="in" filter="checkerboard(across)">
                                      <p:cBhvr>
                                        <p:cTn id="7" dur="500"/>
                                        <p:tgtEl>
                                          <p:spTgt spid="1013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1379">
                                            <p:txEl>
                                              <p:pRg st="0" end="0"/>
                                            </p:txEl>
                                          </p:spTgt>
                                        </p:tgtEl>
                                        <p:attrNameLst>
                                          <p:attrName>style.visibility</p:attrName>
                                        </p:attrNameLst>
                                      </p:cBhvr>
                                      <p:to>
                                        <p:strVal val="visible"/>
                                      </p:to>
                                    </p:set>
                                    <p:animEffect transition="in" filter="checkerboard(across)">
                                      <p:cBhvr>
                                        <p:cTn id="12" dur="500"/>
                                        <p:tgtEl>
                                          <p:spTgt spid="10137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01379">
                                            <p:txEl>
                                              <p:pRg st="1" end="1"/>
                                            </p:txEl>
                                          </p:spTgt>
                                        </p:tgtEl>
                                        <p:attrNameLst>
                                          <p:attrName>style.visibility</p:attrName>
                                        </p:attrNameLst>
                                      </p:cBhvr>
                                      <p:to>
                                        <p:strVal val="visible"/>
                                      </p:to>
                                    </p:set>
                                    <p:animEffect transition="in" filter="checkerboard(across)">
                                      <p:cBhvr>
                                        <p:cTn id="17" dur="500"/>
                                        <p:tgtEl>
                                          <p:spTgt spid="10137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01379">
                                            <p:txEl>
                                              <p:pRg st="2" end="2"/>
                                            </p:txEl>
                                          </p:spTgt>
                                        </p:tgtEl>
                                        <p:attrNameLst>
                                          <p:attrName>style.visibility</p:attrName>
                                        </p:attrNameLst>
                                      </p:cBhvr>
                                      <p:to>
                                        <p:strVal val="visible"/>
                                      </p:to>
                                    </p:set>
                                    <p:animEffect transition="in" filter="checkerboard(across)">
                                      <p:cBhvr>
                                        <p:cTn id="22" dur="500"/>
                                        <p:tgtEl>
                                          <p:spTgt spid="1013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altLang="en-US"/>
              <a:t>Woes to Galilean Cities</a:t>
            </a:r>
          </a:p>
        </p:txBody>
      </p:sp>
      <p:sp>
        <p:nvSpPr>
          <p:cNvPr id="102403" name="Text Box 3"/>
          <p:cNvSpPr txBox="1">
            <a:spLocks noChangeArrowheads="1"/>
          </p:cNvSpPr>
          <p:nvPr/>
        </p:nvSpPr>
        <p:spPr bwMode="auto">
          <a:xfrm>
            <a:off x="1066800" y="2362200"/>
            <a:ext cx="73152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Woe to you, Chorazin!  Woe to you, Bethsaida!  For if the miracles had occurred in Tyre and Sidon which occurred in you, they would have repented long ago in sackcloth and ashes.  Nevertheless, I say to you, it shall be more tolerable for Tyre and Sidon in the day of judgment than for you.  And you, Capernaum, will not be exalted to heaven, will you?  You shall descend to Hades, for if the miracles had occurred in Sodom which occurred in you, it would have remained to this day.  (Matthew 11:20-24)</a:t>
            </a:r>
          </a:p>
        </p:txBody>
      </p:sp>
    </p:spTree>
    <p:custDataLst>
      <p:tags r:id="rId1"/>
    </p:custDataLst>
  </p:cSld>
  <p:clrMapOvr>
    <a:masterClrMapping/>
  </p:clrMapOvr>
  <p:transition advTm="3179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2403"/>
                                        </p:tgtEl>
                                        <p:attrNameLst>
                                          <p:attrName>style.visibility</p:attrName>
                                        </p:attrNameLst>
                                      </p:cBhvr>
                                      <p:to>
                                        <p:strVal val="visible"/>
                                      </p:to>
                                    </p:set>
                                    <p:animEffect transition="in" filter="checkerboard(across)">
                                      <p:cBhvr>
                                        <p:cTn id="7" dur="500"/>
                                        <p:tgtEl>
                                          <p:spTgt spid="1024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altLang="en-US"/>
              <a:t>Woes to Galilean Cities</a:t>
            </a:r>
          </a:p>
        </p:txBody>
      </p:sp>
      <p:sp>
        <p:nvSpPr>
          <p:cNvPr id="103427" name="Rectangle 3"/>
          <p:cNvSpPr>
            <a:spLocks noGrp="1" noChangeArrowheads="1"/>
          </p:cNvSpPr>
          <p:nvPr>
            <p:ph type="body" idx="1"/>
          </p:nvPr>
        </p:nvSpPr>
        <p:spPr/>
        <p:txBody>
          <a:bodyPr/>
          <a:lstStyle/>
          <a:p>
            <a:r>
              <a:rPr lang="en-US" altLang="en-US" sz="2800"/>
              <a:t>Jesus names three specific cities:</a:t>
            </a:r>
          </a:p>
          <a:p>
            <a:pPr lvl="1"/>
            <a:r>
              <a:rPr lang="en-US" altLang="en-US" sz="2400"/>
              <a:t>Chorazin</a:t>
            </a:r>
          </a:p>
          <a:p>
            <a:pPr lvl="1"/>
            <a:r>
              <a:rPr lang="en-US" altLang="en-US" sz="2400"/>
              <a:t>Bethsaida</a:t>
            </a:r>
          </a:p>
          <a:p>
            <a:pPr lvl="1"/>
            <a:r>
              <a:rPr lang="en-US" altLang="en-US" sz="2400"/>
              <a:t>Capernaum</a:t>
            </a:r>
          </a:p>
          <a:p>
            <a:r>
              <a:rPr lang="en-US" altLang="en-US" sz="2800"/>
              <a:t>The remark </a:t>
            </a:r>
            <a:r>
              <a:rPr lang="en-US" altLang="en-US" sz="2800">
                <a:cs typeface="Tahoma" pitchFamily="34" charset="0"/>
              </a:rPr>
              <a:t>"</a:t>
            </a:r>
            <a:r>
              <a:rPr lang="en-US" altLang="en-US" sz="2800"/>
              <a:t>it would have remained to this day</a:t>
            </a:r>
            <a:r>
              <a:rPr lang="en-US" altLang="en-US" sz="2800">
                <a:cs typeface="Tahoma" pitchFamily="34" charset="0"/>
              </a:rPr>
              <a:t>"</a:t>
            </a:r>
            <a:r>
              <a:rPr lang="en-US" altLang="en-US" sz="2800"/>
              <a:t> indicates Jesus is talking not only about the destiny of individuals but also the survival of the cities themselves.</a:t>
            </a:r>
          </a:p>
        </p:txBody>
      </p:sp>
    </p:spTree>
    <p:custDataLst>
      <p:tags r:id="rId1"/>
    </p:custDataLst>
  </p:cSld>
  <p:clrMapOvr>
    <a:masterClrMapping/>
  </p:clrMapOvr>
  <p:transition advTm="1994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3427">
                                            <p:txEl>
                                              <p:pRg st="0" end="0"/>
                                            </p:txEl>
                                          </p:spTgt>
                                        </p:tgtEl>
                                        <p:attrNameLst>
                                          <p:attrName>style.visibility</p:attrName>
                                        </p:attrNameLst>
                                      </p:cBhvr>
                                      <p:to>
                                        <p:strVal val="visible"/>
                                      </p:to>
                                    </p:set>
                                    <p:anim calcmode="lin" valueType="num">
                                      <p:cBhvr additive="base">
                                        <p:cTn id="7" dur="500" fill="hold"/>
                                        <p:tgtEl>
                                          <p:spTgt spid="1034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34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3427">
                                            <p:txEl>
                                              <p:pRg st="1" end="1"/>
                                            </p:txEl>
                                          </p:spTgt>
                                        </p:tgtEl>
                                        <p:attrNameLst>
                                          <p:attrName>style.visibility</p:attrName>
                                        </p:attrNameLst>
                                      </p:cBhvr>
                                      <p:to>
                                        <p:strVal val="visible"/>
                                      </p:to>
                                    </p:set>
                                    <p:anim calcmode="lin" valueType="num">
                                      <p:cBhvr additive="base">
                                        <p:cTn id="13" dur="500" fill="hold"/>
                                        <p:tgtEl>
                                          <p:spTgt spid="10342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34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3427">
                                            <p:txEl>
                                              <p:pRg st="2" end="2"/>
                                            </p:txEl>
                                          </p:spTgt>
                                        </p:tgtEl>
                                        <p:attrNameLst>
                                          <p:attrName>style.visibility</p:attrName>
                                        </p:attrNameLst>
                                      </p:cBhvr>
                                      <p:to>
                                        <p:strVal val="visible"/>
                                      </p:to>
                                    </p:set>
                                    <p:anim calcmode="lin" valueType="num">
                                      <p:cBhvr additive="base">
                                        <p:cTn id="19" dur="500" fill="hold"/>
                                        <p:tgtEl>
                                          <p:spTgt spid="10342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34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3427">
                                            <p:txEl>
                                              <p:pRg st="3" end="3"/>
                                            </p:txEl>
                                          </p:spTgt>
                                        </p:tgtEl>
                                        <p:attrNameLst>
                                          <p:attrName>style.visibility</p:attrName>
                                        </p:attrNameLst>
                                      </p:cBhvr>
                                      <p:to>
                                        <p:strVal val="visible"/>
                                      </p:to>
                                    </p:set>
                                    <p:anim calcmode="lin" valueType="num">
                                      <p:cBhvr additive="base">
                                        <p:cTn id="25" dur="500" fill="hold"/>
                                        <p:tgtEl>
                                          <p:spTgt spid="10342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342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3427">
                                            <p:txEl>
                                              <p:pRg st="4" end="4"/>
                                            </p:txEl>
                                          </p:spTgt>
                                        </p:tgtEl>
                                        <p:attrNameLst>
                                          <p:attrName>style.visibility</p:attrName>
                                        </p:attrNameLst>
                                      </p:cBhvr>
                                      <p:to>
                                        <p:strVal val="visible"/>
                                      </p:to>
                                    </p:set>
                                    <p:anim calcmode="lin" valueType="num">
                                      <p:cBhvr additive="base">
                                        <p:cTn id="31" dur="500" fill="hold"/>
                                        <p:tgtEl>
                                          <p:spTgt spid="10342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342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build="p" bldLvl="2"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3"/>
</p:tagLst>
</file>

<file path=ppt/tags/tag10.xml><?xml version="1.0" encoding="utf-8"?>
<p:tagLst xmlns:a="http://schemas.openxmlformats.org/drawingml/2006/main" xmlns:r="http://schemas.openxmlformats.org/officeDocument/2006/relationships" xmlns:p="http://schemas.openxmlformats.org/presentationml/2006/main">
  <p:tag name="TIMING" val="|0.9|1.3|7.4|4.7"/>
</p:tagLst>
</file>

<file path=ppt/tags/tag11.xml><?xml version="1.0" encoding="utf-8"?>
<p:tagLst xmlns:a="http://schemas.openxmlformats.org/drawingml/2006/main" xmlns:r="http://schemas.openxmlformats.org/officeDocument/2006/relationships" xmlns:p="http://schemas.openxmlformats.org/presentationml/2006/main">
  <p:tag name="TIMING" val="|0.5|1.8|7.6|3.1|1.1|6"/>
</p:tagLst>
</file>

<file path=ppt/tags/tag12.xml><?xml version="1.0" encoding="utf-8"?>
<p:tagLst xmlns:a="http://schemas.openxmlformats.org/drawingml/2006/main" xmlns:r="http://schemas.openxmlformats.org/officeDocument/2006/relationships" xmlns:p="http://schemas.openxmlformats.org/presentationml/2006/main">
  <p:tag name="TIMING" val="|0.2|5.7|2.7|1.4|2.1"/>
</p:tagLst>
</file>

<file path=ppt/tags/tag13.xml><?xml version="1.0" encoding="utf-8"?>
<p:tagLst xmlns:a="http://schemas.openxmlformats.org/drawingml/2006/main" xmlns:r="http://schemas.openxmlformats.org/officeDocument/2006/relationships" xmlns:p="http://schemas.openxmlformats.org/presentationml/2006/main">
  <p:tag name="TIMING" val="|0.1|1.3|1.3"/>
</p:tagLst>
</file>

<file path=ppt/tags/tag14.xml><?xml version="1.0" encoding="utf-8"?>
<p:tagLst xmlns:a="http://schemas.openxmlformats.org/drawingml/2006/main" xmlns:r="http://schemas.openxmlformats.org/officeDocument/2006/relationships" xmlns:p="http://schemas.openxmlformats.org/presentationml/2006/main">
  <p:tag name="TIMING" val="|0.4|3.1|1|0.9|2.4|0.8|0.8|1.1|2.5"/>
</p:tagLst>
</file>

<file path=ppt/tags/tag15.xml><?xml version="1.0" encoding="utf-8"?>
<p:tagLst xmlns:a="http://schemas.openxmlformats.org/drawingml/2006/main" xmlns:r="http://schemas.openxmlformats.org/officeDocument/2006/relationships" xmlns:p="http://schemas.openxmlformats.org/presentationml/2006/main">
  <p:tag name="TIMING" val="|1.5|1|3.7|5"/>
</p:tagLst>
</file>

<file path=ppt/tags/tag16.xml><?xml version="1.0" encoding="utf-8"?>
<p:tagLst xmlns:a="http://schemas.openxmlformats.org/drawingml/2006/main" xmlns:r="http://schemas.openxmlformats.org/officeDocument/2006/relationships" xmlns:p="http://schemas.openxmlformats.org/presentationml/2006/main">
  <p:tag name="TIMING" val="|0.1|1|5.8|1.4"/>
</p:tagLst>
</file>

<file path=ppt/tags/tag17.xml><?xml version="1.0" encoding="utf-8"?>
<p:tagLst xmlns:a="http://schemas.openxmlformats.org/drawingml/2006/main" xmlns:r="http://schemas.openxmlformats.org/officeDocument/2006/relationships" xmlns:p="http://schemas.openxmlformats.org/presentationml/2006/main">
  <p:tag name="TIMING" val="|0.3|0.8|5.6|1.6|5.4"/>
</p:tagLst>
</file>

<file path=ppt/tags/tag18.xml><?xml version="1.0" encoding="utf-8"?>
<p:tagLst xmlns:a="http://schemas.openxmlformats.org/drawingml/2006/main" xmlns:r="http://schemas.openxmlformats.org/officeDocument/2006/relationships" xmlns:p="http://schemas.openxmlformats.org/presentationml/2006/main">
  <p:tag name="TIMING" val="|0.6"/>
</p:tagLst>
</file>

<file path=ppt/tags/tag19.xml><?xml version="1.0" encoding="utf-8"?>
<p:tagLst xmlns:a="http://schemas.openxmlformats.org/drawingml/2006/main" xmlns:r="http://schemas.openxmlformats.org/officeDocument/2006/relationships" xmlns:p="http://schemas.openxmlformats.org/presentationml/2006/main">
  <p:tag name="TIMING" val="|0.3|1.7|12.1|6.2"/>
</p:tagLst>
</file>

<file path=ppt/tags/tag2.xml><?xml version="1.0" encoding="utf-8"?>
<p:tagLst xmlns:a="http://schemas.openxmlformats.org/drawingml/2006/main" xmlns:r="http://schemas.openxmlformats.org/officeDocument/2006/relationships" xmlns:p="http://schemas.openxmlformats.org/presentationml/2006/main">
  <p:tag name="TIMING" val="|6.1|1|2.2|1.9|1|2.1|1.9|2.4"/>
</p:tagLst>
</file>

<file path=ppt/tags/tag20.xml><?xml version="1.0" encoding="utf-8"?>
<p:tagLst xmlns:a="http://schemas.openxmlformats.org/drawingml/2006/main" xmlns:r="http://schemas.openxmlformats.org/officeDocument/2006/relationships" xmlns:p="http://schemas.openxmlformats.org/presentationml/2006/main">
  <p:tag name="TIMING" val="|0.3|2.7|10.1"/>
</p:tagLst>
</file>

<file path=ppt/tags/tag21.xml><?xml version="1.0" encoding="utf-8"?>
<p:tagLst xmlns:a="http://schemas.openxmlformats.org/drawingml/2006/main" xmlns:r="http://schemas.openxmlformats.org/officeDocument/2006/relationships" xmlns:p="http://schemas.openxmlformats.org/presentationml/2006/main">
  <p:tag name="TIMING" val="|0.2|5.6"/>
</p:tagLst>
</file>

<file path=ppt/tags/tag22.xml><?xml version="1.0" encoding="utf-8"?>
<p:tagLst xmlns:a="http://schemas.openxmlformats.org/drawingml/2006/main" xmlns:r="http://schemas.openxmlformats.org/officeDocument/2006/relationships" xmlns:p="http://schemas.openxmlformats.org/presentationml/2006/main">
  <p:tag name="TIMING" val="|0.6|0.9|4.5|3|11.3"/>
</p:tagLst>
</file>

<file path=ppt/tags/tag23.xml><?xml version="1.0" encoding="utf-8"?>
<p:tagLst xmlns:a="http://schemas.openxmlformats.org/drawingml/2006/main" xmlns:r="http://schemas.openxmlformats.org/officeDocument/2006/relationships" xmlns:p="http://schemas.openxmlformats.org/presentationml/2006/main">
  <p:tag name="TIMING" val="|0.1|1|7.7|3.6"/>
</p:tagLst>
</file>

<file path=ppt/tags/tag24.xml><?xml version="1.0" encoding="utf-8"?>
<p:tagLst xmlns:a="http://schemas.openxmlformats.org/drawingml/2006/main" xmlns:r="http://schemas.openxmlformats.org/officeDocument/2006/relationships" xmlns:p="http://schemas.openxmlformats.org/presentationml/2006/main">
  <p:tag name="TIMING" val="|1.2|1.7|8.3|4.4"/>
</p:tagLst>
</file>

<file path=ppt/tags/tag25.xml><?xml version="1.0" encoding="utf-8"?>
<p:tagLst xmlns:a="http://schemas.openxmlformats.org/drawingml/2006/main" xmlns:r="http://schemas.openxmlformats.org/officeDocument/2006/relationships" xmlns:p="http://schemas.openxmlformats.org/presentationml/2006/main">
  <p:tag name="TIMING" val="|0.3|2|4.2|5.9"/>
</p:tagLst>
</file>

<file path=ppt/tags/tag26.xml><?xml version="1.0" encoding="utf-8"?>
<p:tagLst xmlns:a="http://schemas.openxmlformats.org/drawingml/2006/main" xmlns:r="http://schemas.openxmlformats.org/officeDocument/2006/relationships" xmlns:p="http://schemas.openxmlformats.org/presentationml/2006/main">
  <p:tag name="TIMING" val="|0.6|1.2|5.4"/>
</p:tagLst>
</file>

<file path=ppt/tags/tag27.xml><?xml version="1.0" encoding="utf-8"?>
<p:tagLst xmlns:a="http://schemas.openxmlformats.org/drawingml/2006/main" xmlns:r="http://schemas.openxmlformats.org/officeDocument/2006/relationships" xmlns:p="http://schemas.openxmlformats.org/presentationml/2006/main">
  <p:tag name="TIMING" val="|0.4|0.9|4"/>
</p:tagLst>
</file>

<file path=ppt/tags/tag28.xml><?xml version="1.0" encoding="utf-8"?>
<p:tagLst xmlns:a="http://schemas.openxmlformats.org/drawingml/2006/main" xmlns:r="http://schemas.openxmlformats.org/officeDocument/2006/relationships" xmlns:p="http://schemas.openxmlformats.org/presentationml/2006/main">
  <p:tag name="TIMING" val="|0.2|3.7|4.7"/>
</p:tagLst>
</file>

<file path=ppt/tags/tag29.xml><?xml version="1.0" encoding="utf-8"?>
<p:tagLst xmlns:a="http://schemas.openxmlformats.org/drawingml/2006/main" xmlns:r="http://schemas.openxmlformats.org/officeDocument/2006/relationships" xmlns:p="http://schemas.openxmlformats.org/presentationml/2006/main">
  <p:tag name="TIMING" val="|1.7|1.3|6.3|7.3"/>
</p:tagLst>
</file>

<file path=ppt/tags/tag3.xml><?xml version="1.0" encoding="utf-8"?>
<p:tagLst xmlns:a="http://schemas.openxmlformats.org/drawingml/2006/main" xmlns:r="http://schemas.openxmlformats.org/officeDocument/2006/relationships" xmlns:p="http://schemas.openxmlformats.org/presentationml/2006/main">
  <p:tag name="TIMING" val="|1.2|1.2|3.5|3"/>
</p:tagLst>
</file>

<file path=ppt/tags/tag30.xml><?xml version="1.0" encoding="utf-8"?>
<p:tagLst xmlns:a="http://schemas.openxmlformats.org/drawingml/2006/main" xmlns:r="http://schemas.openxmlformats.org/officeDocument/2006/relationships" xmlns:p="http://schemas.openxmlformats.org/presentationml/2006/main">
  <p:tag name="TIMING" val="|0.1|0.8|9.2"/>
</p:tagLst>
</file>

<file path=ppt/tags/tag31.xml><?xml version="1.0" encoding="utf-8"?>
<p:tagLst xmlns:a="http://schemas.openxmlformats.org/drawingml/2006/main" xmlns:r="http://schemas.openxmlformats.org/officeDocument/2006/relationships" xmlns:p="http://schemas.openxmlformats.org/presentationml/2006/main">
  <p:tag name="TIMING" val="|0.3|2.7|3.2|8.8"/>
</p:tagLst>
</file>

<file path=ppt/tags/tag32.xml><?xml version="1.0" encoding="utf-8"?>
<p:tagLst xmlns:a="http://schemas.openxmlformats.org/drawingml/2006/main" xmlns:r="http://schemas.openxmlformats.org/officeDocument/2006/relationships" xmlns:p="http://schemas.openxmlformats.org/presentationml/2006/main">
  <p:tag name="TIMING" val="|0.2|0.9|4.3|7.8|14"/>
</p:tagLst>
</file>

<file path=ppt/tags/tag33.xml><?xml version="1.0" encoding="utf-8"?>
<p:tagLst xmlns:a="http://schemas.openxmlformats.org/drawingml/2006/main" xmlns:r="http://schemas.openxmlformats.org/officeDocument/2006/relationships" xmlns:p="http://schemas.openxmlformats.org/presentationml/2006/main">
  <p:tag name="TIMING" val="|0.1|1.1|5.3|5.8"/>
</p:tagLst>
</file>

<file path=ppt/tags/tag34.xml><?xml version="1.0" encoding="utf-8"?>
<p:tagLst xmlns:a="http://schemas.openxmlformats.org/drawingml/2006/main" xmlns:r="http://schemas.openxmlformats.org/officeDocument/2006/relationships" xmlns:p="http://schemas.openxmlformats.org/presentationml/2006/main">
  <p:tag name="TIMING" val="|0.4"/>
</p:tagLst>
</file>

<file path=ppt/tags/tag35.xml><?xml version="1.0" encoding="utf-8"?>
<p:tagLst xmlns:a="http://schemas.openxmlformats.org/drawingml/2006/main" xmlns:r="http://schemas.openxmlformats.org/officeDocument/2006/relationships" xmlns:p="http://schemas.openxmlformats.org/presentationml/2006/main">
  <p:tag name="TIMING" val="|0.1|1.6|2.3|6.3"/>
</p:tagLst>
</file>

<file path=ppt/tags/tag36.xml><?xml version="1.0" encoding="utf-8"?>
<p:tagLst xmlns:a="http://schemas.openxmlformats.org/drawingml/2006/main" xmlns:r="http://schemas.openxmlformats.org/officeDocument/2006/relationships" xmlns:p="http://schemas.openxmlformats.org/presentationml/2006/main">
  <p:tag name="TIMING" val="|0.3|6"/>
</p:tagLst>
</file>

<file path=ppt/tags/tag37.xml><?xml version="1.0" encoding="utf-8"?>
<p:tagLst xmlns:a="http://schemas.openxmlformats.org/drawingml/2006/main" xmlns:r="http://schemas.openxmlformats.org/officeDocument/2006/relationships" xmlns:p="http://schemas.openxmlformats.org/presentationml/2006/main">
  <p:tag name="TIMING" val="|0.3|3.2|5.9|4|4.5|1"/>
</p:tagLst>
</file>

<file path=ppt/tags/tag38.xml><?xml version="1.0" encoding="utf-8"?>
<p:tagLst xmlns:a="http://schemas.openxmlformats.org/drawingml/2006/main" xmlns:r="http://schemas.openxmlformats.org/officeDocument/2006/relationships" xmlns:p="http://schemas.openxmlformats.org/presentationml/2006/main">
  <p:tag name="TIMING" val="|0.2|1.5|4.4"/>
</p:tagLst>
</file>

<file path=ppt/tags/tag39.xml><?xml version="1.0" encoding="utf-8"?>
<p:tagLst xmlns:a="http://schemas.openxmlformats.org/drawingml/2006/main" xmlns:r="http://schemas.openxmlformats.org/officeDocument/2006/relationships" xmlns:p="http://schemas.openxmlformats.org/presentationml/2006/main">
  <p:tag name="TIMING" val="|0.2|3.7|2.5|8"/>
</p:tagLst>
</file>

<file path=ppt/tags/tag4.xml><?xml version="1.0" encoding="utf-8"?>
<p:tagLst xmlns:a="http://schemas.openxmlformats.org/drawingml/2006/main" xmlns:r="http://schemas.openxmlformats.org/officeDocument/2006/relationships" xmlns:p="http://schemas.openxmlformats.org/presentationml/2006/main">
  <p:tag name="TIMING" val="|0.3|0.9|1.7|3.5|4.4|2.7"/>
</p:tagLst>
</file>

<file path=ppt/tags/tag40.xml><?xml version="1.0" encoding="utf-8"?>
<p:tagLst xmlns:a="http://schemas.openxmlformats.org/drawingml/2006/main" xmlns:r="http://schemas.openxmlformats.org/officeDocument/2006/relationships" xmlns:p="http://schemas.openxmlformats.org/presentationml/2006/main">
  <p:tag name="TIMING" val="|0.2|1.2|2.8|7"/>
</p:tagLst>
</file>

<file path=ppt/tags/tag41.xml><?xml version="1.0" encoding="utf-8"?>
<p:tagLst xmlns:a="http://schemas.openxmlformats.org/drawingml/2006/main" xmlns:r="http://schemas.openxmlformats.org/officeDocument/2006/relationships" xmlns:p="http://schemas.openxmlformats.org/presentationml/2006/main">
  <p:tag name="TIMING" val="|0.1|0.8|2.5|5.5|5"/>
</p:tagLst>
</file>

<file path=ppt/tags/tag42.xml><?xml version="1.0" encoding="utf-8"?>
<p:tagLst xmlns:a="http://schemas.openxmlformats.org/drawingml/2006/main" xmlns:r="http://schemas.openxmlformats.org/officeDocument/2006/relationships" xmlns:p="http://schemas.openxmlformats.org/presentationml/2006/main">
  <p:tag name="TIMING" val="|0.6"/>
</p:tagLst>
</file>

<file path=ppt/tags/tag43.xml><?xml version="1.0" encoding="utf-8"?>
<p:tagLst xmlns:a="http://schemas.openxmlformats.org/drawingml/2006/main" xmlns:r="http://schemas.openxmlformats.org/officeDocument/2006/relationships" xmlns:p="http://schemas.openxmlformats.org/presentationml/2006/main">
  <p:tag name="TIMING" val="|0.5|1|4"/>
</p:tagLst>
</file>

<file path=ppt/tags/tag44.xml><?xml version="1.0" encoding="utf-8"?>
<p:tagLst xmlns:a="http://schemas.openxmlformats.org/drawingml/2006/main" xmlns:r="http://schemas.openxmlformats.org/officeDocument/2006/relationships" xmlns:p="http://schemas.openxmlformats.org/presentationml/2006/main">
  <p:tag name="TIMING" val="|0.2|1.7|2.7|7.2|4.6"/>
</p:tagLst>
</file>

<file path=ppt/tags/tag45.xml><?xml version="1.0" encoding="utf-8"?>
<p:tagLst xmlns:a="http://schemas.openxmlformats.org/drawingml/2006/main" xmlns:r="http://schemas.openxmlformats.org/officeDocument/2006/relationships" xmlns:p="http://schemas.openxmlformats.org/presentationml/2006/main">
  <p:tag name="TIMING" val="|0.1|1.5|2.5|6.8"/>
</p:tagLst>
</file>

<file path=ppt/tags/tag46.xml><?xml version="1.0" encoding="utf-8"?>
<p:tagLst xmlns:a="http://schemas.openxmlformats.org/drawingml/2006/main" xmlns:r="http://schemas.openxmlformats.org/officeDocument/2006/relationships" xmlns:p="http://schemas.openxmlformats.org/presentationml/2006/main">
  <p:tag name="TIMING" val="|0.4|4.1|13.4"/>
</p:tagLst>
</file>

<file path=ppt/tags/tag47.xml><?xml version="1.0" encoding="utf-8"?>
<p:tagLst xmlns:a="http://schemas.openxmlformats.org/drawingml/2006/main" xmlns:r="http://schemas.openxmlformats.org/officeDocument/2006/relationships" xmlns:p="http://schemas.openxmlformats.org/presentationml/2006/main">
  <p:tag name="TIMING" val="|1.8|1.6|4.5"/>
</p:tagLst>
</file>

<file path=ppt/tags/tag48.xml><?xml version="1.0" encoding="utf-8"?>
<p:tagLst xmlns:a="http://schemas.openxmlformats.org/drawingml/2006/main" xmlns:r="http://schemas.openxmlformats.org/officeDocument/2006/relationships" xmlns:p="http://schemas.openxmlformats.org/presentationml/2006/main">
  <p:tag name="TIMING" val="|0.2"/>
</p:tagLst>
</file>

<file path=ppt/tags/tag49.xml><?xml version="1.0" encoding="utf-8"?>
<p:tagLst xmlns:a="http://schemas.openxmlformats.org/drawingml/2006/main" xmlns:r="http://schemas.openxmlformats.org/officeDocument/2006/relationships" xmlns:p="http://schemas.openxmlformats.org/presentationml/2006/main">
  <p:tag name="TIMING" val="|1.3|1.2|3|3"/>
</p:tagLst>
</file>

<file path=ppt/tags/tag5.xml><?xml version="1.0" encoding="utf-8"?>
<p:tagLst xmlns:a="http://schemas.openxmlformats.org/drawingml/2006/main" xmlns:r="http://schemas.openxmlformats.org/officeDocument/2006/relationships" xmlns:p="http://schemas.openxmlformats.org/presentationml/2006/main">
  <p:tag name="TIMING" val="|0.6|2.3|1.9|4.4|7.5"/>
</p:tagLst>
</file>

<file path=ppt/tags/tag50.xml><?xml version="1.0" encoding="utf-8"?>
<p:tagLst xmlns:a="http://schemas.openxmlformats.org/drawingml/2006/main" xmlns:r="http://schemas.openxmlformats.org/officeDocument/2006/relationships" xmlns:p="http://schemas.openxmlformats.org/presentationml/2006/main">
  <p:tag name="TIMING" val="|0.2|0.8|0.7|1.8|2.1|5"/>
</p:tagLst>
</file>

<file path=ppt/tags/tag51.xml><?xml version="1.0" encoding="utf-8"?>
<p:tagLst xmlns:a="http://schemas.openxmlformats.org/drawingml/2006/main" xmlns:r="http://schemas.openxmlformats.org/officeDocument/2006/relationships" xmlns:p="http://schemas.openxmlformats.org/presentationml/2006/main">
  <p:tag name="TIMING" val="|0.1|1|2.8"/>
</p:tagLst>
</file>

<file path=ppt/tags/tag52.xml><?xml version="1.0" encoding="utf-8"?>
<p:tagLst xmlns:a="http://schemas.openxmlformats.org/drawingml/2006/main" xmlns:r="http://schemas.openxmlformats.org/officeDocument/2006/relationships" xmlns:p="http://schemas.openxmlformats.org/presentationml/2006/main">
  <p:tag name="TIMING" val="|0.3|2.1|5.2|11.3"/>
</p:tagLst>
</file>

<file path=ppt/tags/tag53.xml><?xml version="1.0" encoding="utf-8"?>
<p:tagLst xmlns:a="http://schemas.openxmlformats.org/drawingml/2006/main" xmlns:r="http://schemas.openxmlformats.org/officeDocument/2006/relationships" xmlns:p="http://schemas.openxmlformats.org/presentationml/2006/main">
  <p:tag name="TIMING" val="|0.2|0.9|3|2.2|2.3|3.7"/>
</p:tagLst>
</file>

<file path=ppt/tags/tag54.xml><?xml version="1.0" encoding="utf-8"?>
<p:tagLst xmlns:a="http://schemas.openxmlformats.org/drawingml/2006/main" xmlns:r="http://schemas.openxmlformats.org/officeDocument/2006/relationships" xmlns:p="http://schemas.openxmlformats.org/presentationml/2006/main">
  <p:tag name="TIMING" val="|0.3|0.9|3.7|6.2|3.8"/>
</p:tagLst>
</file>

<file path=ppt/tags/tag55.xml><?xml version="1.0" encoding="utf-8"?>
<p:tagLst xmlns:a="http://schemas.openxmlformats.org/drawingml/2006/main" xmlns:r="http://schemas.openxmlformats.org/officeDocument/2006/relationships" xmlns:p="http://schemas.openxmlformats.org/presentationml/2006/main">
  <p:tag name="TIMING" val="|0.1|0.9|2.6|2.7"/>
</p:tagLst>
</file>

<file path=ppt/tags/tag56.xml><?xml version="1.0" encoding="utf-8"?>
<p:tagLst xmlns:a="http://schemas.openxmlformats.org/drawingml/2006/main" xmlns:r="http://schemas.openxmlformats.org/officeDocument/2006/relationships" xmlns:p="http://schemas.openxmlformats.org/presentationml/2006/main">
  <p:tag name="TIMING" val="|0.1|1|1.6|1|1.1|1.2|2|7.7"/>
</p:tagLst>
</file>

<file path=ppt/tags/tag57.xml><?xml version="1.0" encoding="utf-8"?>
<p:tagLst xmlns:a="http://schemas.openxmlformats.org/drawingml/2006/main" xmlns:r="http://schemas.openxmlformats.org/officeDocument/2006/relationships" xmlns:p="http://schemas.openxmlformats.org/presentationml/2006/main">
  <p:tag name="TIMING" val="|0.1|1.7|2.8"/>
</p:tagLst>
</file>

<file path=ppt/tags/tag58.xml><?xml version="1.0" encoding="utf-8"?>
<p:tagLst xmlns:a="http://schemas.openxmlformats.org/drawingml/2006/main" xmlns:r="http://schemas.openxmlformats.org/officeDocument/2006/relationships" xmlns:p="http://schemas.openxmlformats.org/presentationml/2006/main">
  <p:tag name="TIMING" val="|0.3|0.9|3.4|4.5|7.3"/>
</p:tagLst>
</file>

<file path=ppt/tags/tag59.xml><?xml version="1.0" encoding="utf-8"?>
<p:tagLst xmlns:a="http://schemas.openxmlformats.org/drawingml/2006/main" xmlns:r="http://schemas.openxmlformats.org/officeDocument/2006/relationships" xmlns:p="http://schemas.openxmlformats.org/presentationml/2006/main">
  <p:tag name="TIMING" val="|2.5|7.2|2.6|2.3|0.8|1.5"/>
</p:tagLst>
</file>

<file path=ppt/tags/tag6.xml><?xml version="1.0" encoding="utf-8"?>
<p:tagLst xmlns:a="http://schemas.openxmlformats.org/drawingml/2006/main" xmlns:r="http://schemas.openxmlformats.org/officeDocument/2006/relationships" xmlns:p="http://schemas.openxmlformats.org/presentationml/2006/main">
  <p:tag name="TIMING" val="|1.1|3.7|4.7|2.2|0.8|1.7|1.4|11.7|8.6"/>
</p:tagLst>
</file>

<file path=ppt/tags/tag60.xml><?xml version="1.0" encoding="utf-8"?>
<p:tagLst xmlns:a="http://schemas.openxmlformats.org/drawingml/2006/main" xmlns:r="http://schemas.openxmlformats.org/officeDocument/2006/relationships" xmlns:p="http://schemas.openxmlformats.org/presentationml/2006/main">
  <p:tag name="TIMING" val="|0.2|6|3.4"/>
</p:tagLst>
</file>

<file path=ppt/tags/tag61.xml><?xml version="1.0" encoding="utf-8"?>
<p:tagLst xmlns:a="http://schemas.openxmlformats.org/drawingml/2006/main" xmlns:r="http://schemas.openxmlformats.org/officeDocument/2006/relationships" xmlns:p="http://schemas.openxmlformats.org/presentationml/2006/main">
  <p:tag name="TIMING" val="|0.3|1.6|4.7|4.2"/>
</p:tagLst>
</file>

<file path=ppt/tags/tag62.xml><?xml version="1.0" encoding="utf-8"?>
<p:tagLst xmlns:a="http://schemas.openxmlformats.org/drawingml/2006/main" xmlns:r="http://schemas.openxmlformats.org/officeDocument/2006/relationships" xmlns:p="http://schemas.openxmlformats.org/presentationml/2006/main">
  <p:tag name="TIMING" val="|0.2|0.9|5.4"/>
</p:tagLst>
</file>

<file path=ppt/tags/tag63.xml><?xml version="1.0" encoding="utf-8"?>
<p:tagLst xmlns:a="http://schemas.openxmlformats.org/drawingml/2006/main" xmlns:r="http://schemas.openxmlformats.org/officeDocument/2006/relationships" xmlns:p="http://schemas.openxmlformats.org/presentationml/2006/main">
  <p:tag name="TIMING" val="|0.3|0.9|6.5|5"/>
</p:tagLst>
</file>

<file path=ppt/tags/tag64.xml><?xml version="1.0" encoding="utf-8"?>
<p:tagLst xmlns:a="http://schemas.openxmlformats.org/drawingml/2006/main" xmlns:r="http://schemas.openxmlformats.org/officeDocument/2006/relationships" xmlns:p="http://schemas.openxmlformats.org/presentationml/2006/main">
  <p:tag name="TIMING" val="|0.8|5.7"/>
</p:tagLst>
</file>

<file path=ppt/tags/tag65.xml><?xml version="1.0" encoding="utf-8"?>
<p:tagLst xmlns:a="http://schemas.openxmlformats.org/drawingml/2006/main" xmlns:r="http://schemas.openxmlformats.org/officeDocument/2006/relationships" xmlns:p="http://schemas.openxmlformats.org/presentationml/2006/main">
  <p:tag name="TIMING" val="|0.2|8.2|0.8|1|1.7"/>
</p:tagLst>
</file>

<file path=ppt/tags/tag66.xml><?xml version="1.0" encoding="utf-8"?>
<p:tagLst xmlns:a="http://schemas.openxmlformats.org/drawingml/2006/main" xmlns:r="http://schemas.openxmlformats.org/officeDocument/2006/relationships" xmlns:p="http://schemas.openxmlformats.org/presentationml/2006/main">
  <p:tag name="TIMING" val="|1.2"/>
</p:tagLst>
</file>

<file path=ppt/tags/tag7.xml><?xml version="1.0" encoding="utf-8"?>
<p:tagLst xmlns:a="http://schemas.openxmlformats.org/drawingml/2006/main" xmlns:r="http://schemas.openxmlformats.org/officeDocument/2006/relationships" xmlns:p="http://schemas.openxmlformats.org/presentationml/2006/main">
  <p:tag name="TIMING" val="|3.3|1.7|1.6|4.2"/>
</p:tagLst>
</file>

<file path=ppt/tags/tag8.xml><?xml version="1.0" encoding="utf-8"?>
<p:tagLst xmlns:a="http://schemas.openxmlformats.org/drawingml/2006/main" xmlns:r="http://schemas.openxmlformats.org/officeDocument/2006/relationships" xmlns:p="http://schemas.openxmlformats.org/presentationml/2006/main">
  <p:tag name="TIMING" val="|0.5"/>
</p:tagLst>
</file>

<file path=ppt/tags/tag9.xml><?xml version="1.0" encoding="utf-8"?>
<p:tagLst xmlns:a="http://schemas.openxmlformats.org/drawingml/2006/main" xmlns:r="http://schemas.openxmlformats.org/officeDocument/2006/relationships" xmlns:p="http://schemas.openxmlformats.org/presentationml/2006/main">
  <p:tag name="TIMING" val="|0.3|2.3|0.8|0.7|1.9"/>
</p:tagLst>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388</TotalTime>
  <Words>3505</Words>
  <Application>Microsoft Office PowerPoint</Application>
  <PresentationFormat>On-screen Show (4:3)</PresentationFormat>
  <Paragraphs>276</Paragraphs>
  <Slides>66</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66</vt:i4>
      </vt:variant>
    </vt:vector>
  </HeadingPairs>
  <TitlesOfParts>
    <vt:vector size="70" baseType="lpstr">
      <vt:lpstr>Arial</vt:lpstr>
      <vt:lpstr>Tahoma</vt:lpstr>
      <vt:lpstr>Wingdings</vt:lpstr>
      <vt:lpstr>Blends</vt:lpstr>
      <vt:lpstr>New Testament Prophecy</vt:lpstr>
      <vt:lpstr>The Bible's Message</vt:lpstr>
      <vt:lpstr>Our Response</vt:lpstr>
      <vt:lpstr>The God of the Bible</vt:lpstr>
      <vt:lpstr>New Testament Prophecy</vt:lpstr>
      <vt:lpstr>Cities of Galilee</vt:lpstr>
      <vt:lpstr>Jesus' Predictions</vt:lpstr>
      <vt:lpstr>Woes to Galilean Cities</vt:lpstr>
      <vt:lpstr>Woes to Galilean Cities</vt:lpstr>
      <vt:lpstr>Their Subsequent History</vt:lpstr>
      <vt:lpstr>Capernaum</vt:lpstr>
      <vt:lpstr>Chorazin</vt:lpstr>
      <vt:lpstr>Bethsaida</vt:lpstr>
      <vt:lpstr>Galilean Cities</vt:lpstr>
      <vt:lpstr>Jerusalem</vt:lpstr>
      <vt:lpstr>Jerusalem</vt:lpstr>
      <vt:lpstr>Jesus' Predictions</vt:lpstr>
      <vt:lpstr>Jesus on Jerusalem</vt:lpstr>
      <vt:lpstr>The Fall of Jerusalem</vt:lpstr>
      <vt:lpstr>How Do We Explain This?</vt:lpstr>
      <vt:lpstr>Jerusalem Trodden Down</vt:lpstr>
      <vt:lpstr>Aelia Capitolina</vt:lpstr>
      <vt:lpstr>Christian Jerusalem</vt:lpstr>
      <vt:lpstr>Muslim Jerusalem</vt:lpstr>
      <vt:lpstr>Crusader Jerusalem</vt:lpstr>
      <vt:lpstr>Turkish Jerusalem</vt:lpstr>
      <vt:lpstr>British Mandate Jerusalem</vt:lpstr>
      <vt:lpstr>Jerusalem Today</vt:lpstr>
      <vt:lpstr>Summary on Jerusalem</vt:lpstr>
      <vt:lpstr>Summary on Jerusalem</vt:lpstr>
      <vt:lpstr>The Temple</vt:lpstr>
      <vt:lpstr>Herod's Temple</vt:lpstr>
      <vt:lpstr>Jesus' Predictions</vt:lpstr>
      <vt:lpstr>Jesus on the Temple</vt:lpstr>
      <vt:lpstr>The Fall of Jerusalem</vt:lpstr>
      <vt:lpstr>The Temple Dismantled</vt:lpstr>
      <vt:lpstr>The Temple Site Today</vt:lpstr>
      <vt:lpstr>The Western (Wailing) Wall</vt:lpstr>
      <vt:lpstr>Attempts to Thwart Prophecy</vt:lpstr>
      <vt:lpstr>Attempts to Thwart Prophecy</vt:lpstr>
      <vt:lpstr>Attempts to Thwart Prophecy</vt:lpstr>
      <vt:lpstr>Rebuilding Stopped</vt:lpstr>
      <vt:lpstr>Summary on the Temple</vt:lpstr>
      <vt:lpstr>Jesus' Second Coming</vt:lpstr>
      <vt:lpstr>Rejection of the 2nd Coming</vt:lpstr>
      <vt:lpstr>This Rejection Predicted!</vt:lpstr>
      <vt:lpstr>The Last Days</vt:lpstr>
      <vt:lpstr>The Last Days</vt:lpstr>
      <vt:lpstr>Being Fulfilled Today?</vt:lpstr>
      <vt:lpstr>Being Fulfilled Today?</vt:lpstr>
      <vt:lpstr>Being Fulfilled Today?</vt:lpstr>
      <vt:lpstr>Being Fulfilled Today?</vt:lpstr>
      <vt:lpstr>Being Fulfilled Today?</vt:lpstr>
      <vt:lpstr>Being Fulfilled Today?</vt:lpstr>
      <vt:lpstr>Being Fulfilled Today?</vt:lpstr>
      <vt:lpstr>Being Fulfilled Today?</vt:lpstr>
      <vt:lpstr>Being Fulfilled Today?</vt:lpstr>
      <vt:lpstr>The Point?</vt:lpstr>
      <vt:lpstr>Summary on NT Prophecy</vt:lpstr>
      <vt:lpstr>Summary on NT Prophecy</vt:lpstr>
      <vt:lpstr>What Should We Do?</vt:lpstr>
      <vt:lpstr>What Should We Do?</vt:lpstr>
      <vt:lpstr>What Should We Do?</vt:lpstr>
      <vt:lpstr>What Should We Do?</vt:lpstr>
      <vt:lpstr>What Should We Do?</vt:lpstr>
      <vt:lpstr>The End…</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Testament Prophecy</dc:title>
  <dc:creator>RC Newman</dc:creator>
  <cp:lastModifiedBy>Newman</cp:lastModifiedBy>
  <cp:revision>270</cp:revision>
  <cp:lastPrinted>1601-01-01T00:00:00Z</cp:lastPrinted>
  <dcterms:created xsi:type="dcterms:W3CDTF">2002-12-04T18:00:11Z</dcterms:created>
  <dcterms:modified xsi:type="dcterms:W3CDTF">2015-07-06T20:33:13Z</dcterms:modified>
</cp:coreProperties>
</file>