
<file path=[Content_Types].xml><?xml version="1.0" encoding="utf-8"?>
<Types xmlns="http://schemas.openxmlformats.org/package/2006/content-types">
  <Default Extension="png" ContentType="image/png"/>
  <Default Extension="mp3" ContentType="audio/unknown"/>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92" r:id="rId35"/>
    <p:sldId id="290" r:id="rId36"/>
    <p:sldId id="291"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7" r:id="rId59"/>
    <p:sldId id="314" r:id="rId60"/>
    <p:sldId id="315" r:id="rId61"/>
    <p:sldId id="316" r:id="rId6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7" autoAdjust="0"/>
    <p:restoredTop sz="94708" autoAdjust="0"/>
  </p:normalViewPr>
  <p:slideViewPr>
    <p:cSldViewPr>
      <p:cViewPr varScale="1">
        <p:scale>
          <a:sx n="111" d="100"/>
          <a:sy n="111" d="100"/>
        </p:scale>
        <p:origin x="-157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57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8674" name="Group 2"/>
          <p:cNvGrpSpPr>
            <a:grpSpLocks/>
          </p:cNvGrpSpPr>
          <p:nvPr/>
        </p:nvGrpSpPr>
        <p:grpSpPr bwMode="auto">
          <a:xfrm>
            <a:off x="0" y="0"/>
            <a:ext cx="9144000" cy="6858000"/>
            <a:chOff x="0" y="0"/>
            <a:chExt cx="5760" cy="4320"/>
          </a:xfrm>
        </p:grpSpPr>
        <p:grpSp>
          <p:nvGrpSpPr>
            <p:cNvPr id="28675" name="Group 3"/>
            <p:cNvGrpSpPr>
              <a:grpSpLocks/>
            </p:cNvGrpSpPr>
            <p:nvPr/>
          </p:nvGrpSpPr>
          <p:grpSpPr bwMode="auto">
            <a:xfrm>
              <a:off x="0" y="0"/>
              <a:ext cx="5760" cy="4320"/>
              <a:chOff x="0" y="0"/>
              <a:chExt cx="5760" cy="4320"/>
            </a:xfrm>
          </p:grpSpPr>
          <p:sp>
            <p:nvSpPr>
              <p:cNvPr id="28676" name="Rectangle 4"/>
              <p:cNvSpPr>
                <a:spLocks noChangeArrowheads="1"/>
              </p:cNvSpPr>
              <p:nvPr/>
            </p:nvSpPr>
            <p:spPr bwMode="ltGray">
              <a:xfrm>
                <a:off x="2112" y="0"/>
                <a:ext cx="3648" cy="9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8677" name="Group 5"/>
              <p:cNvGrpSpPr>
                <a:grpSpLocks/>
              </p:cNvGrpSpPr>
              <p:nvPr userDrawn="1"/>
            </p:nvGrpSpPr>
            <p:grpSpPr bwMode="auto">
              <a:xfrm>
                <a:off x="0" y="0"/>
                <a:ext cx="5760" cy="4320"/>
                <a:chOff x="0" y="0"/>
                <a:chExt cx="5760" cy="4320"/>
              </a:xfrm>
            </p:grpSpPr>
            <p:sp>
              <p:nvSpPr>
                <p:cNvPr id="28678"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9"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0"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1"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2"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3"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4"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5"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6"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7"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8"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9"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0"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1"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2"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3"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4"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5"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6"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7"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8"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9"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0"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1"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2"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3"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4"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5"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6"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7"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8"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9"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10"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11"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12"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13"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14"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15"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16"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17"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18"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19"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20"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21"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22"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23"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24"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25"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26"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27"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28"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8729" name="Line 57"/>
              <p:cNvSpPr>
                <a:spLocks noChangeShapeType="1"/>
              </p:cNvSpPr>
              <p:nvPr/>
            </p:nvSpPr>
            <p:spPr bwMode="ltGray">
              <a:xfrm>
                <a:off x="5568" y="0"/>
                <a:ext cx="0" cy="1488"/>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8730" name="Group 58"/>
            <p:cNvGrpSpPr>
              <a:grpSpLocks/>
            </p:cNvGrpSpPr>
            <p:nvPr userDrawn="1"/>
          </p:nvGrpSpPr>
          <p:grpSpPr bwMode="auto">
            <a:xfrm>
              <a:off x="3" y="559"/>
              <a:ext cx="4192" cy="1796"/>
              <a:chOff x="3" y="559"/>
              <a:chExt cx="4192" cy="1796"/>
            </a:xfrm>
          </p:grpSpPr>
          <p:sp>
            <p:nvSpPr>
              <p:cNvPr id="28731" name="Line 59"/>
              <p:cNvSpPr>
                <a:spLocks noChangeShapeType="1"/>
              </p:cNvSpPr>
              <p:nvPr/>
            </p:nvSpPr>
            <p:spPr bwMode="ltGray">
              <a:xfrm>
                <a:off x="506" y="559"/>
                <a:ext cx="0" cy="1796"/>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32" name="Line 60"/>
              <p:cNvSpPr>
                <a:spLocks noChangeShapeType="1"/>
              </p:cNvSpPr>
              <p:nvPr/>
            </p:nvSpPr>
            <p:spPr bwMode="ltGray">
              <a:xfrm flipH="1" flipV="1">
                <a:off x="3" y="1924"/>
                <a:ext cx="3211" cy="1"/>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33" name="Line 61"/>
              <p:cNvSpPr>
                <a:spLocks noChangeShapeType="1"/>
              </p:cNvSpPr>
              <p:nvPr/>
            </p:nvSpPr>
            <p:spPr bwMode="ltGray">
              <a:xfrm flipH="1" flipV="1">
                <a:off x="384" y="938"/>
                <a:ext cx="3811" cy="1"/>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34" name="Arc 62"/>
              <p:cNvSpPr>
                <a:spLocks/>
              </p:cNvSpPr>
              <p:nvPr/>
            </p:nvSpPr>
            <p:spPr bwMode="ltGray">
              <a:xfrm rot="16200000" flipH="1">
                <a:off x="426" y="860"/>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8735" name="Group 63"/>
            <p:cNvGrpSpPr>
              <a:grpSpLocks/>
            </p:cNvGrpSpPr>
            <p:nvPr userDrawn="1"/>
          </p:nvGrpSpPr>
          <p:grpSpPr bwMode="auto">
            <a:xfrm>
              <a:off x="1480" y="1952"/>
              <a:ext cx="3808" cy="1812"/>
              <a:chOff x="1480" y="1952"/>
              <a:chExt cx="3808" cy="1812"/>
            </a:xfrm>
          </p:grpSpPr>
          <p:sp>
            <p:nvSpPr>
              <p:cNvPr id="28736" name="Line 64"/>
              <p:cNvSpPr>
                <a:spLocks noChangeShapeType="1"/>
              </p:cNvSpPr>
              <p:nvPr/>
            </p:nvSpPr>
            <p:spPr bwMode="ltGray">
              <a:xfrm flipV="1">
                <a:off x="1480" y="3442"/>
                <a:ext cx="3808"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37" name="Line 65"/>
              <p:cNvSpPr>
                <a:spLocks noChangeShapeType="1"/>
              </p:cNvSpPr>
              <p:nvPr/>
            </p:nvSpPr>
            <p:spPr bwMode="ltGray">
              <a:xfrm flipH="1">
                <a:off x="5172" y="1952"/>
                <a:ext cx="0" cy="181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38" name="Arc 66"/>
              <p:cNvSpPr>
                <a:spLocks/>
              </p:cNvSpPr>
              <p:nvPr/>
            </p:nvSpPr>
            <p:spPr bwMode="ltGray">
              <a:xfrm rot="5400000">
                <a:off x="5097" y="3346"/>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8739" name="Rectangle 67"/>
          <p:cNvSpPr>
            <a:spLocks noGrp="1" noChangeArrowheads="1"/>
          </p:cNvSpPr>
          <p:nvPr>
            <p:ph type="ctrTitle"/>
          </p:nvPr>
        </p:nvSpPr>
        <p:spPr>
          <a:xfrm>
            <a:off x="990600" y="1752600"/>
            <a:ext cx="7772400" cy="1143000"/>
          </a:xfrm>
        </p:spPr>
        <p:txBody>
          <a:bodyPr/>
          <a:lstStyle>
            <a:lvl1pPr>
              <a:defRPr/>
            </a:lvl1pPr>
          </a:lstStyle>
          <a:p>
            <a:pPr lvl="0"/>
            <a:r>
              <a:rPr lang="en-US" altLang="en-US" noProof="0" smtClean="0"/>
              <a:t>Click to edit Master title style</a:t>
            </a:r>
          </a:p>
        </p:txBody>
      </p:sp>
      <p:sp>
        <p:nvSpPr>
          <p:cNvPr id="28740"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2" charset="2"/>
              <a:buNone/>
              <a:defRPr/>
            </a:lvl1pPr>
          </a:lstStyle>
          <a:p>
            <a:pPr lvl="0"/>
            <a:r>
              <a:rPr lang="en-US" altLang="en-US" noProof="0" smtClean="0"/>
              <a:t>Click to edit Master subtitle style</a:t>
            </a:r>
          </a:p>
        </p:txBody>
      </p:sp>
      <p:sp>
        <p:nvSpPr>
          <p:cNvPr id="28741" name="Rectangle 69"/>
          <p:cNvSpPr>
            <a:spLocks noGrp="1" noChangeArrowheads="1"/>
          </p:cNvSpPr>
          <p:nvPr>
            <p:ph type="dt" sz="quarter" idx="2"/>
          </p:nvPr>
        </p:nvSpPr>
        <p:spPr/>
        <p:txBody>
          <a:bodyPr/>
          <a:lstStyle>
            <a:lvl1pPr>
              <a:defRPr/>
            </a:lvl1pPr>
          </a:lstStyle>
          <a:p>
            <a:endParaRPr lang="en-US" altLang="en-US"/>
          </a:p>
        </p:txBody>
      </p:sp>
      <p:sp>
        <p:nvSpPr>
          <p:cNvPr id="28742" name="Rectangle 70"/>
          <p:cNvSpPr>
            <a:spLocks noGrp="1" noChangeArrowheads="1"/>
          </p:cNvSpPr>
          <p:nvPr>
            <p:ph type="ftr" sz="quarter" idx="3"/>
          </p:nvPr>
        </p:nvSpPr>
        <p:spPr/>
        <p:txBody>
          <a:bodyPr/>
          <a:lstStyle>
            <a:lvl1pPr>
              <a:defRPr/>
            </a:lvl1pPr>
          </a:lstStyle>
          <a:p>
            <a:endParaRPr lang="en-US" altLang="en-US"/>
          </a:p>
        </p:txBody>
      </p:sp>
      <p:sp>
        <p:nvSpPr>
          <p:cNvPr id="28743" name="Rectangle 71"/>
          <p:cNvSpPr>
            <a:spLocks noGrp="1" noChangeArrowheads="1"/>
          </p:cNvSpPr>
          <p:nvPr>
            <p:ph type="sldNum" sz="quarter" idx="4"/>
          </p:nvPr>
        </p:nvSpPr>
        <p:spPr/>
        <p:txBody>
          <a:bodyPr/>
          <a:lstStyle>
            <a:lvl1pPr>
              <a:defRPr/>
            </a:lvl1pPr>
          </a:lstStyle>
          <a:p>
            <a:fld id="{6F523931-A431-45B4-9C89-495E0B8C9C19}"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EF5BE62-6C22-467E-A6CE-3B627A6EB568}" type="slidenum">
              <a:rPr lang="en-US" altLang="en-US"/>
              <a:pPr/>
              <a:t>‹#›</a:t>
            </a:fld>
            <a:endParaRPr lang="en-US" altLang="en-US"/>
          </a:p>
        </p:txBody>
      </p:sp>
    </p:spTree>
    <p:extLst>
      <p:ext uri="{BB962C8B-B14F-4D97-AF65-F5344CB8AC3E}">
        <p14:creationId xmlns:p14="http://schemas.microsoft.com/office/powerpoint/2010/main" val="3428549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04800"/>
            <a:ext cx="20002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04800"/>
            <a:ext cx="58483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93A56B2-6DD1-4917-96D6-7EEEDCC5A3AD}" type="slidenum">
              <a:rPr lang="en-US" altLang="en-US"/>
              <a:pPr/>
              <a:t>‹#›</a:t>
            </a:fld>
            <a:endParaRPr lang="en-US" altLang="en-US"/>
          </a:p>
        </p:txBody>
      </p:sp>
    </p:spTree>
    <p:extLst>
      <p:ext uri="{BB962C8B-B14F-4D97-AF65-F5344CB8AC3E}">
        <p14:creationId xmlns:p14="http://schemas.microsoft.com/office/powerpoint/2010/main" val="1600943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00600" y="19050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32F2D0BD-F1D5-4E10-ADD1-572CB953456E}" type="slidenum">
              <a:rPr lang="en-US" altLang="en-US"/>
              <a:pPr/>
              <a:t>‹#›</a:t>
            </a:fld>
            <a:endParaRPr lang="en-US" altLang="en-US"/>
          </a:p>
        </p:txBody>
      </p:sp>
    </p:spTree>
    <p:extLst>
      <p:ext uri="{BB962C8B-B14F-4D97-AF65-F5344CB8AC3E}">
        <p14:creationId xmlns:p14="http://schemas.microsoft.com/office/powerpoint/2010/main" val="1668448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15C1E6A-EF26-45AE-B8D5-5627D19F1B2E}" type="slidenum">
              <a:rPr lang="en-US" altLang="en-US"/>
              <a:pPr/>
              <a:t>‹#›</a:t>
            </a:fld>
            <a:endParaRPr lang="en-US" altLang="en-US"/>
          </a:p>
        </p:txBody>
      </p:sp>
    </p:spTree>
    <p:extLst>
      <p:ext uri="{BB962C8B-B14F-4D97-AF65-F5344CB8AC3E}">
        <p14:creationId xmlns:p14="http://schemas.microsoft.com/office/powerpoint/2010/main" val="2827566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C30A057-169D-480E-9109-ED9682DB0664}" type="slidenum">
              <a:rPr lang="en-US" altLang="en-US"/>
              <a:pPr/>
              <a:t>‹#›</a:t>
            </a:fld>
            <a:endParaRPr lang="en-US" altLang="en-US"/>
          </a:p>
        </p:txBody>
      </p:sp>
    </p:spTree>
    <p:extLst>
      <p:ext uri="{BB962C8B-B14F-4D97-AF65-F5344CB8AC3E}">
        <p14:creationId xmlns:p14="http://schemas.microsoft.com/office/powerpoint/2010/main" val="3458368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01C379F-0452-4C81-AB60-1A1FB5AB39DC}" type="slidenum">
              <a:rPr lang="en-US" altLang="en-US"/>
              <a:pPr/>
              <a:t>‹#›</a:t>
            </a:fld>
            <a:endParaRPr lang="en-US" altLang="en-US"/>
          </a:p>
        </p:txBody>
      </p:sp>
    </p:spTree>
    <p:extLst>
      <p:ext uri="{BB962C8B-B14F-4D97-AF65-F5344CB8AC3E}">
        <p14:creationId xmlns:p14="http://schemas.microsoft.com/office/powerpoint/2010/main" val="1993323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29F7FCA4-1D38-4E6F-8D5C-3D6ACE9CE9EA}" type="slidenum">
              <a:rPr lang="en-US" altLang="en-US"/>
              <a:pPr/>
              <a:t>‹#›</a:t>
            </a:fld>
            <a:endParaRPr lang="en-US" altLang="en-US"/>
          </a:p>
        </p:txBody>
      </p:sp>
    </p:spTree>
    <p:extLst>
      <p:ext uri="{BB962C8B-B14F-4D97-AF65-F5344CB8AC3E}">
        <p14:creationId xmlns:p14="http://schemas.microsoft.com/office/powerpoint/2010/main" val="3860501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6D8C4D73-322D-4620-BD5D-8FB308F7E547}" type="slidenum">
              <a:rPr lang="en-US" altLang="en-US"/>
              <a:pPr/>
              <a:t>‹#›</a:t>
            </a:fld>
            <a:endParaRPr lang="en-US" altLang="en-US"/>
          </a:p>
        </p:txBody>
      </p:sp>
    </p:spTree>
    <p:extLst>
      <p:ext uri="{BB962C8B-B14F-4D97-AF65-F5344CB8AC3E}">
        <p14:creationId xmlns:p14="http://schemas.microsoft.com/office/powerpoint/2010/main" val="1444145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5EC1DBF8-DEA1-412D-872A-7E10203B15F9}" type="slidenum">
              <a:rPr lang="en-US" altLang="en-US"/>
              <a:pPr/>
              <a:t>‹#›</a:t>
            </a:fld>
            <a:endParaRPr lang="en-US" altLang="en-US"/>
          </a:p>
        </p:txBody>
      </p:sp>
    </p:spTree>
    <p:extLst>
      <p:ext uri="{BB962C8B-B14F-4D97-AF65-F5344CB8AC3E}">
        <p14:creationId xmlns:p14="http://schemas.microsoft.com/office/powerpoint/2010/main" val="3058210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EF48AD5-26E8-4C7E-A8FF-8AA5D5EC3571}" type="slidenum">
              <a:rPr lang="en-US" altLang="en-US"/>
              <a:pPr/>
              <a:t>‹#›</a:t>
            </a:fld>
            <a:endParaRPr lang="en-US" altLang="en-US"/>
          </a:p>
        </p:txBody>
      </p:sp>
    </p:spTree>
    <p:extLst>
      <p:ext uri="{BB962C8B-B14F-4D97-AF65-F5344CB8AC3E}">
        <p14:creationId xmlns:p14="http://schemas.microsoft.com/office/powerpoint/2010/main" val="1496473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B2B8E06-1ACE-4F9A-AD74-DF1752490610}" type="slidenum">
              <a:rPr lang="en-US" altLang="en-US"/>
              <a:pPr/>
              <a:t>‹#›</a:t>
            </a:fld>
            <a:endParaRPr lang="en-US" altLang="en-US"/>
          </a:p>
        </p:txBody>
      </p:sp>
    </p:spTree>
    <p:extLst>
      <p:ext uri="{BB962C8B-B14F-4D97-AF65-F5344CB8AC3E}">
        <p14:creationId xmlns:p14="http://schemas.microsoft.com/office/powerpoint/2010/main" val="3675065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9144000" cy="6858000"/>
            <a:chOff x="0" y="0"/>
            <a:chExt cx="5760" cy="4320"/>
          </a:xfrm>
        </p:grpSpPr>
        <p:grpSp>
          <p:nvGrpSpPr>
            <p:cNvPr id="27651" name="Group 3"/>
            <p:cNvGrpSpPr>
              <a:grpSpLocks/>
            </p:cNvGrpSpPr>
            <p:nvPr/>
          </p:nvGrpSpPr>
          <p:grpSpPr bwMode="auto">
            <a:xfrm>
              <a:off x="0" y="0"/>
              <a:ext cx="5760" cy="4320"/>
              <a:chOff x="0" y="0"/>
              <a:chExt cx="5760" cy="4320"/>
            </a:xfrm>
          </p:grpSpPr>
          <p:grpSp>
            <p:nvGrpSpPr>
              <p:cNvPr id="27652" name="Group 4"/>
              <p:cNvGrpSpPr>
                <a:grpSpLocks/>
              </p:cNvGrpSpPr>
              <p:nvPr/>
            </p:nvGrpSpPr>
            <p:grpSpPr bwMode="auto">
              <a:xfrm>
                <a:off x="0" y="192"/>
                <a:ext cx="5760" cy="4032"/>
                <a:chOff x="0" y="192"/>
                <a:chExt cx="5760" cy="4032"/>
              </a:xfrm>
            </p:grpSpPr>
            <p:sp>
              <p:nvSpPr>
                <p:cNvPr id="27653" name="Line 5"/>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4" name="Line 6"/>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5" name="Line 7"/>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6" name="Line 8"/>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7" name="Line 9"/>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8" name="Line 10"/>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9" name="Line 11"/>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0" name="Line 12"/>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1" name="Line 13"/>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2" name="Line 14"/>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3" name="Line 15"/>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4" name="Line 16"/>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5" name="Line 17"/>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6" name="Line 18"/>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7" name="Line 19"/>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8" name="Line 20"/>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9" name="Line 21"/>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0" name="Line 22"/>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1" name="Line 23"/>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2" name="Line 24"/>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3" name="Line 25"/>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4" name="Line 26"/>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675" name="Group 27"/>
              <p:cNvGrpSpPr>
                <a:grpSpLocks/>
              </p:cNvGrpSpPr>
              <p:nvPr/>
            </p:nvGrpSpPr>
            <p:grpSpPr bwMode="auto">
              <a:xfrm>
                <a:off x="192" y="0"/>
                <a:ext cx="5376" cy="4320"/>
                <a:chOff x="192" y="0"/>
                <a:chExt cx="5376" cy="4320"/>
              </a:xfrm>
            </p:grpSpPr>
            <p:sp>
              <p:nvSpPr>
                <p:cNvPr id="27676"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7"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8"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9"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0"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1"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2"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3"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4"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5"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6"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7"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8"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9"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0"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1"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2"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3"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4"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5"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6"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7"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8"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9"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0"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1"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2"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3"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4"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7705"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6" name="Line 58"/>
            <p:cNvSpPr>
              <a:spLocks noChangeShapeType="1"/>
            </p:cNvSpPr>
            <p:nvPr/>
          </p:nvSpPr>
          <p:spPr bwMode="ltGray">
            <a:xfrm>
              <a:off x="5568" y="0"/>
              <a:ext cx="0" cy="1488"/>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7707" name="Group 59"/>
            <p:cNvGrpSpPr>
              <a:grpSpLocks/>
            </p:cNvGrpSpPr>
            <p:nvPr/>
          </p:nvGrpSpPr>
          <p:grpSpPr bwMode="auto">
            <a:xfrm>
              <a:off x="261" y="892"/>
              <a:ext cx="1124" cy="1464"/>
              <a:chOff x="96" y="916"/>
              <a:chExt cx="2208" cy="2876"/>
            </a:xfrm>
          </p:grpSpPr>
          <p:sp>
            <p:nvSpPr>
              <p:cNvPr id="27708" name="Line 60"/>
              <p:cNvSpPr>
                <a:spLocks noChangeShapeType="1"/>
              </p:cNvSpPr>
              <p:nvPr/>
            </p:nvSpPr>
            <p:spPr bwMode="ltGray">
              <a:xfrm flipH="1">
                <a:off x="96" y="1037"/>
                <a:ext cx="2208"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 name="Line 61"/>
              <p:cNvSpPr>
                <a:spLocks noChangeShapeType="1"/>
              </p:cNvSpPr>
              <p:nvPr/>
            </p:nvSpPr>
            <p:spPr bwMode="ltGray">
              <a:xfrm>
                <a:off x="336" y="920"/>
                <a:ext cx="0" cy="287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10" name="Arc 62"/>
              <p:cNvSpPr>
                <a:spLocks/>
              </p:cNvSpPr>
              <p:nvPr/>
            </p:nvSpPr>
            <p:spPr bwMode="ltGray">
              <a:xfrm flipH="1">
                <a:off x="217" y="916"/>
                <a:ext cx="239" cy="239"/>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7711" name="Rectangle 63"/>
          <p:cNvSpPr>
            <a:spLocks noGrp="1" noChangeArrowheads="1"/>
          </p:cNvSpPr>
          <p:nvPr>
            <p:ph type="title"/>
          </p:nvPr>
        </p:nvSpPr>
        <p:spPr bwMode="auto">
          <a:xfrm>
            <a:off x="609600" y="304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7712" name="Rectangle 64"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7713" name="Rectangle 6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lvl1pPr>
          </a:lstStyle>
          <a:p>
            <a:endParaRPr lang="en-US" altLang="en-US"/>
          </a:p>
        </p:txBody>
      </p:sp>
      <p:sp>
        <p:nvSpPr>
          <p:cNvPr id="27714" name="Rectangle 6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vl1pPr>
          </a:lstStyle>
          <a:p>
            <a:endParaRPr lang="en-US" altLang="en-US"/>
          </a:p>
        </p:txBody>
      </p:sp>
      <p:sp>
        <p:nvSpPr>
          <p:cNvPr id="27715" name="Rectangle 6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vl1pPr>
          </a:lstStyle>
          <a:p>
            <a:fld id="{C2212BB0-1C9B-4251-BC8A-B70A5F5E24A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lr>
          <a:schemeClr val="hlink"/>
        </a:buClr>
        <a:buSzPct val="110000"/>
        <a:buFont typeface="Wingdings" pitchFamily="2" charset="2"/>
        <a:buBlip>
          <a:blip r:embed="rId14"/>
        </a:buBlip>
        <a:defRPr sz="3200">
          <a:solidFill>
            <a:schemeClr val="tx1"/>
          </a:solidFill>
          <a:latin typeface="+mn-lt"/>
          <a:ea typeface="+mn-ea"/>
          <a:cs typeface="+mn-cs"/>
        </a:defRPr>
      </a:lvl1pPr>
      <a:lvl2pPr marL="742950" indent="-285750" algn="l" rtl="0" fontAlgn="base">
        <a:spcBef>
          <a:spcPct val="20000"/>
        </a:spcBef>
        <a:spcAft>
          <a:spcPct val="0"/>
        </a:spcAft>
        <a:buClr>
          <a:schemeClr val="tx1"/>
        </a:buClr>
        <a:buSzPct val="60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hlink"/>
        </a:buClr>
        <a:buSzPct val="95000"/>
        <a:buFont typeface="Wingdings" pitchFamily="2" charset="2"/>
        <a:buChar char="w"/>
        <a:defRPr sz="2400">
          <a:solidFill>
            <a:schemeClr val="tx1"/>
          </a:solidFill>
          <a:latin typeface="+mn-lt"/>
        </a:defRPr>
      </a:lvl3pPr>
      <a:lvl4pPr marL="1600200" indent="-228600" algn="l" rtl="0" fontAlgn="base">
        <a:spcBef>
          <a:spcPct val="20000"/>
        </a:spcBef>
        <a:spcAft>
          <a:spcPct val="0"/>
        </a:spcAft>
        <a:buClr>
          <a:schemeClr val="tx1"/>
        </a:buClr>
        <a:buSzPct val="6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2.xml"/><Relationship Id="rId1" Type="http://schemas.openxmlformats.org/officeDocument/2006/relationships/tags" Target="../tags/tag10.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2.xml"/><Relationship Id="rId1" Type="http://schemas.openxmlformats.org/officeDocument/2006/relationships/tags" Target="../tags/tag1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2.xml"/><Relationship Id="rId1" Type="http://schemas.openxmlformats.org/officeDocument/2006/relationships/tags" Target="../tags/tag13.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ags" Target="../tags/tag14.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6.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2.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1.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2.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5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2.xml"/><Relationship Id="rId1" Type="http://schemas.openxmlformats.org/officeDocument/2006/relationships/tags" Target="../tags/tag55.xml"/></Relationships>
</file>

<file path=ppt/slides/_rels/slide5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2.xml"/><Relationship Id="rId1" Type="http://schemas.openxmlformats.org/officeDocument/2006/relationships/tags" Target="../tags/tag56.xml"/></Relationships>
</file>

<file path=ppt/slides/_rels/slide5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2.xml"/><Relationship Id="rId1" Type="http://schemas.openxmlformats.org/officeDocument/2006/relationships/tags" Target="../tags/tag57.xml"/></Relationships>
</file>

<file path=ppt/slides/_rels/slide5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7.xml"/><Relationship Id="rId1" Type="http://schemas.openxmlformats.org/officeDocument/2006/relationships/tags" Target="../tags/tag58.xml"/></Relationships>
</file>

<file path=ppt/slides/_rels/slide5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2.xml"/><Relationship Id="rId1" Type="http://schemas.openxmlformats.org/officeDocument/2006/relationships/tags" Target="../tags/tag59.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2.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0.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6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2.xml"/><Relationship Id="rId1" Type="http://schemas.openxmlformats.org/officeDocument/2006/relationships/tags" Target="../tags/tag7.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2.xml"/><Relationship Id="rId1" Type="http://schemas.openxmlformats.org/officeDocument/2006/relationships/tags" Target="../tags/tag8.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2.xml"/><Relationship Id="rId1" Type="http://schemas.openxmlformats.org/officeDocument/2006/relationships/tags" Target="../tags/tag9.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p:txBody>
          <a:bodyPr/>
          <a:lstStyle/>
          <a:p>
            <a:r>
              <a:rPr lang="en-US" altLang="en-US"/>
              <a:t>Mormonism</a:t>
            </a:r>
          </a:p>
        </p:txBody>
      </p:sp>
      <p:sp>
        <p:nvSpPr>
          <p:cNvPr id="23555" name="Rectangle 3" descr="Rectangle: Click to edit Master text styles&#10;Second level&#10;Third level&#10;Fourth level&#10;Fifth level"/>
          <p:cNvSpPr>
            <a:spLocks noGrp="1" noChangeArrowheads="1"/>
          </p:cNvSpPr>
          <p:nvPr>
            <p:ph type="subTitle" idx="1"/>
          </p:nvPr>
        </p:nvSpPr>
        <p:spPr>
          <a:xfrm>
            <a:off x="838200" y="3352800"/>
            <a:ext cx="3276600" cy="1828800"/>
          </a:xfrm>
        </p:spPr>
        <p:txBody>
          <a:bodyPr/>
          <a:lstStyle/>
          <a:p>
            <a:pPr>
              <a:lnSpc>
                <a:spcPct val="80000"/>
              </a:lnSpc>
            </a:pPr>
            <a:r>
              <a:rPr lang="en-US" altLang="en-US" sz="2400"/>
              <a:t>A Sketch &amp; Evaluation of the LDS Church</a:t>
            </a:r>
          </a:p>
          <a:p>
            <a:pPr>
              <a:lnSpc>
                <a:spcPct val="80000"/>
              </a:lnSpc>
            </a:pPr>
            <a:endParaRPr lang="en-US" altLang="en-US" sz="2400" i="1"/>
          </a:p>
          <a:p>
            <a:pPr>
              <a:lnSpc>
                <a:spcPct val="80000"/>
              </a:lnSpc>
            </a:pPr>
            <a:endParaRPr lang="en-US" altLang="en-US" sz="2400" i="1"/>
          </a:p>
          <a:p>
            <a:pPr>
              <a:lnSpc>
                <a:spcPct val="80000"/>
              </a:lnSpc>
            </a:pPr>
            <a:r>
              <a:rPr lang="en-US" altLang="en-US" sz="2400" i="1">
                <a:solidFill>
                  <a:schemeClr val="hlink"/>
                </a:solidFill>
              </a:rPr>
              <a:t>Robert C. Newman</a:t>
            </a:r>
          </a:p>
        </p:txBody>
      </p:sp>
      <p:pic>
        <p:nvPicPr>
          <p:cNvPr id="23558" name="Picture 6" descr="TempleatNight2"/>
          <p:cNvPicPr>
            <a:picLocks noChangeAspect="1" noChangeArrowheads="1"/>
          </p:cNvPicPr>
          <p:nvPr/>
        </p:nvPicPr>
        <p:blipFill>
          <a:blip r:embed="rId5">
            <a:extLst>
              <a:ext uri="{28A0092B-C50C-407E-A947-70E740481C1C}">
                <a14:useLocalDpi xmlns:a14="http://schemas.microsoft.com/office/drawing/2010/main" val="0"/>
              </a:ext>
            </a:extLst>
          </a:blip>
          <a:srcRect l="33600"/>
          <a:stretch>
            <a:fillRect/>
          </a:stretch>
        </p:blipFill>
        <p:spPr bwMode="auto">
          <a:xfrm>
            <a:off x="4343400" y="838200"/>
            <a:ext cx="4238625" cy="4800600"/>
          </a:xfrm>
          <a:prstGeom prst="rect">
            <a:avLst/>
          </a:prstGeom>
          <a:noFill/>
          <a:extLst>
            <a:ext uri="{909E8E84-426E-40DD-AFC4-6F175D3DCCD1}">
              <a14:hiddenFill xmlns:a14="http://schemas.microsoft.com/office/drawing/2010/main">
                <a:solidFill>
                  <a:srgbClr val="FFFFFF"/>
                </a:solidFill>
              </a14:hiddenFill>
            </a:ext>
          </a:extLst>
        </p:spPr>
      </p:pic>
      <p:pic>
        <p:nvPicPr>
          <p:cNvPr id="2" name="Mormonism.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609600" y="5715000"/>
            <a:ext cx="609600" cy="609600"/>
          </a:xfrm>
          <a:prstGeom prst="rect">
            <a:avLst/>
          </a:prstGeom>
        </p:spPr>
      </p:pic>
    </p:spTree>
    <p:custDataLst>
      <p:tags r:id="rId1"/>
    </p:custDataLst>
  </p:cSld>
  <p:clrMapOvr>
    <a:masterClrMapping/>
  </p:clrMapOvr>
  <p:transition advTm="2131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23554"/>
                                        </p:tgtEl>
                                        <p:attrNameLst>
                                          <p:attrName>style.visibility</p:attrName>
                                        </p:attrNameLst>
                                      </p:cBhvr>
                                      <p:to>
                                        <p:strVal val="visible"/>
                                      </p:to>
                                    </p:set>
                                    <p:anim calcmode="lin" valueType="num">
                                      <p:cBhvr>
                                        <p:cTn id="11" dur="500" fill="hold"/>
                                        <p:tgtEl>
                                          <p:spTgt spid="23554"/>
                                        </p:tgtEl>
                                        <p:attrNameLst>
                                          <p:attrName>ppt_w</p:attrName>
                                        </p:attrNameLst>
                                      </p:cBhvr>
                                      <p:tavLst>
                                        <p:tav tm="0">
                                          <p:val>
                                            <p:fltVal val="0"/>
                                          </p:val>
                                        </p:tav>
                                        <p:tav tm="100000">
                                          <p:val>
                                            <p:strVal val="#ppt_w"/>
                                          </p:val>
                                        </p:tav>
                                      </p:tavLst>
                                    </p:anim>
                                    <p:anim calcmode="lin" valueType="num">
                                      <p:cBhvr>
                                        <p:cTn id="12" dur="500" fill="hold"/>
                                        <p:tgtEl>
                                          <p:spTgt spid="2355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3558"/>
                                        </p:tgtEl>
                                        <p:attrNameLst>
                                          <p:attrName>style.visibility</p:attrName>
                                        </p:attrNameLst>
                                      </p:cBhvr>
                                      <p:to>
                                        <p:strVal val="visible"/>
                                      </p:to>
                                    </p:set>
                                    <p:animEffect transition="in" filter="checkerboard(across)">
                                      <p:cBhvr>
                                        <p:cTn id="17" dur="500"/>
                                        <p:tgtEl>
                                          <p:spTgt spid="2355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23555">
                                            <p:txEl>
                                              <p:pRg st="0" end="0"/>
                                            </p:txEl>
                                          </p:spTgt>
                                        </p:tgtEl>
                                        <p:attrNameLst>
                                          <p:attrName>style.visibility</p:attrName>
                                        </p:attrNameLst>
                                      </p:cBhvr>
                                      <p:to>
                                        <p:strVal val="visible"/>
                                      </p:to>
                                    </p:set>
                                    <p:anim calcmode="lin" valueType="num">
                                      <p:cBhvr additive="base">
                                        <p:cTn id="22" dur="500" fill="hold"/>
                                        <p:tgtEl>
                                          <p:spTgt spid="23555">
                                            <p:txEl>
                                              <p:pRg st="0" end="0"/>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35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3555">
                                            <p:txEl>
                                              <p:pRg st="3" end="3"/>
                                            </p:txEl>
                                          </p:spTgt>
                                        </p:tgtEl>
                                        <p:attrNameLst>
                                          <p:attrName>style.visibility</p:attrName>
                                        </p:attrNameLst>
                                      </p:cBhvr>
                                      <p:to>
                                        <p:strVal val="visible"/>
                                      </p:to>
                                    </p:set>
                                    <p:anim calcmode="lin" valueType="num">
                                      <p:cBhvr additive="base">
                                        <p:cTn id="28" dur="500" fill="hold"/>
                                        <p:tgtEl>
                                          <p:spTgt spid="23555">
                                            <p:txEl>
                                              <p:pRg st="3" end="3"/>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2355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0" fill="hold" display="0">
                  <p:stCondLst>
                    <p:cond delay="indefinite"/>
                  </p:stCondLst>
                  <p:endCondLst>
                    <p:cond evt="onStopAudio" delay="0">
                      <p:tgtEl>
                        <p:sldTgt/>
                      </p:tgtEl>
                    </p:cond>
                  </p:endCondLst>
                </p:cTn>
                <p:tgtEl>
                  <p:spTgt spid="2"/>
                </p:tgtEl>
              </p:cMediaNode>
            </p:audio>
          </p:childTnLst>
        </p:cTn>
      </p:par>
    </p:tnLst>
    <p:bldLst>
      <p:bldP spid="23554" grpId="0" autoUpdateAnimBg="0"/>
      <p:bldP spid="23555" grpId="0" uiExpand="1"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875" name="Picture 11" descr="ma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519113"/>
            <a:ext cx="4094163" cy="2805112"/>
          </a:xfrm>
          <a:prstGeom prst="rect">
            <a:avLst/>
          </a:prstGeom>
          <a:noFill/>
          <a:extLst>
            <a:ext uri="{909E8E84-426E-40DD-AFC4-6F175D3DCCD1}">
              <a14:hiddenFill xmlns:a14="http://schemas.microsoft.com/office/drawing/2010/main">
                <a:solidFill>
                  <a:srgbClr val="FFFFFF"/>
                </a:solidFill>
              </a14:hiddenFill>
            </a:ext>
          </a:extLst>
        </p:spPr>
      </p:pic>
      <p:sp>
        <p:nvSpPr>
          <p:cNvPr id="36866" name="Rectangle 2"/>
          <p:cNvSpPr>
            <a:spLocks noGrp="1" noChangeArrowheads="1"/>
          </p:cNvSpPr>
          <p:nvPr>
            <p:ph type="title"/>
          </p:nvPr>
        </p:nvSpPr>
        <p:spPr/>
        <p:txBody>
          <a:bodyPr/>
          <a:lstStyle/>
          <a:p>
            <a:r>
              <a:rPr lang="en-US" altLang="en-US"/>
              <a:t>Smith</a:t>
            </a:r>
            <a:r>
              <a:rPr lang="en-US" altLang="en-US">
                <a:cs typeface="Tahoma" pitchFamily="34" charset="0"/>
              </a:rPr>
              <a:t>'</a:t>
            </a:r>
            <a:r>
              <a:rPr lang="en-US" altLang="en-US"/>
              <a:t>s Career</a:t>
            </a:r>
          </a:p>
        </p:txBody>
      </p:sp>
      <p:sp>
        <p:nvSpPr>
          <p:cNvPr id="36867" name="Rectangle 3" descr="Rectangle: Click to edit Master text styles&#10;Second level&#10;Third level&#10;Fourth level&#10;Fifth level"/>
          <p:cNvSpPr>
            <a:spLocks noGrp="1" noChangeArrowheads="1"/>
          </p:cNvSpPr>
          <p:nvPr>
            <p:ph type="body" sz="half" idx="1"/>
          </p:nvPr>
        </p:nvSpPr>
        <p:spPr>
          <a:xfrm>
            <a:off x="838200" y="1600200"/>
            <a:ext cx="3810000" cy="4419600"/>
          </a:xfrm>
        </p:spPr>
        <p:txBody>
          <a:bodyPr/>
          <a:lstStyle/>
          <a:p>
            <a:pPr>
              <a:lnSpc>
                <a:spcPct val="90000"/>
              </a:lnSpc>
            </a:pPr>
            <a:r>
              <a:rPr lang="en-US" altLang="en-US" sz="2400"/>
              <a:t>The Mormons are opposed by </a:t>
            </a:r>
            <a:r>
              <a:rPr lang="en-US" altLang="en-US" sz="2400">
                <a:cs typeface="Tahoma" pitchFamily="34" charset="0"/>
              </a:rPr>
              <a:t>"</a:t>
            </a:r>
            <a:r>
              <a:rPr lang="en-US" altLang="en-US" sz="2400"/>
              <a:t>Gentiles</a:t>
            </a:r>
            <a:r>
              <a:rPr lang="en-US" altLang="en-US" sz="2400">
                <a:cs typeface="Tahoma" pitchFamily="34" charset="0"/>
              </a:rPr>
              <a:t>"</a:t>
            </a:r>
            <a:r>
              <a:rPr lang="en-US" altLang="en-US" sz="2400"/>
              <a:t> in NY, OH, MO.</a:t>
            </a:r>
          </a:p>
          <a:p>
            <a:pPr>
              <a:lnSpc>
                <a:spcPct val="90000"/>
              </a:lnSpc>
            </a:pPr>
            <a:r>
              <a:rPr lang="en-US" altLang="en-US" sz="2400"/>
              <a:t>In 1839, the MO settlement fails, they move to Nauvoo, IL. </a:t>
            </a:r>
          </a:p>
          <a:p>
            <a:pPr>
              <a:lnSpc>
                <a:spcPct val="90000"/>
              </a:lnSpc>
            </a:pPr>
            <a:r>
              <a:rPr lang="en-US" altLang="en-US" sz="2400"/>
              <a:t>Illinois, in sympathy, gives Nauvoo a broad charter; competition between Whigs &amp; Democrats for votes.</a:t>
            </a:r>
          </a:p>
          <a:p>
            <a:pPr>
              <a:lnSpc>
                <a:spcPct val="90000"/>
              </a:lnSpc>
            </a:pPr>
            <a:r>
              <a:rPr lang="en-US" altLang="en-US" sz="2400"/>
              <a:t>The Nauvoo temple is begun in 1841.</a:t>
            </a:r>
          </a:p>
        </p:txBody>
      </p:sp>
      <p:pic>
        <p:nvPicPr>
          <p:cNvPr id="36877" name="Picture 13" descr="NauvooTemple"/>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r="1762"/>
          <a:stretch>
            <a:fillRect/>
          </a:stretch>
        </p:blipFill>
        <p:spPr>
          <a:xfrm>
            <a:off x="5410200" y="2895600"/>
            <a:ext cx="2743200" cy="3433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79" name="Line 15"/>
          <p:cNvSpPr>
            <a:spLocks noChangeShapeType="1"/>
          </p:cNvSpPr>
          <p:nvPr/>
        </p:nvSpPr>
        <p:spPr bwMode="auto">
          <a:xfrm flipH="1">
            <a:off x="4876800" y="1905000"/>
            <a:ext cx="1981200" cy="60960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6880" name="Line 16"/>
          <p:cNvSpPr>
            <a:spLocks noChangeShapeType="1"/>
          </p:cNvSpPr>
          <p:nvPr/>
        </p:nvSpPr>
        <p:spPr bwMode="auto">
          <a:xfrm flipV="1">
            <a:off x="4876800" y="2133600"/>
            <a:ext cx="457200" cy="38100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6881" name="Line 17"/>
          <p:cNvSpPr>
            <a:spLocks noChangeShapeType="1"/>
          </p:cNvSpPr>
          <p:nvPr/>
        </p:nvSpPr>
        <p:spPr bwMode="auto">
          <a:xfrm flipH="1">
            <a:off x="6858000" y="1371600"/>
            <a:ext cx="762000" cy="53340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custDataLst>
      <p:tags r:id="rId1"/>
    </p:custDataLst>
  </p:cSld>
  <p:clrMapOvr>
    <a:masterClrMapping/>
  </p:clrMapOvr>
  <p:transition advTm="5652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 calcmode="lin" valueType="num">
                                      <p:cBhvr additive="base">
                                        <p:cTn id="7" dur="500" fill="hold"/>
                                        <p:tgtEl>
                                          <p:spTgt spid="368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68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36875"/>
                                        </p:tgtEl>
                                        <p:attrNameLst>
                                          <p:attrName>style.visibility</p:attrName>
                                        </p:attrNameLst>
                                      </p:cBhvr>
                                      <p:to>
                                        <p:strVal val="visible"/>
                                      </p:to>
                                    </p:set>
                                    <p:animEffect transition="in" filter="checkerboard(across)">
                                      <p:cBhvr>
                                        <p:cTn id="13" dur="500"/>
                                        <p:tgtEl>
                                          <p:spTgt spid="3687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36881"/>
                                        </p:tgtEl>
                                        <p:attrNameLst>
                                          <p:attrName>style.visibility</p:attrName>
                                        </p:attrNameLst>
                                      </p:cBhvr>
                                      <p:to>
                                        <p:strVal val="visible"/>
                                      </p:to>
                                    </p:set>
                                    <p:animEffect transition="in" filter="wipe(right)">
                                      <p:cBhvr>
                                        <p:cTn id="18" dur="500"/>
                                        <p:tgtEl>
                                          <p:spTgt spid="3688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36879"/>
                                        </p:tgtEl>
                                        <p:attrNameLst>
                                          <p:attrName>style.visibility</p:attrName>
                                        </p:attrNameLst>
                                      </p:cBhvr>
                                      <p:to>
                                        <p:strVal val="visible"/>
                                      </p:to>
                                    </p:set>
                                    <p:animEffect transition="in" filter="wipe(right)">
                                      <p:cBhvr>
                                        <p:cTn id="23" dur="500"/>
                                        <p:tgtEl>
                                          <p:spTgt spid="3687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36867">
                                            <p:txEl>
                                              <p:pRg st="1" end="1"/>
                                            </p:txEl>
                                          </p:spTgt>
                                        </p:tgtEl>
                                        <p:attrNameLst>
                                          <p:attrName>style.visibility</p:attrName>
                                        </p:attrNameLst>
                                      </p:cBhvr>
                                      <p:to>
                                        <p:strVal val="visible"/>
                                      </p:to>
                                    </p:set>
                                    <p:anim calcmode="lin" valueType="num">
                                      <p:cBhvr additive="base">
                                        <p:cTn id="28" dur="500" fill="hold"/>
                                        <p:tgtEl>
                                          <p:spTgt spid="36867">
                                            <p:txEl>
                                              <p:pRg st="1" end="1"/>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368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6880"/>
                                        </p:tgtEl>
                                        <p:attrNameLst>
                                          <p:attrName>style.visibility</p:attrName>
                                        </p:attrNameLst>
                                      </p:cBhvr>
                                      <p:to>
                                        <p:strVal val="visible"/>
                                      </p:to>
                                    </p:set>
                                    <p:animEffect transition="in" filter="wipe(left)">
                                      <p:cBhvr>
                                        <p:cTn id="34" dur="500"/>
                                        <p:tgtEl>
                                          <p:spTgt spid="3688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36867">
                                            <p:txEl>
                                              <p:pRg st="2" end="2"/>
                                            </p:txEl>
                                          </p:spTgt>
                                        </p:tgtEl>
                                        <p:attrNameLst>
                                          <p:attrName>style.visibility</p:attrName>
                                        </p:attrNameLst>
                                      </p:cBhvr>
                                      <p:to>
                                        <p:strVal val="visible"/>
                                      </p:to>
                                    </p:set>
                                    <p:anim calcmode="lin" valueType="num">
                                      <p:cBhvr additive="base">
                                        <p:cTn id="39" dur="500" fill="hold"/>
                                        <p:tgtEl>
                                          <p:spTgt spid="36867">
                                            <p:txEl>
                                              <p:pRg st="2" end="2"/>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68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36867">
                                            <p:txEl>
                                              <p:pRg st="3" end="3"/>
                                            </p:txEl>
                                          </p:spTgt>
                                        </p:tgtEl>
                                        <p:attrNameLst>
                                          <p:attrName>style.visibility</p:attrName>
                                        </p:attrNameLst>
                                      </p:cBhvr>
                                      <p:to>
                                        <p:strVal val="visible"/>
                                      </p:to>
                                    </p:set>
                                    <p:anim calcmode="lin" valueType="num">
                                      <p:cBhvr additive="base">
                                        <p:cTn id="45" dur="500" fill="hold"/>
                                        <p:tgtEl>
                                          <p:spTgt spid="36867">
                                            <p:txEl>
                                              <p:pRg st="3" end="3"/>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3686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5" presetClass="entr" presetSubtype="10" fill="hold" nodeType="clickEffect">
                                  <p:stCondLst>
                                    <p:cond delay="0"/>
                                  </p:stCondLst>
                                  <p:childTnLst>
                                    <p:set>
                                      <p:cBhvr>
                                        <p:cTn id="50" dur="1" fill="hold">
                                          <p:stCondLst>
                                            <p:cond delay="0"/>
                                          </p:stCondLst>
                                        </p:cTn>
                                        <p:tgtEl>
                                          <p:spTgt spid="36877"/>
                                        </p:tgtEl>
                                        <p:attrNameLst>
                                          <p:attrName>style.visibility</p:attrName>
                                        </p:attrNameLst>
                                      </p:cBhvr>
                                      <p:to>
                                        <p:strVal val="visible"/>
                                      </p:to>
                                    </p:set>
                                    <p:animEffect transition="in" filter="checkerboard(across)">
                                      <p:cBhvr>
                                        <p:cTn id="51" dur="500"/>
                                        <p:tgtEl>
                                          <p:spTgt spid="36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uiExpand="1" build="p" autoUpdateAnimBg="0"/>
      <p:bldP spid="36879" grpId="0" animBg="1"/>
      <p:bldP spid="36880" grpId="0" animBg="1"/>
      <p:bldP spid="3688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tLang="en-US"/>
              <a:t>Smith</a:t>
            </a:r>
            <a:r>
              <a:rPr lang="en-US" altLang="en-US">
                <a:cs typeface="Tahoma" pitchFamily="34" charset="0"/>
              </a:rPr>
              <a:t>'</a:t>
            </a:r>
            <a:r>
              <a:rPr lang="en-US" altLang="en-US"/>
              <a:t>s Career</a:t>
            </a:r>
          </a:p>
        </p:txBody>
      </p:sp>
      <p:sp>
        <p:nvSpPr>
          <p:cNvPr id="37891" name="Rectangle 3" descr="Rectangle: Click to edit Master text styles&#10;Second level&#10;Third level&#10;Fourth level&#10;Fifth level"/>
          <p:cNvSpPr>
            <a:spLocks noGrp="1" noChangeArrowheads="1"/>
          </p:cNvSpPr>
          <p:nvPr>
            <p:ph type="body" idx="1"/>
          </p:nvPr>
        </p:nvSpPr>
        <p:spPr/>
        <p:txBody>
          <a:bodyPr/>
          <a:lstStyle/>
          <a:p>
            <a:pPr>
              <a:lnSpc>
                <a:spcPct val="90000"/>
              </a:lnSpc>
            </a:pPr>
            <a:r>
              <a:rPr lang="en-US" altLang="en-US" sz="2800"/>
              <a:t>Nauvoo is allowed to have its own independent militia.  Smith becomes mayor of Nauvoo and commander of the Nauvoo Legion – spiritual, political &amp; military leader.</a:t>
            </a:r>
          </a:p>
          <a:p>
            <a:pPr>
              <a:lnSpc>
                <a:spcPct val="90000"/>
              </a:lnSpc>
            </a:pPr>
            <a:r>
              <a:rPr lang="en-US" altLang="en-US" sz="2800"/>
              <a:t>In 1844, Mormon missionaries campaign for Smith in the US presidential election.</a:t>
            </a:r>
          </a:p>
          <a:p>
            <a:pPr>
              <a:lnSpc>
                <a:spcPct val="90000"/>
              </a:lnSpc>
            </a:pPr>
            <a:r>
              <a:rPr lang="en-US" altLang="en-US" sz="2800"/>
              <a:t>Smith has an opposition newspaper destroyed.  His opponents charge him with treason.</a:t>
            </a:r>
          </a:p>
          <a:p>
            <a:pPr>
              <a:lnSpc>
                <a:spcPct val="90000"/>
              </a:lnSpc>
            </a:pPr>
            <a:r>
              <a:rPr lang="en-US" altLang="en-US" sz="2800"/>
              <a:t>The governor of IL calls up the state militia, fearing a civil war.</a:t>
            </a:r>
          </a:p>
        </p:txBody>
      </p:sp>
      <p:pic>
        <p:nvPicPr>
          <p:cNvPr id="37894" name="Picture 6" descr="nauvlegion"/>
          <p:cNvPicPr>
            <a:picLocks noChangeAspect="1" noChangeArrowheads="1"/>
          </p:cNvPicPr>
          <p:nvPr/>
        </p:nvPicPr>
        <p:blipFill>
          <a:blip r:embed="rId3">
            <a:lum bright="12000"/>
            <a:extLst>
              <a:ext uri="{28A0092B-C50C-407E-A947-70E740481C1C}">
                <a14:useLocalDpi xmlns:a14="http://schemas.microsoft.com/office/drawing/2010/main" val="0"/>
              </a:ext>
            </a:extLst>
          </a:blip>
          <a:srcRect t="2650"/>
          <a:stretch>
            <a:fillRect/>
          </a:stretch>
        </p:blipFill>
        <p:spPr bwMode="auto">
          <a:xfrm>
            <a:off x="5181600" y="381000"/>
            <a:ext cx="3667125" cy="27987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5820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 calcmode="lin" valueType="num">
                                      <p:cBhvr additive="base">
                                        <p:cTn id="7" dur="500" fill="hold"/>
                                        <p:tgtEl>
                                          <p:spTgt spid="378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8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37894"/>
                                        </p:tgtEl>
                                        <p:attrNameLst>
                                          <p:attrName>style.visibility</p:attrName>
                                        </p:attrNameLst>
                                      </p:cBhvr>
                                      <p:to>
                                        <p:strVal val="visible"/>
                                      </p:to>
                                    </p:set>
                                    <p:animEffect transition="in" filter="checkerboard(across)">
                                      <p:cBhvr>
                                        <p:cTn id="13" dur="500"/>
                                        <p:tgtEl>
                                          <p:spTgt spid="3789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7891">
                                            <p:txEl>
                                              <p:pRg st="1" end="1"/>
                                            </p:txEl>
                                          </p:spTgt>
                                        </p:tgtEl>
                                        <p:attrNameLst>
                                          <p:attrName>style.visibility</p:attrName>
                                        </p:attrNameLst>
                                      </p:cBhvr>
                                      <p:to>
                                        <p:strVal val="visible"/>
                                      </p:to>
                                    </p:set>
                                    <p:anim calcmode="lin" valueType="num">
                                      <p:cBhvr additive="base">
                                        <p:cTn id="18" dur="500" fill="hold"/>
                                        <p:tgtEl>
                                          <p:spTgt spid="37891">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78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7891">
                                            <p:txEl>
                                              <p:pRg st="2" end="2"/>
                                            </p:txEl>
                                          </p:spTgt>
                                        </p:tgtEl>
                                        <p:attrNameLst>
                                          <p:attrName>style.visibility</p:attrName>
                                        </p:attrNameLst>
                                      </p:cBhvr>
                                      <p:to>
                                        <p:strVal val="visible"/>
                                      </p:to>
                                    </p:set>
                                    <p:anim calcmode="lin" valueType="num">
                                      <p:cBhvr additive="base">
                                        <p:cTn id="24" dur="500" fill="hold"/>
                                        <p:tgtEl>
                                          <p:spTgt spid="37891">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78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37891">
                                            <p:txEl>
                                              <p:pRg st="3" end="3"/>
                                            </p:txEl>
                                          </p:spTgt>
                                        </p:tgtEl>
                                        <p:attrNameLst>
                                          <p:attrName>style.visibility</p:attrName>
                                        </p:attrNameLst>
                                      </p:cBhvr>
                                      <p:to>
                                        <p:strVal val="visible"/>
                                      </p:to>
                                    </p:set>
                                    <p:anim calcmode="lin" valueType="num">
                                      <p:cBhvr additive="base">
                                        <p:cTn id="30" dur="500" fill="hold"/>
                                        <p:tgtEl>
                                          <p:spTgt spid="37891">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3789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uiExpand="1"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ltLang="en-US"/>
              <a:t>Smith</a:t>
            </a:r>
            <a:r>
              <a:rPr lang="en-US" altLang="en-US">
                <a:cs typeface="Tahoma" pitchFamily="34" charset="0"/>
              </a:rPr>
              <a:t>'</a:t>
            </a:r>
            <a:r>
              <a:rPr lang="en-US" altLang="en-US"/>
              <a:t>s Career</a:t>
            </a:r>
          </a:p>
        </p:txBody>
      </p:sp>
      <p:sp>
        <p:nvSpPr>
          <p:cNvPr id="38915" name="Rectangle 3" descr="Rectangle: Click to edit Master text styles&#10;Second level&#10;Third level&#10;Fourth level&#10;Fifth level"/>
          <p:cNvSpPr>
            <a:spLocks noGrp="1" noChangeArrowheads="1"/>
          </p:cNvSpPr>
          <p:nvPr>
            <p:ph type="body" sz="half" idx="1"/>
          </p:nvPr>
        </p:nvSpPr>
        <p:spPr/>
        <p:txBody>
          <a:bodyPr/>
          <a:lstStyle/>
          <a:p>
            <a:pPr>
              <a:lnSpc>
                <a:spcPct val="90000"/>
              </a:lnSpc>
            </a:pPr>
            <a:r>
              <a:rPr lang="en-US" altLang="en-US" sz="2400"/>
              <a:t>Smith eventually gives himself up, and is imprisoned in the county jail.</a:t>
            </a:r>
          </a:p>
          <a:p>
            <a:pPr>
              <a:lnSpc>
                <a:spcPct val="90000"/>
              </a:lnSpc>
            </a:pPr>
            <a:r>
              <a:rPr lang="en-US" altLang="en-US" sz="2400"/>
              <a:t>The governor sends the militia home, but a group of them return, storm the jail, and kill Joseph Smith.</a:t>
            </a:r>
          </a:p>
          <a:p>
            <a:pPr>
              <a:lnSpc>
                <a:spcPct val="90000"/>
              </a:lnSpc>
            </a:pPr>
            <a:r>
              <a:rPr lang="en-US" altLang="en-US" sz="2400"/>
              <a:t>As a result, Smith comes to be seen as a martyr by the Mormons.</a:t>
            </a:r>
          </a:p>
        </p:txBody>
      </p:sp>
      <p:pic>
        <p:nvPicPr>
          <p:cNvPr id="38917" name="Picture 5" descr="carth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82588"/>
            <a:ext cx="3733800" cy="3163887"/>
          </a:xfrm>
          <a:prstGeom prst="rect">
            <a:avLst/>
          </a:prstGeom>
          <a:noFill/>
          <a:extLst>
            <a:ext uri="{909E8E84-426E-40DD-AFC4-6F175D3DCCD1}">
              <a14:hiddenFill xmlns:a14="http://schemas.microsoft.com/office/drawing/2010/main">
                <a:solidFill>
                  <a:srgbClr val="FFFFFF"/>
                </a:solidFill>
              </a14:hiddenFill>
            </a:ext>
          </a:extLst>
        </p:spPr>
      </p:pic>
      <p:pic>
        <p:nvPicPr>
          <p:cNvPr id="38922" name="Picture 10" descr="jsmithmartyr"/>
          <p:cNvPicPr>
            <a:picLocks noGrp="1" noChangeAspect="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5300663" y="1905000"/>
            <a:ext cx="3122612"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886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8917"/>
                                        </p:tgtEl>
                                        <p:attrNameLst>
                                          <p:attrName>style.visibility</p:attrName>
                                        </p:attrNameLst>
                                      </p:cBhvr>
                                      <p:to>
                                        <p:strVal val="visible"/>
                                      </p:to>
                                    </p:set>
                                    <p:animEffect transition="in" filter="checkerboard(across)">
                                      <p:cBhvr>
                                        <p:cTn id="7" dur="500"/>
                                        <p:tgtEl>
                                          <p:spTgt spid="389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8915">
                                            <p:txEl>
                                              <p:pRg st="0" end="0"/>
                                            </p:txEl>
                                          </p:spTgt>
                                        </p:tgtEl>
                                        <p:attrNameLst>
                                          <p:attrName>style.visibility</p:attrName>
                                        </p:attrNameLst>
                                      </p:cBhvr>
                                      <p:to>
                                        <p:strVal val="visible"/>
                                      </p:to>
                                    </p:set>
                                    <p:anim calcmode="lin" valueType="num">
                                      <p:cBhvr additive="base">
                                        <p:cTn id="12" dur="500" fill="hold"/>
                                        <p:tgtEl>
                                          <p:spTgt spid="3891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89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8915">
                                            <p:txEl>
                                              <p:pRg st="1" end="1"/>
                                            </p:txEl>
                                          </p:spTgt>
                                        </p:tgtEl>
                                        <p:attrNameLst>
                                          <p:attrName>style.visibility</p:attrName>
                                        </p:attrNameLst>
                                      </p:cBhvr>
                                      <p:to>
                                        <p:strVal val="visible"/>
                                      </p:to>
                                    </p:set>
                                    <p:anim calcmode="lin" valueType="num">
                                      <p:cBhvr additive="base">
                                        <p:cTn id="18" dur="500" fill="hold"/>
                                        <p:tgtEl>
                                          <p:spTgt spid="38915">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89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8915">
                                            <p:txEl>
                                              <p:pRg st="2" end="2"/>
                                            </p:txEl>
                                          </p:spTgt>
                                        </p:tgtEl>
                                        <p:attrNameLst>
                                          <p:attrName>style.visibility</p:attrName>
                                        </p:attrNameLst>
                                      </p:cBhvr>
                                      <p:to>
                                        <p:strVal val="visible"/>
                                      </p:to>
                                    </p:set>
                                    <p:anim calcmode="lin" valueType="num">
                                      <p:cBhvr additive="base">
                                        <p:cTn id="24" dur="500" fill="hold"/>
                                        <p:tgtEl>
                                          <p:spTgt spid="38915">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89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5" presetClass="entr" presetSubtype="10" fill="hold" nodeType="clickEffect">
                                  <p:stCondLst>
                                    <p:cond delay="0"/>
                                  </p:stCondLst>
                                  <p:childTnLst>
                                    <p:set>
                                      <p:cBhvr>
                                        <p:cTn id="29" dur="1" fill="hold">
                                          <p:stCondLst>
                                            <p:cond delay="0"/>
                                          </p:stCondLst>
                                        </p:cTn>
                                        <p:tgtEl>
                                          <p:spTgt spid="38922"/>
                                        </p:tgtEl>
                                        <p:attrNameLst>
                                          <p:attrName>style.visibility</p:attrName>
                                        </p:attrNameLst>
                                      </p:cBhvr>
                                      <p:to>
                                        <p:strVal val="visible"/>
                                      </p:to>
                                    </p:set>
                                    <p:animEffect transition="in" filter="checkerboard(across)">
                                      <p:cBhvr>
                                        <p:cTn id="30" dur="500"/>
                                        <p:tgtEl>
                                          <p:spTgt spid="38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9946" name="Picture 1034" descr="byoung"/>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029200" y="1676400"/>
            <a:ext cx="335756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38" name="Rectangle 1026"/>
          <p:cNvSpPr>
            <a:spLocks noGrp="1" noChangeArrowheads="1"/>
          </p:cNvSpPr>
          <p:nvPr>
            <p:ph type="title"/>
          </p:nvPr>
        </p:nvSpPr>
        <p:spPr/>
        <p:txBody>
          <a:bodyPr/>
          <a:lstStyle/>
          <a:p>
            <a:r>
              <a:rPr lang="en-US" altLang="en-US"/>
              <a:t>Mormons after Smith</a:t>
            </a:r>
          </a:p>
        </p:txBody>
      </p:sp>
      <p:sp>
        <p:nvSpPr>
          <p:cNvPr id="39939" name="Rectangle 1027" descr="Rectangle: Click to edit Master text styles&#10;Second level&#10;Third level&#10;Fourth level&#10;Fifth level"/>
          <p:cNvSpPr>
            <a:spLocks noGrp="1" noChangeArrowheads="1"/>
          </p:cNvSpPr>
          <p:nvPr>
            <p:ph type="body" sz="half" idx="1"/>
          </p:nvPr>
        </p:nvSpPr>
        <p:spPr>
          <a:xfrm>
            <a:off x="838200" y="1600200"/>
            <a:ext cx="3810000" cy="4419600"/>
          </a:xfrm>
        </p:spPr>
        <p:txBody>
          <a:bodyPr/>
          <a:lstStyle/>
          <a:p>
            <a:pPr>
              <a:lnSpc>
                <a:spcPct val="90000"/>
              </a:lnSpc>
            </a:pPr>
            <a:r>
              <a:rPr lang="en-US" altLang="en-US" sz="2400"/>
              <a:t>Brigham Young becomes Smith</a:t>
            </a:r>
            <a:r>
              <a:rPr lang="en-US" altLang="en-US" sz="2400">
                <a:cs typeface="Tahoma" pitchFamily="34" charset="0"/>
              </a:rPr>
              <a:t>'</a:t>
            </a:r>
            <a:r>
              <a:rPr lang="en-US" altLang="en-US" sz="2400"/>
              <a:t>s successor.</a:t>
            </a:r>
          </a:p>
          <a:p>
            <a:pPr>
              <a:lnSpc>
                <a:spcPct val="90000"/>
              </a:lnSpc>
            </a:pPr>
            <a:r>
              <a:rPr lang="en-US" altLang="en-US" sz="2400"/>
              <a:t>After 2 more years opposition, Young leads his followers to Utah, where they build their new society in the wilderness.</a:t>
            </a:r>
          </a:p>
          <a:p>
            <a:pPr>
              <a:lnSpc>
                <a:spcPct val="90000"/>
              </a:lnSpc>
            </a:pPr>
            <a:r>
              <a:rPr lang="en-US" altLang="en-US" sz="2400"/>
              <a:t>The Mormons continue to evangelize in the US and Europe, encourag-ing converts to come to Utah.</a:t>
            </a:r>
          </a:p>
        </p:txBody>
      </p:sp>
      <p:pic>
        <p:nvPicPr>
          <p:cNvPr id="39947" name="Picture 1035" descr="pushcar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657600"/>
            <a:ext cx="3548063" cy="2967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2952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9946"/>
                                        </p:tgtEl>
                                        <p:attrNameLst>
                                          <p:attrName>style.visibility</p:attrName>
                                        </p:attrNameLst>
                                      </p:cBhvr>
                                      <p:to>
                                        <p:strVal val="visible"/>
                                      </p:to>
                                    </p:set>
                                    <p:animEffect transition="in" filter="checkerboard(across)">
                                      <p:cBhvr>
                                        <p:cTn id="7" dur="500"/>
                                        <p:tgtEl>
                                          <p:spTgt spid="399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9939">
                                            <p:txEl>
                                              <p:pRg st="0" end="0"/>
                                            </p:txEl>
                                          </p:spTgt>
                                        </p:tgtEl>
                                        <p:attrNameLst>
                                          <p:attrName>style.visibility</p:attrName>
                                        </p:attrNameLst>
                                      </p:cBhvr>
                                      <p:to>
                                        <p:strVal val="visible"/>
                                      </p:to>
                                    </p:set>
                                    <p:anim calcmode="lin" valueType="num">
                                      <p:cBhvr additive="base">
                                        <p:cTn id="12" dur="500" fill="hold"/>
                                        <p:tgtEl>
                                          <p:spTgt spid="3993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99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9939">
                                            <p:txEl>
                                              <p:pRg st="1" end="1"/>
                                            </p:txEl>
                                          </p:spTgt>
                                        </p:tgtEl>
                                        <p:attrNameLst>
                                          <p:attrName>style.visibility</p:attrName>
                                        </p:attrNameLst>
                                      </p:cBhvr>
                                      <p:to>
                                        <p:strVal val="visible"/>
                                      </p:to>
                                    </p:set>
                                    <p:anim calcmode="lin" valueType="num">
                                      <p:cBhvr additive="base">
                                        <p:cTn id="18" dur="500" fill="hold"/>
                                        <p:tgtEl>
                                          <p:spTgt spid="3993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99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9939">
                                            <p:txEl>
                                              <p:pRg st="2" end="2"/>
                                            </p:txEl>
                                          </p:spTgt>
                                        </p:tgtEl>
                                        <p:attrNameLst>
                                          <p:attrName>style.visibility</p:attrName>
                                        </p:attrNameLst>
                                      </p:cBhvr>
                                      <p:to>
                                        <p:strVal val="visible"/>
                                      </p:to>
                                    </p:set>
                                    <p:anim calcmode="lin" valueType="num">
                                      <p:cBhvr additive="base">
                                        <p:cTn id="24" dur="500" fill="hold"/>
                                        <p:tgtEl>
                                          <p:spTgt spid="39939">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99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5" presetClass="entr" presetSubtype="10" fill="hold" nodeType="clickEffect">
                                  <p:stCondLst>
                                    <p:cond delay="0"/>
                                  </p:stCondLst>
                                  <p:childTnLst>
                                    <p:set>
                                      <p:cBhvr>
                                        <p:cTn id="29" dur="1" fill="hold">
                                          <p:stCondLst>
                                            <p:cond delay="0"/>
                                          </p:stCondLst>
                                        </p:cTn>
                                        <p:tgtEl>
                                          <p:spTgt spid="39947"/>
                                        </p:tgtEl>
                                        <p:attrNameLst>
                                          <p:attrName>style.visibility</p:attrName>
                                        </p:attrNameLst>
                                      </p:cBhvr>
                                      <p:to>
                                        <p:strVal val="visible"/>
                                      </p:to>
                                    </p:set>
                                    <p:animEffect transition="in" filter="checkerboard(across)">
                                      <p:cBhvr>
                                        <p:cTn id="30" dur="500"/>
                                        <p:tgtEl>
                                          <p:spTgt spid="39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72" name="Picture 12" descr="MonmonPop"/>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53000" y="1524000"/>
            <a:ext cx="3810000" cy="2765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2" name="Rectangle 2"/>
          <p:cNvSpPr>
            <a:spLocks noGrp="1" noChangeArrowheads="1"/>
          </p:cNvSpPr>
          <p:nvPr>
            <p:ph type="title"/>
          </p:nvPr>
        </p:nvSpPr>
        <p:spPr/>
        <p:txBody>
          <a:bodyPr/>
          <a:lstStyle/>
          <a:p>
            <a:r>
              <a:rPr lang="en-US" altLang="en-US"/>
              <a:t>Mormons after Smith</a:t>
            </a:r>
          </a:p>
        </p:txBody>
      </p:sp>
      <p:sp>
        <p:nvSpPr>
          <p:cNvPr id="40963" name="Rectangle 3" descr="Rectangle: Click to edit Master text styles&#10;Second level&#10;Third level&#10;Fourth level&#10;Fifth level"/>
          <p:cNvSpPr>
            <a:spLocks noGrp="1" noChangeArrowheads="1"/>
          </p:cNvSpPr>
          <p:nvPr>
            <p:ph type="body" sz="half" idx="1"/>
          </p:nvPr>
        </p:nvSpPr>
        <p:spPr>
          <a:xfrm>
            <a:off x="838200" y="1600200"/>
            <a:ext cx="3810000" cy="4419600"/>
          </a:xfrm>
        </p:spPr>
        <p:txBody>
          <a:bodyPr/>
          <a:lstStyle/>
          <a:p>
            <a:pPr>
              <a:lnSpc>
                <a:spcPct val="90000"/>
              </a:lnSpc>
            </a:pPr>
            <a:r>
              <a:rPr lang="en-US" altLang="en-US" sz="2400"/>
              <a:t>By the 1880s, there are 80,000 Mormons, mostly in Utah.</a:t>
            </a:r>
          </a:p>
          <a:p>
            <a:pPr>
              <a:lnSpc>
                <a:spcPct val="90000"/>
              </a:lnSpc>
            </a:pPr>
            <a:r>
              <a:rPr lang="en-US" altLang="en-US" sz="2400"/>
              <a:t>The Mormons renounce polygamy so UT can become a state.</a:t>
            </a:r>
          </a:p>
          <a:p>
            <a:pPr>
              <a:lnSpc>
                <a:spcPct val="90000"/>
              </a:lnSpc>
            </a:pPr>
            <a:r>
              <a:rPr lang="en-US" altLang="en-US" sz="2400"/>
              <a:t>In 20th cen, Mormons multiply to over 5 million worldwide.</a:t>
            </a:r>
          </a:p>
          <a:p>
            <a:pPr>
              <a:lnSpc>
                <a:spcPct val="90000"/>
              </a:lnSpc>
            </a:pPr>
            <a:r>
              <a:rPr lang="en-US" altLang="en-US" sz="2400"/>
              <a:t>They have over 20 temples, performing eternal marriages and baptisms for the dead.</a:t>
            </a:r>
          </a:p>
        </p:txBody>
      </p:sp>
      <p:pic>
        <p:nvPicPr>
          <p:cNvPr id="40967" name="Picture 7" descr="templed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889375"/>
            <a:ext cx="3657600" cy="24526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4814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 calcmode="lin" valueType="num">
                                      <p:cBhvr additive="base">
                                        <p:cTn id="7" dur="500" fill="hold"/>
                                        <p:tgtEl>
                                          <p:spTgt spid="409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9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40972"/>
                                        </p:tgtEl>
                                        <p:attrNameLst>
                                          <p:attrName>style.visibility</p:attrName>
                                        </p:attrNameLst>
                                      </p:cBhvr>
                                      <p:to>
                                        <p:strVal val="visible"/>
                                      </p:to>
                                    </p:set>
                                    <p:animEffect transition="in" filter="checkerboard(across)">
                                      <p:cBhvr>
                                        <p:cTn id="13" dur="500"/>
                                        <p:tgtEl>
                                          <p:spTgt spid="4097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40963">
                                            <p:txEl>
                                              <p:pRg st="1" end="1"/>
                                            </p:txEl>
                                          </p:spTgt>
                                        </p:tgtEl>
                                        <p:attrNameLst>
                                          <p:attrName>style.visibility</p:attrName>
                                        </p:attrNameLst>
                                      </p:cBhvr>
                                      <p:to>
                                        <p:strVal val="visible"/>
                                      </p:to>
                                    </p:set>
                                    <p:anim calcmode="lin" valueType="num">
                                      <p:cBhvr additive="base">
                                        <p:cTn id="18" dur="500" fill="hold"/>
                                        <p:tgtEl>
                                          <p:spTgt spid="4096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409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0963">
                                            <p:txEl>
                                              <p:pRg st="2" end="2"/>
                                            </p:txEl>
                                          </p:spTgt>
                                        </p:tgtEl>
                                        <p:attrNameLst>
                                          <p:attrName>style.visibility</p:attrName>
                                        </p:attrNameLst>
                                      </p:cBhvr>
                                      <p:to>
                                        <p:strVal val="visible"/>
                                      </p:to>
                                    </p:set>
                                    <p:anim calcmode="lin" valueType="num">
                                      <p:cBhvr additive="base">
                                        <p:cTn id="24" dur="500" fill="hold"/>
                                        <p:tgtEl>
                                          <p:spTgt spid="4096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409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40963">
                                            <p:txEl>
                                              <p:pRg st="3" end="3"/>
                                            </p:txEl>
                                          </p:spTgt>
                                        </p:tgtEl>
                                        <p:attrNameLst>
                                          <p:attrName>style.visibility</p:attrName>
                                        </p:attrNameLst>
                                      </p:cBhvr>
                                      <p:to>
                                        <p:strVal val="visible"/>
                                      </p:to>
                                    </p:set>
                                    <p:anim calcmode="lin" valueType="num">
                                      <p:cBhvr additive="base">
                                        <p:cTn id="30" dur="500" fill="hold"/>
                                        <p:tgtEl>
                                          <p:spTgt spid="40963">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4096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5" presetClass="entr" presetSubtype="10" fill="hold" nodeType="clickEffect">
                                  <p:stCondLst>
                                    <p:cond delay="0"/>
                                  </p:stCondLst>
                                  <p:childTnLst>
                                    <p:set>
                                      <p:cBhvr>
                                        <p:cTn id="35" dur="1" fill="hold">
                                          <p:stCondLst>
                                            <p:cond delay="0"/>
                                          </p:stCondLst>
                                        </p:cTn>
                                        <p:tgtEl>
                                          <p:spTgt spid="40967"/>
                                        </p:tgtEl>
                                        <p:attrNameLst>
                                          <p:attrName>style.visibility</p:attrName>
                                        </p:attrNameLst>
                                      </p:cBhvr>
                                      <p:to>
                                        <p:strVal val="visible"/>
                                      </p:to>
                                    </p:set>
                                    <p:animEffect transition="in" filter="checkerboard(across)">
                                      <p:cBhvr>
                                        <p:cTn id="36" dur="500"/>
                                        <p:tgtEl>
                                          <p:spTgt spid="40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uiExpand="1"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ltLang="en-US"/>
              <a:t>Some Comments on History</a:t>
            </a:r>
          </a:p>
        </p:txBody>
      </p:sp>
      <p:sp>
        <p:nvSpPr>
          <p:cNvPr id="41987" name="Rectangle 3" descr="Rectangle: Click to edit Master text styles&#10;Second level&#10;Third level&#10;Fourth level&#10;Fifth level"/>
          <p:cNvSpPr>
            <a:spLocks noGrp="1" noChangeArrowheads="1"/>
          </p:cNvSpPr>
          <p:nvPr>
            <p:ph type="body" idx="1"/>
          </p:nvPr>
        </p:nvSpPr>
        <p:spPr/>
        <p:txBody>
          <a:bodyPr/>
          <a:lstStyle/>
          <a:p>
            <a:pPr>
              <a:lnSpc>
                <a:spcPct val="90000"/>
              </a:lnSpc>
            </a:pPr>
            <a:r>
              <a:rPr lang="en-US" altLang="en-US" sz="2800"/>
              <a:t>Not as nice as Mormons portray it.</a:t>
            </a:r>
          </a:p>
          <a:p>
            <a:pPr>
              <a:lnSpc>
                <a:spcPct val="90000"/>
              </a:lnSpc>
            </a:pPr>
            <a:r>
              <a:rPr lang="en-US" altLang="en-US" sz="2800"/>
              <a:t>Joseph Smith &amp; family were involved in the occult and something like crystal gazing before he founded the church.</a:t>
            </a:r>
          </a:p>
          <a:p>
            <a:pPr>
              <a:lnSpc>
                <a:spcPct val="90000"/>
              </a:lnSpc>
            </a:pPr>
            <a:r>
              <a:rPr lang="en-US" altLang="en-US" sz="2800"/>
              <a:t>There are serious historical problems with Smith’s vision story.</a:t>
            </a:r>
          </a:p>
          <a:p>
            <a:pPr>
              <a:lnSpc>
                <a:spcPct val="90000"/>
              </a:lnSpc>
            </a:pPr>
            <a:r>
              <a:rPr lang="en-US" altLang="en-US" sz="2800"/>
              <a:t>Though the Mormons were mistreated by their neighbors, their own words and deeds contributed to this.</a:t>
            </a:r>
          </a:p>
        </p:txBody>
      </p:sp>
    </p:spTree>
    <p:custDataLst>
      <p:tags r:id="rId1"/>
    </p:custDataLst>
  </p:cSld>
  <p:clrMapOvr>
    <a:masterClrMapping/>
  </p:clrMapOvr>
  <p:transition advTm="6717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 calcmode="lin" valueType="num">
                                      <p:cBhvr additive="base">
                                        <p:cTn id="7" dur="500" fill="hold"/>
                                        <p:tgtEl>
                                          <p:spTgt spid="419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9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987">
                                            <p:txEl>
                                              <p:pRg st="1" end="1"/>
                                            </p:txEl>
                                          </p:spTgt>
                                        </p:tgtEl>
                                        <p:attrNameLst>
                                          <p:attrName>style.visibility</p:attrName>
                                        </p:attrNameLst>
                                      </p:cBhvr>
                                      <p:to>
                                        <p:strVal val="visible"/>
                                      </p:to>
                                    </p:set>
                                    <p:anim calcmode="lin" valueType="num">
                                      <p:cBhvr additive="base">
                                        <p:cTn id="13" dur="500" fill="hold"/>
                                        <p:tgtEl>
                                          <p:spTgt spid="419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19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987">
                                            <p:txEl>
                                              <p:pRg st="2" end="2"/>
                                            </p:txEl>
                                          </p:spTgt>
                                        </p:tgtEl>
                                        <p:attrNameLst>
                                          <p:attrName>style.visibility</p:attrName>
                                        </p:attrNameLst>
                                      </p:cBhvr>
                                      <p:to>
                                        <p:strVal val="visible"/>
                                      </p:to>
                                    </p:set>
                                    <p:anim calcmode="lin" valueType="num">
                                      <p:cBhvr additive="base">
                                        <p:cTn id="19" dur="500" fill="hold"/>
                                        <p:tgtEl>
                                          <p:spTgt spid="4198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19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987">
                                            <p:txEl>
                                              <p:pRg st="3" end="3"/>
                                            </p:txEl>
                                          </p:spTgt>
                                        </p:tgtEl>
                                        <p:attrNameLst>
                                          <p:attrName>style.visibility</p:attrName>
                                        </p:attrNameLst>
                                      </p:cBhvr>
                                      <p:to>
                                        <p:strVal val="visible"/>
                                      </p:to>
                                    </p:set>
                                    <p:anim calcmode="lin" valueType="num">
                                      <p:cBhvr additive="base">
                                        <p:cTn id="25" dur="500" fill="hold"/>
                                        <p:tgtEl>
                                          <p:spTgt spid="4198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198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ltLang="en-US"/>
              <a:t>Some Comments on History</a:t>
            </a:r>
          </a:p>
        </p:txBody>
      </p:sp>
      <p:sp>
        <p:nvSpPr>
          <p:cNvPr id="43011" name="Rectangle 3" descr="Rectangle: Click to edit Master text styles&#10;Second level&#10;Third level&#10;Fourth level&#10;Fifth level"/>
          <p:cNvSpPr>
            <a:spLocks noGrp="1" noChangeArrowheads="1"/>
          </p:cNvSpPr>
          <p:nvPr>
            <p:ph type="body" idx="1"/>
          </p:nvPr>
        </p:nvSpPr>
        <p:spPr>
          <a:xfrm>
            <a:off x="838200" y="1905000"/>
            <a:ext cx="7772400" cy="4419600"/>
          </a:xfrm>
        </p:spPr>
        <p:txBody>
          <a:bodyPr/>
          <a:lstStyle/>
          <a:p>
            <a:pPr>
              <a:lnSpc>
                <a:spcPct val="80000"/>
              </a:lnSpc>
            </a:pPr>
            <a:r>
              <a:rPr lang="en-US" altLang="en-US" sz="2800"/>
              <a:t>The newspaper Smith destroyed was threatening to expose his teaching of polygamy, which was then only rumored among the Mormons.</a:t>
            </a:r>
          </a:p>
          <a:p>
            <a:pPr>
              <a:lnSpc>
                <a:spcPct val="80000"/>
              </a:lnSpc>
            </a:pPr>
            <a:r>
              <a:rPr lang="en-US" altLang="en-US" sz="2800"/>
              <a:t>Smith had in fact been practicing polygamy on the sly for some years, and some of his </a:t>
            </a:r>
            <a:r>
              <a:rPr lang="en-US" altLang="en-US" sz="2800">
                <a:cs typeface="Tahoma" pitchFamily="34" charset="0"/>
              </a:rPr>
              <a:t>"</a:t>
            </a:r>
            <a:r>
              <a:rPr lang="en-US" altLang="en-US" sz="2800"/>
              <a:t>wives</a:t>
            </a:r>
            <a:r>
              <a:rPr lang="en-US" altLang="en-US" sz="2800">
                <a:cs typeface="Tahoma" pitchFamily="34" charset="0"/>
              </a:rPr>
              <a:t>"</a:t>
            </a:r>
            <a:r>
              <a:rPr lang="en-US" altLang="en-US" sz="2800"/>
              <a:t> were already married to others.</a:t>
            </a:r>
          </a:p>
          <a:p>
            <a:pPr>
              <a:lnSpc>
                <a:spcPct val="80000"/>
              </a:lnSpc>
            </a:pPr>
            <a:r>
              <a:rPr lang="en-US" altLang="en-US" sz="2800"/>
              <a:t>There is evidence that Smith had sexual relations with about forty women.</a:t>
            </a:r>
          </a:p>
          <a:p>
            <a:pPr>
              <a:lnSpc>
                <a:spcPct val="80000"/>
              </a:lnSpc>
            </a:pPr>
            <a:r>
              <a:rPr lang="en-US" altLang="en-US" sz="2800"/>
              <a:t>Not a good sign for an alleged prophet of God!</a:t>
            </a:r>
          </a:p>
        </p:txBody>
      </p:sp>
    </p:spTree>
    <p:custDataLst>
      <p:tags r:id="rId1"/>
    </p:custDataLst>
  </p:cSld>
  <p:clrMapOvr>
    <a:masterClrMapping/>
  </p:clrMapOvr>
  <p:transition advTm="3198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 calcmode="lin" valueType="num">
                                      <p:cBhvr additive="base">
                                        <p:cTn id="7" dur="500" fill="hold"/>
                                        <p:tgtEl>
                                          <p:spTgt spid="430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30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011">
                                            <p:txEl>
                                              <p:pRg st="1" end="1"/>
                                            </p:txEl>
                                          </p:spTgt>
                                        </p:tgtEl>
                                        <p:attrNameLst>
                                          <p:attrName>style.visibility</p:attrName>
                                        </p:attrNameLst>
                                      </p:cBhvr>
                                      <p:to>
                                        <p:strVal val="visible"/>
                                      </p:to>
                                    </p:set>
                                    <p:anim calcmode="lin" valueType="num">
                                      <p:cBhvr additive="base">
                                        <p:cTn id="13" dur="500" fill="hold"/>
                                        <p:tgtEl>
                                          <p:spTgt spid="4301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30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3011">
                                            <p:txEl>
                                              <p:pRg st="2" end="2"/>
                                            </p:txEl>
                                          </p:spTgt>
                                        </p:tgtEl>
                                        <p:attrNameLst>
                                          <p:attrName>style.visibility</p:attrName>
                                        </p:attrNameLst>
                                      </p:cBhvr>
                                      <p:to>
                                        <p:strVal val="visible"/>
                                      </p:to>
                                    </p:set>
                                    <p:anim calcmode="lin" valueType="num">
                                      <p:cBhvr additive="base">
                                        <p:cTn id="19" dur="500" fill="hold"/>
                                        <p:tgtEl>
                                          <p:spTgt spid="4301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30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3011">
                                            <p:txEl>
                                              <p:pRg st="3" end="3"/>
                                            </p:txEl>
                                          </p:spTgt>
                                        </p:tgtEl>
                                        <p:attrNameLst>
                                          <p:attrName>style.visibility</p:attrName>
                                        </p:attrNameLst>
                                      </p:cBhvr>
                                      <p:to>
                                        <p:strVal val="visible"/>
                                      </p:to>
                                    </p:set>
                                    <p:anim calcmode="lin" valueType="num">
                                      <p:cBhvr additive="base">
                                        <p:cTn id="25" dur="500" fill="hold"/>
                                        <p:tgtEl>
                                          <p:spTgt spid="4301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301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5302" name="Picture 6" descr="BkMorm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6888" y="1066800"/>
            <a:ext cx="4464050" cy="5105400"/>
          </a:xfrm>
          <a:prstGeom prst="rect">
            <a:avLst/>
          </a:prstGeom>
          <a:noFill/>
          <a:extLst>
            <a:ext uri="{909E8E84-426E-40DD-AFC4-6F175D3DCCD1}">
              <a14:hiddenFill xmlns:a14="http://schemas.microsoft.com/office/drawing/2010/main">
                <a:solidFill>
                  <a:srgbClr val="FFFFFF"/>
                </a:solidFill>
              </a14:hiddenFill>
            </a:ext>
          </a:extLst>
        </p:spPr>
      </p:pic>
      <p:sp>
        <p:nvSpPr>
          <p:cNvPr id="55298" name="Rectangle 2"/>
          <p:cNvSpPr>
            <a:spLocks noGrp="1" noChangeArrowheads="1"/>
          </p:cNvSpPr>
          <p:nvPr>
            <p:ph type="ctrTitle"/>
          </p:nvPr>
        </p:nvSpPr>
        <p:spPr/>
        <p:txBody>
          <a:bodyPr/>
          <a:lstStyle/>
          <a:p>
            <a:r>
              <a:rPr lang="en-US" altLang="en-US"/>
              <a:t>Mormon Doctrine</a:t>
            </a:r>
          </a:p>
        </p:txBody>
      </p:sp>
      <p:sp>
        <p:nvSpPr>
          <p:cNvPr id="55299" name="Rectangle 3" descr="Rectangle: Click to edit Master text styles&#10;Second level&#10;Third level&#10;Fourth level&#10;Fifth level"/>
          <p:cNvSpPr>
            <a:spLocks noGrp="1" noChangeArrowheads="1"/>
          </p:cNvSpPr>
          <p:nvPr>
            <p:ph type="subTitle" idx="1"/>
          </p:nvPr>
        </p:nvSpPr>
        <p:spPr/>
        <p:txBody>
          <a:bodyPr/>
          <a:lstStyle/>
          <a:p>
            <a:r>
              <a:rPr lang="en-US" altLang="en-US"/>
              <a:t>…tested by the Bible</a:t>
            </a:r>
          </a:p>
        </p:txBody>
      </p:sp>
    </p:spTree>
    <p:custDataLst>
      <p:tags r:id="rId1"/>
    </p:custDataLst>
  </p:cSld>
  <p:clrMapOvr>
    <a:masterClrMapping/>
  </p:clrMapOvr>
  <p:transition advTm="588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5302"/>
                                        </p:tgtEl>
                                        <p:attrNameLst>
                                          <p:attrName>style.visibility</p:attrName>
                                        </p:attrNameLst>
                                      </p:cBhvr>
                                      <p:to>
                                        <p:strVal val="visible"/>
                                      </p:to>
                                    </p:set>
                                    <p:animEffect transition="in" filter="checkerboard(across)">
                                      <p:cBhvr>
                                        <p:cTn id="7" dur="500"/>
                                        <p:tgtEl>
                                          <p:spTgt spid="553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55298"/>
                                        </p:tgtEl>
                                        <p:attrNameLst>
                                          <p:attrName>style.visibility</p:attrName>
                                        </p:attrNameLst>
                                      </p:cBhvr>
                                      <p:to>
                                        <p:strVal val="visible"/>
                                      </p:to>
                                    </p:set>
                                    <p:anim calcmode="lin" valueType="num">
                                      <p:cBhvr>
                                        <p:cTn id="12" dur="500" fill="hold"/>
                                        <p:tgtEl>
                                          <p:spTgt spid="55298"/>
                                        </p:tgtEl>
                                        <p:attrNameLst>
                                          <p:attrName>ppt_w</p:attrName>
                                        </p:attrNameLst>
                                      </p:cBhvr>
                                      <p:tavLst>
                                        <p:tav tm="0">
                                          <p:val>
                                            <p:fltVal val="0"/>
                                          </p:val>
                                        </p:tav>
                                        <p:tav tm="100000">
                                          <p:val>
                                            <p:strVal val="#ppt_w"/>
                                          </p:val>
                                        </p:tav>
                                      </p:tavLst>
                                    </p:anim>
                                    <p:anim calcmode="lin" valueType="num">
                                      <p:cBhvr>
                                        <p:cTn id="13" dur="500" fill="hold"/>
                                        <p:tgtEl>
                                          <p:spTgt spid="55298"/>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5299">
                                            <p:txEl>
                                              <p:pRg st="0" end="0"/>
                                            </p:txEl>
                                          </p:spTgt>
                                        </p:tgtEl>
                                        <p:attrNameLst>
                                          <p:attrName>style.visibility</p:attrName>
                                        </p:attrNameLst>
                                      </p:cBhvr>
                                      <p:to>
                                        <p:strVal val="visible"/>
                                      </p:to>
                                    </p:set>
                                    <p:anim calcmode="lin" valueType="num">
                                      <p:cBhvr additive="base">
                                        <p:cTn id="18" dur="500" fill="hold"/>
                                        <p:tgtEl>
                                          <p:spTgt spid="55299">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529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autoUpdateAnimBg="0"/>
      <p:bldP spid="55299"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ltLang="en-US"/>
              <a:t>Mormon Doctrine</a:t>
            </a:r>
          </a:p>
        </p:txBody>
      </p:sp>
      <p:sp>
        <p:nvSpPr>
          <p:cNvPr id="56323" name="Rectangle 3" descr="Rectangle: Click to edit Master text styles&#10;Second level&#10;Third level&#10;Fourth level&#10;Fifth level"/>
          <p:cNvSpPr>
            <a:spLocks noGrp="1" noChangeArrowheads="1"/>
          </p:cNvSpPr>
          <p:nvPr>
            <p:ph type="body" idx="1"/>
          </p:nvPr>
        </p:nvSpPr>
        <p:spPr/>
        <p:txBody>
          <a:bodyPr/>
          <a:lstStyle/>
          <a:p>
            <a:pPr>
              <a:lnSpc>
                <a:spcPct val="80000"/>
              </a:lnSpc>
            </a:pPr>
            <a:r>
              <a:rPr lang="en-US" altLang="en-US" sz="2800"/>
              <a:t>The official doctrinal statement of the LDS Church, adopted in 1830, shows where they started …</a:t>
            </a:r>
            <a:r>
              <a:rPr lang="en-US" altLang="en-US" sz="2800">
                <a:cs typeface="Tahoma" pitchFamily="34" charset="0"/>
              </a:rPr>
              <a:t> </a:t>
            </a:r>
            <a:r>
              <a:rPr lang="en-US" altLang="en-US" sz="2800"/>
              <a:t>but not where they went.</a:t>
            </a:r>
          </a:p>
          <a:p>
            <a:pPr>
              <a:lnSpc>
                <a:spcPct val="80000"/>
              </a:lnSpc>
            </a:pPr>
            <a:r>
              <a:rPr lang="en-US" altLang="en-US" sz="2800"/>
              <a:t> Mormonism developed a good deal during the rest of Smith</a:t>
            </a:r>
            <a:r>
              <a:rPr lang="en-US" altLang="en-US" sz="2800">
                <a:cs typeface="Tahoma" pitchFamily="34" charset="0"/>
              </a:rPr>
              <a:t>'</a:t>
            </a:r>
            <a:r>
              <a:rPr lang="en-US" altLang="en-US" sz="2800"/>
              <a:t>s life.</a:t>
            </a:r>
          </a:p>
          <a:p>
            <a:pPr>
              <a:lnSpc>
                <a:spcPct val="80000"/>
              </a:lnSpc>
            </a:pPr>
            <a:r>
              <a:rPr lang="en-US" altLang="en-US" sz="2800"/>
              <a:t>The Mormon Scripture includes:</a:t>
            </a:r>
          </a:p>
          <a:p>
            <a:pPr lvl="1">
              <a:lnSpc>
                <a:spcPct val="80000"/>
              </a:lnSpc>
            </a:pPr>
            <a:r>
              <a:rPr lang="en-US" altLang="en-US" sz="2400"/>
              <a:t>The Bible – KJV</a:t>
            </a:r>
          </a:p>
          <a:p>
            <a:pPr lvl="1">
              <a:lnSpc>
                <a:spcPct val="80000"/>
              </a:lnSpc>
            </a:pPr>
            <a:r>
              <a:rPr lang="en-US" altLang="en-US" sz="2400"/>
              <a:t>The Book of Mormon</a:t>
            </a:r>
          </a:p>
          <a:p>
            <a:pPr lvl="1">
              <a:lnSpc>
                <a:spcPct val="80000"/>
              </a:lnSpc>
            </a:pPr>
            <a:r>
              <a:rPr lang="en-US" altLang="en-US" sz="2400"/>
              <a:t>The Doctrines &amp; Covenants</a:t>
            </a:r>
          </a:p>
          <a:p>
            <a:pPr lvl="1">
              <a:lnSpc>
                <a:spcPct val="80000"/>
              </a:lnSpc>
            </a:pPr>
            <a:r>
              <a:rPr lang="en-US" altLang="en-US" sz="2400"/>
              <a:t>The Pearl of Great Price</a:t>
            </a:r>
          </a:p>
        </p:txBody>
      </p:sp>
      <p:pic>
        <p:nvPicPr>
          <p:cNvPr id="56324" name="Picture 4" descr="tripcomb"/>
          <p:cNvPicPr>
            <a:picLocks noChangeAspect="1" noChangeArrowheads="1"/>
          </p:cNvPicPr>
          <p:nvPr/>
        </p:nvPicPr>
        <p:blipFill>
          <a:blip r:embed="rId3">
            <a:extLst>
              <a:ext uri="{28A0092B-C50C-407E-A947-70E740481C1C}">
                <a14:useLocalDpi xmlns:a14="http://schemas.microsoft.com/office/drawing/2010/main" val="0"/>
              </a:ext>
            </a:extLst>
          </a:blip>
          <a:srcRect l="9677" r="6451"/>
          <a:stretch>
            <a:fillRect/>
          </a:stretch>
        </p:blipFill>
        <p:spPr bwMode="auto">
          <a:xfrm>
            <a:off x="6400800" y="3733800"/>
            <a:ext cx="2363788" cy="28225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4121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 calcmode="lin" valueType="num">
                                      <p:cBhvr additive="base">
                                        <p:cTn id="7" dur="500" fill="hold"/>
                                        <p:tgtEl>
                                          <p:spTgt spid="563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63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6323">
                                            <p:txEl>
                                              <p:pRg st="1" end="1"/>
                                            </p:txEl>
                                          </p:spTgt>
                                        </p:tgtEl>
                                        <p:attrNameLst>
                                          <p:attrName>style.visibility</p:attrName>
                                        </p:attrNameLst>
                                      </p:cBhvr>
                                      <p:to>
                                        <p:strVal val="visible"/>
                                      </p:to>
                                    </p:set>
                                    <p:anim calcmode="lin" valueType="num">
                                      <p:cBhvr additive="base">
                                        <p:cTn id="13" dur="500" fill="hold"/>
                                        <p:tgtEl>
                                          <p:spTgt spid="563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63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6323">
                                            <p:txEl>
                                              <p:pRg st="2" end="2"/>
                                            </p:txEl>
                                          </p:spTgt>
                                        </p:tgtEl>
                                        <p:attrNameLst>
                                          <p:attrName>style.visibility</p:attrName>
                                        </p:attrNameLst>
                                      </p:cBhvr>
                                      <p:to>
                                        <p:strVal val="visible"/>
                                      </p:to>
                                    </p:set>
                                    <p:anim calcmode="lin" valueType="num">
                                      <p:cBhvr additive="base">
                                        <p:cTn id="19" dur="500" fill="hold"/>
                                        <p:tgtEl>
                                          <p:spTgt spid="5632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63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6323">
                                            <p:txEl>
                                              <p:pRg st="3" end="3"/>
                                            </p:txEl>
                                          </p:spTgt>
                                        </p:tgtEl>
                                        <p:attrNameLst>
                                          <p:attrName>style.visibility</p:attrName>
                                        </p:attrNameLst>
                                      </p:cBhvr>
                                      <p:to>
                                        <p:strVal val="visible"/>
                                      </p:to>
                                    </p:set>
                                    <p:anim calcmode="lin" valueType="num">
                                      <p:cBhvr additive="base">
                                        <p:cTn id="25" dur="500" fill="hold"/>
                                        <p:tgtEl>
                                          <p:spTgt spid="5632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63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6323">
                                            <p:txEl>
                                              <p:pRg st="4" end="4"/>
                                            </p:txEl>
                                          </p:spTgt>
                                        </p:tgtEl>
                                        <p:attrNameLst>
                                          <p:attrName>style.visibility</p:attrName>
                                        </p:attrNameLst>
                                      </p:cBhvr>
                                      <p:to>
                                        <p:strVal val="visible"/>
                                      </p:to>
                                    </p:set>
                                    <p:anim calcmode="lin" valueType="num">
                                      <p:cBhvr additive="base">
                                        <p:cTn id="31" dur="500" fill="hold"/>
                                        <p:tgtEl>
                                          <p:spTgt spid="5632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632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6323">
                                            <p:txEl>
                                              <p:pRg st="5" end="5"/>
                                            </p:txEl>
                                          </p:spTgt>
                                        </p:tgtEl>
                                        <p:attrNameLst>
                                          <p:attrName>style.visibility</p:attrName>
                                        </p:attrNameLst>
                                      </p:cBhvr>
                                      <p:to>
                                        <p:strVal val="visible"/>
                                      </p:to>
                                    </p:set>
                                    <p:anim calcmode="lin" valueType="num">
                                      <p:cBhvr additive="base">
                                        <p:cTn id="37" dur="500" fill="hold"/>
                                        <p:tgtEl>
                                          <p:spTgt spid="5632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632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6323">
                                            <p:txEl>
                                              <p:pRg st="6" end="6"/>
                                            </p:txEl>
                                          </p:spTgt>
                                        </p:tgtEl>
                                        <p:attrNameLst>
                                          <p:attrName>style.visibility</p:attrName>
                                        </p:attrNameLst>
                                      </p:cBhvr>
                                      <p:to>
                                        <p:strVal val="visible"/>
                                      </p:to>
                                    </p:set>
                                    <p:anim calcmode="lin" valueType="num">
                                      <p:cBhvr additive="base">
                                        <p:cTn id="43" dur="500" fill="hold"/>
                                        <p:tgtEl>
                                          <p:spTgt spid="5632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632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5" presetClass="entr" presetSubtype="10" fill="hold" nodeType="clickEffect">
                                  <p:stCondLst>
                                    <p:cond delay="0"/>
                                  </p:stCondLst>
                                  <p:childTnLst>
                                    <p:set>
                                      <p:cBhvr>
                                        <p:cTn id="48" dur="1" fill="hold">
                                          <p:stCondLst>
                                            <p:cond delay="0"/>
                                          </p:stCondLst>
                                        </p:cTn>
                                        <p:tgtEl>
                                          <p:spTgt spid="56324"/>
                                        </p:tgtEl>
                                        <p:attrNameLst>
                                          <p:attrName>style.visibility</p:attrName>
                                        </p:attrNameLst>
                                      </p:cBhvr>
                                      <p:to>
                                        <p:strVal val="visible"/>
                                      </p:to>
                                    </p:set>
                                    <p:animEffect transition="in" filter="checkerboard(across)">
                                      <p:cBhvr>
                                        <p:cTn id="49" dur="500"/>
                                        <p:tgtEl>
                                          <p:spTgt spid="56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bldLvl="2"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tLang="en-US"/>
              <a:t>The Articles of Faith </a:t>
            </a:r>
            <a:r>
              <a:rPr lang="en-US" altLang="en-US">
                <a:cs typeface="Tahoma" pitchFamily="34" charset="0"/>
              </a:rPr>
              <a:t>–</a:t>
            </a:r>
            <a:r>
              <a:rPr lang="en-US" altLang="en-US"/>
              <a:t> 1830</a:t>
            </a:r>
          </a:p>
        </p:txBody>
      </p:sp>
      <p:sp>
        <p:nvSpPr>
          <p:cNvPr id="57347" name="Rectangle 3" descr="Rectangle: Click to edit Master text styles&#10;Second level&#10;Third level&#10;Fourth level&#10;Fifth level"/>
          <p:cNvSpPr>
            <a:spLocks noGrp="1" noChangeArrowheads="1"/>
          </p:cNvSpPr>
          <p:nvPr>
            <p:ph type="body" idx="1"/>
          </p:nvPr>
        </p:nvSpPr>
        <p:spPr>
          <a:xfrm>
            <a:off x="838200" y="1676400"/>
            <a:ext cx="7772400" cy="4343400"/>
          </a:xfrm>
        </p:spPr>
        <p:txBody>
          <a:bodyPr/>
          <a:lstStyle/>
          <a:p>
            <a:pPr>
              <a:lnSpc>
                <a:spcPct val="90000"/>
              </a:lnSpc>
            </a:pPr>
            <a:r>
              <a:rPr lang="en-US" altLang="en-US" sz="2400"/>
              <a:t>We believe in God, the Eternal Father, and in His Son, Jesus Christ, and in the Holy Ghost.</a:t>
            </a:r>
          </a:p>
          <a:p>
            <a:pPr>
              <a:lnSpc>
                <a:spcPct val="90000"/>
              </a:lnSpc>
            </a:pPr>
            <a:r>
              <a:rPr lang="en-US" altLang="en-US" sz="2400"/>
              <a:t>We believe that men will be punished for their own sins, and not for Adam’s transgression.</a:t>
            </a:r>
          </a:p>
          <a:p>
            <a:pPr>
              <a:lnSpc>
                <a:spcPct val="90000"/>
              </a:lnSpc>
            </a:pPr>
            <a:r>
              <a:rPr lang="en-US" altLang="en-US" sz="2400"/>
              <a:t>We believe that through the atonement of Christ, all mankind may be saved, by obedience to the laws and ordinances of the Gospel.</a:t>
            </a:r>
          </a:p>
          <a:p>
            <a:pPr>
              <a:lnSpc>
                <a:spcPct val="90000"/>
              </a:lnSpc>
            </a:pPr>
            <a:r>
              <a:rPr lang="en-US" altLang="en-US" sz="2400"/>
              <a:t>We believe that the first principles and ordinances of the Gospel are:</a:t>
            </a:r>
          </a:p>
          <a:p>
            <a:pPr lvl="1">
              <a:lnSpc>
                <a:spcPct val="90000"/>
              </a:lnSpc>
            </a:pPr>
            <a:r>
              <a:rPr lang="en-US" altLang="en-US" sz="2000"/>
              <a:t>(1) Faith in the Lord Jesus Christ;</a:t>
            </a:r>
          </a:p>
          <a:p>
            <a:pPr lvl="1">
              <a:lnSpc>
                <a:spcPct val="90000"/>
              </a:lnSpc>
            </a:pPr>
            <a:r>
              <a:rPr lang="en-US" altLang="en-US" sz="2000"/>
              <a:t>(2) Repentance;</a:t>
            </a:r>
          </a:p>
          <a:p>
            <a:pPr lvl="1">
              <a:lnSpc>
                <a:spcPct val="90000"/>
              </a:lnSpc>
            </a:pPr>
            <a:r>
              <a:rPr lang="en-US" altLang="en-US" sz="2000"/>
              <a:t>(3) Baptism by immersion for the remission of sins;</a:t>
            </a:r>
          </a:p>
          <a:p>
            <a:pPr lvl="1">
              <a:lnSpc>
                <a:spcPct val="90000"/>
              </a:lnSpc>
            </a:pPr>
            <a:r>
              <a:rPr lang="en-US" altLang="en-US" sz="2000"/>
              <a:t>(4) Laying on of hands for the gift of the Holy Spirit.</a:t>
            </a:r>
          </a:p>
        </p:txBody>
      </p:sp>
    </p:spTree>
    <p:custDataLst>
      <p:tags r:id="rId1"/>
    </p:custDataLst>
  </p:cSld>
  <p:clrMapOvr>
    <a:masterClrMapping/>
  </p:clrMapOvr>
  <p:transition advTm="3558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 calcmode="lin" valueType="num">
                                      <p:cBhvr additive="base">
                                        <p:cTn id="7" dur="500" fill="hold"/>
                                        <p:tgtEl>
                                          <p:spTgt spid="573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73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7347">
                                            <p:txEl>
                                              <p:pRg st="1" end="1"/>
                                            </p:txEl>
                                          </p:spTgt>
                                        </p:tgtEl>
                                        <p:attrNameLst>
                                          <p:attrName>style.visibility</p:attrName>
                                        </p:attrNameLst>
                                      </p:cBhvr>
                                      <p:to>
                                        <p:strVal val="visible"/>
                                      </p:to>
                                    </p:set>
                                    <p:anim calcmode="lin" valueType="num">
                                      <p:cBhvr additive="base">
                                        <p:cTn id="13" dur="500" fill="hold"/>
                                        <p:tgtEl>
                                          <p:spTgt spid="5734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73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7347">
                                            <p:txEl>
                                              <p:pRg st="2" end="2"/>
                                            </p:txEl>
                                          </p:spTgt>
                                        </p:tgtEl>
                                        <p:attrNameLst>
                                          <p:attrName>style.visibility</p:attrName>
                                        </p:attrNameLst>
                                      </p:cBhvr>
                                      <p:to>
                                        <p:strVal val="visible"/>
                                      </p:to>
                                    </p:set>
                                    <p:anim calcmode="lin" valueType="num">
                                      <p:cBhvr additive="base">
                                        <p:cTn id="19" dur="500" fill="hold"/>
                                        <p:tgtEl>
                                          <p:spTgt spid="5734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73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7347">
                                            <p:txEl>
                                              <p:pRg st="3" end="3"/>
                                            </p:txEl>
                                          </p:spTgt>
                                        </p:tgtEl>
                                        <p:attrNameLst>
                                          <p:attrName>style.visibility</p:attrName>
                                        </p:attrNameLst>
                                      </p:cBhvr>
                                      <p:to>
                                        <p:strVal val="visible"/>
                                      </p:to>
                                    </p:set>
                                    <p:anim calcmode="lin" valueType="num">
                                      <p:cBhvr additive="base">
                                        <p:cTn id="25" dur="500" fill="hold"/>
                                        <p:tgtEl>
                                          <p:spTgt spid="5734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734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7347">
                                            <p:txEl>
                                              <p:pRg st="4" end="4"/>
                                            </p:txEl>
                                          </p:spTgt>
                                        </p:tgtEl>
                                        <p:attrNameLst>
                                          <p:attrName>style.visibility</p:attrName>
                                        </p:attrNameLst>
                                      </p:cBhvr>
                                      <p:to>
                                        <p:strVal val="visible"/>
                                      </p:to>
                                    </p:set>
                                    <p:anim calcmode="lin" valueType="num">
                                      <p:cBhvr additive="base">
                                        <p:cTn id="31" dur="500" fill="hold"/>
                                        <p:tgtEl>
                                          <p:spTgt spid="5734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734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7347">
                                            <p:txEl>
                                              <p:pRg st="5" end="5"/>
                                            </p:txEl>
                                          </p:spTgt>
                                        </p:tgtEl>
                                        <p:attrNameLst>
                                          <p:attrName>style.visibility</p:attrName>
                                        </p:attrNameLst>
                                      </p:cBhvr>
                                      <p:to>
                                        <p:strVal val="visible"/>
                                      </p:to>
                                    </p:set>
                                    <p:anim calcmode="lin" valueType="num">
                                      <p:cBhvr additive="base">
                                        <p:cTn id="37" dur="500" fill="hold"/>
                                        <p:tgtEl>
                                          <p:spTgt spid="5734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734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7347">
                                            <p:txEl>
                                              <p:pRg st="6" end="6"/>
                                            </p:txEl>
                                          </p:spTgt>
                                        </p:tgtEl>
                                        <p:attrNameLst>
                                          <p:attrName>style.visibility</p:attrName>
                                        </p:attrNameLst>
                                      </p:cBhvr>
                                      <p:to>
                                        <p:strVal val="visible"/>
                                      </p:to>
                                    </p:set>
                                    <p:anim calcmode="lin" valueType="num">
                                      <p:cBhvr additive="base">
                                        <p:cTn id="43" dur="500" fill="hold"/>
                                        <p:tgtEl>
                                          <p:spTgt spid="5734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734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57347">
                                            <p:txEl>
                                              <p:pRg st="7" end="7"/>
                                            </p:txEl>
                                          </p:spTgt>
                                        </p:tgtEl>
                                        <p:attrNameLst>
                                          <p:attrName>style.visibility</p:attrName>
                                        </p:attrNameLst>
                                      </p:cBhvr>
                                      <p:to>
                                        <p:strVal val="visible"/>
                                      </p:to>
                                    </p:set>
                                    <p:anim calcmode="lin" valueType="num">
                                      <p:cBhvr additive="base">
                                        <p:cTn id="49" dur="500" fill="hold"/>
                                        <p:tgtEl>
                                          <p:spTgt spid="57347">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57347">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bldLvl="2"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a:t>What is Mormonism?</a:t>
            </a:r>
          </a:p>
        </p:txBody>
      </p:sp>
      <p:sp>
        <p:nvSpPr>
          <p:cNvPr id="26627" name="Rectangle 3" descr="Rectangle: Click to edit Master text styles&#10;Second level&#10;Third level&#10;Fourth level&#10;Fifth level"/>
          <p:cNvSpPr>
            <a:spLocks noGrp="1" noChangeArrowheads="1"/>
          </p:cNvSpPr>
          <p:nvPr>
            <p:ph type="body" idx="1"/>
          </p:nvPr>
        </p:nvSpPr>
        <p:spPr/>
        <p:txBody>
          <a:bodyPr/>
          <a:lstStyle/>
          <a:p>
            <a:pPr>
              <a:lnSpc>
                <a:spcPct val="90000"/>
              </a:lnSpc>
            </a:pPr>
            <a:r>
              <a:rPr lang="en-US" altLang="en-US"/>
              <a:t>Many people view Mormonism as just another denomination of Christians.</a:t>
            </a:r>
          </a:p>
          <a:p>
            <a:pPr>
              <a:lnSpc>
                <a:spcPct val="90000"/>
              </a:lnSpc>
            </a:pPr>
            <a:r>
              <a:rPr lang="en-US" altLang="en-US"/>
              <a:t>The leadership of the LDS Church tends to encourage this, seeking acceptance and converts.</a:t>
            </a:r>
          </a:p>
          <a:p>
            <a:pPr>
              <a:lnSpc>
                <a:spcPct val="90000"/>
              </a:lnSpc>
            </a:pPr>
            <a:r>
              <a:rPr lang="en-US" altLang="en-US"/>
              <a:t>Yet the theology of Mormonism is drastically different than that of Biblical Christianity, as we shall seek to show.</a:t>
            </a:r>
          </a:p>
        </p:txBody>
      </p:sp>
    </p:spTree>
    <p:custDataLst>
      <p:tags r:id="rId1"/>
    </p:custDataLst>
  </p:cSld>
  <p:clrMapOvr>
    <a:masterClrMapping/>
  </p:clrMapOvr>
  <p:transition advTm="2024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additive="base">
                                        <p:cTn id="7" dur="500" fill="hold"/>
                                        <p:tgtEl>
                                          <p:spTgt spid="266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6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anim calcmode="lin" valueType="num">
                                      <p:cBhvr additive="base">
                                        <p:cTn id="13" dur="500" fill="hold"/>
                                        <p:tgtEl>
                                          <p:spTgt spid="2662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6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627">
                                            <p:txEl>
                                              <p:pRg st="2" end="2"/>
                                            </p:txEl>
                                          </p:spTgt>
                                        </p:tgtEl>
                                        <p:attrNameLst>
                                          <p:attrName>style.visibility</p:attrName>
                                        </p:attrNameLst>
                                      </p:cBhvr>
                                      <p:to>
                                        <p:strVal val="visible"/>
                                      </p:to>
                                    </p:set>
                                    <p:anim calcmode="lin" valueType="num">
                                      <p:cBhvr additive="base">
                                        <p:cTn id="19" dur="500" fill="hold"/>
                                        <p:tgtEl>
                                          <p:spTgt spid="2662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662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en-US"/>
              <a:t>The Articles of Faith – 1830 </a:t>
            </a:r>
          </a:p>
        </p:txBody>
      </p:sp>
      <p:sp>
        <p:nvSpPr>
          <p:cNvPr id="58371" name="Rectangle 3" descr="Rectangle: Click to edit Master text styles&#10;Second level&#10;Third level&#10;Fourth level&#10;Fifth level"/>
          <p:cNvSpPr>
            <a:spLocks noGrp="1" noChangeArrowheads="1"/>
          </p:cNvSpPr>
          <p:nvPr>
            <p:ph type="body" idx="1"/>
          </p:nvPr>
        </p:nvSpPr>
        <p:spPr>
          <a:xfrm>
            <a:off x="838200" y="1600200"/>
            <a:ext cx="7772400" cy="4419600"/>
          </a:xfrm>
        </p:spPr>
        <p:txBody>
          <a:bodyPr/>
          <a:lstStyle/>
          <a:p>
            <a:pPr>
              <a:lnSpc>
                <a:spcPct val="90000"/>
              </a:lnSpc>
            </a:pPr>
            <a:r>
              <a:rPr lang="en-US" altLang="en-US" sz="2400"/>
              <a:t>We believe in the same organization that existed in the Primitive Church, viz., apostles, prophets, pastors, teachers, evangelists, etc.</a:t>
            </a:r>
          </a:p>
          <a:p>
            <a:pPr>
              <a:lnSpc>
                <a:spcPct val="90000"/>
              </a:lnSpc>
            </a:pPr>
            <a:r>
              <a:rPr lang="en-US" altLang="en-US" sz="2400"/>
              <a:t>We believe in the gift of tongues, prophecy, revelation, visions, healing, interpretation of tongues, etc.</a:t>
            </a:r>
          </a:p>
          <a:p>
            <a:pPr>
              <a:lnSpc>
                <a:spcPct val="90000"/>
              </a:lnSpc>
            </a:pPr>
            <a:r>
              <a:rPr lang="en-US" altLang="en-US" sz="2400"/>
              <a:t>We believe the Bible to be the Word of God so far as it is translated correctly; we also believe the Book of Mormon to be the Word of God.</a:t>
            </a:r>
          </a:p>
          <a:p>
            <a:pPr>
              <a:lnSpc>
                <a:spcPct val="90000"/>
              </a:lnSpc>
            </a:pPr>
            <a:r>
              <a:rPr lang="en-US" altLang="en-US" sz="2400"/>
              <a:t>We believe all that God has revealed, all that He does now reveal, and we believe He will yet reveal many great and important things pertaining to the Kingdom of God.</a:t>
            </a:r>
          </a:p>
        </p:txBody>
      </p:sp>
    </p:spTree>
    <p:custDataLst>
      <p:tags r:id="rId1"/>
    </p:custDataLst>
  </p:cSld>
  <p:clrMapOvr>
    <a:masterClrMapping/>
  </p:clrMapOvr>
  <p:transition advTm="5442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 calcmode="lin" valueType="num">
                                      <p:cBhvr additive="base">
                                        <p:cTn id="7" dur="500" fill="hold"/>
                                        <p:tgtEl>
                                          <p:spTgt spid="583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3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8371">
                                            <p:txEl>
                                              <p:pRg st="1" end="1"/>
                                            </p:txEl>
                                          </p:spTgt>
                                        </p:tgtEl>
                                        <p:attrNameLst>
                                          <p:attrName>style.visibility</p:attrName>
                                        </p:attrNameLst>
                                      </p:cBhvr>
                                      <p:to>
                                        <p:strVal val="visible"/>
                                      </p:to>
                                    </p:set>
                                    <p:anim calcmode="lin" valueType="num">
                                      <p:cBhvr additive="base">
                                        <p:cTn id="13" dur="500" fill="hold"/>
                                        <p:tgtEl>
                                          <p:spTgt spid="5837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83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8371">
                                            <p:txEl>
                                              <p:pRg st="2" end="2"/>
                                            </p:txEl>
                                          </p:spTgt>
                                        </p:tgtEl>
                                        <p:attrNameLst>
                                          <p:attrName>style.visibility</p:attrName>
                                        </p:attrNameLst>
                                      </p:cBhvr>
                                      <p:to>
                                        <p:strVal val="visible"/>
                                      </p:to>
                                    </p:set>
                                    <p:anim calcmode="lin" valueType="num">
                                      <p:cBhvr additive="base">
                                        <p:cTn id="19" dur="500" fill="hold"/>
                                        <p:tgtEl>
                                          <p:spTgt spid="5837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83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8371">
                                            <p:txEl>
                                              <p:pRg st="3" end="3"/>
                                            </p:txEl>
                                          </p:spTgt>
                                        </p:tgtEl>
                                        <p:attrNameLst>
                                          <p:attrName>style.visibility</p:attrName>
                                        </p:attrNameLst>
                                      </p:cBhvr>
                                      <p:to>
                                        <p:strVal val="visible"/>
                                      </p:to>
                                    </p:set>
                                    <p:anim calcmode="lin" valueType="num">
                                      <p:cBhvr additive="base">
                                        <p:cTn id="25" dur="500" fill="hold"/>
                                        <p:tgtEl>
                                          <p:spTgt spid="5837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837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ctrTitle"/>
          </p:nvPr>
        </p:nvSpPr>
        <p:spPr/>
        <p:txBody>
          <a:bodyPr/>
          <a:lstStyle/>
          <a:p>
            <a:r>
              <a:rPr lang="en-US" altLang="en-US"/>
              <a:t>Applying Biblical Tests</a:t>
            </a:r>
          </a:p>
        </p:txBody>
      </p:sp>
      <p:sp>
        <p:nvSpPr>
          <p:cNvPr id="59395" name="Rectangle 3" descr="Rectangle: Click to edit Master text styles&#10;Second level&#10;Third level&#10;Fourth level&#10;Fifth level"/>
          <p:cNvSpPr>
            <a:spLocks noGrp="1" noChangeArrowheads="1"/>
          </p:cNvSpPr>
          <p:nvPr>
            <p:ph type="subTitle" idx="1"/>
          </p:nvPr>
        </p:nvSpPr>
        <p:spPr/>
        <p:txBody>
          <a:bodyPr/>
          <a:lstStyle/>
          <a:p>
            <a:r>
              <a:rPr lang="en-US" altLang="en-US"/>
              <a:t>…to Mormon Doctrine</a:t>
            </a:r>
          </a:p>
        </p:txBody>
      </p:sp>
      <p:pic>
        <p:nvPicPr>
          <p:cNvPr id="59396" name="Picture 4" descr="faith0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3886200"/>
            <a:ext cx="4029075"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Tm="394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9394"/>
                                        </p:tgtEl>
                                        <p:attrNameLst>
                                          <p:attrName>style.visibility</p:attrName>
                                        </p:attrNameLst>
                                      </p:cBhvr>
                                      <p:to>
                                        <p:strVal val="visible"/>
                                      </p:to>
                                    </p:set>
                                    <p:anim calcmode="lin" valueType="num">
                                      <p:cBhvr>
                                        <p:cTn id="7" dur="500" fill="hold"/>
                                        <p:tgtEl>
                                          <p:spTgt spid="59394"/>
                                        </p:tgtEl>
                                        <p:attrNameLst>
                                          <p:attrName>ppt_w</p:attrName>
                                        </p:attrNameLst>
                                      </p:cBhvr>
                                      <p:tavLst>
                                        <p:tav tm="0">
                                          <p:val>
                                            <p:fltVal val="0"/>
                                          </p:val>
                                        </p:tav>
                                        <p:tav tm="100000">
                                          <p:val>
                                            <p:strVal val="#ppt_w"/>
                                          </p:val>
                                        </p:tav>
                                      </p:tavLst>
                                    </p:anim>
                                    <p:anim calcmode="lin" valueType="num">
                                      <p:cBhvr>
                                        <p:cTn id="8" dur="500" fill="hold"/>
                                        <p:tgtEl>
                                          <p:spTgt spid="5939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59396"/>
                                        </p:tgtEl>
                                        <p:attrNameLst>
                                          <p:attrName>style.visibility</p:attrName>
                                        </p:attrNameLst>
                                      </p:cBhvr>
                                      <p:to>
                                        <p:strVal val="visible"/>
                                      </p:to>
                                    </p:set>
                                    <p:animEffect transition="in" filter="checkerboard(across)">
                                      <p:cBhvr>
                                        <p:cTn id="13" dur="500"/>
                                        <p:tgtEl>
                                          <p:spTgt spid="5939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9395">
                                            <p:txEl>
                                              <p:pRg st="0" end="0"/>
                                            </p:txEl>
                                          </p:spTgt>
                                        </p:tgtEl>
                                        <p:attrNameLst>
                                          <p:attrName>style.visibility</p:attrName>
                                        </p:attrNameLst>
                                      </p:cBhvr>
                                      <p:to>
                                        <p:strVal val="visible"/>
                                      </p:to>
                                    </p:set>
                                    <p:anim calcmode="lin" valueType="num">
                                      <p:cBhvr additive="base">
                                        <p:cTn id="18" dur="500" fill="hold"/>
                                        <p:tgtEl>
                                          <p:spTgt spid="59395">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939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autoUpdateAnimBg="0"/>
      <p:bldP spid="59395"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ltLang="en-US"/>
              <a:t>Test #1 – No Other Gods</a:t>
            </a:r>
          </a:p>
        </p:txBody>
      </p:sp>
      <p:sp>
        <p:nvSpPr>
          <p:cNvPr id="60420" name="Text Box 4"/>
          <p:cNvSpPr txBox="1">
            <a:spLocks noChangeArrowheads="1"/>
          </p:cNvSpPr>
          <p:nvPr/>
        </p:nvSpPr>
        <p:spPr bwMode="auto">
          <a:xfrm>
            <a:off x="762000" y="1676400"/>
            <a:ext cx="7543800" cy="478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t>If a prophet, or one who foretells by dreams, appears among you and announces to you a miraculous sign or wonder, and if the sign or wonder of which he has spoken takes place, and he says, </a:t>
            </a:r>
            <a:r>
              <a:rPr lang="en-US" altLang="en-US" sz="2800">
                <a:cs typeface="Tahoma" pitchFamily="34" charset="0"/>
              </a:rPr>
              <a:t>"</a:t>
            </a:r>
            <a:r>
              <a:rPr lang="en-US" altLang="en-US" sz="2800"/>
              <a:t>Let us follow other gods</a:t>
            </a:r>
            <a:r>
              <a:rPr lang="en-US" altLang="en-US" sz="2800">
                <a:cs typeface="Tahoma" pitchFamily="34" charset="0"/>
              </a:rPr>
              <a:t>"</a:t>
            </a:r>
            <a:r>
              <a:rPr lang="en-US" altLang="en-US" sz="2800"/>
              <a:t> (gods you have not known) </a:t>
            </a:r>
            <a:r>
              <a:rPr lang="en-US" altLang="en-US" sz="2800">
                <a:cs typeface="Tahoma" pitchFamily="34" charset="0"/>
              </a:rPr>
              <a:t>"</a:t>
            </a:r>
            <a:r>
              <a:rPr lang="en-US" altLang="en-US" sz="2800"/>
              <a:t>and let us worship them,</a:t>
            </a:r>
            <a:r>
              <a:rPr lang="en-US" altLang="en-US" sz="2800">
                <a:cs typeface="Tahoma" pitchFamily="34" charset="0"/>
              </a:rPr>
              <a:t>"</a:t>
            </a:r>
            <a:r>
              <a:rPr lang="en-US" altLang="en-US" sz="2800"/>
              <a:t> you must not listen to the words of that prophet or dreamer.  The LORD your God is testing you to find out whether you love him with all your heart and with all your soul. – Deut 13:1-3</a:t>
            </a:r>
          </a:p>
        </p:txBody>
      </p:sp>
    </p:spTree>
    <p:custDataLst>
      <p:tags r:id="rId1"/>
    </p:custDataLst>
  </p:cSld>
  <p:clrMapOvr>
    <a:masterClrMapping/>
  </p:clrMapOvr>
  <p:transition advTm="4227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0420"/>
                                        </p:tgtEl>
                                        <p:attrNameLst>
                                          <p:attrName>style.visibility</p:attrName>
                                        </p:attrNameLst>
                                      </p:cBhvr>
                                      <p:to>
                                        <p:strVal val="visible"/>
                                      </p:to>
                                    </p:set>
                                    <p:animEffect transition="in" filter="checkerboard(across)">
                                      <p:cBhvr>
                                        <p:cTn id="7" dur="500"/>
                                        <p:tgtEl>
                                          <p:spTgt spid="60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en-US"/>
              <a:t>Other Gods</a:t>
            </a:r>
          </a:p>
        </p:txBody>
      </p:sp>
      <p:sp>
        <p:nvSpPr>
          <p:cNvPr id="62467" name="Text Box 3"/>
          <p:cNvSpPr txBox="1">
            <a:spLocks noChangeArrowheads="1"/>
          </p:cNvSpPr>
          <p:nvPr/>
        </p:nvSpPr>
        <p:spPr bwMode="auto">
          <a:xfrm>
            <a:off x="838200" y="1981200"/>
            <a:ext cx="762000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cs typeface="Tahoma" pitchFamily="34" charset="0"/>
              </a:rPr>
              <a:t>"</a:t>
            </a:r>
            <a:r>
              <a:rPr lang="en-US" altLang="en-US" sz="2800"/>
              <a:t>And then the Lord said, </a:t>
            </a:r>
            <a:r>
              <a:rPr lang="en-US" altLang="en-US" sz="2800">
                <a:cs typeface="Tahoma" pitchFamily="34" charset="0"/>
              </a:rPr>
              <a:t>'</a:t>
            </a:r>
            <a:r>
              <a:rPr lang="en-US" altLang="en-US" sz="2800"/>
              <a:t>Let us go down.</a:t>
            </a:r>
            <a:r>
              <a:rPr lang="en-US" altLang="en-US" sz="2800">
                <a:cs typeface="Tahoma" pitchFamily="34" charset="0"/>
              </a:rPr>
              <a:t>'</a:t>
            </a:r>
            <a:r>
              <a:rPr lang="en-US" altLang="en-US" sz="2800"/>
              <a:t>  And they went down at the beginning, and they, that is the Gods, organized and formed the heavens and the earth.…   And the Spirit of the Gods was brooding upon the face of the waters.  And they (the Gods) said, </a:t>
            </a:r>
            <a:r>
              <a:rPr lang="en-US" altLang="en-US" sz="2800">
                <a:cs typeface="Tahoma" pitchFamily="34" charset="0"/>
              </a:rPr>
              <a:t>'</a:t>
            </a:r>
            <a:r>
              <a:rPr lang="en-US" altLang="en-US" sz="2800"/>
              <a:t>Let there be light</a:t>
            </a:r>
            <a:r>
              <a:rPr lang="en-US" altLang="en-US" sz="2800">
                <a:cs typeface="Tahoma" pitchFamily="34" charset="0"/>
              </a:rPr>
              <a:t>'</a:t>
            </a:r>
            <a:r>
              <a:rPr lang="en-US" altLang="en-US" sz="2800"/>
              <a:t>; and there was light…</a:t>
            </a:r>
            <a:r>
              <a:rPr lang="en-US" altLang="en-US" sz="2800">
                <a:cs typeface="Tahoma" pitchFamily="34" charset="0"/>
              </a:rPr>
              <a:t>"</a:t>
            </a:r>
            <a:r>
              <a:rPr lang="en-US" altLang="en-US" sz="2800"/>
              <a:t> – Abraham 4, Pearl of Great Price.</a:t>
            </a:r>
          </a:p>
        </p:txBody>
      </p:sp>
    </p:spTree>
    <p:custDataLst>
      <p:tags r:id="rId1"/>
    </p:custDataLst>
  </p:cSld>
  <p:clrMapOvr>
    <a:masterClrMapping/>
  </p:clrMapOvr>
  <p:transition advTm="557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2467"/>
                                        </p:tgtEl>
                                        <p:attrNameLst>
                                          <p:attrName>style.visibility</p:attrName>
                                        </p:attrNameLst>
                                      </p:cBhvr>
                                      <p:to>
                                        <p:strVal val="visible"/>
                                      </p:to>
                                    </p:set>
                                    <p:animEffect transition="in" filter="checkerboard(across)">
                                      <p:cBhvr>
                                        <p:cTn id="7" dur="500"/>
                                        <p:tgtEl>
                                          <p:spTgt spid="62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ltLang="en-US"/>
              <a:t>Good Mormons become gods</a:t>
            </a:r>
          </a:p>
        </p:txBody>
      </p:sp>
      <p:sp>
        <p:nvSpPr>
          <p:cNvPr id="63491" name="Text Box 3"/>
          <p:cNvSpPr txBox="1">
            <a:spLocks noChangeArrowheads="1"/>
          </p:cNvSpPr>
          <p:nvPr/>
        </p:nvSpPr>
        <p:spPr bwMode="auto">
          <a:xfrm>
            <a:off x="914400" y="1828800"/>
            <a:ext cx="76200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cs typeface="Tahoma" pitchFamily="34" charset="0"/>
              </a:rPr>
              <a:t>"</a:t>
            </a:r>
            <a:r>
              <a:rPr lang="en-US" altLang="en-US" sz="2800"/>
              <a:t>… if a man marry a wife by my word [with proper authorized ceremony] … ye shall come forth in the first resurrection … and shall inherit thrones, kingdoms, principalities … and they shall pass by the angels, and the gods…  Then shall they be gods…  then shall they be above all… because they have all power, and the angels are subject to them.  Verily, verily, I say unto you, except ye abide my law, ye cannot attain to this glory.</a:t>
            </a:r>
            <a:r>
              <a:rPr lang="en-US" altLang="en-US" sz="2800">
                <a:cs typeface="Tahoma" pitchFamily="34" charset="0"/>
              </a:rPr>
              <a:t>"</a:t>
            </a:r>
            <a:r>
              <a:rPr lang="en-US" altLang="en-US" sz="2800"/>
              <a:t> – D&amp;C 132:19-23</a:t>
            </a:r>
          </a:p>
        </p:txBody>
      </p:sp>
    </p:spTree>
    <p:custDataLst>
      <p:tags r:id="rId1"/>
    </p:custDataLst>
  </p:cSld>
  <p:clrMapOvr>
    <a:masterClrMapping/>
  </p:clrMapOvr>
  <p:transition advTm="8974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Effect transition="in" filter="checkerboard(across)">
                                      <p:cBhvr>
                                        <p:cTn id="7" dur="500"/>
                                        <p:tgtEl>
                                          <p:spTgt spid="63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ltLang="en-US"/>
              <a:t>Test #2 – </a:t>
            </a:r>
            <a:br>
              <a:rPr lang="en-US" altLang="en-US"/>
            </a:br>
            <a:r>
              <a:rPr lang="en-US" altLang="en-US"/>
              <a:t>No Error in Prediction</a:t>
            </a:r>
          </a:p>
        </p:txBody>
      </p:sp>
      <p:sp>
        <p:nvSpPr>
          <p:cNvPr id="64515" name="Text Box 3"/>
          <p:cNvSpPr txBox="1">
            <a:spLocks noChangeArrowheads="1"/>
          </p:cNvSpPr>
          <p:nvPr/>
        </p:nvSpPr>
        <p:spPr bwMode="auto">
          <a:xfrm>
            <a:off x="914400" y="1676400"/>
            <a:ext cx="74676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t>But a prophet who presumes to speak in my name anything I have not commanded him to say, or a prophet who speaks in the name of other gods, must be put to death.  You may say to yourselves, </a:t>
            </a:r>
            <a:r>
              <a:rPr lang="en-US" altLang="en-US" sz="2800">
                <a:cs typeface="Tahoma" pitchFamily="34" charset="0"/>
              </a:rPr>
              <a:t>"</a:t>
            </a:r>
            <a:r>
              <a:rPr lang="en-US" altLang="en-US" sz="2800"/>
              <a:t>How can we know when a message has not been spoken by the LORD?</a:t>
            </a:r>
            <a:r>
              <a:rPr lang="en-US" altLang="en-US" sz="2800">
                <a:cs typeface="Tahoma" pitchFamily="34" charset="0"/>
              </a:rPr>
              <a:t>"</a:t>
            </a:r>
            <a:r>
              <a:rPr lang="en-US" altLang="en-US" sz="2800"/>
              <a:t>  If what a prophet proclaims in the name of the LORD does not take place or come true, that is a message the LORD has not spoken. – Deut 18:20-21</a:t>
            </a:r>
          </a:p>
        </p:txBody>
      </p:sp>
    </p:spTree>
    <p:custDataLst>
      <p:tags r:id="rId1"/>
    </p:custDataLst>
  </p:cSld>
  <p:clrMapOvr>
    <a:masterClrMapping/>
  </p:clrMapOvr>
  <p:transition advTm="4024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4515"/>
                                        </p:tgtEl>
                                        <p:attrNameLst>
                                          <p:attrName>style.visibility</p:attrName>
                                        </p:attrNameLst>
                                      </p:cBhvr>
                                      <p:to>
                                        <p:strVal val="visible"/>
                                      </p:to>
                                    </p:set>
                                    <p:animEffect transition="in" filter="checkerboard(across)">
                                      <p:cBhvr>
                                        <p:cTn id="7" dur="500"/>
                                        <p:tgtEl>
                                          <p:spTgt spid="64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tLang="en-US"/>
              <a:t>Smith</a:t>
            </a:r>
            <a:r>
              <a:rPr lang="en-US" altLang="en-US">
                <a:cs typeface="Tahoma" pitchFamily="34" charset="0"/>
              </a:rPr>
              <a:t>'</a:t>
            </a:r>
            <a:r>
              <a:rPr lang="en-US" altLang="en-US"/>
              <a:t>s Civil War Prophecy</a:t>
            </a:r>
          </a:p>
        </p:txBody>
      </p:sp>
      <p:sp>
        <p:nvSpPr>
          <p:cNvPr id="65539" name="Text Box 3"/>
          <p:cNvSpPr txBox="1">
            <a:spLocks noChangeArrowheads="1"/>
          </p:cNvSpPr>
          <p:nvPr/>
        </p:nvSpPr>
        <p:spPr bwMode="auto">
          <a:xfrm>
            <a:off x="914400" y="1524000"/>
            <a:ext cx="7543800" cy="478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cs typeface="Tahoma" pitchFamily="34" charset="0"/>
              </a:rPr>
              <a:t>"</a:t>
            </a:r>
            <a:r>
              <a:rPr lang="en-US" altLang="en-US" sz="2800"/>
              <a:t>Verily, thus saith the Lord concerning the wars that will shortly come to pass, beginning at the rebellion of South Carolina, which will eventually terminate in the death and misery of many souls; And the time will come that war will be poured out on all nations, beginning at this place.  For behold the Southern States shall be divided against the Northern States, and the Southern States will call upon other nations, even the nation of Great Britain…</a:t>
            </a:r>
            <a:r>
              <a:rPr lang="en-US" altLang="en-US" sz="2800">
                <a:cs typeface="Tahoma" pitchFamily="34" charset="0"/>
              </a:rPr>
              <a:t>"</a:t>
            </a:r>
            <a:r>
              <a:rPr lang="en-US" altLang="en-US" sz="2800"/>
              <a:t> D&amp;C 87:1-3a, 25 Dec 1832.</a:t>
            </a:r>
          </a:p>
        </p:txBody>
      </p:sp>
    </p:spTree>
    <p:custDataLst>
      <p:tags r:id="rId1"/>
    </p:custDataLst>
  </p:cSld>
  <p:clrMapOvr>
    <a:masterClrMapping/>
  </p:clrMapOvr>
  <p:transition advTm="8221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5539"/>
                                        </p:tgtEl>
                                        <p:attrNameLst>
                                          <p:attrName>style.visibility</p:attrName>
                                        </p:attrNameLst>
                                      </p:cBhvr>
                                      <p:to>
                                        <p:strVal val="visible"/>
                                      </p:to>
                                    </p:set>
                                    <p:animEffect transition="in" filter="checkerboard(across)">
                                      <p:cBhvr>
                                        <p:cTn id="7" dur="500"/>
                                        <p:tgtEl>
                                          <p:spTgt spid="65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ltLang="en-US"/>
              <a:t>Smith</a:t>
            </a:r>
            <a:r>
              <a:rPr lang="en-US" altLang="en-US">
                <a:cs typeface="Tahoma" pitchFamily="34" charset="0"/>
              </a:rPr>
              <a:t>'</a:t>
            </a:r>
            <a:r>
              <a:rPr lang="en-US" altLang="en-US"/>
              <a:t>s Civil War Prophecy</a:t>
            </a:r>
          </a:p>
        </p:txBody>
      </p:sp>
      <p:sp>
        <p:nvSpPr>
          <p:cNvPr id="66563" name="Text Box 3"/>
          <p:cNvSpPr txBox="1">
            <a:spLocks noChangeArrowheads="1"/>
          </p:cNvSpPr>
          <p:nvPr/>
        </p:nvSpPr>
        <p:spPr bwMode="auto">
          <a:xfrm>
            <a:off x="838200" y="2057400"/>
            <a:ext cx="73914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cs typeface="Tahoma" pitchFamily="34" charset="0"/>
              </a:rPr>
              <a:t>"</a:t>
            </a:r>
            <a:r>
              <a:rPr lang="en-US" altLang="en-US" sz="2800"/>
              <a:t>… and the Southern States will call on other nations, even the nation of Great Britain, as it is called, and they shall also call upon other nations, in order to defend themselves against other nations, and then war shall be poured out upon all nations.</a:t>
            </a:r>
            <a:r>
              <a:rPr lang="en-US" altLang="en-US" sz="2800">
                <a:cs typeface="Tahoma" pitchFamily="34" charset="0"/>
              </a:rPr>
              <a:t>"</a:t>
            </a:r>
            <a:r>
              <a:rPr lang="en-US" altLang="en-US" sz="2800"/>
              <a:t> – D&amp;C 87:3</a:t>
            </a:r>
          </a:p>
        </p:txBody>
      </p:sp>
    </p:spTree>
    <p:custDataLst>
      <p:tags r:id="rId1"/>
    </p:custDataLst>
  </p:cSld>
  <p:clrMapOvr>
    <a:masterClrMapping/>
  </p:clrMapOvr>
  <p:transition advTm="3897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6563"/>
                                        </p:tgtEl>
                                        <p:attrNameLst>
                                          <p:attrName>style.visibility</p:attrName>
                                        </p:attrNameLst>
                                      </p:cBhvr>
                                      <p:to>
                                        <p:strVal val="visible"/>
                                      </p:to>
                                    </p:set>
                                    <p:animEffect transition="in" filter="checkerboard(across)">
                                      <p:cBhvr>
                                        <p:cTn id="7" dur="500"/>
                                        <p:tgtEl>
                                          <p:spTgt spid="66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ltLang="en-US"/>
              <a:t>Salem Treasure Prophecy</a:t>
            </a:r>
          </a:p>
        </p:txBody>
      </p:sp>
      <p:sp>
        <p:nvSpPr>
          <p:cNvPr id="67587" name="Text Box 3"/>
          <p:cNvSpPr txBox="1">
            <a:spLocks noChangeArrowheads="1"/>
          </p:cNvSpPr>
          <p:nvPr/>
        </p:nvSpPr>
        <p:spPr bwMode="auto">
          <a:xfrm>
            <a:off x="990600" y="1676400"/>
            <a:ext cx="7315200" cy="478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cs typeface="Tahoma" pitchFamily="34" charset="0"/>
              </a:rPr>
              <a:t>"</a:t>
            </a:r>
            <a:r>
              <a:rPr lang="en-US" altLang="en-US" sz="2800"/>
              <a:t>I, the Lord your God, am not displeased with your coming on this journey, notwith-standing your follies.  I have much treasure in this city for you, for the benefit of Zion…  And it will come to pass in due time that I will give this city into your hands, that you shall have power over it… and its wealth pertaining to gold and silver shall be yours.  Concern not yourselves about your debts, for I will give you power to pay them.</a:t>
            </a:r>
            <a:r>
              <a:rPr lang="en-US" altLang="en-US" sz="2800">
                <a:cs typeface="Tahoma" pitchFamily="34" charset="0"/>
              </a:rPr>
              <a:t>"</a:t>
            </a:r>
            <a:r>
              <a:rPr lang="en-US" altLang="en-US" sz="2800"/>
              <a:t> – D&amp;C 111:1-5; 6 Aug 1836 at Salem, MA.</a:t>
            </a:r>
          </a:p>
        </p:txBody>
      </p:sp>
    </p:spTree>
    <p:custDataLst>
      <p:tags r:id="rId1"/>
    </p:custDataLst>
  </p:cSld>
  <p:clrMapOvr>
    <a:masterClrMapping/>
  </p:clrMapOvr>
  <p:transition advTm="4901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Effect transition="in" filter="checkerboard(across)">
                                      <p:cBhvr>
                                        <p:cTn id="7" dur="500"/>
                                        <p:tgtEl>
                                          <p:spTgt spid="67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a:t>Salem Treasure Prophecy</a:t>
            </a:r>
          </a:p>
        </p:txBody>
      </p:sp>
      <p:sp>
        <p:nvSpPr>
          <p:cNvPr id="68611" name="Text Box 3"/>
          <p:cNvSpPr txBox="1">
            <a:spLocks noChangeArrowheads="1"/>
          </p:cNvSpPr>
          <p:nvPr/>
        </p:nvSpPr>
        <p:spPr bwMode="auto">
          <a:xfrm>
            <a:off x="914400" y="1828800"/>
            <a:ext cx="3581400"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cs typeface="Tahoma" pitchFamily="34" charset="0"/>
              </a:rPr>
              <a:t>"</a:t>
            </a:r>
            <a:r>
              <a:rPr lang="en-US" altLang="en-US" sz="2000"/>
              <a:t>Failing to secure the Salem treasure, and no demand for city lots, with their debts pressing heavily upon them, it evidently seemed necessary that some ways and means should be devised to extricate themselves from their present embarassments.  To this end, a Banking Institution was organized, called the </a:t>
            </a:r>
            <a:r>
              <a:rPr lang="en-US" altLang="en-US" sz="2000">
                <a:cs typeface="Tahoma" pitchFamily="34" charset="0"/>
              </a:rPr>
              <a:t>'</a:t>
            </a:r>
            <a:r>
              <a:rPr lang="en-US" altLang="en-US" sz="2000"/>
              <a:t>Kirtland Safety Society.</a:t>
            </a:r>
            <a:r>
              <a:rPr lang="en-US" altLang="en-US" sz="2000">
                <a:cs typeface="Tahoma" pitchFamily="34" charset="0"/>
              </a:rPr>
              <a:t>'"</a:t>
            </a:r>
            <a:r>
              <a:rPr lang="en-US" altLang="en-US" sz="2000"/>
              <a:t> – </a:t>
            </a:r>
            <a:r>
              <a:rPr lang="en-US" altLang="en-US" sz="2000" i="1"/>
              <a:t>The Return</a:t>
            </a:r>
            <a:r>
              <a:rPr lang="en-US" altLang="en-US" sz="2000"/>
              <a:t> (July, 1889).</a:t>
            </a:r>
          </a:p>
        </p:txBody>
      </p:sp>
      <p:pic>
        <p:nvPicPr>
          <p:cNvPr id="68612" name="Picture 4" descr="retu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209800"/>
            <a:ext cx="3983038" cy="31321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5588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8612"/>
                                        </p:tgtEl>
                                        <p:attrNameLst>
                                          <p:attrName>style.visibility</p:attrName>
                                        </p:attrNameLst>
                                      </p:cBhvr>
                                      <p:to>
                                        <p:strVal val="visible"/>
                                      </p:to>
                                    </p:set>
                                    <p:animEffect transition="in" filter="checkerboard(across)">
                                      <p:cBhvr>
                                        <p:cTn id="7" dur="500"/>
                                        <p:tgtEl>
                                          <p:spTgt spid="686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8611"/>
                                        </p:tgtEl>
                                        <p:attrNameLst>
                                          <p:attrName>style.visibility</p:attrName>
                                        </p:attrNameLst>
                                      </p:cBhvr>
                                      <p:to>
                                        <p:strVal val="visible"/>
                                      </p:to>
                                    </p:set>
                                    <p:animEffect transition="in" filter="checkerboard(across)">
                                      <p:cBhvr>
                                        <p:cTn id="12" dur="500"/>
                                        <p:tgtEl>
                                          <p:spTgt spid="68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en-US"/>
              <a:t>Overview</a:t>
            </a:r>
          </a:p>
        </p:txBody>
      </p:sp>
      <p:sp>
        <p:nvSpPr>
          <p:cNvPr id="29699" name="Rectangle 3" descr="Rectangle: Click to edit Master text styles&#10;Second level&#10;Third level&#10;Fourth level&#10;Fifth level"/>
          <p:cNvSpPr>
            <a:spLocks noGrp="1" noChangeArrowheads="1"/>
          </p:cNvSpPr>
          <p:nvPr>
            <p:ph type="body" idx="1"/>
          </p:nvPr>
        </p:nvSpPr>
        <p:spPr/>
        <p:txBody>
          <a:bodyPr/>
          <a:lstStyle/>
          <a:p>
            <a:pPr>
              <a:buFont typeface="Wingdings" pitchFamily="2" charset="2"/>
              <a:buNone/>
            </a:pPr>
            <a:r>
              <a:rPr lang="en-US" altLang="en-US"/>
              <a:t>In this talk, we will consider:</a:t>
            </a:r>
          </a:p>
          <a:p>
            <a:r>
              <a:rPr lang="en-US" altLang="en-US"/>
              <a:t>A history of Mormonism, as told by the Mormons (with some response)</a:t>
            </a:r>
          </a:p>
          <a:p>
            <a:r>
              <a:rPr lang="en-US" altLang="en-US"/>
              <a:t>Mormon doctrine tested by the Bible</a:t>
            </a:r>
          </a:p>
          <a:p>
            <a:r>
              <a:rPr lang="en-US" altLang="en-US"/>
              <a:t>Mormon evidences examined</a:t>
            </a:r>
          </a:p>
          <a:p>
            <a:r>
              <a:rPr lang="en-US" altLang="en-US"/>
              <a:t>Conclusions on Mormonism</a:t>
            </a:r>
          </a:p>
        </p:txBody>
      </p:sp>
    </p:spTree>
    <p:custDataLst>
      <p:tags r:id="rId1"/>
    </p:custDataLst>
  </p:cSld>
  <p:clrMapOvr>
    <a:masterClrMapping/>
  </p:clrMapOvr>
  <p:transition advTm="1622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 calcmode="lin" valueType="num">
                                      <p:cBhvr additive="base">
                                        <p:cTn id="7" dur="500" fill="hold"/>
                                        <p:tgtEl>
                                          <p:spTgt spid="296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96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699">
                                            <p:txEl>
                                              <p:pRg st="1" end="1"/>
                                            </p:txEl>
                                          </p:spTgt>
                                        </p:tgtEl>
                                        <p:attrNameLst>
                                          <p:attrName>style.visibility</p:attrName>
                                        </p:attrNameLst>
                                      </p:cBhvr>
                                      <p:to>
                                        <p:strVal val="visible"/>
                                      </p:to>
                                    </p:set>
                                    <p:anim calcmode="lin" valueType="num">
                                      <p:cBhvr additive="base">
                                        <p:cTn id="13" dur="500" fill="hold"/>
                                        <p:tgtEl>
                                          <p:spTgt spid="2969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96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699">
                                            <p:txEl>
                                              <p:pRg st="2" end="2"/>
                                            </p:txEl>
                                          </p:spTgt>
                                        </p:tgtEl>
                                        <p:attrNameLst>
                                          <p:attrName>style.visibility</p:attrName>
                                        </p:attrNameLst>
                                      </p:cBhvr>
                                      <p:to>
                                        <p:strVal val="visible"/>
                                      </p:to>
                                    </p:set>
                                    <p:anim calcmode="lin" valueType="num">
                                      <p:cBhvr additive="base">
                                        <p:cTn id="19" dur="500" fill="hold"/>
                                        <p:tgtEl>
                                          <p:spTgt spid="2969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96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9699">
                                            <p:txEl>
                                              <p:pRg st="3" end="3"/>
                                            </p:txEl>
                                          </p:spTgt>
                                        </p:tgtEl>
                                        <p:attrNameLst>
                                          <p:attrName>style.visibility</p:attrName>
                                        </p:attrNameLst>
                                      </p:cBhvr>
                                      <p:to>
                                        <p:strVal val="visible"/>
                                      </p:to>
                                    </p:set>
                                    <p:anim calcmode="lin" valueType="num">
                                      <p:cBhvr additive="base">
                                        <p:cTn id="25" dur="500" fill="hold"/>
                                        <p:tgtEl>
                                          <p:spTgt spid="2969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969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9699">
                                            <p:txEl>
                                              <p:pRg st="4" end="4"/>
                                            </p:txEl>
                                          </p:spTgt>
                                        </p:tgtEl>
                                        <p:attrNameLst>
                                          <p:attrName>style.visibility</p:attrName>
                                        </p:attrNameLst>
                                      </p:cBhvr>
                                      <p:to>
                                        <p:strVal val="visible"/>
                                      </p:to>
                                    </p:set>
                                    <p:anim calcmode="lin" valueType="num">
                                      <p:cBhvr additive="base">
                                        <p:cTn id="31" dur="500" fill="hold"/>
                                        <p:tgtEl>
                                          <p:spTgt spid="2969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969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ltLang="en-US"/>
              <a:t>Test #3 – No Other Gospel</a:t>
            </a:r>
          </a:p>
        </p:txBody>
      </p:sp>
      <p:sp>
        <p:nvSpPr>
          <p:cNvPr id="69635" name="Text Box 3"/>
          <p:cNvSpPr txBox="1">
            <a:spLocks noChangeArrowheads="1"/>
          </p:cNvSpPr>
          <p:nvPr/>
        </p:nvSpPr>
        <p:spPr bwMode="auto">
          <a:xfrm>
            <a:off x="990600" y="1905000"/>
            <a:ext cx="731520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t>I am astonished that you are so quickly deserting the one who called you by the grace of Christ and are turning to a different gospel – which is really no gospel at all…  But even if we or an angel from heaven should preach a gospel other than the one we preached to you, let him be eternally condemned! – Galatians 1:6-8</a:t>
            </a:r>
          </a:p>
        </p:txBody>
      </p:sp>
    </p:spTree>
    <p:custDataLst>
      <p:tags r:id="rId1"/>
    </p:custDataLst>
  </p:cSld>
  <p:clrMapOvr>
    <a:masterClrMapping/>
  </p:clrMapOvr>
  <p:transition advTm="3170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9635"/>
                                        </p:tgtEl>
                                        <p:attrNameLst>
                                          <p:attrName>style.visibility</p:attrName>
                                        </p:attrNameLst>
                                      </p:cBhvr>
                                      <p:to>
                                        <p:strVal val="visible"/>
                                      </p:to>
                                    </p:set>
                                    <p:animEffect transition="in" filter="checkerboard(across)">
                                      <p:cBhvr>
                                        <p:cTn id="7" dur="500"/>
                                        <p:tgtEl>
                                          <p:spTgt spid="69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ltLang="en-US"/>
              <a:t>Another Gospel</a:t>
            </a:r>
          </a:p>
        </p:txBody>
      </p:sp>
      <p:sp>
        <p:nvSpPr>
          <p:cNvPr id="70659" name="Text Box 3"/>
          <p:cNvSpPr txBox="1">
            <a:spLocks noChangeArrowheads="1"/>
          </p:cNvSpPr>
          <p:nvPr/>
        </p:nvSpPr>
        <p:spPr bwMode="auto">
          <a:xfrm>
            <a:off x="914400" y="1981200"/>
            <a:ext cx="7162800"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cs typeface="Tahoma" pitchFamily="34" charset="0"/>
              </a:rPr>
              <a:t>"</a:t>
            </a:r>
            <a:r>
              <a:rPr lang="en-US" altLang="en-US" sz="2800"/>
              <a:t>Behold, my son, this thing ought not to be; for repentance is unto them that are under condemnation and under the curse of a broken law.  And the first fruits of repentance is baptism; and baptism cometh by faith unto the fulfilling the command-ments, and the fulfilling the commandments bringeth remission of sins.</a:t>
            </a:r>
            <a:r>
              <a:rPr lang="en-US" altLang="en-US" sz="2800">
                <a:cs typeface="Tahoma" pitchFamily="34" charset="0"/>
              </a:rPr>
              <a:t>"</a:t>
            </a:r>
            <a:r>
              <a:rPr lang="en-US" altLang="en-US" sz="2800"/>
              <a:t> – Moroni 8:24-25</a:t>
            </a:r>
          </a:p>
        </p:txBody>
      </p:sp>
    </p:spTree>
    <p:custDataLst>
      <p:tags r:id="rId1"/>
    </p:custDataLst>
  </p:cSld>
  <p:clrMapOvr>
    <a:masterClrMapping/>
  </p:clrMapOvr>
  <p:transition advTm="7998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0659"/>
                                        </p:tgtEl>
                                        <p:attrNameLst>
                                          <p:attrName>style.visibility</p:attrName>
                                        </p:attrNameLst>
                                      </p:cBhvr>
                                      <p:to>
                                        <p:strVal val="visible"/>
                                      </p:to>
                                    </p:set>
                                    <p:animEffect transition="in" filter="checkerboard(across)">
                                      <p:cBhvr>
                                        <p:cTn id="7" dur="500"/>
                                        <p:tgtEl>
                                          <p:spTgt spid="70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ltLang="en-US"/>
              <a:t>Salvation by Faith Alone</a:t>
            </a:r>
          </a:p>
        </p:txBody>
      </p:sp>
      <p:sp>
        <p:nvSpPr>
          <p:cNvPr id="71683" name="Text Box 3"/>
          <p:cNvSpPr txBox="1">
            <a:spLocks noChangeArrowheads="1"/>
          </p:cNvSpPr>
          <p:nvPr/>
        </p:nvSpPr>
        <p:spPr bwMode="auto">
          <a:xfrm>
            <a:off x="990600" y="1981200"/>
            <a:ext cx="7162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I tell you the truth, whoever hears my word and believes in him who sent me has eternal life and will not be condemned; he has crossed over from death to life. – John 5:24</a:t>
            </a:r>
          </a:p>
        </p:txBody>
      </p:sp>
      <p:sp>
        <p:nvSpPr>
          <p:cNvPr id="71684" name="Text Box 4"/>
          <p:cNvSpPr txBox="1">
            <a:spLocks noChangeArrowheads="1"/>
          </p:cNvSpPr>
          <p:nvPr/>
        </p:nvSpPr>
        <p:spPr bwMode="auto">
          <a:xfrm>
            <a:off x="1143000" y="4038600"/>
            <a:ext cx="6629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For it is by grace you have been saved, through faith – and this not from yourselves, it is the gift of God – not by works, so that no one can boast. – Ephesians 2:8-9</a:t>
            </a:r>
          </a:p>
        </p:txBody>
      </p:sp>
    </p:spTree>
    <p:custDataLst>
      <p:tags r:id="rId1"/>
    </p:custDataLst>
  </p:cSld>
  <p:clrMapOvr>
    <a:masterClrMapping/>
  </p:clrMapOvr>
  <p:transition advTm="6671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checkerboard(across)">
                                      <p:cBhvr>
                                        <p:cTn id="7" dur="500"/>
                                        <p:tgtEl>
                                          <p:spTgt spid="716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1684"/>
                                        </p:tgtEl>
                                        <p:attrNameLst>
                                          <p:attrName>style.visibility</p:attrName>
                                        </p:attrNameLst>
                                      </p:cBhvr>
                                      <p:to>
                                        <p:strVal val="visible"/>
                                      </p:to>
                                    </p:set>
                                    <p:animEffect transition="in" filter="checkerboard(across)">
                                      <p:cBhvr>
                                        <p:cTn id="12" dur="500"/>
                                        <p:tgtEl>
                                          <p:spTgt spid="71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utoUpdateAnimBg="0"/>
      <p:bldP spid="71684"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2712" name="Picture 8" descr="MormonEschatology"/>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267200" y="2127250"/>
            <a:ext cx="4648200" cy="3495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706" name="Rectangle 2"/>
          <p:cNvSpPr>
            <a:spLocks noGrp="1" noChangeArrowheads="1"/>
          </p:cNvSpPr>
          <p:nvPr>
            <p:ph type="title"/>
          </p:nvPr>
        </p:nvSpPr>
        <p:spPr/>
        <p:txBody>
          <a:bodyPr/>
          <a:lstStyle/>
          <a:p>
            <a:r>
              <a:rPr lang="en-US" altLang="en-US"/>
              <a:t>The Mormon Scheme</a:t>
            </a:r>
          </a:p>
        </p:txBody>
      </p:sp>
      <p:sp>
        <p:nvSpPr>
          <p:cNvPr id="72707" name="Rectangle 3" descr="Rectangle: Click to edit Master text styles&#10;Second level&#10;Third level&#10;Fourth level&#10;Fifth level"/>
          <p:cNvSpPr>
            <a:spLocks noGrp="1" noChangeArrowheads="1"/>
          </p:cNvSpPr>
          <p:nvPr>
            <p:ph type="body" sz="half" idx="1"/>
          </p:nvPr>
        </p:nvSpPr>
        <p:spPr>
          <a:xfrm>
            <a:off x="838200" y="1676400"/>
            <a:ext cx="3810000" cy="4343400"/>
          </a:xfrm>
        </p:spPr>
        <p:txBody>
          <a:bodyPr/>
          <a:lstStyle/>
          <a:p>
            <a:pPr>
              <a:lnSpc>
                <a:spcPct val="90000"/>
              </a:lnSpc>
            </a:pPr>
            <a:r>
              <a:rPr lang="en-US" altLang="en-US" sz="2400"/>
              <a:t>Celestial State (D&amp;C 76:50-70)</a:t>
            </a:r>
          </a:p>
          <a:p>
            <a:pPr lvl="1">
              <a:lnSpc>
                <a:spcPct val="90000"/>
              </a:lnSpc>
            </a:pPr>
            <a:r>
              <a:rPr lang="en-US" altLang="en-US" sz="2000"/>
              <a:t>Believe, baptized, cleansed by commandments</a:t>
            </a:r>
          </a:p>
          <a:p>
            <a:pPr>
              <a:lnSpc>
                <a:spcPct val="90000"/>
              </a:lnSpc>
            </a:pPr>
            <a:r>
              <a:rPr lang="en-US" altLang="en-US" sz="2400"/>
              <a:t>Terrestrial State (71-80)</a:t>
            </a:r>
          </a:p>
          <a:p>
            <a:pPr lvl="1">
              <a:lnSpc>
                <a:spcPct val="90000"/>
              </a:lnSpc>
            </a:pPr>
            <a:r>
              <a:rPr lang="en-US" altLang="en-US" sz="2000"/>
              <a:t>Received Gospel after death</a:t>
            </a:r>
          </a:p>
          <a:p>
            <a:pPr>
              <a:lnSpc>
                <a:spcPct val="90000"/>
              </a:lnSpc>
            </a:pPr>
            <a:r>
              <a:rPr lang="en-US" altLang="en-US" sz="2400"/>
              <a:t>Telestial State (81-90)</a:t>
            </a:r>
          </a:p>
          <a:p>
            <a:pPr lvl="1">
              <a:lnSpc>
                <a:spcPct val="90000"/>
              </a:lnSpc>
            </a:pPr>
            <a:r>
              <a:rPr lang="en-US" altLang="en-US" sz="2000"/>
              <a:t>In hell till last resurrection</a:t>
            </a:r>
          </a:p>
          <a:p>
            <a:pPr>
              <a:lnSpc>
                <a:spcPct val="90000"/>
              </a:lnSpc>
            </a:pPr>
            <a:r>
              <a:rPr lang="en-US" altLang="en-US" sz="2400"/>
              <a:t>Hell (25-49)</a:t>
            </a:r>
          </a:p>
          <a:p>
            <a:pPr lvl="1">
              <a:lnSpc>
                <a:spcPct val="90000"/>
              </a:lnSpc>
            </a:pPr>
            <a:r>
              <a:rPr lang="en-US" altLang="en-US" sz="2000"/>
              <a:t>Deny Holy Spirit after having received it</a:t>
            </a:r>
          </a:p>
        </p:txBody>
      </p:sp>
    </p:spTree>
    <p:custDataLst>
      <p:tags r:id="rId1"/>
    </p:custDataLst>
  </p:cSld>
  <p:clrMapOvr>
    <a:masterClrMapping/>
  </p:clrMapOvr>
  <p:transition advTm="6850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 calcmode="lin" valueType="num">
                                      <p:cBhvr additive="base">
                                        <p:cTn id="7" dur="500" fill="hold"/>
                                        <p:tgtEl>
                                          <p:spTgt spid="727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27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2707">
                                            <p:txEl>
                                              <p:pRg st="1" end="1"/>
                                            </p:txEl>
                                          </p:spTgt>
                                        </p:tgtEl>
                                        <p:attrNameLst>
                                          <p:attrName>style.visibility</p:attrName>
                                        </p:attrNameLst>
                                      </p:cBhvr>
                                      <p:to>
                                        <p:strVal val="visible"/>
                                      </p:to>
                                    </p:set>
                                    <p:anim calcmode="lin" valueType="num">
                                      <p:cBhvr additive="base">
                                        <p:cTn id="13" dur="500" fill="hold"/>
                                        <p:tgtEl>
                                          <p:spTgt spid="727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27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2707">
                                            <p:txEl>
                                              <p:pRg st="2" end="2"/>
                                            </p:txEl>
                                          </p:spTgt>
                                        </p:tgtEl>
                                        <p:attrNameLst>
                                          <p:attrName>style.visibility</p:attrName>
                                        </p:attrNameLst>
                                      </p:cBhvr>
                                      <p:to>
                                        <p:strVal val="visible"/>
                                      </p:to>
                                    </p:set>
                                    <p:anim calcmode="lin" valueType="num">
                                      <p:cBhvr additive="base">
                                        <p:cTn id="19" dur="500" fill="hold"/>
                                        <p:tgtEl>
                                          <p:spTgt spid="7270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270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2707">
                                            <p:txEl>
                                              <p:pRg st="3" end="3"/>
                                            </p:txEl>
                                          </p:spTgt>
                                        </p:tgtEl>
                                        <p:attrNameLst>
                                          <p:attrName>style.visibility</p:attrName>
                                        </p:attrNameLst>
                                      </p:cBhvr>
                                      <p:to>
                                        <p:strVal val="visible"/>
                                      </p:to>
                                    </p:set>
                                    <p:anim calcmode="lin" valueType="num">
                                      <p:cBhvr additive="base">
                                        <p:cTn id="25" dur="500" fill="hold"/>
                                        <p:tgtEl>
                                          <p:spTgt spid="7270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270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2707">
                                            <p:txEl>
                                              <p:pRg st="4" end="4"/>
                                            </p:txEl>
                                          </p:spTgt>
                                        </p:tgtEl>
                                        <p:attrNameLst>
                                          <p:attrName>style.visibility</p:attrName>
                                        </p:attrNameLst>
                                      </p:cBhvr>
                                      <p:to>
                                        <p:strVal val="visible"/>
                                      </p:to>
                                    </p:set>
                                    <p:anim calcmode="lin" valueType="num">
                                      <p:cBhvr additive="base">
                                        <p:cTn id="31" dur="500" fill="hold"/>
                                        <p:tgtEl>
                                          <p:spTgt spid="7270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270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2707">
                                            <p:txEl>
                                              <p:pRg st="5" end="5"/>
                                            </p:txEl>
                                          </p:spTgt>
                                        </p:tgtEl>
                                        <p:attrNameLst>
                                          <p:attrName>style.visibility</p:attrName>
                                        </p:attrNameLst>
                                      </p:cBhvr>
                                      <p:to>
                                        <p:strVal val="visible"/>
                                      </p:to>
                                    </p:set>
                                    <p:anim calcmode="lin" valueType="num">
                                      <p:cBhvr additive="base">
                                        <p:cTn id="37" dur="500" fill="hold"/>
                                        <p:tgtEl>
                                          <p:spTgt spid="7270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270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72707">
                                            <p:txEl>
                                              <p:pRg st="6" end="6"/>
                                            </p:txEl>
                                          </p:spTgt>
                                        </p:tgtEl>
                                        <p:attrNameLst>
                                          <p:attrName>style.visibility</p:attrName>
                                        </p:attrNameLst>
                                      </p:cBhvr>
                                      <p:to>
                                        <p:strVal val="visible"/>
                                      </p:to>
                                    </p:set>
                                    <p:anim calcmode="lin" valueType="num">
                                      <p:cBhvr additive="base">
                                        <p:cTn id="43" dur="500" fill="hold"/>
                                        <p:tgtEl>
                                          <p:spTgt spid="7270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7270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72707">
                                            <p:txEl>
                                              <p:pRg st="7" end="7"/>
                                            </p:txEl>
                                          </p:spTgt>
                                        </p:tgtEl>
                                        <p:attrNameLst>
                                          <p:attrName>style.visibility</p:attrName>
                                        </p:attrNameLst>
                                      </p:cBhvr>
                                      <p:to>
                                        <p:strVal val="visible"/>
                                      </p:to>
                                    </p:set>
                                    <p:anim calcmode="lin" valueType="num">
                                      <p:cBhvr additive="base">
                                        <p:cTn id="49" dur="500" fill="hold"/>
                                        <p:tgtEl>
                                          <p:spTgt spid="72707">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72707">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bldLvl="2"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ltLang="en-US"/>
              <a:t>The Biblical Scheme</a:t>
            </a:r>
          </a:p>
        </p:txBody>
      </p:sp>
      <p:sp>
        <p:nvSpPr>
          <p:cNvPr id="76803" name="Rectangle 3" descr="Rectangle: Click to edit Master text styles&#10;Second level&#10;Third level&#10;Fourth level&#10;Fifth level"/>
          <p:cNvSpPr>
            <a:spLocks noGrp="1" noChangeArrowheads="1"/>
          </p:cNvSpPr>
          <p:nvPr>
            <p:ph type="body" idx="1"/>
          </p:nvPr>
        </p:nvSpPr>
        <p:spPr/>
        <p:txBody>
          <a:bodyPr/>
          <a:lstStyle/>
          <a:p>
            <a:pPr>
              <a:lnSpc>
                <a:spcPct val="90000"/>
              </a:lnSpc>
            </a:pPr>
            <a:r>
              <a:rPr lang="en-US" altLang="en-US"/>
              <a:t>Only two destinies:</a:t>
            </a:r>
          </a:p>
          <a:p>
            <a:pPr lvl="1">
              <a:lnSpc>
                <a:spcPct val="90000"/>
              </a:lnSpc>
            </a:pPr>
            <a:r>
              <a:rPr lang="en-US" altLang="en-US"/>
              <a:t>Eternal life – glory, see God face-to-face</a:t>
            </a:r>
          </a:p>
          <a:p>
            <a:pPr lvl="1">
              <a:lnSpc>
                <a:spcPct val="90000"/>
              </a:lnSpc>
            </a:pPr>
            <a:r>
              <a:rPr lang="en-US" altLang="en-US"/>
              <a:t>Second death – eternal shame &amp; suffering</a:t>
            </a:r>
          </a:p>
          <a:p>
            <a:pPr>
              <a:lnSpc>
                <a:spcPct val="90000"/>
              </a:lnSpc>
            </a:pPr>
            <a:r>
              <a:rPr lang="en-US" altLang="en-US"/>
              <a:t>Eternal life is not earned (by us), but those whom God saves will evidence transformed lives even now:</a:t>
            </a:r>
          </a:p>
          <a:p>
            <a:pPr lvl="1">
              <a:lnSpc>
                <a:spcPct val="90000"/>
              </a:lnSpc>
            </a:pPr>
            <a:r>
              <a:rPr lang="en-US" altLang="en-US"/>
              <a:t>Care even for unlovely, least-regarded</a:t>
            </a:r>
          </a:p>
          <a:p>
            <a:pPr lvl="1">
              <a:lnSpc>
                <a:spcPct val="90000"/>
              </a:lnSpc>
            </a:pPr>
            <a:r>
              <a:rPr lang="en-US" altLang="en-US"/>
              <a:t>Love, joy, peace, patience, kindness…</a:t>
            </a:r>
          </a:p>
        </p:txBody>
      </p:sp>
    </p:spTree>
    <p:custDataLst>
      <p:tags r:id="rId1"/>
    </p:custDataLst>
  </p:cSld>
  <p:clrMapOvr>
    <a:masterClrMapping/>
  </p:clrMapOvr>
  <p:transition advTm="8547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6803">
                                            <p:txEl>
                                              <p:pRg st="0" end="0"/>
                                            </p:txEl>
                                          </p:spTgt>
                                        </p:tgtEl>
                                        <p:attrNameLst>
                                          <p:attrName>style.visibility</p:attrName>
                                        </p:attrNameLst>
                                      </p:cBhvr>
                                      <p:to>
                                        <p:strVal val="visible"/>
                                      </p:to>
                                    </p:set>
                                    <p:anim calcmode="lin" valueType="num">
                                      <p:cBhvr additive="base">
                                        <p:cTn id="7" dur="500" fill="hold"/>
                                        <p:tgtEl>
                                          <p:spTgt spid="768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68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6803">
                                            <p:txEl>
                                              <p:pRg st="1" end="1"/>
                                            </p:txEl>
                                          </p:spTgt>
                                        </p:tgtEl>
                                        <p:attrNameLst>
                                          <p:attrName>style.visibility</p:attrName>
                                        </p:attrNameLst>
                                      </p:cBhvr>
                                      <p:to>
                                        <p:strVal val="visible"/>
                                      </p:to>
                                    </p:set>
                                    <p:anim calcmode="lin" valueType="num">
                                      <p:cBhvr additive="base">
                                        <p:cTn id="13" dur="500" fill="hold"/>
                                        <p:tgtEl>
                                          <p:spTgt spid="768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68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6803">
                                            <p:txEl>
                                              <p:pRg st="2" end="2"/>
                                            </p:txEl>
                                          </p:spTgt>
                                        </p:tgtEl>
                                        <p:attrNameLst>
                                          <p:attrName>style.visibility</p:attrName>
                                        </p:attrNameLst>
                                      </p:cBhvr>
                                      <p:to>
                                        <p:strVal val="visible"/>
                                      </p:to>
                                    </p:set>
                                    <p:anim calcmode="lin" valueType="num">
                                      <p:cBhvr additive="base">
                                        <p:cTn id="19" dur="500" fill="hold"/>
                                        <p:tgtEl>
                                          <p:spTgt spid="7680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68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6803">
                                            <p:txEl>
                                              <p:pRg st="3" end="3"/>
                                            </p:txEl>
                                          </p:spTgt>
                                        </p:tgtEl>
                                        <p:attrNameLst>
                                          <p:attrName>style.visibility</p:attrName>
                                        </p:attrNameLst>
                                      </p:cBhvr>
                                      <p:to>
                                        <p:strVal val="visible"/>
                                      </p:to>
                                    </p:set>
                                    <p:anim calcmode="lin" valueType="num">
                                      <p:cBhvr additive="base">
                                        <p:cTn id="25" dur="500" fill="hold"/>
                                        <p:tgtEl>
                                          <p:spTgt spid="7680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680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6803">
                                            <p:txEl>
                                              <p:pRg st="4" end="4"/>
                                            </p:txEl>
                                          </p:spTgt>
                                        </p:tgtEl>
                                        <p:attrNameLst>
                                          <p:attrName>style.visibility</p:attrName>
                                        </p:attrNameLst>
                                      </p:cBhvr>
                                      <p:to>
                                        <p:strVal val="visible"/>
                                      </p:to>
                                    </p:set>
                                    <p:anim calcmode="lin" valueType="num">
                                      <p:cBhvr additive="base">
                                        <p:cTn id="31" dur="500" fill="hold"/>
                                        <p:tgtEl>
                                          <p:spTgt spid="7680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680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6803">
                                            <p:txEl>
                                              <p:pRg st="5" end="5"/>
                                            </p:txEl>
                                          </p:spTgt>
                                        </p:tgtEl>
                                        <p:attrNameLst>
                                          <p:attrName>style.visibility</p:attrName>
                                        </p:attrNameLst>
                                      </p:cBhvr>
                                      <p:to>
                                        <p:strVal val="visible"/>
                                      </p:to>
                                    </p:set>
                                    <p:anim calcmode="lin" valueType="num">
                                      <p:cBhvr additive="base">
                                        <p:cTn id="37" dur="500" fill="hold"/>
                                        <p:tgtEl>
                                          <p:spTgt spid="7680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680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bldLvl="2"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ltLang="en-US"/>
              <a:t>Applying Biblical Tests</a:t>
            </a:r>
          </a:p>
        </p:txBody>
      </p:sp>
      <p:sp>
        <p:nvSpPr>
          <p:cNvPr id="74755" name="Rectangle 3" descr="Rectangle: Click to edit Master text styles&#10;Second level&#10;Third level&#10;Fourth level&#10;Fifth level"/>
          <p:cNvSpPr>
            <a:spLocks noGrp="1" noChangeArrowheads="1"/>
          </p:cNvSpPr>
          <p:nvPr>
            <p:ph type="body" idx="1"/>
          </p:nvPr>
        </p:nvSpPr>
        <p:spPr>
          <a:xfrm>
            <a:off x="838200" y="2133600"/>
            <a:ext cx="7772400" cy="3886200"/>
          </a:xfrm>
        </p:spPr>
        <p:txBody>
          <a:bodyPr/>
          <a:lstStyle/>
          <a:p>
            <a:r>
              <a:rPr lang="en-US" altLang="en-US"/>
              <a:t>No other gods</a:t>
            </a:r>
          </a:p>
          <a:p>
            <a:r>
              <a:rPr lang="en-US" altLang="en-US"/>
              <a:t>No error in prediction</a:t>
            </a:r>
          </a:p>
          <a:p>
            <a:r>
              <a:rPr lang="en-US" altLang="en-US"/>
              <a:t>No other gospel</a:t>
            </a:r>
          </a:p>
        </p:txBody>
      </p:sp>
      <p:pic>
        <p:nvPicPr>
          <p:cNvPr id="74756" name="Picture 4" descr="faith0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3810000"/>
            <a:ext cx="4029075"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Tm="1576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checkerboard(across)">
                                      <p:cBhvr>
                                        <p:cTn id="7" dur="500"/>
                                        <p:tgtEl>
                                          <p:spTgt spid="747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4755">
                                            <p:txEl>
                                              <p:pRg st="0" end="0"/>
                                            </p:txEl>
                                          </p:spTgt>
                                        </p:tgtEl>
                                        <p:attrNameLst>
                                          <p:attrName>style.visibility</p:attrName>
                                        </p:attrNameLst>
                                      </p:cBhvr>
                                      <p:to>
                                        <p:strVal val="visible"/>
                                      </p:to>
                                    </p:set>
                                    <p:anim calcmode="lin" valueType="num">
                                      <p:cBhvr additive="base">
                                        <p:cTn id="12" dur="500" fill="hold"/>
                                        <p:tgtEl>
                                          <p:spTgt spid="7475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747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74755">
                                            <p:txEl>
                                              <p:pRg st="1" end="1"/>
                                            </p:txEl>
                                          </p:spTgt>
                                        </p:tgtEl>
                                        <p:attrNameLst>
                                          <p:attrName>style.visibility</p:attrName>
                                        </p:attrNameLst>
                                      </p:cBhvr>
                                      <p:to>
                                        <p:strVal val="visible"/>
                                      </p:to>
                                    </p:set>
                                    <p:anim calcmode="lin" valueType="num">
                                      <p:cBhvr additive="base">
                                        <p:cTn id="18" dur="500" fill="hold"/>
                                        <p:tgtEl>
                                          <p:spTgt spid="74755">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747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74755">
                                            <p:txEl>
                                              <p:pRg st="2" end="2"/>
                                            </p:txEl>
                                          </p:spTgt>
                                        </p:tgtEl>
                                        <p:attrNameLst>
                                          <p:attrName>style.visibility</p:attrName>
                                        </p:attrNameLst>
                                      </p:cBhvr>
                                      <p:to>
                                        <p:strVal val="visible"/>
                                      </p:to>
                                    </p:set>
                                    <p:anim calcmode="lin" valueType="num">
                                      <p:cBhvr additive="base">
                                        <p:cTn id="24" dur="500" fill="hold"/>
                                        <p:tgtEl>
                                          <p:spTgt spid="74755">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7475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ltLang="en-US"/>
              <a:t>Mormon Response</a:t>
            </a:r>
          </a:p>
        </p:txBody>
      </p:sp>
      <p:sp>
        <p:nvSpPr>
          <p:cNvPr id="75779" name="Rectangle 3" descr="Rectangle: Click to edit Master text styles&#10;Second level&#10;Third level&#10;Fourth level&#10;Fifth level"/>
          <p:cNvSpPr>
            <a:spLocks noGrp="1" noChangeArrowheads="1"/>
          </p:cNvSpPr>
          <p:nvPr>
            <p:ph type="body" idx="1"/>
          </p:nvPr>
        </p:nvSpPr>
        <p:spPr/>
        <p:txBody>
          <a:bodyPr/>
          <a:lstStyle/>
          <a:p>
            <a:r>
              <a:rPr lang="en-US" altLang="en-US" sz="2800"/>
              <a:t>Will obviously deny that they worship other Gods, though they will admit that there are other Gods, and that God the Father, whom they worship, was once a man.</a:t>
            </a:r>
          </a:p>
          <a:p>
            <a:r>
              <a:rPr lang="en-US" altLang="en-US" sz="2800"/>
              <a:t>Will have ways of explaining apparent disfulfillments of prophecies.</a:t>
            </a:r>
          </a:p>
          <a:p>
            <a:r>
              <a:rPr lang="en-US" altLang="en-US" sz="2800"/>
              <a:t>Will claim that the Bible has been corrupted by the harlot church, and many </a:t>
            </a:r>
            <a:r>
              <a:rPr lang="en-US" altLang="en-US" sz="2800">
                <a:cs typeface="Tahoma" pitchFamily="34" charset="0"/>
              </a:rPr>
              <a:t>'</a:t>
            </a:r>
            <a:r>
              <a:rPr lang="en-US" altLang="en-US" sz="2800"/>
              <a:t>plain and precious promises</a:t>
            </a:r>
            <a:r>
              <a:rPr lang="en-US" altLang="en-US" sz="2800">
                <a:cs typeface="Tahoma" pitchFamily="34" charset="0"/>
              </a:rPr>
              <a:t>'</a:t>
            </a:r>
            <a:r>
              <a:rPr lang="en-US" altLang="en-US" sz="2800"/>
              <a:t> removed from it.</a:t>
            </a:r>
          </a:p>
        </p:txBody>
      </p:sp>
    </p:spTree>
    <p:custDataLst>
      <p:tags r:id="rId1"/>
    </p:custDataLst>
  </p:cSld>
  <p:clrMapOvr>
    <a:masterClrMapping/>
  </p:clrMapOvr>
  <p:transition advTm="5013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 calcmode="lin" valueType="num">
                                      <p:cBhvr additive="base">
                                        <p:cTn id="7" dur="500" fill="hold"/>
                                        <p:tgtEl>
                                          <p:spTgt spid="757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57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5779">
                                            <p:txEl>
                                              <p:pRg st="1" end="1"/>
                                            </p:txEl>
                                          </p:spTgt>
                                        </p:tgtEl>
                                        <p:attrNameLst>
                                          <p:attrName>style.visibility</p:attrName>
                                        </p:attrNameLst>
                                      </p:cBhvr>
                                      <p:to>
                                        <p:strVal val="visible"/>
                                      </p:to>
                                    </p:set>
                                    <p:anim calcmode="lin" valueType="num">
                                      <p:cBhvr additive="base">
                                        <p:cTn id="13" dur="500" fill="hold"/>
                                        <p:tgtEl>
                                          <p:spTgt spid="757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57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5779">
                                            <p:txEl>
                                              <p:pRg st="2" end="2"/>
                                            </p:txEl>
                                          </p:spTgt>
                                        </p:tgtEl>
                                        <p:attrNameLst>
                                          <p:attrName>style.visibility</p:attrName>
                                        </p:attrNameLst>
                                      </p:cBhvr>
                                      <p:to>
                                        <p:strVal val="visible"/>
                                      </p:to>
                                    </p:set>
                                    <p:anim calcmode="lin" valueType="num">
                                      <p:cBhvr additive="base">
                                        <p:cTn id="19" dur="500" fill="hold"/>
                                        <p:tgtEl>
                                          <p:spTgt spid="7577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577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ctrTitle"/>
          </p:nvPr>
        </p:nvSpPr>
        <p:spPr/>
        <p:txBody>
          <a:bodyPr/>
          <a:lstStyle/>
          <a:p>
            <a:r>
              <a:rPr lang="en-US" altLang="en-US" sz="4000"/>
              <a:t>Mormon </a:t>
            </a:r>
            <a:br>
              <a:rPr lang="en-US" altLang="en-US" sz="4000"/>
            </a:br>
            <a:r>
              <a:rPr lang="en-US" altLang="en-US" sz="4000"/>
              <a:t>Evidences</a:t>
            </a:r>
          </a:p>
        </p:txBody>
      </p:sp>
      <p:sp>
        <p:nvSpPr>
          <p:cNvPr id="77827" name="Rectangle 3" descr="Rectangle: Click to edit Master text styles&#10;Second level&#10;Third level&#10;Fourth level&#10;Fifth level"/>
          <p:cNvSpPr>
            <a:spLocks noGrp="1" noChangeArrowheads="1"/>
          </p:cNvSpPr>
          <p:nvPr>
            <p:ph type="subTitle" idx="1"/>
          </p:nvPr>
        </p:nvSpPr>
        <p:spPr>
          <a:xfrm>
            <a:off x="990600" y="3309938"/>
            <a:ext cx="2971800" cy="1752600"/>
          </a:xfrm>
        </p:spPr>
        <p:txBody>
          <a:bodyPr/>
          <a:lstStyle/>
          <a:p>
            <a:r>
              <a:rPr lang="en-US" altLang="en-US"/>
              <a:t>…for the truth of Mormonism</a:t>
            </a:r>
          </a:p>
        </p:txBody>
      </p:sp>
      <p:pic>
        <p:nvPicPr>
          <p:cNvPr id="77828" name="Picture 4" descr="TempleatNigh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81000"/>
            <a:ext cx="4762500" cy="3581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599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7826"/>
                                        </p:tgtEl>
                                        <p:attrNameLst>
                                          <p:attrName>style.visibility</p:attrName>
                                        </p:attrNameLst>
                                      </p:cBhvr>
                                      <p:to>
                                        <p:strVal val="visible"/>
                                      </p:to>
                                    </p:set>
                                    <p:anim calcmode="lin" valueType="num">
                                      <p:cBhvr>
                                        <p:cTn id="7" dur="500" fill="hold"/>
                                        <p:tgtEl>
                                          <p:spTgt spid="77826"/>
                                        </p:tgtEl>
                                        <p:attrNameLst>
                                          <p:attrName>ppt_w</p:attrName>
                                        </p:attrNameLst>
                                      </p:cBhvr>
                                      <p:tavLst>
                                        <p:tav tm="0">
                                          <p:val>
                                            <p:fltVal val="0"/>
                                          </p:val>
                                        </p:tav>
                                        <p:tav tm="100000">
                                          <p:val>
                                            <p:strVal val="#ppt_w"/>
                                          </p:val>
                                        </p:tav>
                                      </p:tavLst>
                                    </p:anim>
                                    <p:anim calcmode="lin" valueType="num">
                                      <p:cBhvr>
                                        <p:cTn id="8" dur="500" fill="hold"/>
                                        <p:tgtEl>
                                          <p:spTgt spid="7782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77828"/>
                                        </p:tgtEl>
                                        <p:attrNameLst>
                                          <p:attrName>style.visibility</p:attrName>
                                        </p:attrNameLst>
                                      </p:cBhvr>
                                      <p:to>
                                        <p:strVal val="visible"/>
                                      </p:to>
                                    </p:set>
                                    <p:animEffect transition="in" filter="checkerboard(across)">
                                      <p:cBhvr>
                                        <p:cTn id="13" dur="500"/>
                                        <p:tgtEl>
                                          <p:spTgt spid="7782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77827">
                                            <p:txEl>
                                              <p:pRg st="0" end="0"/>
                                            </p:txEl>
                                          </p:spTgt>
                                        </p:tgtEl>
                                        <p:attrNameLst>
                                          <p:attrName>style.visibility</p:attrName>
                                        </p:attrNameLst>
                                      </p:cBhvr>
                                      <p:to>
                                        <p:strVal val="visible"/>
                                      </p:to>
                                    </p:set>
                                    <p:anim calcmode="lin" valueType="num">
                                      <p:cBhvr additive="base">
                                        <p:cTn id="18" dur="500" fill="hold"/>
                                        <p:tgtEl>
                                          <p:spTgt spid="77827">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7782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autoUpdateAnimBg="0"/>
      <p:bldP spid="77827"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ltLang="en-US"/>
              <a:t>Mormon Evidences</a:t>
            </a:r>
          </a:p>
        </p:txBody>
      </p:sp>
      <p:sp>
        <p:nvSpPr>
          <p:cNvPr id="78851" name="Rectangle 3" descr="Rectangle: Click to edit Master text styles&#10;Second level&#10;Third level&#10;Fourth level&#10;Fifth level"/>
          <p:cNvSpPr>
            <a:spLocks noGrp="1" noChangeArrowheads="1"/>
          </p:cNvSpPr>
          <p:nvPr>
            <p:ph type="body" idx="1"/>
          </p:nvPr>
        </p:nvSpPr>
        <p:spPr>
          <a:xfrm>
            <a:off x="838200" y="1600200"/>
            <a:ext cx="7772400" cy="4419600"/>
          </a:xfrm>
        </p:spPr>
        <p:txBody>
          <a:bodyPr/>
          <a:lstStyle/>
          <a:p>
            <a:pPr>
              <a:lnSpc>
                <a:spcPct val="90000"/>
              </a:lnSpc>
              <a:buFont typeface="Wingdings" pitchFamily="2" charset="2"/>
              <a:buNone/>
            </a:pPr>
            <a:r>
              <a:rPr lang="en-US" altLang="en-US" sz="2800"/>
              <a:t>As listed by Talmage, </a:t>
            </a:r>
            <a:r>
              <a:rPr lang="en-US" altLang="en-US" sz="2800" i="1"/>
              <a:t>Evidence of the Book of Mormon:</a:t>
            </a:r>
          </a:p>
          <a:p>
            <a:pPr>
              <a:lnSpc>
                <a:spcPct val="90000"/>
              </a:lnSpc>
            </a:pPr>
            <a:r>
              <a:rPr lang="en-US" altLang="en-US" sz="2800"/>
              <a:t>The general agreement of the Book of Mormon with the Bible in all related matters</a:t>
            </a:r>
          </a:p>
          <a:p>
            <a:pPr>
              <a:lnSpc>
                <a:spcPct val="90000"/>
              </a:lnSpc>
            </a:pPr>
            <a:r>
              <a:rPr lang="en-US" altLang="en-US" sz="2800"/>
              <a:t>The fulfillment of ancient prophecies accomplished by the bringing forth of the Book of Mormon</a:t>
            </a:r>
          </a:p>
          <a:p>
            <a:pPr>
              <a:lnSpc>
                <a:spcPct val="90000"/>
              </a:lnSpc>
            </a:pPr>
            <a:r>
              <a:rPr lang="en-US" altLang="en-US" sz="2800"/>
              <a:t>The strict agreement and consistency of the Book of Mormon with itself</a:t>
            </a:r>
          </a:p>
          <a:p>
            <a:pPr>
              <a:lnSpc>
                <a:spcPct val="90000"/>
              </a:lnSpc>
            </a:pPr>
            <a:r>
              <a:rPr lang="en-US" altLang="en-US" sz="2800"/>
              <a:t>The evident truth of its contained prophecies</a:t>
            </a:r>
          </a:p>
          <a:p>
            <a:pPr>
              <a:lnSpc>
                <a:spcPct val="90000"/>
              </a:lnSpc>
            </a:pPr>
            <a:r>
              <a:rPr lang="en-US" altLang="en-US" sz="2800"/>
              <a:t>Corroborative testimony furnished by archeology and ethnology</a:t>
            </a:r>
          </a:p>
        </p:txBody>
      </p:sp>
    </p:spTree>
    <p:custDataLst>
      <p:tags r:id="rId1"/>
    </p:custDataLst>
  </p:cSld>
  <p:clrMapOvr>
    <a:masterClrMapping/>
  </p:clrMapOvr>
  <p:transition advTm="3518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anim calcmode="lin" valueType="num">
                                      <p:cBhvr additive="base">
                                        <p:cTn id="7" dur="500" fill="hold"/>
                                        <p:tgtEl>
                                          <p:spTgt spid="788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88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8851">
                                            <p:txEl>
                                              <p:pRg st="1" end="1"/>
                                            </p:txEl>
                                          </p:spTgt>
                                        </p:tgtEl>
                                        <p:attrNameLst>
                                          <p:attrName>style.visibility</p:attrName>
                                        </p:attrNameLst>
                                      </p:cBhvr>
                                      <p:to>
                                        <p:strVal val="visible"/>
                                      </p:to>
                                    </p:set>
                                    <p:anim calcmode="lin" valueType="num">
                                      <p:cBhvr additive="base">
                                        <p:cTn id="13" dur="500" fill="hold"/>
                                        <p:tgtEl>
                                          <p:spTgt spid="7885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88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8851">
                                            <p:txEl>
                                              <p:pRg st="2" end="2"/>
                                            </p:txEl>
                                          </p:spTgt>
                                        </p:tgtEl>
                                        <p:attrNameLst>
                                          <p:attrName>style.visibility</p:attrName>
                                        </p:attrNameLst>
                                      </p:cBhvr>
                                      <p:to>
                                        <p:strVal val="visible"/>
                                      </p:to>
                                    </p:set>
                                    <p:anim calcmode="lin" valueType="num">
                                      <p:cBhvr additive="base">
                                        <p:cTn id="19" dur="500" fill="hold"/>
                                        <p:tgtEl>
                                          <p:spTgt spid="7885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88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8851">
                                            <p:txEl>
                                              <p:pRg st="3" end="3"/>
                                            </p:txEl>
                                          </p:spTgt>
                                        </p:tgtEl>
                                        <p:attrNameLst>
                                          <p:attrName>style.visibility</p:attrName>
                                        </p:attrNameLst>
                                      </p:cBhvr>
                                      <p:to>
                                        <p:strVal val="visible"/>
                                      </p:to>
                                    </p:set>
                                    <p:anim calcmode="lin" valueType="num">
                                      <p:cBhvr additive="base">
                                        <p:cTn id="25" dur="500" fill="hold"/>
                                        <p:tgtEl>
                                          <p:spTgt spid="7885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88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8851">
                                            <p:txEl>
                                              <p:pRg st="4" end="4"/>
                                            </p:txEl>
                                          </p:spTgt>
                                        </p:tgtEl>
                                        <p:attrNameLst>
                                          <p:attrName>style.visibility</p:attrName>
                                        </p:attrNameLst>
                                      </p:cBhvr>
                                      <p:to>
                                        <p:strVal val="visible"/>
                                      </p:to>
                                    </p:set>
                                    <p:anim calcmode="lin" valueType="num">
                                      <p:cBhvr additive="base">
                                        <p:cTn id="31" dur="500" fill="hold"/>
                                        <p:tgtEl>
                                          <p:spTgt spid="7885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885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8851">
                                            <p:txEl>
                                              <p:pRg st="5" end="5"/>
                                            </p:txEl>
                                          </p:spTgt>
                                        </p:tgtEl>
                                        <p:attrNameLst>
                                          <p:attrName>style.visibility</p:attrName>
                                        </p:attrNameLst>
                                      </p:cBhvr>
                                      <p:to>
                                        <p:strVal val="visible"/>
                                      </p:to>
                                    </p:set>
                                    <p:anim calcmode="lin" valueType="num">
                                      <p:cBhvr additive="base">
                                        <p:cTn id="37" dur="500" fill="hold"/>
                                        <p:tgtEl>
                                          <p:spTgt spid="7885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885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altLang="en-US"/>
              <a:t>Agreement: the Fall</a:t>
            </a:r>
          </a:p>
        </p:txBody>
      </p:sp>
      <p:sp>
        <p:nvSpPr>
          <p:cNvPr id="79876" name="Text Box 4"/>
          <p:cNvSpPr txBox="1">
            <a:spLocks noChangeArrowheads="1"/>
          </p:cNvSpPr>
          <p:nvPr/>
        </p:nvSpPr>
        <p:spPr bwMode="auto">
          <a:xfrm>
            <a:off x="1066800" y="2057400"/>
            <a:ext cx="7086600"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cs typeface="Tahoma" pitchFamily="34" charset="0"/>
              </a:rPr>
              <a:t>"</a:t>
            </a:r>
            <a:r>
              <a:rPr lang="en-US" altLang="en-US" sz="2800"/>
              <a:t>… behold, if Adam had not transgressed he would not have fallen…  And they would have had no children; wherefore they would have remained in a state of innocence, having no joy, for they knew no misery; doing no good, for they knew no sin…  Adam fell that men might be; and men are, that they might have joy.</a:t>
            </a:r>
            <a:r>
              <a:rPr lang="en-US" altLang="en-US" sz="2800">
                <a:cs typeface="Tahoma" pitchFamily="34" charset="0"/>
              </a:rPr>
              <a:t>"</a:t>
            </a:r>
            <a:r>
              <a:rPr lang="en-US" altLang="en-US" sz="2800"/>
              <a:t> – 2 Nephi 2:22-25</a:t>
            </a:r>
          </a:p>
        </p:txBody>
      </p:sp>
    </p:spTree>
    <p:custDataLst>
      <p:tags r:id="rId1"/>
    </p:custDataLst>
  </p:cSld>
  <p:clrMapOvr>
    <a:masterClrMapping/>
  </p:clrMapOvr>
  <p:transition advTm="9498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9876"/>
                                        </p:tgtEl>
                                        <p:attrNameLst>
                                          <p:attrName>style.visibility</p:attrName>
                                        </p:attrNameLst>
                                      </p:cBhvr>
                                      <p:to>
                                        <p:strVal val="visible"/>
                                      </p:to>
                                    </p:set>
                                    <p:animEffect transition="in" filter="checkerboard(across)">
                                      <p:cBhvr>
                                        <p:cTn id="7" dur="500"/>
                                        <p:tgtEl>
                                          <p:spTgt spid="79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6"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p:txBody>
          <a:bodyPr/>
          <a:lstStyle/>
          <a:p>
            <a:r>
              <a:rPr lang="en-US" altLang="en-US" sz="4000"/>
              <a:t>A History of </a:t>
            </a:r>
            <a:br>
              <a:rPr lang="en-US" altLang="en-US" sz="4000"/>
            </a:br>
            <a:r>
              <a:rPr lang="en-US" altLang="en-US" sz="4000"/>
              <a:t>Mormonism</a:t>
            </a:r>
          </a:p>
        </p:txBody>
      </p:sp>
      <p:sp>
        <p:nvSpPr>
          <p:cNvPr id="30723" name="Rectangle 3" descr="Rectangle: Click to edit Master text styles&#10;Second level&#10;Third level&#10;Fourth level&#10;Fifth level"/>
          <p:cNvSpPr>
            <a:spLocks noGrp="1" noChangeArrowheads="1"/>
          </p:cNvSpPr>
          <p:nvPr>
            <p:ph type="subTitle" idx="1"/>
          </p:nvPr>
        </p:nvSpPr>
        <p:spPr/>
        <p:txBody>
          <a:bodyPr/>
          <a:lstStyle/>
          <a:p>
            <a:r>
              <a:rPr lang="en-US" altLang="en-US"/>
              <a:t>As told by Mormons</a:t>
            </a:r>
          </a:p>
        </p:txBody>
      </p:sp>
      <p:pic>
        <p:nvPicPr>
          <p:cNvPr id="30725" name="Picture 5" descr="jsmith"/>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4783138" y="762000"/>
            <a:ext cx="4071937" cy="58388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604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cBhvr>
                                        <p:cTn id="7" dur="500" fill="hold"/>
                                        <p:tgtEl>
                                          <p:spTgt spid="30722"/>
                                        </p:tgtEl>
                                        <p:attrNameLst>
                                          <p:attrName>ppt_w</p:attrName>
                                        </p:attrNameLst>
                                      </p:cBhvr>
                                      <p:tavLst>
                                        <p:tav tm="0">
                                          <p:val>
                                            <p:fltVal val="0"/>
                                          </p:val>
                                        </p:tav>
                                        <p:tav tm="100000">
                                          <p:val>
                                            <p:strVal val="#ppt_w"/>
                                          </p:val>
                                        </p:tav>
                                      </p:tavLst>
                                    </p:anim>
                                    <p:anim calcmode="lin" valueType="num">
                                      <p:cBhvr>
                                        <p:cTn id="8" dur="500" fill="hold"/>
                                        <p:tgtEl>
                                          <p:spTgt spid="3072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30725"/>
                                        </p:tgtEl>
                                        <p:attrNameLst>
                                          <p:attrName>style.visibility</p:attrName>
                                        </p:attrNameLst>
                                      </p:cBhvr>
                                      <p:to>
                                        <p:strVal val="visible"/>
                                      </p:to>
                                    </p:set>
                                    <p:animEffect transition="in" filter="checkerboard(across)">
                                      <p:cBhvr>
                                        <p:cTn id="13" dur="500"/>
                                        <p:tgtEl>
                                          <p:spTgt spid="3072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0723">
                                            <p:txEl>
                                              <p:pRg st="0" end="0"/>
                                            </p:txEl>
                                          </p:spTgt>
                                        </p:tgtEl>
                                        <p:attrNameLst>
                                          <p:attrName>style.visibility</p:attrName>
                                        </p:attrNameLst>
                                      </p:cBhvr>
                                      <p:to>
                                        <p:strVal val="visible"/>
                                      </p:to>
                                    </p:set>
                                    <p:anim calcmode="lin" valueType="num">
                                      <p:cBhvr additive="base">
                                        <p:cTn id="18" dur="500" fill="hold"/>
                                        <p:tgtEl>
                                          <p:spTgt spid="30723">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072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autoUpdateAnimBg="0"/>
      <p:bldP spid="30723"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ltLang="en-US"/>
              <a:t>Agreement: the Fall</a:t>
            </a:r>
          </a:p>
        </p:txBody>
      </p:sp>
      <p:sp>
        <p:nvSpPr>
          <p:cNvPr id="81923" name="Rectangle 3" descr="Rectangle: Click to edit Master text styles&#10;Second level&#10;Third level&#10;Fourth level&#10;Fifth level"/>
          <p:cNvSpPr>
            <a:spLocks noGrp="1" noChangeArrowheads="1"/>
          </p:cNvSpPr>
          <p:nvPr>
            <p:ph type="body" idx="1"/>
          </p:nvPr>
        </p:nvSpPr>
        <p:spPr/>
        <p:txBody>
          <a:bodyPr/>
          <a:lstStyle/>
          <a:p>
            <a:pPr>
              <a:lnSpc>
                <a:spcPct val="90000"/>
              </a:lnSpc>
            </a:pPr>
            <a:r>
              <a:rPr lang="en-US" altLang="en-US"/>
              <a:t>God commanded humans to reproduce before Adam</a:t>
            </a:r>
            <a:r>
              <a:rPr lang="en-US" altLang="en-US">
                <a:cs typeface="Tahoma" pitchFamily="34" charset="0"/>
              </a:rPr>
              <a:t>'</a:t>
            </a:r>
            <a:r>
              <a:rPr lang="en-US" altLang="en-US"/>
              <a:t>s fall (Gen 1:28).</a:t>
            </a:r>
          </a:p>
          <a:p>
            <a:pPr>
              <a:lnSpc>
                <a:spcPct val="90000"/>
              </a:lnSpc>
            </a:pPr>
            <a:r>
              <a:rPr lang="en-US" altLang="en-US"/>
              <a:t>Even if Eve had fallen and Adam could not have children without her, he could have returned to HQ for instructions!</a:t>
            </a:r>
          </a:p>
          <a:p>
            <a:pPr>
              <a:lnSpc>
                <a:spcPct val="90000"/>
              </a:lnSpc>
            </a:pPr>
            <a:r>
              <a:rPr lang="en-US" altLang="en-US"/>
              <a:t>God has never sinned, yet he is filled with goodness and joy beyond our imagining.</a:t>
            </a:r>
          </a:p>
        </p:txBody>
      </p:sp>
    </p:spTree>
    <p:custDataLst>
      <p:tags r:id="rId1"/>
    </p:custDataLst>
  </p:cSld>
  <p:clrMapOvr>
    <a:masterClrMapping/>
  </p:clrMapOvr>
  <p:transition advTm="1852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1923">
                                            <p:txEl>
                                              <p:pRg st="0" end="0"/>
                                            </p:txEl>
                                          </p:spTgt>
                                        </p:tgtEl>
                                        <p:attrNameLst>
                                          <p:attrName>style.visibility</p:attrName>
                                        </p:attrNameLst>
                                      </p:cBhvr>
                                      <p:to>
                                        <p:strVal val="visible"/>
                                      </p:to>
                                    </p:set>
                                    <p:anim calcmode="lin" valueType="num">
                                      <p:cBhvr additive="base">
                                        <p:cTn id="7" dur="500" fill="hold"/>
                                        <p:tgtEl>
                                          <p:spTgt spid="819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19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1923">
                                            <p:txEl>
                                              <p:pRg st="1" end="1"/>
                                            </p:txEl>
                                          </p:spTgt>
                                        </p:tgtEl>
                                        <p:attrNameLst>
                                          <p:attrName>style.visibility</p:attrName>
                                        </p:attrNameLst>
                                      </p:cBhvr>
                                      <p:to>
                                        <p:strVal val="visible"/>
                                      </p:to>
                                    </p:set>
                                    <p:anim calcmode="lin" valueType="num">
                                      <p:cBhvr additive="base">
                                        <p:cTn id="13" dur="500" fill="hold"/>
                                        <p:tgtEl>
                                          <p:spTgt spid="819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19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1923">
                                            <p:txEl>
                                              <p:pRg st="2" end="2"/>
                                            </p:txEl>
                                          </p:spTgt>
                                        </p:tgtEl>
                                        <p:attrNameLst>
                                          <p:attrName>style.visibility</p:attrName>
                                        </p:attrNameLst>
                                      </p:cBhvr>
                                      <p:to>
                                        <p:strVal val="visible"/>
                                      </p:to>
                                    </p:set>
                                    <p:anim calcmode="lin" valueType="num">
                                      <p:cBhvr additive="base">
                                        <p:cTn id="19" dur="500" fill="hold"/>
                                        <p:tgtEl>
                                          <p:spTgt spid="8192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192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ltLang="en-US"/>
              <a:t>Agreement: New Jerusalem</a:t>
            </a:r>
          </a:p>
        </p:txBody>
      </p:sp>
      <p:sp>
        <p:nvSpPr>
          <p:cNvPr id="82947" name="Text Box 3"/>
          <p:cNvSpPr txBox="1">
            <a:spLocks noChangeArrowheads="1"/>
          </p:cNvSpPr>
          <p:nvPr/>
        </p:nvSpPr>
        <p:spPr bwMode="auto">
          <a:xfrm>
            <a:off x="838200" y="1828800"/>
            <a:ext cx="78486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cs typeface="Tahoma" pitchFamily="34" charset="0"/>
              </a:rPr>
              <a:t>"</a:t>
            </a:r>
            <a:r>
              <a:rPr lang="en-US" altLang="en-US"/>
              <a:t>Behold, Ether saw the days of Christ, and he spake concerning a New Jerusalem upon this land [author Moroni is writing in W Hemisphere].  And he spake also concerning the house of Israel, and the Jerusalem from whence Lehi should come [Jerusalem in E Hemisphere] – after it should be destroyed it should be built up again, a holy city unto the Lord; wherefore it could not be a new Jerusalem, for it had been in a time of old…</a:t>
            </a:r>
            <a:r>
              <a:rPr lang="en-US" altLang="en-US">
                <a:cs typeface="Tahoma" pitchFamily="34" charset="0"/>
              </a:rPr>
              <a:t>"</a:t>
            </a:r>
            <a:r>
              <a:rPr lang="en-US" altLang="en-US"/>
              <a:t> – Ether 13:4</a:t>
            </a:r>
          </a:p>
        </p:txBody>
      </p:sp>
    </p:spTree>
    <p:custDataLst>
      <p:tags r:id="rId1"/>
    </p:custDataLst>
  </p:cSld>
  <p:clrMapOvr>
    <a:masterClrMapping/>
  </p:clrMapOvr>
  <p:transition advTm="4218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2947"/>
                                        </p:tgtEl>
                                        <p:attrNameLst>
                                          <p:attrName>style.visibility</p:attrName>
                                        </p:attrNameLst>
                                      </p:cBhvr>
                                      <p:to>
                                        <p:strVal val="visible"/>
                                      </p:to>
                                    </p:set>
                                    <p:animEffect transition="in" filter="checkerboard(across)">
                                      <p:cBhvr>
                                        <p:cTn id="7" dur="500"/>
                                        <p:tgtEl>
                                          <p:spTgt spid="82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ltLang="en-US"/>
              <a:t>Agreement: New Jerusalem</a:t>
            </a:r>
          </a:p>
        </p:txBody>
      </p:sp>
      <p:sp>
        <p:nvSpPr>
          <p:cNvPr id="83971" name="Rectangle 3" descr="Rectangle: Click to edit Master text styles&#10;Second level&#10;Third level&#10;Fourth level&#10;Fifth level"/>
          <p:cNvSpPr>
            <a:spLocks noGrp="1" noChangeArrowheads="1"/>
          </p:cNvSpPr>
          <p:nvPr>
            <p:ph type="body" idx="1"/>
          </p:nvPr>
        </p:nvSpPr>
        <p:spPr>
          <a:xfrm>
            <a:off x="838200" y="1524000"/>
            <a:ext cx="7772400" cy="4495800"/>
          </a:xfrm>
        </p:spPr>
        <p:txBody>
          <a:bodyPr/>
          <a:lstStyle/>
          <a:p>
            <a:pPr>
              <a:lnSpc>
                <a:spcPct val="90000"/>
              </a:lnSpc>
              <a:buFont typeface="Wingdings" pitchFamily="2" charset="2"/>
              <a:buNone/>
            </a:pPr>
            <a:r>
              <a:rPr lang="en-US" altLang="en-US" sz="2800"/>
              <a:t>According to Ezekiel 47-48, Zechariah 14, and Revelation 21:</a:t>
            </a:r>
          </a:p>
          <a:p>
            <a:pPr>
              <a:lnSpc>
                <a:spcPct val="90000"/>
              </a:lnSpc>
            </a:pPr>
            <a:r>
              <a:rPr lang="en-US" altLang="en-US" sz="2800"/>
              <a:t>The New Jerusalem pictured in Revelation is obviously drawing upon the pictures of it given in Ezekiel and Zechariah.</a:t>
            </a:r>
          </a:p>
          <a:p>
            <a:pPr lvl="1">
              <a:lnSpc>
                <a:spcPct val="90000"/>
              </a:lnSpc>
            </a:pPr>
            <a:r>
              <a:rPr lang="en-US" altLang="en-US" sz="2400"/>
              <a:t>Living waters having source in city</a:t>
            </a:r>
          </a:p>
          <a:p>
            <a:pPr lvl="1">
              <a:lnSpc>
                <a:spcPct val="90000"/>
              </a:lnSpc>
            </a:pPr>
            <a:r>
              <a:rPr lang="en-US" altLang="en-US" sz="2400"/>
              <a:t>Trees with leaves for healing</a:t>
            </a:r>
          </a:p>
          <a:p>
            <a:pPr>
              <a:lnSpc>
                <a:spcPct val="90000"/>
              </a:lnSpc>
            </a:pPr>
            <a:r>
              <a:rPr lang="en-US" altLang="en-US" sz="2800"/>
              <a:t>The New Jerusalem is located where the old one was.</a:t>
            </a:r>
          </a:p>
          <a:p>
            <a:pPr>
              <a:lnSpc>
                <a:spcPct val="90000"/>
              </a:lnSpc>
            </a:pPr>
            <a:r>
              <a:rPr lang="en-US" altLang="en-US" sz="2800"/>
              <a:t>The argument that a city can</a:t>
            </a:r>
            <a:r>
              <a:rPr lang="en-US" altLang="en-US" sz="2800">
                <a:cs typeface="Tahoma" pitchFamily="34" charset="0"/>
              </a:rPr>
              <a:t>'</a:t>
            </a:r>
            <a:r>
              <a:rPr lang="en-US" altLang="en-US" sz="2800"/>
              <a:t>t be called </a:t>
            </a:r>
            <a:r>
              <a:rPr lang="en-US" altLang="en-US" sz="2800">
                <a:cs typeface="Tahoma" pitchFamily="34" charset="0"/>
              </a:rPr>
              <a:t>"</a:t>
            </a:r>
            <a:r>
              <a:rPr lang="en-US" altLang="en-US" sz="2800"/>
              <a:t>new</a:t>
            </a:r>
            <a:r>
              <a:rPr lang="en-US" altLang="en-US" sz="2800">
                <a:cs typeface="Tahoma" pitchFamily="34" charset="0"/>
              </a:rPr>
              <a:t>"</a:t>
            </a:r>
            <a:r>
              <a:rPr lang="en-US" altLang="en-US" sz="2800"/>
              <a:t> if it is on the site of the old city is fallacious.</a:t>
            </a:r>
          </a:p>
        </p:txBody>
      </p:sp>
    </p:spTree>
    <p:custDataLst>
      <p:tags r:id="rId1"/>
    </p:custDataLst>
  </p:cSld>
  <p:clrMapOvr>
    <a:masterClrMapping/>
  </p:clrMapOvr>
  <p:transition advTm="2698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 calcmode="lin" valueType="num">
                                      <p:cBhvr additive="base">
                                        <p:cTn id="7" dur="500" fill="hold"/>
                                        <p:tgtEl>
                                          <p:spTgt spid="839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39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3971">
                                            <p:txEl>
                                              <p:pRg st="1" end="1"/>
                                            </p:txEl>
                                          </p:spTgt>
                                        </p:tgtEl>
                                        <p:attrNameLst>
                                          <p:attrName>style.visibility</p:attrName>
                                        </p:attrNameLst>
                                      </p:cBhvr>
                                      <p:to>
                                        <p:strVal val="visible"/>
                                      </p:to>
                                    </p:set>
                                    <p:anim calcmode="lin" valueType="num">
                                      <p:cBhvr additive="base">
                                        <p:cTn id="13" dur="500" fill="hold"/>
                                        <p:tgtEl>
                                          <p:spTgt spid="8397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39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3971">
                                            <p:txEl>
                                              <p:pRg st="2" end="2"/>
                                            </p:txEl>
                                          </p:spTgt>
                                        </p:tgtEl>
                                        <p:attrNameLst>
                                          <p:attrName>style.visibility</p:attrName>
                                        </p:attrNameLst>
                                      </p:cBhvr>
                                      <p:to>
                                        <p:strVal val="visible"/>
                                      </p:to>
                                    </p:set>
                                    <p:anim calcmode="lin" valueType="num">
                                      <p:cBhvr additive="base">
                                        <p:cTn id="19" dur="500" fill="hold"/>
                                        <p:tgtEl>
                                          <p:spTgt spid="8397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39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3971">
                                            <p:txEl>
                                              <p:pRg st="3" end="3"/>
                                            </p:txEl>
                                          </p:spTgt>
                                        </p:tgtEl>
                                        <p:attrNameLst>
                                          <p:attrName>style.visibility</p:attrName>
                                        </p:attrNameLst>
                                      </p:cBhvr>
                                      <p:to>
                                        <p:strVal val="visible"/>
                                      </p:to>
                                    </p:set>
                                    <p:anim calcmode="lin" valueType="num">
                                      <p:cBhvr additive="base">
                                        <p:cTn id="25" dur="500" fill="hold"/>
                                        <p:tgtEl>
                                          <p:spTgt spid="8397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397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3971">
                                            <p:txEl>
                                              <p:pRg st="4" end="4"/>
                                            </p:txEl>
                                          </p:spTgt>
                                        </p:tgtEl>
                                        <p:attrNameLst>
                                          <p:attrName>style.visibility</p:attrName>
                                        </p:attrNameLst>
                                      </p:cBhvr>
                                      <p:to>
                                        <p:strVal val="visible"/>
                                      </p:to>
                                    </p:set>
                                    <p:anim calcmode="lin" valueType="num">
                                      <p:cBhvr additive="base">
                                        <p:cTn id="31" dur="500" fill="hold"/>
                                        <p:tgtEl>
                                          <p:spTgt spid="8397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397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3971">
                                            <p:txEl>
                                              <p:pRg st="5" end="5"/>
                                            </p:txEl>
                                          </p:spTgt>
                                        </p:tgtEl>
                                        <p:attrNameLst>
                                          <p:attrName>style.visibility</p:attrName>
                                        </p:attrNameLst>
                                      </p:cBhvr>
                                      <p:to>
                                        <p:strVal val="visible"/>
                                      </p:to>
                                    </p:set>
                                    <p:anim calcmode="lin" valueType="num">
                                      <p:cBhvr additive="base">
                                        <p:cTn id="37" dur="500" fill="hold"/>
                                        <p:tgtEl>
                                          <p:spTgt spid="8397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397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bldLvl="2"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ltLang="en-US"/>
              <a:t>Agreement: </a:t>
            </a:r>
            <a:br>
              <a:rPr lang="en-US" altLang="en-US"/>
            </a:br>
            <a:r>
              <a:rPr lang="en-US" altLang="en-US"/>
              <a:t>Joseph</a:t>
            </a:r>
            <a:r>
              <a:rPr lang="en-US" altLang="en-US">
                <a:cs typeface="Tahoma" pitchFamily="34" charset="0"/>
              </a:rPr>
              <a:t>'</a:t>
            </a:r>
            <a:r>
              <a:rPr lang="en-US" altLang="en-US"/>
              <a:t>s Inheritance</a:t>
            </a:r>
          </a:p>
        </p:txBody>
      </p:sp>
      <p:sp>
        <p:nvSpPr>
          <p:cNvPr id="84995" name="Text Box 3"/>
          <p:cNvSpPr txBox="1">
            <a:spLocks noChangeArrowheads="1"/>
          </p:cNvSpPr>
          <p:nvPr/>
        </p:nvSpPr>
        <p:spPr bwMode="auto">
          <a:xfrm>
            <a:off x="990600" y="2209800"/>
            <a:ext cx="75438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cs typeface="Tahoma" pitchFamily="34" charset="0"/>
              </a:rPr>
              <a:t>"</a:t>
            </a:r>
            <a:r>
              <a:rPr lang="en-US" altLang="en-US"/>
              <a:t>Ye are my disciples and ye are a light unto this people, who are the remnant of the house of Joseph.  And behold, this is the land of your inheritance; and the Father hath given it unto you.  And not at any time hath the Father given me commandment that I should tell it unto your brethren at Jerusalem.  Neither at any time hath the Father given me commandment that I should tell unto them concerning the other tribes of the house of Israel, whom the Father hath led away out of the land.</a:t>
            </a:r>
            <a:r>
              <a:rPr lang="en-US" altLang="en-US">
                <a:cs typeface="Tahoma" pitchFamily="34" charset="0"/>
              </a:rPr>
              <a:t>"</a:t>
            </a:r>
            <a:r>
              <a:rPr lang="en-US" altLang="en-US"/>
              <a:t> – 3 Nephi 15:12-15</a:t>
            </a:r>
          </a:p>
        </p:txBody>
      </p:sp>
    </p:spTree>
    <p:custDataLst>
      <p:tags r:id="rId1"/>
    </p:custDataLst>
  </p:cSld>
  <p:clrMapOvr>
    <a:masterClrMapping/>
  </p:clrMapOvr>
  <p:transition advTm="4027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animEffect transition="in" filter="checkerboard(across)">
                                      <p:cBhvr>
                                        <p:cTn id="7" dur="500"/>
                                        <p:tgtEl>
                                          <p:spTgt spid="84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altLang="en-US"/>
              <a:t>Agreement: </a:t>
            </a:r>
            <a:br>
              <a:rPr lang="en-US" altLang="en-US"/>
            </a:br>
            <a:r>
              <a:rPr lang="en-US" altLang="en-US"/>
              <a:t>Joseph</a:t>
            </a:r>
            <a:r>
              <a:rPr lang="en-US" altLang="en-US">
                <a:cs typeface="Tahoma" pitchFamily="34" charset="0"/>
              </a:rPr>
              <a:t>'</a:t>
            </a:r>
            <a:r>
              <a:rPr lang="en-US" altLang="en-US"/>
              <a:t>s Inheritance</a:t>
            </a:r>
          </a:p>
        </p:txBody>
      </p:sp>
      <p:sp>
        <p:nvSpPr>
          <p:cNvPr id="86019" name="Rectangle 3" descr="Rectangle: Click to edit Master text styles&#10;Second level&#10;Third level&#10;Fourth level&#10;Fifth level"/>
          <p:cNvSpPr>
            <a:spLocks noGrp="1" noChangeArrowheads="1"/>
          </p:cNvSpPr>
          <p:nvPr>
            <p:ph type="body" idx="1"/>
          </p:nvPr>
        </p:nvSpPr>
        <p:spPr/>
        <p:txBody>
          <a:bodyPr/>
          <a:lstStyle/>
          <a:p>
            <a:r>
              <a:rPr lang="en-US" altLang="en-US" sz="2800"/>
              <a:t>Ezekiel 48 lists the tribal inheritances from north to south.</a:t>
            </a:r>
          </a:p>
          <a:p>
            <a:r>
              <a:rPr lang="en-US" altLang="en-US" sz="2800"/>
              <a:t>Ezekiel’s references to Damascus, Lebo Hamath, Tamar, Meribah, the Wadi of Egypt, and the Mediterranean Sea indicate that this is all in Canaan/Palestine.</a:t>
            </a:r>
          </a:p>
          <a:p>
            <a:r>
              <a:rPr lang="en-US" altLang="en-US" sz="2800"/>
              <a:t>The Joseph tribes (Manasseh and Ephraim) are prominently mentioned here.</a:t>
            </a:r>
          </a:p>
        </p:txBody>
      </p:sp>
    </p:spTree>
    <p:custDataLst>
      <p:tags r:id="rId1"/>
    </p:custDataLst>
  </p:cSld>
  <p:clrMapOvr>
    <a:masterClrMapping/>
  </p:clrMapOvr>
  <p:transition advTm="2474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anim calcmode="lin" valueType="num">
                                      <p:cBhvr additive="base">
                                        <p:cTn id="7" dur="500" fill="hold"/>
                                        <p:tgtEl>
                                          <p:spTgt spid="860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60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6019">
                                            <p:txEl>
                                              <p:pRg st="1" end="1"/>
                                            </p:txEl>
                                          </p:spTgt>
                                        </p:tgtEl>
                                        <p:attrNameLst>
                                          <p:attrName>style.visibility</p:attrName>
                                        </p:attrNameLst>
                                      </p:cBhvr>
                                      <p:to>
                                        <p:strVal val="visible"/>
                                      </p:to>
                                    </p:set>
                                    <p:anim calcmode="lin" valueType="num">
                                      <p:cBhvr additive="base">
                                        <p:cTn id="13" dur="500" fill="hold"/>
                                        <p:tgtEl>
                                          <p:spTgt spid="860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60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6019">
                                            <p:txEl>
                                              <p:pRg st="2" end="2"/>
                                            </p:txEl>
                                          </p:spTgt>
                                        </p:tgtEl>
                                        <p:attrNameLst>
                                          <p:attrName>style.visibility</p:attrName>
                                        </p:attrNameLst>
                                      </p:cBhvr>
                                      <p:to>
                                        <p:strVal val="visible"/>
                                      </p:to>
                                    </p:set>
                                    <p:anim calcmode="lin" valueType="num">
                                      <p:cBhvr additive="base">
                                        <p:cTn id="19" dur="500" fill="hold"/>
                                        <p:tgtEl>
                                          <p:spTgt spid="8601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601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ltLang="en-US"/>
              <a:t>Agree with Bible: Summary</a:t>
            </a:r>
          </a:p>
        </p:txBody>
      </p:sp>
      <p:sp>
        <p:nvSpPr>
          <p:cNvPr id="87043" name="Rectangle 3" descr="Rectangle: Click to edit Master text styles&#10;Second level&#10;Third level&#10;Fourth level&#10;Fifth level"/>
          <p:cNvSpPr>
            <a:spLocks noGrp="1" noChangeArrowheads="1"/>
          </p:cNvSpPr>
          <p:nvPr>
            <p:ph type="body" idx="1"/>
          </p:nvPr>
        </p:nvSpPr>
        <p:spPr/>
        <p:txBody>
          <a:bodyPr/>
          <a:lstStyle/>
          <a:p>
            <a:pPr>
              <a:lnSpc>
                <a:spcPct val="90000"/>
              </a:lnSpc>
            </a:pPr>
            <a:r>
              <a:rPr lang="en-US" altLang="en-US" sz="2800"/>
              <a:t>The Book of Mormon does not appear to agree w/ the Bible in the matters of:</a:t>
            </a:r>
          </a:p>
          <a:p>
            <a:pPr lvl="1">
              <a:lnSpc>
                <a:spcPct val="90000"/>
              </a:lnSpc>
            </a:pPr>
            <a:r>
              <a:rPr lang="en-US" altLang="en-US" sz="2400"/>
              <a:t>Whether the fall of Adam was good or bad</a:t>
            </a:r>
          </a:p>
          <a:p>
            <a:pPr lvl="1">
              <a:lnSpc>
                <a:spcPct val="90000"/>
              </a:lnSpc>
            </a:pPr>
            <a:r>
              <a:rPr lang="en-US" altLang="en-US" sz="2400"/>
              <a:t>Whether the New Jerusalem will be in the Eastern or Western Hemisphere</a:t>
            </a:r>
          </a:p>
          <a:p>
            <a:pPr lvl="1">
              <a:lnSpc>
                <a:spcPct val="90000"/>
              </a:lnSpc>
            </a:pPr>
            <a:r>
              <a:rPr lang="en-US" altLang="en-US" sz="2400"/>
              <a:t>Whether the inheritance of Joseph will be in E or W Hemisphere</a:t>
            </a:r>
          </a:p>
          <a:p>
            <a:pPr lvl="1">
              <a:lnSpc>
                <a:spcPct val="90000"/>
              </a:lnSpc>
            </a:pPr>
            <a:r>
              <a:rPr lang="en-US" altLang="en-US" sz="2400"/>
              <a:t>Whether the God of the Bible has always been God</a:t>
            </a:r>
          </a:p>
          <a:p>
            <a:pPr lvl="1">
              <a:lnSpc>
                <a:spcPct val="90000"/>
              </a:lnSpc>
            </a:pPr>
            <a:r>
              <a:rPr lang="en-US" altLang="en-US" sz="2400"/>
              <a:t>Whether we can earn our salvation or not</a:t>
            </a:r>
          </a:p>
          <a:p>
            <a:pPr>
              <a:lnSpc>
                <a:spcPct val="90000"/>
              </a:lnSpc>
            </a:pPr>
            <a:r>
              <a:rPr lang="en-US" altLang="en-US" sz="2800"/>
              <a:t>Some of these are serious matters!</a:t>
            </a:r>
          </a:p>
        </p:txBody>
      </p:sp>
    </p:spTree>
    <p:custDataLst>
      <p:tags r:id="rId1"/>
    </p:custDataLst>
  </p:cSld>
  <p:clrMapOvr>
    <a:masterClrMapping/>
  </p:clrMapOvr>
  <p:transition advTm="2666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anim calcmode="lin" valueType="num">
                                      <p:cBhvr additive="base">
                                        <p:cTn id="7" dur="500" fill="hold"/>
                                        <p:tgtEl>
                                          <p:spTgt spid="870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70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7043">
                                            <p:txEl>
                                              <p:pRg st="1" end="1"/>
                                            </p:txEl>
                                          </p:spTgt>
                                        </p:tgtEl>
                                        <p:attrNameLst>
                                          <p:attrName>style.visibility</p:attrName>
                                        </p:attrNameLst>
                                      </p:cBhvr>
                                      <p:to>
                                        <p:strVal val="visible"/>
                                      </p:to>
                                    </p:set>
                                    <p:anim calcmode="lin" valueType="num">
                                      <p:cBhvr additive="base">
                                        <p:cTn id="13" dur="500" fill="hold"/>
                                        <p:tgtEl>
                                          <p:spTgt spid="870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70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7043">
                                            <p:txEl>
                                              <p:pRg st="2" end="2"/>
                                            </p:txEl>
                                          </p:spTgt>
                                        </p:tgtEl>
                                        <p:attrNameLst>
                                          <p:attrName>style.visibility</p:attrName>
                                        </p:attrNameLst>
                                      </p:cBhvr>
                                      <p:to>
                                        <p:strVal val="visible"/>
                                      </p:to>
                                    </p:set>
                                    <p:anim calcmode="lin" valueType="num">
                                      <p:cBhvr additive="base">
                                        <p:cTn id="19" dur="500" fill="hold"/>
                                        <p:tgtEl>
                                          <p:spTgt spid="870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70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7043">
                                            <p:txEl>
                                              <p:pRg st="3" end="3"/>
                                            </p:txEl>
                                          </p:spTgt>
                                        </p:tgtEl>
                                        <p:attrNameLst>
                                          <p:attrName>style.visibility</p:attrName>
                                        </p:attrNameLst>
                                      </p:cBhvr>
                                      <p:to>
                                        <p:strVal val="visible"/>
                                      </p:to>
                                    </p:set>
                                    <p:anim calcmode="lin" valueType="num">
                                      <p:cBhvr additive="base">
                                        <p:cTn id="25" dur="500" fill="hold"/>
                                        <p:tgtEl>
                                          <p:spTgt spid="8704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704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7043">
                                            <p:txEl>
                                              <p:pRg st="4" end="4"/>
                                            </p:txEl>
                                          </p:spTgt>
                                        </p:tgtEl>
                                        <p:attrNameLst>
                                          <p:attrName>style.visibility</p:attrName>
                                        </p:attrNameLst>
                                      </p:cBhvr>
                                      <p:to>
                                        <p:strVal val="visible"/>
                                      </p:to>
                                    </p:set>
                                    <p:anim calcmode="lin" valueType="num">
                                      <p:cBhvr additive="base">
                                        <p:cTn id="31" dur="500" fill="hold"/>
                                        <p:tgtEl>
                                          <p:spTgt spid="8704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704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7043">
                                            <p:txEl>
                                              <p:pRg st="5" end="5"/>
                                            </p:txEl>
                                          </p:spTgt>
                                        </p:tgtEl>
                                        <p:attrNameLst>
                                          <p:attrName>style.visibility</p:attrName>
                                        </p:attrNameLst>
                                      </p:cBhvr>
                                      <p:to>
                                        <p:strVal val="visible"/>
                                      </p:to>
                                    </p:set>
                                    <p:anim calcmode="lin" valueType="num">
                                      <p:cBhvr additive="base">
                                        <p:cTn id="37" dur="500" fill="hold"/>
                                        <p:tgtEl>
                                          <p:spTgt spid="8704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704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87043">
                                            <p:txEl>
                                              <p:pRg st="6" end="6"/>
                                            </p:txEl>
                                          </p:spTgt>
                                        </p:tgtEl>
                                        <p:attrNameLst>
                                          <p:attrName>style.visibility</p:attrName>
                                        </p:attrNameLst>
                                      </p:cBhvr>
                                      <p:to>
                                        <p:strVal val="visible"/>
                                      </p:to>
                                    </p:set>
                                    <p:anim calcmode="lin" valueType="num">
                                      <p:cBhvr additive="base">
                                        <p:cTn id="43" dur="500" fill="hold"/>
                                        <p:tgtEl>
                                          <p:spTgt spid="8704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8704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build="p" bldLvl="2"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altLang="en-US"/>
              <a:t>Book of Mormon </a:t>
            </a:r>
            <a:br>
              <a:rPr lang="en-US" altLang="en-US"/>
            </a:br>
            <a:r>
              <a:rPr lang="en-US" altLang="en-US"/>
              <a:t>Fulfills Biblical Prophecy</a:t>
            </a:r>
          </a:p>
        </p:txBody>
      </p:sp>
      <p:sp>
        <p:nvSpPr>
          <p:cNvPr id="88067" name="Rectangle 3" descr="Rectangle: Click to edit Master text styles&#10;Second level&#10;Third level&#10;Fourth level&#10;Fifth level"/>
          <p:cNvSpPr>
            <a:spLocks noGrp="1" noChangeArrowheads="1"/>
          </p:cNvSpPr>
          <p:nvPr>
            <p:ph type="body" idx="1"/>
          </p:nvPr>
        </p:nvSpPr>
        <p:spPr/>
        <p:txBody>
          <a:bodyPr/>
          <a:lstStyle/>
          <a:p>
            <a:pPr>
              <a:lnSpc>
                <a:spcPct val="90000"/>
              </a:lnSpc>
              <a:buFont typeface="Wingdings" pitchFamily="2" charset="2"/>
              <a:buNone/>
            </a:pPr>
            <a:r>
              <a:rPr lang="en-US" altLang="en-US" sz="2800"/>
              <a:t>Some tests for confirmed fulfillments:</a:t>
            </a:r>
          </a:p>
          <a:p>
            <a:pPr>
              <a:lnSpc>
                <a:spcPct val="90000"/>
              </a:lnSpc>
            </a:pPr>
            <a:r>
              <a:rPr lang="en-US" altLang="en-US" sz="2800"/>
              <a:t>Prophecy should be clear enough to recognize its fulfillment.</a:t>
            </a:r>
          </a:p>
          <a:p>
            <a:pPr>
              <a:lnSpc>
                <a:spcPct val="90000"/>
              </a:lnSpc>
            </a:pPr>
            <a:r>
              <a:rPr lang="en-US" altLang="en-US" sz="2800"/>
              <a:t>Prophecy should be known to have preceded fulfillment.</a:t>
            </a:r>
          </a:p>
          <a:p>
            <a:pPr>
              <a:lnSpc>
                <a:spcPct val="90000"/>
              </a:lnSpc>
            </a:pPr>
            <a:r>
              <a:rPr lang="en-US" altLang="en-US" sz="2800"/>
              <a:t>Fulfillment should not be unduly influenced by the prophet.</a:t>
            </a:r>
          </a:p>
          <a:p>
            <a:pPr>
              <a:lnSpc>
                <a:spcPct val="90000"/>
              </a:lnSpc>
            </a:pPr>
            <a:r>
              <a:rPr lang="en-US" altLang="en-US" sz="2800"/>
              <a:t>Fulfillment should be sufficiently detailed and/ or remote to preclude a reasonable guess.</a:t>
            </a:r>
          </a:p>
        </p:txBody>
      </p:sp>
    </p:spTree>
    <p:custDataLst>
      <p:tags r:id="rId1"/>
    </p:custDataLst>
  </p:cSld>
  <p:clrMapOvr>
    <a:masterClrMapping/>
  </p:clrMapOvr>
  <p:transition advTm="4951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 calcmode="lin" valueType="num">
                                      <p:cBhvr additive="base">
                                        <p:cTn id="7" dur="500" fill="hold"/>
                                        <p:tgtEl>
                                          <p:spTgt spid="880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80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8067">
                                            <p:txEl>
                                              <p:pRg st="1" end="1"/>
                                            </p:txEl>
                                          </p:spTgt>
                                        </p:tgtEl>
                                        <p:attrNameLst>
                                          <p:attrName>style.visibility</p:attrName>
                                        </p:attrNameLst>
                                      </p:cBhvr>
                                      <p:to>
                                        <p:strVal val="visible"/>
                                      </p:to>
                                    </p:set>
                                    <p:anim calcmode="lin" valueType="num">
                                      <p:cBhvr additive="base">
                                        <p:cTn id="13" dur="500" fill="hold"/>
                                        <p:tgtEl>
                                          <p:spTgt spid="880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80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8067">
                                            <p:txEl>
                                              <p:pRg st="2" end="2"/>
                                            </p:txEl>
                                          </p:spTgt>
                                        </p:tgtEl>
                                        <p:attrNameLst>
                                          <p:attrName>style.visibility</p:attrName>
                                        </p:attrNameLst>
                                      </p:cBhvr>
                                      <p:to>
                                        <p:strVal val="visible"/>
                                      </p:to>
                                    </p:set>
                                    <p:anim calcmode="lin" valueType="num">
                                      <p:cBhvr additive="base">
                                        <p:cTn id="19" dur="500" fill="hold"/>
                                        <p:tgtEl>
                                          <p:spTgt spid="8806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80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8067">
                                            <p:txEl>
                                              <p:pRg st="3" end="3"/>
                                            </p:txEl>
                                          </p:spTgt>
                                        </p:tgtEl>
                                        <p:attrNameLst>
                                          <p:attrName>style.visibility</p:attrName>
                                        </p:attrNameLst>
                                      </p:cBhvr>
                                      <p:to>
                                        <p:strVal val="visible"/>
                                      </p:to>
                                    </p:set>
                                    <p:anim calcmode="lin" valueType="num">
                                      <p:cBhvr additive="base">
                                        <p:cTn id="25" dur="500" fill="hold"/>
                                        <p:tgtEl>
                                          <p:spTgt spid="8806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806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8067">
                                            <p:txEl>
                                              <p:pRg st="4" end="4"/>
                                            </p:txEl>
                                          </p:spTgt>
                                        </p:tgtEl>
                                        <p:attrNameLst>
                                          <p:attrName>style.visibility</p:attrName>
                                        </p:attrNameLst>
                                      </p:cBhvr>
                                      <p:to>
                                        <p:strVal val="visible"/>
                                      </p:to>
                                    </p:set>
                                    <p:anim calcmode="lin" valueType="num">
                                      <p:cBhvr additive="base">
                                        <p:cTn id="31" dur="500" fill="hold"/>
                                        <p:tgtEl>
                                          <p:spTgt spid="8806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806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altLang="en-US"/>
              <a:t>B of M Predicted in Ps 85:11?</a:t>
            </a:r>
          </a:p>
        </p:txBody>
      </p:sp>
      <p:sp>
        <p:nvSpPr>
          <p:cNvPr id="89091" name="Rectangle 3" descr="Rectangle: Click to edit Master text styles&#10;Second level&#10;Third level&#10;Fourth level&#10;Fifth level"/>
          <p:cNvSpPr>
            <a:spLocks noGrp="1" noChangeArrowheads="1"/>
          </p:cNvSpPr>
          <p:nvPr>
            <p:ph type="body" idx="1"/>
          </p:nvPr>
        </p:nvSpPr>
        <p:spPr/>
        <p:txBody>
          <a:bodyPr/>
          <a:lstStyle/>
          <a:p>
            <a:r>
              <a:rPr lang="en-US" altLang="en-US" sz="2800">
                <a:cs typeface="Tahoma" pitchFamily="34" charset="0"/>
              </a:rPr>
              <a:t>"</a:t>
            </a:r>
            <a:r>
              <a:rPr lang="en-US" altLang="en-US" sz="2800"/>
              <a:t>Faithfulness springs forth from the earth, and righteousness looks down from heaven.</a:t>
            </a:r>
            <a:r>
              <a:rPr lang="en-US" altLang="en-US" sz="2800">
                <a:cs typeface="Tahoma" pitchFamily="34" charset="0"/>
              </a:rPr>
              <a:t>"</a:t>
            </a:r>
          </a:p>
          <a:p>
            <a:r>
              <a:rPr lang="en-US" altLang="en-US" sz="2800"/>
              <a:t>Book of Mormon </a:t>
            </a:r>
            <a:r>
              <a:rPr lang="en-US" altLang="en-US" sz="2800">
                <a:cs typeface="Tahoma" pitchFamily="34" charset="0"/>
              </a:rPr>
              <a:t>"</a:t>
            </a:r>
            <a:r>
              <a:rPr lang="en-US" altLang="en-US" sz="2800"/>
              <a:t>sprang forth from the earth</a:t>
            </a:r>
            <a:r>
              <a:rPr lang="en-US" altLang="en-US" sz="2800">
                <a:cs typeface="Tahoma" pitchFamily="34" charset="0"/>
              </a:rPr>
              <a:t>"</a:t>
            </a:r>
            <a:r>
              <a:rPr lang="en-US" altLang="en-US" sz="2800"/>
              <a:t> (gold plates were buried).</a:t>
            </a:r>
          </a:p>
          <a:p>
            <a:r>
              <a:rPr lang="en-US" altLang="en-US" sz="2800"/>
              <a:t>Clear enough to recognize?</a:t>
            </a:r>
          </a:p>
          <a:p>
            <a:r>
              <a:rPr lang="en-US" altLang="en-US" sz="2800"/>
              <a:t>Sufficiently detailed?</a:t>
            </a:r>
          </a:p>
          <a:p>
            <a:r>
              <a:rPr lang="en-US" altLang="en-US" sz="2800"/>
              <a:t>Give us a break!</a:t>
            </a:r>
          </a:p>
          <a:p>
            <a:r>
              <a:rPr lang="en-US" altLang="en-US" sz="2800"/>
              <a:t>Similar argument for Isaiah 45:8.</a:t>
            </a:r>
          </a:p>
        </p:txBody>
      </p:sp>
    </p:spTree>
    <p:custDataLst>
      <p:tags r:id="rId1"/>
    </p:custDataLst>
  </p:cSld>
  <p:clrMapOvr>
    <a:masterClrMapping/>
  </p:clrMapOvr>
  <p:transition advTm="4826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anim calcmode="lin" valueType="num">
                                      <p:cBhvr additive="base">
                                        <p:cTn id="7" dur="500" fill="hold"/>
                                        <p:tgtEl>
                                          <p:spTgt spid="890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90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9091">
                                            <p:txEl>
                                              <p:pRg st="1" end="1"/>
                                            </p:txEl>
                                          </p:spTgt>
                                        </p:tgtEl>
                                        <p:attrNameLst>
                                          <p:attrName>style.visibility</p:attrName>
                                        </p:attrNameLst>
                                      </p:cBhvr>
                                      <p:to>
                                        <p:strVal val="visible"/>
                                      </p:to>
                                    </p:set>
                                    <p:anim calcmode="lin" valueType="num">
                                      <p:cBhvr additive="base">
                                        <p:cTn id="13" dur="500" fill="hold"/>
                                        <p:tgtEl>
                                          <p:spTgt spid="8909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90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9091">
                                            <p:txEl>
                                              <p:pRg st="2" end="2"/>
                                            </p:txEl>
                                          </p:spTgt>
                                        </p:tgtEl>
                                        <p:attrNameLst>
                                          <p:attrName>style.visibility</p:attrName>
                                        </p:attrNameLst>
                                      </p:cBhvr>
                                      <p:to>
                                        <p:strVal val="visible"/>
                                      </p:to>
                                    </p:set>
                                    <p:anim calcmode="lin" valueType="num">
                                      <p:cBhvr additive="base">
                                        <p:cTn id="19" dur="500" fill="hold"/>
                                        <p:tgtEl>
                                          <p:spTgt spid="8909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90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9091">
                                            <p:txEl>
                                              <p:pRg st="3" end="3"/>
                                            </p:txEl>
                                          </p:spTgt>
                                        </p:tgtEl>
                                        <p:attrNameLst>
                                          <p:attrName>style.visibility</p:attrName>
                                        </p:attrNameLst>
                                      </p:cBhvr>
                                      <p:to>
                                        <p:strVal val="visible"/>
                                      </p:to>
                                    </p:set>
                                    <p:anim calcmode="lin" valueType="num">
                                      <p:cBhvr additive="base">
                                        <p:cTn id="25" dur="500" fill="hold"/>
                                        <p:tgtEl>
                                          <p:spTgt spid="8909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909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9091">
                                            <p:txEl>
                                              <p:pRg st="4" end="4"/>
                                            </p:txEl>
                                          </p:spTgt>
                                        </p:tgtEl>
                                        <p:attrNameLst>
                                          <p:attrName>style.visibility</p:attrName>
                                        </p:attrNameLst>
                                      </p:cBhvr>
                                      <p:to>
                                        <p:strVal val="visible"/>
                                      </p:to>
                                    </p:set>
                                    <p:anim calcmode="lin" valueType="num">
                                      <p:cBhvr additive="base">
                                        <p:cTn id="31" dur="500" fill="hold"/>
                                        <p:tgtEl>
                                          <p:spTgt spid="8909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909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9091">
                                            <p:txEl>
                                              <p:pRg st="5" end="5"/>
                                            </p:txEl>
                                          </p:spTgt>
                                        </p:tgtEl>
                                        <p:attrNameLst>
                                          <p:attrName>style.visibility</p:attrName>
                                        </p:attrNameLst>
                                      </p:cBhvr>
                                      <p:to>
                                        <p:strVal val="visible"/>
                                      </p:to>
                                    </p:set>
                                    <p:anim calcmode="lin" valueType="num">
                                      <p:cBhvr additive="base">
                                        <p:cTn id="37" dur="500" fill="hold"/>
                                        <p:tgtEl>
                                          <p:spTgt spid="8909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909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altLang="en-US"/>
              <a:t>B of M Predicted </a:t>
            </a:r>
            <a:br>
              <a:rPr lang="en-US" altLang="en-US"/>
            </a:br>
            <a:r>
              <a:rPr lang="en-US" altLang="en-US"/>
              <a:t>in Ezekiel 37:15-20?</a:t>
            </a:r>
          </a:p>
        </p:txBody>
      </p:sp>
      <p:sp>
        <p:nvSpPr>
          <p:cNvPr id="90115" name="Rectangle 3" descr="Rectangle: Click to edit Master text styles&#10;Second level&#10;Third level&#10;Fourth level&#10;Fifth level"/>
          <p:cNvSpPr>
            <a:spLocks noGrp="1" noChangeArrowheads="1"/>
          </p:cNvSpPr>
          <p:nvPr>
            <p:ph type="body" idx="1"/>
          </p:nvPr>
        </p:nvSpPr>
        <p:spPr/>
        <p:txBody>
          <a:bodyPr/>
          <a:lstStyle/>
          <a:p>
            <a:r>
              <a:rPr lang="en-US" altLang="en-US" sz="2400"/>
              <a:t>God instructs Ezekiel to take two sticks, write </a:t>
            </a:r>
            <a:r>
              <a:rPr lang="en-US" altLang="en-US" sz="2400">
                <a:cs typeface="Tahoma" pitchFamily="34" charset="0"/>
              </a:rPr>
              <a:t>"</a:t>
            </a:r>
            <a:r>
              <a:rPr lang="en-US" altLang="en-US" sz="2400"/>
              <a:t>Judah</a:t>
            </a:r>
            <a:r>
              <a:rPr lang="en-US" altLang="en-US" sz="2400">
                <a:cs typeface="Tahoma" pitchFamily="34" charset="0"/>
              </a:rPr>
              <a:t>"</a:t>
            </a:r>
            <a:r>
              <a:rPr lang="en-US" altLang="en-US" sz="2400"/>
              <a:t> on one, </a:t>
            </a:r>
            <a:r>
              <a:rPr lang="en-US" altLang="en-US" sz="2400">
                <a:cs typeface="Tahoma" pitchFamily="34" charset="0"/>
              </a:rPr>
              <a:t>"</a:t>
            </a:r>
            <a:r>
              <a:rPr lang="en-US" altLang="en-US" sz="2400"/>
              <a:t>Ephraim</a:t>
            </a:r>
            <a:r>
              <a:rPr lang="en-US" altLang="en-US" sz="2400">
                <a:cs typeface="Tahoma" pitchFamily="34" charset="0"/>
              </a:rPr>
              <a:t>"</a:t>
            </a:r>
            <a:r>
              <a:rPr lang="en-US" altLang="en-US" sz="2400"/>
              <a:t> on other.</a:t>
            </a:r>
          </a:p>
          <a:p>
            <a:r>
              <a:rPr lang="en-US" altLang="en-US" sz="2400"/>
              <a:t>Then Ezekiel is to put the two sticks together so they become one (possibly a miracle).</a:t>
            </a:r>
          </a:p>
          <a:p>
            <a:r>
              <a:rPr lang="en-US" altLang="en-US" sz="2400"/>
              <a:t>Mormons (stopping at verse 20) claim the Judah stick represents the Bible and the Ephraim stick the Book of Mormon.</a:t>
            </a:r>
          </a:p>
          <a:p>
            <a:r>
              <a:rPr lang="en-US" altLang="en-US" sz="2400"/>
              <a:t>The context (vv 1-14, and esp vv 21-22) indicates that Ezekiel’s action pictures the reuniting of the two Israelite kingdoms which had been split for centuries.</a:t>
            </a:r>
          </a:p>
        </p:txBody>
      </p:sp>
    </p:spTree>
    <p:custDataLst>
      <p:tags r:id="rId1"/>
    </p:custDataLst>
  </p:cSld>
  <p:clrMapOvr>
    <a:masterClrMapping/>
  </p:clrMapOvr>
  <p:transition advTm="833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anim calcmode="lin" valueType="num">
                                      <p:cBhvr additive="base">
                                        <p:cTn id="7" dur="500" fill="hold"/>
                                        <p:tgtEl>
                                          <p:spTgt spid="901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01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0115">
                                            <p:txEl>
                                              <p:pRg st="1" end="1"/>
                                            </p:txEl>
                                          </p:spTgt>
                                        </p:tgtEl>
                                        <p:attrNameLst>
                                          <p:attrName>style.visibility</p:attrName>
                                        </p:attrNameLst>
                                      </p:cBhvr>
                                      <p:to>
                                        <p:strVal val="visible"/>
                                      </p:to>
                                    </p:set>
                                    <p:anim calcmode="lin" valueType="num">
                                      <p:cBhvr additive="base">
                                        <p:cTn id="13" dur="500" fill="hold"/>
                                        <p:tgtEl>
                                          <p:spTgt spid="901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01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0115">
                                            <p:txEl>
                                              <p:pRg st="2" end="2"/>
                                            </p:txEl>
                                          </p:spTgt>
                                        </p:tgtEl>
                                        <p:attrNameLst>
                                          <p:attrName>style.visibility</p:attrName>
                                        </p:attrNameLst>
                                      </p:cBhvr>
                                      <p:to>
                                        <p:strVal val="visible"/>
                                      </p:to>
                                    </p:set>
                                    <p:anim calcmode="lin" valueType="num">
                                      <p:cBhvr additive="base">
                                        <p:cTn id="19" dur="500" fill="hold"/>
                                        <p:tgtEl>
                                          <p:spTgt spid="901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01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0115">
                                            <p:txEl>
                                              <p:pRg st="3" end="3"/>
                                            </p:txEl>
                                          </p:spTgt>
                                        </p:tgtEl>
                                        <p:attrNameLst>
                                          <p:attrName>style.visibility</p:attrName>
                                        </p:attrNameLst>
                                      </p:cBhvr>
                                      <p:to>
                                        <p:strVal val="visible"/>
                                      </p:to>
                                    </p:set>
                                    <p:anim calcmode="lin" valueType="num">
                                      <p:cBhvr additive="base">
                                        <p:cTn id="25" dur="500" fill="hold"/>
                                        <p:tgtEl>
                                          <p:spTgt spid="9011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011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altLang="en-US"/>
              <a:t>Prophecies in the </a:t>
            </a:r>
            <a:br>
              <a:rPr lang="en-US" altLang="en-US"/>
            </a:br>
            <a:r>
              <a:rPr lang="en-US" altLang="en-US"/>
              <a:t>Book of Mormon</a:t>
            </a:r>
          </a:p>
        </p:txBody>
      </p:sp>
      <p:sp>
        <p:nvSpPr>
          <p:cNvPr id="91139" name="Rectangle 3" descr="Rectangle: Click to edit Master text styles&#10;Second level&#10;Third level&#10;Fourth level&#10;Fifth level"/>
          <p:cNvSpPr>
            <a:spLocks noGrp="1" noChangeArrowheads="1"/>
          </p:cNvSpPr>
          <p:nvPr>
            <p:ph type="body" idx="1"/>
          </p:nvPr>
        </p:nvSpPr>
        <p:spPr>
          <a:xfrm>
            <a:off x="838200" y="1600200"/>
            <a:ext cx="7772400" cy="4419600"/>
          </a:xfrm>
        </p:spPr>
        <p:txBody>
          <a:bodyPr/>
          <a:lstStyle/>
          <a:p>
            <a:pPr>
              <a:lnSpc>
                <a:spcPct val="90000"/>
              </a:lnSpc>
              <a:buFont typeface="Wingdings" pitchFamily="2" charset="2"/>
              <a:buNone/>
            </a:pPr>
            <a:r>
              <a:rPr lang="en-US" altLang="en-US" sz="2800"/>
              <a:t>Inside front cover of paperback edition:</a:t>
            </a:r>
          </a:p>
          <a:p>
            <a:pPr>
              <a:lnSpc>
                <a:spcPct val="90000"/>
              </a:lnSpc>
            </a:pPr>
            <a:r>
              <a:rPr lang="en-US" altLang="en-US" sz="2800"/>
              <a:t>America’s History foretold 2500 years ago – 1 Nephi 13:</a:t>
            </a:r>
          </a:p>
          <a:p>
            <a:pPr lvl="1">
              <a:lnSpc>
                <a:spcPct val="90000"/>
              </a:lnSpc>
            </a:pPr>
            <a:r>
              <a:rPr lang="en-US" altLang="en-US" sz="2400"/>
              <a:t>Columbus – verse 12</a:t>
            </a:r>
          </a:p>
          <a:p>
            <a:pPr lvl="1">
              <a:lnSpc>
                <a:spcPct val="90000"/>
              </a:lnSpc>
            </a:pPr>
            <a:r>
              <a:rPr lang="en-US" altLang="en-US" sz="2400"/>
              <a:t>Fate of the Indians – verse 14</a:t>
            </a:r>
          </a:p>
          <a:p>
            <a:pPr lvl="1">
              <a:lnSpc>
                <a:spcPct val="90000"/>
              </a:lnSpc>
            </a:pPr>
            <a:r>
              <a:rPr lang="en-US" altLang="en-US" sz="2400"/>
              <a:t>The Revolutionary War – verses 17-19</a:t>
            </a:r>
          </a:p>
          <a:p>
            <a:pPr lvl="1">
              <a:lnSpc>
                <a:spcPct val="90000"/>
              </a:lnSpc>
            </a:pPr>
            <a:r>
              <a:rPr lang="en-US" altLang="en-US" sz="2400"/>
              <a:t>The Bible – verses 23-29</a:t>
            </a:r>
          </a:p>
          <a:p>
            <a:pPr>
              <a:lnSpc>
                <a:spcPct val="90000"/>
              </a:lnSpc>
            </a:pPr>
            <a:r>
              <a:rPr lang="en-US" altLang="en-US" sz="2800"/>
              <a:t>These would be impressive if there were clear evidence the Book of Mormon existed even in AD 1000, but there is no evidence for it before the 1820s.</a:t>
            </a:r>
          </a:p>
        </p:txBody>
      </p:sp>
      <p:pic>
        <p:nvPicPr>
          <p:cNvPr id="91140" name="Picture 4" descr="BkMorm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6013" y="228600"/>
            <a:ext cx="1465262" cy="1676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7267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1139">
                                            <p:txEl>
                                              <p:pRg st="0" end="0"/>
                                            </p:txEl>
                                          </p:spTgt>
                                        </p:tgtEl>
                                        <p:attrNameLst>
                                          <p:attrName>style.visibility</p:attrName>
                                        </p:attrNameLst>
                                      </p:cBhvr>
                                      <p:to>
                                        <p:strVal val="visible"/>
                                      </p:to>
                                    </p:set>
                                    <p:anim calcmode="lin" valueType="num">
                                      <p:cBhvr additive="base">
                                        <p:cTn id="7" dur="500" fill="hold"/>
                                        <p:tgtEl>
                                          <p:spTgt spid="911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11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1139">
                                            <p:txEl>
                                              <p:pRg st="1" end="1"/>
                                            </p:txEl>
                                          </p:spTgt>
                                        </p:tgtEl>
                                        <p:attrNameLst>
                                          <p:attrName>style.visibility</p:attrName>
                                        </p:attrNameLst>
                                      </p:cBhvr>
                                      <p:to>
                                        <p:strVal val="visible"/>
                                      </p:to>
                                    </p:set>
                                    <p:anim calcmode="lin" valueType="num">
                                      <p:cBhvr additive="base">
                                        <p:cTn id="13" dur="500" fill="hold"/>
                                        <p:tgtEl>
                                          <p:spTgt spid="9113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11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1139">
                                            <p:txEl>
                                              <p:pRg st="2" end="2"/>
                                            </p:txEl>
                                          </p:spTgt>
                                        </p:tgtEl>
                                        <p:attrNameLst>
                                          <p:attrName>style.visibility</p:attrName>
                                        </p:attrNameLst>
                                      </p:cBhvr>
                                      <p:to>
                                        <p:strVal val="visible"/>
                                      </p:to>
                                    </p:set>
                                    <p:anim calcmode="lin" valueType="num">
                                      <p:cBhvr additive="base">
                                        <p:cTn id="19" dur="500" fill="hold"/>
                                        <p:tgtEl>
                                          <p:spTgt spid="9113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11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1139">
                                            <p:txEl>
                                              <p:pRg st="3" end="3"/>
                                            </p:txEl>
                                          </p:spTgt>
                                        </p:tgtEl>
                                        <p:attrNameLst>
                                          <p:attrName>style.visibility</p:attrName>
                                        </p:attrNameLst>
                                      </p:cBhvr>
                                      <p:to>
                                        <p:strVal val="visible"/>
                                      </p:to>
                                    </p:set>
                                    <p:anim calcmode="lin" valueType="num">
                                      <p:cBhvr additive="base">
                                        <p:cTn id="25" dur="500" fill="hold"/>
                                        <p:tgtEl>
                                          <p:spTgt spid="9113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113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1139">
                                            <p:txEl>
                                              <p:pRg st="4" end="4"/>
                                            </p:txEl>
                                          </p:spTgt>
                                        </p:tgtEl>
                                        <p:attrNameLst>
                                          <p:attrName>style.visibility</p:attrName>
                                        </p:attrNameLst>
                                      </p:cBhvr>
                                      <p:to>
                                        <p:strVal val="visible"/>
                                      </p:to>
                                    </p:set>
                                    <p:anim calcmode="lin" valueType="num">
                                      <p:cBhvr additive="base">
                                        <p:cTn id="31" dur="500" fill="hold"/>
                                        <p:tgtEl>
                                          <p:spTgt spid="9113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113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1139">
                                            <p:txEl>
                                              <p:pRg st="5" end="5"/>
                                            </p:txEl>
                                          </p:spTgt>
                                        </p:tgtEl>
                                        <p:attrNameLst>
                                          <p:attrName>style.visibility</p:attrName>
                                        </p:attrNameLst>
                                      </p:cBhvr>
                                      <p:to>
                                        <p:strVal val="visible"/>
                                      </p:to>
                                    </p:set>
                                    <p:anim calcmode="lin" valueType="num">
                                      <p:cBhvr additive="base">
                                        <p:cTn id="37" dur="500" fill="hold"/>
                                        <p:tgtEl>
                                          <p:spTgt spid="9113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9113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91139">
                                            <p:txEl>
                                              <p:pRg st="6" end="6"/>
                                            </p:txEl>
                                          </p:spTgt>
                                        </p:tgtEl>
                                        <p:attrNameLst>
                                          <p:attrName>style.visibility</p:attrName>
                                        </p:attrNameLst>
                                      </p:cBhvr>
                                      <p:to>
                                        <p:strVal val="visible"/>
                                      </p:to>
                                    </p:set>
                                    <p:anim calcmode="lin" valueType="num">
                                      <p:cBhvr additive="base">
                                        <p:cTn id="43" dur="500" fill="hold"/>
                                        <p:tgtEl>
                                          <p:spTgt spid="91139">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9113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build="p" bldLvl="2"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en-US"/>
              <a:t>Joseph Smith, the Founder</a:t>
            </a:r>
          </a:p>
        </p:txBody>
      </p:sp>
      <p:sp>
        <p:nvSpPr>
          <p:cNvPr id="31747" name="Rectangle 3" descr="Rectangle: Click to edit Master text styles&#10;Second level&#10;Third level&#10;Fourth level&#10;Fifth level"/>
          <p:cNvSpPr>
            <a:spLocks noGrp="1" noChangeArrowheads="1"/>
          </p:cNvSpPr>
          <p:nvPr>
            <p:ph type="body" sz="half" idx="1"/>
          </p:nvPr>
        </p:nvSpPr>
        <p:spPr/>
        <p:txBody>
          <a:bodyPr/>
          <a:lstStyle/>
          <a:p>
            <a:pPr>
              <a:lnSpc>
                <a:spcPct val="90000"/>
              </a:lnSpc>
            </a:pPr>
            <a:r>
              <a:rPr lang="en-US" altLang="en-US" sz="2400"/>
              <a:t>Born 1805 in Sharon, Vermont</a:t>
            </a:r>
          </a:p>
          <a:p>
            <a:pPr>
              <a:lnSpc>
                <a:spcPct val="90000"/>
              </a:lnSpc>
            </a:pPr>
            <a:r>
              <a:rPr lang="en-US" altLang="en-US" sz="2400"/>
              <a:t>Moved with his parents to Palmyra, NY</a:t>
            </a:r>
          </a:p>
          <a:p>
            <a:pPr>
              <a:lnSpc>
                <a:spcPct val="90000"/>
              </a:lnSpc>
            </a:pPr>
            <a:r>
              <a:rPr lang="en-US" altLang="en-US" sz="2400"/>
              <a:t>Claimed to have received a vision during the NY revival of 1820:</a:t>
            </a:r>
          </a:p>
          <a:p>
            <a:pPr lvl="1">
              <a:lnSpc>
                <a:spcPct val="90000"/>
              </a:lnSpc>
            </a:pPr>
            <a:r>
              <a:rPr lang="en-US" altLang="en-US" sz="2000"/>
              <a:t>Saw the Father and Son</a:t>
            </a:r>
          </a:p>
          <a:p>
            <a:pPr lvl="1">
              <a:lnSpc>
                <a:spcPct val="90000"/>
              </a:lnSpc>
            </a:pPr>
            <a:r>
              <a:rPr lang="en-US" altLang="en-US" sz="2000"/>
              <a:t>Asked them which church he should join</a:t>
            </a:r>
          </a:p>
          <a:p>
            <a:pPr lvl="1">
              <a:lnSpc>
                <a:spcPct val="90000"/>
              </a:lnSpc>
            </a:pPr>
            <a:r>
              <a:rPr lang="en-US" altLang="en-US" sz="2000"/>
              <a:t>Answer: None!  They are all corrupt!</a:t>
            </a:r>
          </a:p>
        </p:txBody>
      </p:sp>
      <p:pic>
        <p:nvPicPr>
          <p:cNvPr id="31750" name="Picture 6" descr="1stvision"/>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943475" y="1905000"/>
            <a:ext cx="352266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919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1750"/>
                                        </p:tgtEl>
                                        <p:attrNameLst>
                                          <p:attrName>style.visibility</p:attrName>
                                        </p:attrNameLst>
                                      </p:cBhvr>
                                      <p:to>
                                        <p:strVal val="visible"/>
                                      </p:to>
                                    </p:set>
                                    <p:animEffect transition="in" filter="checkerboard(across)">
                                      <p:cBhvr>
                                        <p:cTn id="7" dur="500"/>
                                        <p:tgtEl>
                                          <p:spTgt spid="317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1747">
                                            <p:txEl>
                                              <p:pRg st="0" end="0"/>
                                            </p:txEl>
                                          </p:spTgt>
                                        </p:tgtEl>
                                        <p:attrNameLst>
                                          <p:attrName>style.visibility</p:attrName>
                                        </p:attrNameLst>
                                      </p:cBhvr>
                                      <p:to>
                                        <p:strVal val="visible"/>
                                      </p:to>
                                    </p:set>
                                    <p:anim calcmode="lin" valueType="num">
                                      <p:cBhvr additive="base">
                                        <p:cTn id="12" dur="500" fill="hold"/>
                                        <p:tgtEl>
                                          <p:spTgt spid="3174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17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1747">
                                            <p:txEl>
                                              <p:pRg st="1" end="1"/>
                                            </p:txEl>
                                          </p:spTgt>
                                        </p:tgtEl>
                                        <p:attrNameLst>
                                          <p:attrName>style.visibility</p:attrName>
                                        </p:attrNameLst>
                                      </p:cBhvr>
                                      <p:to>
                                        <p:strVal val="visible"/>
                                      </p:to>
                                    </p:set>
                                    <p:anim calcmode="lin" valueType="num">
                                      <p:cBhvr additive="base">
                                        <p:cTn id="18" dur="500" fill="hold"/>
                                        <p:tgtEl>
                                          <p:spTgt spid="3174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17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1747">
                                            <p:txEl>
                                              <p:pRg st="2" end="2"/>
                                            </p:txEl>
                                          </p:spTgt>
                                        </p:tgtEl>
                                        <p:attrNameLst>
                                          <p:attrName>style.visibility</p:attrName>
                                        </p:attrNameLst>
                                      </p:cBhvr>
                                      <p:to>
                                        <p:strVal val="visible"/>
                                      </p:to>
                                    </p:set>
                                    <p:anim calcmode="lin" valueType="num">
                                      <p:cBhvr additive="base">
                                        <p:cTn id="24" dur="500" fill="hold"/>
                                        <p:tgtEl>
                                          <p:spTgt spid="31747">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17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31747">
                                            <p:txEl>
                                              <p:pRg st="3" end="3"/>
                                            </p:txEl>
                                          </p:spTgt>
                                        </p:tgtEl>
                                        <p:attrNameLst>
                                          <p:attrName>style.visibility</p:attrName>
                                        </p:attrNameLst>
                                      </p:cBhvr>
                                      <p:to>
                                        <p:strVal val="visible"/>
                                      </p:to>
                                    </p:set>
                                    <p:anim calcmode="lin" valueType="num">
                                      <p:cBhvr additive="base">
                                        <p:cTn id="30" dur="500" fill="hold"/>
                                        <p:tgtEl>
                                          <p:spTgt spid="31747">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3174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1747">
                                            <p:txEl>
                                              <p:pRg st="4" end="4"/>
                                            </p:txEl>
                                          </p:spTgt>
                                        </p:tgtEl>
                                        <p:attrNameLst>
                                          <p:attrName>style.visibility</p:attrName>
                                        </p:attrNameLst>
                                      </p:cBhvr>
                                      <p:to>
                                        <p:strVal val="visible"/>
                                      </p:to>
                                    </p:set>
                                    <p:anim calcmode="lin" valueType="num">
                                      <p:cBhvr additive="base">
                                        <p:cTn id="36" dur="500" fill="hold"/>
                                        <p:tgtEl>
                                          <p:spTgt spid="31747">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3174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31747">
                                            <p:txEl>
                                              <p:pRg st="5" end="5"/>
                                            </p:txEl>
                                          </p:spTgt>
                                        </p:tgtEl>
                                        <p:attrNameLst>
                                          <p:attrName>style.visibility</p:attrName>
                                        </p:attrNameLst>
                                      </p:cBhvr>
                                      <p:to>
                                        <p:strVal val="visible"/>
                                      </p:to>
                                    </p:set>
                                    <p:anim calcmode="lin" valueType="num">
                                      <p:cBhvr additive="base">
                                        <p:cTn id="42" dur="500" fill="hold"/>
                                        <p:tgtEl>
                                          <p:spTgt spid="31747">
                                            <p:txEl>
                                              <p:pRg st="5" end="5"/>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3174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bldLvl="2"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609600" y="457200"/>
            <a:ext cx="7772400" cy="1143000"/>
          </a:xfrm>
        </p:spPr>
        <p:txBody>
          <a:bodyPr/>
          <a:lstStyle/>
          <a:p>
            <a:r>
              <a:rPr lang="en-US" altLang="en-US"/>
              <a:t>Evidence 3 – Self-Consistency</a:t>
            </a:r>
            <a:br>
              <a:rPr lang="en-US" altLang="en-US"/>
            </a:br>
            <a:r>
              <a:rPr lang="en-US" altLang="en-US"/>
              <a:t>Evidence 4 – Evident Truth</a:t>
            </a:r>
          </a:p>
        </p:txBody>
      </p:sp>
      <p:sp>
        <p:nvSpPr>
          <p:cNvPr id="93187" name="Rectangle 3" descr="Rectangle: Click to edit Master text styles&#10;Second level&#10;Third level&#10;Fourth level&#10;Fifth level"/>
          <p:cNvSpPr>
            <a:spLocks noGrp="1" noChangeArrowheads="1"/>
          </p:cNvSpPr>
          <p:nvPr>
            <p:ph type="body" idx="1"/>
          </p:nvPr>
        </p:nvSpPr>
        <p:spPr/>
        <p:txBody>
          <a:bodyPr/>
          <a:lstStyle/>
          <a:p>
            <a:r>
              <a:rPr lang="en-US" altLang="en-US"/>
              <a:t>It is hard to tell whether the Book of Mormon is self-consistent without a massive, detailed study.  Even if it were, that would not make it true.</a:t>
            </a:r>
          </a:p>
          <a:p>
            <a:r>
              <a:rPr lang="en-US" altLang="en-US"/>
              <a:t>Like any writing, the Book of Mormon contains many truths.  We have already suggested it contains some important falsehoods if the Bible is true.</a:t>
            </a:r>
          </a:p>
        </p:txBody>
      </p:sp>
    </p:spTree>
    <p:custDataLst>
      <p:tags r:id="rId1"/>
    </p:custDataLst>
  </p:cSld>
  <p:clrMapOvr>
    <a:masterClrMapping/>
  </p:clrMapOvr>
  <p:transition advTm="3980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anim calcmode="lin" valueType="num">
                                      <p:cBhvr additive="base">
                                        <p:cTn id="7" dur="500" fill="hold"/>
                                        <p:tgtEl>
                                          <p:spTgt spid="931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3187">
                                            <p:txEl>
                                              <p:pRg st="1" end="1"/>
                                            </p:txEl>
                                          </p:spTgt>
                                        </p:tgtEl>
                                        <p:attrNameLst>
                                          <p:attrName>style.visibility</p:attrName>
                                        </p:attrNameLst>
                                      </p:cBhvr>
                                      <p:to>
                                        <p:strVal val="visible"/>
                                      </p:to>
                                    </p:set>
                                    <p:anim calcmode="lin" valueType="num">
                                      <p:cBhvr additive="base">
                                        <p:cTn id="13" dur="500" fill="hold"/>
                                        <p:tgtEl>
                                          <p:spTgt spid="931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318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altLang="en-US"/>
              <a:t>Archeology &amp; </a:t>
            </a:r>
            <a:br>
              <a:rPr lang="en-US" altLang="en-US"/>
            </a:br>
            <a:r>
              <a:rPr lang="en-US" altLang="en-US"/>
              <a:t>the Book of Mormon</a:t>
            </a:r>
          </a:p>
        </p:txBody>
      </p:sp>
      <p:sp>
        <p:nvSpPr>
          <p:cNvPr id="94211" name="Rectangle 3" descr="Rectangle: Click to edit Master text styles&#10;Second level&#10;Third level&#10;Fourth level&#10;Fifth level"/>
          <p:cNvSpPr>
            <a:spLocks noGrp="1" noChangeArrowheads="1"/>
          </p:cNvSpPr>
          <p:nvPr>
            <p:ph type="body" idx="1"/>
          </p:nvPr>
        </p:nvSpPr>
        <p:spPr/>
        <p:txBody>
          <a:bodyPr/>
          <a:lstStyle/>
          <a:p>
            <a:r>
              <a:rPr lang="en-US" altLang="en-US" sz="2800"/>
              <a:t>In Alma 18:9-10, King Lamoni is pictured as having horses &amp; chariots.</a:t>
            </a:r>
          </a:p>
          <a:p>
            <a:r>
              <a:rPr lang="en-US" altLang="en-US" sz="2800"/>
              <a:t>The horse is now known to have been extinct in the W Hemisphere for many millennia until it was introduced again by the Spaniards.</a:t>
            </a:r>
          </a:p>
          <a:p>
            <a:r>
              <a:rPr lang="en-US" altLang="en-US" sz="2800"/>
              <a:t>The wheel also never made it to the W Hemisphere until introduced by Europeans.</a:t>
            </a:r>
          </a:p>
        </p:txBody>
      </p:sp>
    </p:spTree>
    <p:custDataLst>
      <p:tags r:id="rId1"/>
    </p:custDataLst>
  </p:cSld>
  <p:clrMapOvr>
    <a:masterClrMapping/>
  </p:clrMapOvr>
  <p:transition advTm="3077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anim calcmode="lin" valueType="num">
                                      <p:cBhvr additive="base">
                                        <p:cTn id="7" dur="500" fill="hold"/>
                                        <p:tgtEl>
                                          <p:spTgt spid="942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42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4211">
                                            <p:txEl>
                                              <p:pRg st="1" end="1"/>
                                            </p:txEl>
                                          </p:spTgt>
                                        </p:tgtEl>
                                        <p:attrNameLst>
                                          <p:attrName>style.visibility</p:attrName>
                                        </p:attrNameLst>
                                      </p:cBhvr>
                                      <p:to>
                                        <p:strVal val="visible"/>
                                      </p:to>
                                    </p:set>
                                    <p:anim calcmode="lin" valueType="num">
                                      <p:cBhvr additive="base">
                                        <p:cTn id="13" dur="500" fill="hold"/>
                                        <p:tgtEl>
                                          <p:spTgt spid="9421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42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4211">
                                            <p:txEl>
                                              <p:pRg st="2" end="2"/>
                                            </p:txEl>
                                          </p:spTgt>
                                        </p:tgtEl>
                                        <p:attrNameLst>
                                          <p:attrName>style.visibility</p:attrName>
                                        </p:attrNameLst>
                                      </p:cBhvr>
                                      <p:to>
                                        <p:strVal val="visible"/>
                                      </p:to>
                                    </p:set>
                                    <p:anim calcmode="lin" valueType="num">
                                      <p:cBhvr additive="base">
                                        <p:cTn id="19" dur="500" fill="hold"/>
                                        <p:tgtEl>
                                          <p:spTgt spid="9421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421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altLang="en-US"/>
              <a:t>Archeology &amp; </a:t>
            </a:r>
            <a:br>
              <a:rPr lang="en-US" altLang="en-US"/>
            </a:br>
            <a:r>
              <a:rPr lang="en-US" altLang="en-US"/>
              <a:t>the Book of Mormon</a:t>
            </a:r>
          </a:p>
        </p:txBody>
      </p:sp>
      <p:sp>
        <p:nvSpPr>
          <p:cNvPr id="95235" name="Rectangle 3" descr="Rectangle: Click to edit Master text styles&#10;Second level&#10;Third level&#10;Fourth level&#10;Fifth level"/>
          <p:cNvSpPr>
            <a:spLocks noGrp="1" noChangeArrowheads="1"/>
          </p:cNvSpPr>
          <p:nvPr>
            <p:ph type="body" idx="1"/>
          </p:nvPr>
        </p:nvSpPr>
        <p:spPr/>
        <p:txBody>
          <a:bodyPr/>
          <a:lstStyle/>
          <a:p>
            <a:r>
              <a:rPr lang="en-US" altLang="en-US"/>
              <a:t>In fact, though the Book of Mormon names many great cities in the W Hemisphere, archeologists have yet to locate any of them, in stark contrast to the Bible</a:t>
            </a:r>
            <a:r>
              <a:rPr lang="en-US" altLang="en-US">
                <a:cs typeface="Tahoma" pitchFamily="34" charset="0"/>
              </a:rPr>
              <a:t>'</a:t>
            </a:r>
            <a:r>
              <a:rPr lang="en-US" altLang="en-US"/>
              <a:t>s references to cities.</a:t>
            </a:r>
          </a:p>
          <a:p>
            <a:r>
              <a:rPr lang="en-US" altLang="en-US"/>
              <a:t>The Smithsonian Institution has a form-letter they send out to inquirers making just this point.</a:t>
            </a:r>
          </a:p>
        </p:txBody>
      </p:sp>
    </p:spTree>
    <p:custDataLst>
      <p:tags r:id="rId1"/>
    </p:custDataLst>
  </p:cSld>
  <p:clrMapOvr>
    <a:masterClrMapping/>
  </p:clrMapOvr>
  <p:transition advTm="1929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5235">
                                            <p:txEl>
                                              <p:pRg st="1" end="1"/>
                                            </p:txEl>
                                          </p:spTgt>
                                        </p:tgtEl>
                                        <p:attrNameLst>
                                          <p:attrName>style.visibility</p:attrName>
                                        </p:attrNameLst>
                                      </p:cBhvr>
                                      <p:to>
                                        <p:strVal val="visible"/>
                                      </p:to>
                                    </p:set>
                                    <p:anim calcmode="lin" valueType="num">
                                      <p:cBhvr additive="base">
                                        <p:cTn id="13" dur="500" fill="hold"/>
                                        <p:tgtEl>
                                          <p:spTgt spid="952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523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altLang="en-US"/>
              <a:t>Archeology &amp; </a:t>
            </a:r>
            <a:br>
              <a:rPr lang="en-US" altLang="en-US"/>
            </a:br>
            <a:r>
              <a:rPr lang="en-US" altLang="en-US"/>
              <a:t>the Book of Abraham</a:t>
            </a:r>
          </a:p>
        </p:txBody>
      </p:sp>
      <p:sp>
        <p:nvSpPr>
          <p:cNvPr id="96259" name="Rectangle 3" descr="Rectangle: Click to edit Master text styles&#10;Second level&#10;Third level&#10;Fourth level&#10;Fifth level"/>
          <p:cNvSpPr>
            <a:spLocks noGrp="1" noChangeArrowheads="1"/>
          </p:cNvSpPr>
          <p:nvPr>
            <p:ph type="body" idx="1"/>
          </p:nvPr>
        </p:nvSpPr>
        <p:spPr/>
        <p:txBody>
          <a:bodyPr/>
          <a:lstStyle/>
          <a:p>
            <a:pPr>
              <a:lnSpc>
                <a:spcPct val="90000"/>
              </a:lnSpc>
            </a:pPr>
            <a:r>
              <a:rPr lang="en-US" altLang="en-US" sz="2800"/>
              <a:t>One of the major parts of Mormon Scripture is the Pearl of Great Price.</a:t>
            </a:r>
          </a:p>
          <a:p>
            <a:pPr>
              <a:lnSpc>
                <a:spcPct val="90000"/>
              </a:lnSpc>
            </a:pPr>
            <a:r>
              <a:rPr lang="en-US" altLang="en-US" sz="2800"/>
              <a:t>This work contains several parts:</a:t>
            </a:r>
          </a:p>
          <a:p>
            <a:pPr lvl="1">
              <a:lnSpc>
                <a:spcPct val="90000"/>
              </a:lnSpc>
            </a:pPr>
            <a:r>
              <a:rPr lang="en-US" altLang="en-US" sz="2400"/>
              <a:t>The Book of Moses – visions revealed to Joseph Smith in December, 1830</a:t>
            </a:r>
          </a:p>
          <a:p>
            <a:pPr lvl="1">
              <a:lnSpc>
                <a:spcPct val="90000"/>
              </a:lnSpc>
            </a:pPr>
            <a:r>
              <a:rPr lang="en-US" altLang="en-US" sz="2400"/>
              <a:t>The Book of Abraham – an ancient Egyptian scroll translated by Smith</a:t>
            </a:r>
            <a:r>
              <a:rPr lang="en-US" altLang="en-US" sz="2400">
                <a:cs typeface="Tahoma" pitchFamily="34" charset="0"/>
              </a:rPr>
              <a:t>'</a:t>
            </a:r>
            <a:r>
              <a:rPr lang="en-US" altLang="en-US" sz="2400"/>
              <a:t>s miraculous gifts</a:t>
            </a:r>
          </a:p>
          <a:p>
            <a:pPr lvl="1">
              <a:lnSpc>
                <a:spcPct val="90000"/>
              </a:lnSpc>
            </a:pPr>
            <a:r>
              <a:rPr lang="en-US" altLang="en-US" sz="2400"/>
              <a:t>Extracts from Smith</a:t>
            </a:r>
            <a:r>
              <a:rPr lang="en-US" altLang="en-US" sz="2400">
                <a:cs typeface="Tahoma" pitchFamily="34" charset="0"/>
              </a:rPr>
              <a:t>'</a:t>
            </a:r>
            <a:r>
              <a:rPr lang="en-US" altLang="en-US" sz="2400"/>
              <a:t>s translation of the Bible and his History</a:t>
            </a:r>
          </a:p>
          <a:p>
            <a:pPr lvl="1">
              <a:lnSpc>
                <a:spcPct val="90000"/>
              </a:lnSpc>
            </a:pPr>
            <a:r>
              <a:rPr lang="en-US" altLang="en-US" sz="2400"/>
              <a:t>The Articles of Faith</a:t>
            </a:r>
          </a:p>
        </p:txBody>
      </p:sp>
    </p:spTree>
    <p:custDataLst>
      <p:tags r:id="rId1"/>
    </p:custDataLst>
  </p:cSld>
  <p:clrMapOvr>
    <a:masterClrMapping/>
  </p:clrMapOvr>
  <p:transition advTm="4558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 calcmode="lin" valueType="num">
                                      <p:cBhvr additive="base">
                                        <p:cTn id="7" dur="500" fill="hold"/>
                                        <p:tgtEl>
                                          <p:spTgt spid="9625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62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6259">
                                            <p:txEl>
                                              <p:pRg st="1" end="1"/>
                                            </p:txEl>
                                          </p:spTgt>
                                        </p:tgtEl>
                                        <p:attrNameLst>
                                          <p:attrName>style.visibility</p:attrName>
                                        </p:attrNameLst>
                                      </p:cBhvr>
                                      <p:to>
                                        <p:strVal val="visible"/>
                                      </p:to>
                                    </p:set>
                                    <p:anim calcmode="lin" valueType="num">
                                      <p:cBhvr additive="base">
                                        <p:cTn id="13" dur="500" fill="hold"/>
                                        <p:tgtEl>
                                          <p:spTgt spid="9625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625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6259">
                                            <p:txEl>
                                              <p:pRg st="2" end="2"/>
                                            </p:txEl>
                                          </p:spTgt>
                                        </p:tgtEl>
                                        <p:attrNameLst>
                                          <p:attrName>style.visibility</p:attrName>
                                        </p:attrNameLst>
                                      </p:cBhvr>
                                      <p:to>
                                        <p:strVal val="visible"/>
                                      </p:to>
                                    </p:set>
                                    <p:anim calcmode="lin" valueType="num">
                                      <p:cBhvr additive="base">
                                        <p:cTn id="19" dur="500" fill="hold"/>
                                        <p:tgtEl>
                                          <p:spTgt spid="9625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625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6259">
                                            <p:txEl>
                                              <p:pRg st="3" end="3"/>
                                            </p:txEl>
                                          </p:spTgt>
                                        </p:tgtEl>
                                        <p:attrNameLst>
                                          <p:attrName>style.visibility</p:attrName>
                                        </p:attrNameLst>
                                      </p:cBhvr>
                                      <p:to>
                                        <p:strVal val="visible"/>
                                      </p:to>
                                    </p:set>
                                    <p:anim calcmode="lin" valueType="num">
                                      <p:cBhvr additive="base">
                                        <p:cTn id="25" dur="500" fill="hold"/>
                                        <p:tgtEl>
                                          <p:spTgt spid="9625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625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6259">
                                            <p:txEl>
                                              <p:pRg st="4" end="4"/>
                                            </p:txEl>
                                          </p:spTgt>
                                        </p:tgtEl>
                                        <p:attrNameLst>
                                          <p:attrName>style.visibility</p:attrName>
                                        </p:attrNameLst>
                                      </p:cBhvr>
                                      <p:to>
                                        <p:strVal val="visible"/>
                                      </p:to>
                                    </p:set>
                                    <p:anim calcmode="lin" valueType="num">
                                      <p:cBhvr additive="base">
                                        <p:cTn id="31" dur="500" fill="hold"/>
                                        <p:tgtEl>
                                          <p:spTgt spid="9625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625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6259">
                                            <p:txEl>
                                              <p:pRg st="5" end="5"/>
                                            </p:txEl>
                                          </p:spTgt>
                                        </p:tgtEl>
                                        <p:attrNameLst>
                                          <p:attrName>style.visibility</p:attrName>
                                        </p:attrNameLst>
                                      </p:cBhvr>
                                      <p:to>
                                        <p:strVal val="visible"/>
                                      </p:to>
                                    </p:set>
                                    <p:anim calcmode="lin" valueType="num">
                                      <p:cBhvr additive="base">
                                        <p:cTn id="37" dur="500" fill="hold"/>
                                        <p:tgtEl>
                                          <p:spTgt spid="9625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9625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bldLvl="2"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ltLang="en-US"/>
              <a:t>History of </a:t>
            </a:r>
            <a:br>
              <a:rPr lang="en-US" altLang="en-US"/>
            </a:br>
            <a:r>
              <a:rPr lang="en-US" altLang="en-US"/>
              <a:t>the Book of Abraham</a:t>
            </a:r>
          </a:p>
        </p:txBody>
      </p:sp>
      <p:sp>
        <p:nvSpPr>
          <p:cNvPr id="97283" name="Rectangle 3" descr="Rectangle: Click to edit Master text styles&#10;Second level&#10;Third level&#10;Fourth level&#10;Fifth level"/>
          <p:cNvSpPr>
            <a:spLocks noGrp="1" noChangeArrowheads="1"/>
          </p:cNvSpPr>
          <p:nvPr>
            <p:ph type="body" idx="1"/>
          </p:nvPr>
        </p:nvSpPr>
        <p:spPr>
          <a:xfrm>
            <a:off x="838200" y="1752600"/>
            <a:ext cx="7772400" cy="4114800"/>
          </a:xfrm>
        </p:spPr>
        <p:txBody>
          <a:bodyPr/>
          <a:lstStyle/>
          <a:p>
            <a:pPr>
              <a:lnSpc>
                <a:spcPct val="90000"/>
              </a:lnSpc>
            </a:pPr>
            <a:r>
              <a:rPr lang="en-US" altLang="en-US" sz="2800"/>
              <a:t>Joseph Smith purchased several Egyptian scrolls from a traveling showman.</a:t>
            </a:r>
          </a:p>
          <a:p>
            <a:pPr>
              <a:lnSpc>
                <a:spcPct val="90000"/>
              </a:lnSpc>
            </a:pPr>
            <a:r>
              <a:rPr lang="en-US" altLang="en-US" sz="2800"/>
              <a:t>Smith claimed that he could translate these by his divine powers, and that they told a story about the experiences of Abraham when he was in Egypt.</a:t>
            </a:r>
          </a:p>
          <a:p>
            <a:pPr>
              <a:lnSpc>
                <a:spcPct val="90000"/>
              </a:lnSpc>
            </a:pPr>
            <a:r>
              <a:rPr lang="en-US" altLang="en-US" sz="2800"/>
              <a:t>At the time, no one on earth could translate ancient Egyptian.</a:t>
            </a:r>
          </a:p>
          <a:p>
            <a:pPr>
              <a:lnSpc>
                <a:spcPct val="90000"/>
              </a:lnSpc>
            </a:pPr>
            <a:r>
              <a:rPr lang="en-US" altLang="en-US" sz="2800"/>
              <a:t>The scrolls disappeared after Smith</a:t>
            </a:r>
            <a:r>
              <a:rPr lang="en-US" altLang="en-US" sz="2800">
                <a:cs typeface="Tahoma" pitchFamily="34" charset="0"/>
              </a:rPr>
              <a:t>'</a:t>
            </a:r>
            <a:r>
              <a:rPr lang="en-US" altLang="en-US" sz="2800"/>
              <a:t>s death, and were thought to have burnt in the Chicago fire.</a:t>
            </a:r>
          </a:p>
        </p:txBody>
      </p:sp>
    </p:spTree>
    <p:custDataLst>
      <p:tags r:id="rId1"/>
    </p:custDataLst>
  </p:cSld>
  <p:clrMapOvr>
    <a:masterClrMapping/>
  </p:clrMapOvr>
  <p:transition advTm="6772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7283">
                                            <p:txEl>
                                              <p:pRg st="0" end="0"/>
                                            </p:txEl>
                                          </p:spTgt>
                                        </p:tgtEl>
                                        <p:attrNameLst>
                                          <p:attrName>style.visibility</p:attrName>
                                        </p:attrNameLst>
                                      </p:cBhvr>
                                      <p:to>
                                        <p:strVal val="visible"/>
                                      </p:to>
                                    </p:set>
                                    <p:anim calcmode="lin" valueType="num">
                                      <p:cBhvr additive="base">
                                        <p:cTn id="7" dur="500" fill="hold"/>
                                        <p:tgtEl>
                                          <p:spTgt spid="972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72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7283">
                                            <p:txEl>
                                              <p:pRg st="1" end="1"/>
                                            </p:txEl>
                                          </p:spTgt>
                                        </p:tgtEl>
                                        <p:attrNameLst>
                                          <p:attrName>style.visibility</p:attrName>
                                        </p:attrNameLst>
                                      </p:cBhvr>
                                      <p:to>
                                        <p:strVal val="visible"/>
                                      </p:to>
                                    </p:set>
                                    <p:anim calcmode="lin" valueType="num">
                                      <p:cBhvr additive="base">
                                        <p:cTn id="13" dur="500" fill="hold"/>
                                        <p:tgtEl>
                                          <p:spTgt spid="9728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72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7283">
                                            <p:txEl>
                                              <p:pRg st="2" end="2"/>
                                            </p:txEl>
                                          </p:spTgt>
                                        </p:tgtEl>
                                        <p:attrNameLst>
                                          <p:attrName>style.visibility</p:attrName>
                                        </p:attrNameLst>
                                      </p:cBhvr>
                                      <p:to>
                                        <p:strVal val="visible"/>
                                      </p:to>
                                    </p:set>
                                    <p:anim calcmode="lin" valueType="num">
                                      <p:cBhvr additive="base">
                                        <p:cTn id="19" dur="500" fill="hold"/>
                                        <p:tgtEl>
                                          <p:spTgt spid="9728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72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7283">
                                            <p:txEl>
                                              <p:pRg st="3" end="3"/>
                                            </p:txEl>
                                          </p:spTgt>
                                        </p:tgtEl>
                                        <p:attrNameLst>
                                          <p:attrName>style.visibility</p:attrName>
                                        </p:attrNameLst>
                                      </p:cBhvr>
                                      <p:to>
                                        <p:strVal val="visible"/>
                                      </p:to>
                                    </p:set>
                                    <p:anim calcmode="lin" valueType="num">
                                      <p:cBhvr additive="base">
                                        <p:cTn id="25" dur="500" fill="hold"/>
                                        <p:tgtEl>
                                          <p:spTgt spid="9728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728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altLang="en-US"/>
              <a:t>History of </a:t>
            </a:r>
            <a:br>
              <a:rPr lang="en-US" altLang="en-US"/>
            </a:br>
            <a:r>
              <a:rPr lang="en-US" altLang="en-US"/>
              <a:t>the Book of Abraham</a:t>
            </a:r>
          </a:p>
        </p:txBody>
      </p:sp>
      <p:sp>
        <p:nvSpPr>
          <p:cNvPr id="98307" name="Rectangle 3" descr="Rectangle: Click to edit Master text styles&#10;Second level&#10;Third level&#10;Fourth level&#10;Fifth level"/>
          <p:cNvSpPr>
            <a:spLocks noGrp="1" noChangeArrowheads="1"/>
          </p:cNvSpPr>
          <p:nvPr>
            <p:ph type="body" sz="half" idx="1"/>
          </p:nvPr>
        </p:nvSpPr>
        <p:spPr>
          <a:xfrm>
            <a:off x="838200" y="1752600"/>
            <a:ext cx="3810000" cy="4038600"/>
          </a:xfrm>
        </p:spPr>
        <p:txBody>
          <a:bodyPr/>
          <a:lstStyle/>
          <a:p>
            <a:pPr>
              <a:lnSpc>
                <a:spcPct val="90000"/>
              </a:lnSpc>
            </a:pPr>
            <a:r>
              <a:rPr lang="en-US" altLang="en-US" sz="2000"/>
              <a:t>Smith copied pictures from the scrolls and printed them in his Book of Abraham, with labels.</a:t>
            </a:r>
          </a:p>
          <a:p>
            <a:pPr>
              <a:lnSpc>
                <a:spcPct val="90000"/>
              </a:lnSpc>
            </a:pPr>
            <a:r>
              <a:rPr lang="en-US" altLang="en-US" sz="2000"/>
              <a:t>These pictures were later shown to several archeologists to get their opinion.</a:t>
            </a:r>
          </a:p>
          <a:p>
            <a:pPr>
              <a:lnSpc>
                <a:spcPct val="90000"/>
              </a:lnSpc>
            </a:pPr>
            <a:r>
              <a:rPr lang="en-US" altLang="en-US" sz="2000"/>
              <a:t>They said Smith was mistaken about this picture, and that it had been modified.</a:t>
            </a:r>
          </a:p>
          <a:p>
            <a:pPr>
              <a:lnSpc>
                <a:spcPct val="90000"/>
              </a:lnSpc>
            </a:pPr>
            <a:r>
              <a:rPr lang="en-US" altLang="en-US" sz="2000"/>
              <a:t>Naturally, Mormons disagreed with this.</a:t>
            </a:r>
          </a:p>
        </p:txBody>
      </p:sp>
      <p:pic>
        <p:nvPicPr>
          <p:cNvPr id="98315" name="Picture 11" descr="PlatefromPGP"/>
          <p:cNvPicPr>
            <a:picLocks noGrp="1" noChangeAspect="1" noChangeArrowheads="1"/>
          </p:cNvPicPr>
          <p:nvPr>
            <p:ph sz="half" idx="2"/>
          </p:nvPr>
        </p:nvPicPr>
        <p:blipFill>
          <a:blip r:embed="rId3">
            <a:lum contrast="6000"/>
            <a:extLst>
              <a:ext uri="{28A0092B-C50C-407E-A947-70E740481C1C}">
                <a14:useLocalDpi xmlns:a14="http://schemas.microsoft.com/office/drawing/2010/main" val="0"/>
              </a:ext>
            </a:extLst>
          </a:blip>
          <a:srcRect l="5165" t="12962" r="5165" b="27777"/>
          <a:stretch>
            <a:fillRect/>
          </a:stretch>
        </p:blipFill>
        <p:spPr>
          <a:xfrm>
            <a:off x="4648200" y="1720850"/>
            <a:ext cx="4038600" cy="3802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8316" name="Text Box 12"/>
          <p:cNvSpPr txBox="1">
            <a:spLocks noChangeArrowheads="1"/>
          </p:cNvSpPr>
          <p:nvPr/>
        </p:nvSpPr>
        <p:spPr bwMode="auto">
          <a:xfrm>
            <a:off x="6918325" y="1709738"/>
            <a:ext cx="1982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Angel of Lord</a:t>
            </a:r>
          </a:p>
        </p:txBody>
      </p:sp>
      <p:sp>
        <p:nvSpPr>
          <p:cNvPr id="98317" name="Text Box 13"/>
          <p:cNvSpPr txBox="1">
            <a:spLocks noChangeArrowheads="1"/>
          </p:cNvSpPr>
          <p:nvPr/>
        </p:nvSpPr>
        <p:spPr bwMode="auto">
          <a:xfrm>
            <a:off x="6003925" y="2852738"/>
            <a:ext cx="1390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Abraham</a:t>
            </a:r>
          </a:p>
        </p:txBody>
      </p:sp>
      <p:sp>
        <p:nvSpPr>
          <p:cNvPr id="98318" name="Text Box 14"/>
          <p:cNvSpPr txBox="1">
            <a:spLocks noChangeArrowheads="1"/>
          </p:cNvSpPr>
          <p:nvPr/>
        </p:nvSpPr>
        <p:spPr bwMode="auto">
          <a:xfrm>
            <a:off x="4784725" y="1404938"/>
            <a:ext cx="930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Priest</a:t>
            </a:r>
          </a:p>
        </p:txBody>
      </p:sp>
      <p:sp>
        <p:nvSpPr>
          <p:cNvPr id="98319" name="Text Box 15"/>
          <p:cNvSpPr txBox="1">
            <a:spLocks noChangeArrowheads="1"/>
          </p:cNvSpPr>
          <p:nvPr/>
        </p:nvSpPr>
        <p:spPr bwMode="auto">
          <a:xfrm>
            <a:off x="6400800" y="36576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Idols</a:t>
            </a:r>
          </a:p>
        </p:txBody>
      </p:sp>
      <p:sp>
        <p:nvSpPr>
          <p:cNvPr id="98320" name="Text Box 16"/>
          <p:cNvSpPr txBox="1">
            <a:spLocks noChangeArrowheads="1"/>
          </p:cNvSpPr>
          <p:nvPr/>
        </p:nvSpPr>
        <p:spPr bwMode="auto">
          <a:xfrm>
            <a:off x="5867400" y="4800600"/>
            <a:ext cx="1287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Pharaoh</a:t>
            </a:r>
          </a:p>
        </p:txBody>
      </p:sp>
      <p:sp>
        <p:nvSpPr>
          <p:cNvPr id="98321" name="Text Box 17"/>
          <p:cNvSpPr txBox="1">
            <a:spLocks noChangeArrowheads="1"/>
          </p:cNvSpPr>
          <p:nvPr/>
        </p:nvSpPr>
        <p:spPr bwMode="auto">
          <a:xfrm>
            <a:off x="7527925" y="3233738"/>
            <a:ext cx="808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Altar</a:t>
            </a:r>
          </a:p>
        </p:txBody>
      </p:sp>
    </p:spTree>
    <p:custDataLst>
      <p:tags r:id="rId1"/>
    </p:custDataLst>
  </p:cSld>
  <p:clrMapOvr>
    <a:masterClrMapping/>
  </p:clrMapOvr>
  <p:transition advTm="12360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8315"/>
                                        </p:tgtEl>
                                        <p:attrNameLst>
                                          <p:attrName>style.visibility</p:attrName>
                                        </p:attrNameLst>
                                      </p:cBhvr>
                                      <p:to>
                                        <p:strVal val="visible"/>
                                      </p:to>
                                    </p:set>
                                    <p:animEffect transition="in" filter="checkerboard(across)">
                                      <p:cBhvr>
                                        <p:cTn id="7" dur="500"/>
                                        <p:tgtEl>
                                          <p:spTgt spid="983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8307">
                                            <p:txEl>
                                              <p:pRg st="0" end="0"/>
                                            </p:txEl>
                                          </p:spTgt>
                                        </p:tgtEl>
                                        <p:attrNameLst>
                                          <p:attrName>style.visibility</p:attrName>
                                        </p:attrNameLst>
                                      </p:cBhvr>
                                      <p:to>
                                        <p:strVal val="visible"/>
                                      </p:to>
                                    </p:set>
                                    <p:anim calcmode="lin" valueType="num">
                                      <p:cBhvr additive="base">
                                        <p:cTn id="12" dur="500" fill="hold"/>
                                        <p:tgtEl>
                                          <p:spTgt spid="9830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983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98316"/>
                                        </p:tgtEl>
                                        <p:attrNameLst>
                                          <p:attrName>style.visibility</p:attrName>
                                        </p:attrNameLst>
                                      </p:cBhvr>
                                      <p:to>
                                        <p:strVal val="visible"/>
                                      </p:to>
                                    </p:set>
                                    <p:anim calcmode="lin" valueType="num">
                                      <p:cBhvr additive="base">
                                        <p:cTn id="18" dur="500" fill="hold"/>
                                        <p:tgtEl>
                                          <p:spTgt spid="98316"/>
                                        </p:tgtEl>
                                        <p:attrNameLst>
                                          <p:attrName>ppt_x</p:attrName>
                                        </p:attrNameLst>
                                      </p:cBhvr>
                                      <p:tavLst>
                                        <p:tav tm="0">
                                          <p:val>
                                            <p:strVal val="1+#ppt_w/2"/>
                                          </p:val>
                                        </p:tav>
                                        <p:tav tm="100000">
                                          <p:val>
                                            <p:strVal val="#ppt_x"/>
                                          </p:val>
                                        </p:tav>
                                      </p:tavLst>
                                    </p:anim>
                                    <p:anim calcmode="lin" valueType="num">
                                      <p:cBhvr additive="base">
                                        <p:cTn id="19" dur="500" fill="hold"/>
                                        <p:tgtEl>
                                          <p:spTgt spid="98316"/>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98317"/>
                                        </p:tgtEl>
                                        <p:attrNameLst>
                                          <p:attrName>style.visibility</p:attrName>
                                        </p:attrNameLst>
                                      </p:cBhvr>
                                      <p:to>
                                        <p:strVal val="visible"/>
                                      </p:to>
                                    </p:set>
                                    <p:anim calcmode="lin" valueType="num">
                                      <p:cBhvr additive="base">
                                        <p:cTn id="24" dur="500" fill="hold"/>
                                        <p:tgtEl>
                                          <p:spTgt spid="98317"/>
                                        </p:tgtEl>
                                        <p:attrNameLst>
                                          <p:attrName>ppt_x</p:attrName>
                                        </p:attrNameLst>
                                      </p:cBhvr>
                                      <p:tavLst>
                                        <p:tav tm="0">
                                          <p:val>
                                            <p:strVal val="1+#ppt_w/2"/>
                                          </p:val>
                                        </p:tav>
                                        <p:tav tm="100000">
                                          <p:val>
                                            <p:strVal val="#ppt_x"/>
                                          </p:val>
                                        </p:tav>
                                      </p:tavLst>
                                    </p:anim>
                                    <p:anim calcmode="lin" valueType="num">
                                      <p:cBhvr additive="base">
                                        <p:cTn id="25" dur="500" fill="hold"/>
                                        <p:tgtEl>
                                          <p:spTgt spid="98317"/>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98318"/>
                                        </p:tgtEl>
                                        <p:attrNameLst>
                                          <p:attrName>style.visibility</p:attrName>
                                        </p:attrNameLst>
                                      </p:cBhvr>
                                      <p:to>
                                        <p:strVal val="visible"/>
                                      </p:to>
                                    </p:set>
                                    <p:anim calcmode="lin" valueType="num">
                                      <p:cBhvr additive="base">
                                        <p:cTn id="30" dur="500" fill="hold"/>
                                        <p:tgtEl>
                                          <p:spTgt spid="98318"/>
                                        </p:tgtEl>
                                        <p:attrNameLst>
                                          <p:attrName>ppt_x</p:attrName>
                                        </p:attrNameLst>
                                      </p:cBhvr>
                                      <p:tavLst>
                                        <p:tav tm="0">
                                          <p:val>
                                            <p:strVal val="#ppt_x"/>
                                          </p:val>
                                        </p:tav>
                                        <p:tav tm="100000">
                                          <p:val>
                                            <p:strVal val="#ppt_x"/>
                                          </p:val>
                                        </p:tav>
                                      </p:tavLst>
                                    </p:anim>
                                    <p:anim calcmode="lin" valueType="num">
                                      <p:cBhvr additive="base">
                                        <p:cTn id="31" dur="500" fill="hold"/>
                                        <p:tgtEl>
                                          <p:spTgt spid="98318"/>
                                        </p:tgtEl>
                                        <p:attrNameLst>
                                          <p:attrName>ppt_y</p:attrName>
                                        </p:attrNameLst>
                                      </p:cBhvr>
                                      <p:tavLst>
                                        <p:tav tm="0">
                                          <p:val>
                                            <p:strVal val="0-#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98319"/>
                                        </p:tgtEl>
                                        <p:attrNameLst>
                                          <p:attrName>style.visibility</p:attrName>
                                        </p:attrNameLst>
                                      </p:cBhvr>
                                      <p:to>
                                        <p:strVal val="visible"/>
                                      </p:to>
                                    </p:set>
                                    <p:anim calcmode="lin" valueType="num">
                                      <p:cBhvr additive="base">
                                        <p:cTn id="36" dur="500" fill="hold"/>
                                        <p:tgtEl>
                                          <p:spTgt spid="98319"/>
                                        </p:tgtEl>
                                        <p:attrNameLst>
                                          <p:attrName>ppt_x</p:attrName>
                                        </p:attrNameLst>
                                      </p:cBhvr>
                                      <p:tavLst>
                                        <p:tav tm="0">
                                          <p:val>
                                            <p:strVal val="1+#ppt_w/2"/>
                                          </p:val>
                                        </p:tav>
                                        <p:tav tm="100000">
                                          <p:val>
                                            <p:strVal val="#ppt_x"/>
                                          </p:val>
                                        </p:tav>
                                      </p:tavLst>
                                    </p:anim>
                                    <p:anim calcmode="lin" valueType="num">
                                      <p:cBhvr additive="base">
                                        <p:cTn id="37" dur="500" fill="hold"/>
                                        <p:tgtEl>
                                          <p:spTgt spid="98319"/>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98320"/>
                                        </p:tgtEl>
                                        <p:attrNameLst>
                                          <p:attrName>style.visibility</p:attrName>
                                        </p:attrNameLst>
                                      </p:cBhvr>
                                      <p:to>
                                        <p:strVal val="visible"/>
                                      </p:to>
                                    </p:set>
                                    <p:anim calcmode="lin" valueType="num">
                                      <p:cBhvr additive="base">
                                        <p:cTn id="42" dur="500" fill="hold"/>
                                        <p:tgtEl>
                                          <p:spTgt spid="98320"/>
                                        </p:tgtEl>
                                        <p:attrNameLst>
                                          <p:attrName>ppt_x</p:attrName>
                                        </p:attrNameLst>
                                      </p:cBhvr>
                                      <p:tavLst>
                                        <p:tav tm="0">
                                          <p:val>
                                            <p:strVal val="#ppt_x"/>
                                          </p:val>
                                        </p:tav>
                                        <p:tav tm="100000">
                                          <p:val>
                                            <p:strVal val="#ppt_x"/>
                                          </p:val>
                                        </p:tav>
                                      </p:tavLst>
                                    </p:anim>
                                    <p:anim calcmode="lin" valueType="num">
                                      <p:cBhvr additive="base">
                                        <p:cTn id="43" dur="500" fill="hold"/>
                                        <p:tgtEl>
                                          <p:spTgt spid="98320"/>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98321"/>
                                        </p:tgtEl>
                                        <p:attrNameLst>
                                          <p:attrName>style.visibility</p:attrName>
                                        </p:attrNameLst>
                                      </p:cBhvr>
                                      <p:to>
                                        <p:strVal val="visible"/>
                                      </p:to>
                                    </p:set>
                                    <p:anim calcmode="lin" valueType="num">
                                      <p:cBhvr additive="base">
                                        <p:cTn id="48" dur="500" fill="hold"/>
                                        <p:tgtEl>
                                          <p:spTgt spid="98321"/>
                                        </p:tgtEl>
                                        <p:attrNameLst>
                                          <p:attrName>ppt_x</p:attrName>
                                        </p:attrNameLst>
                                      </p:cBhvr>
                                      <p:tavLst>
                                        <p:tav tm="0">
                                          <p:val>
                                            <p:strVal val="1+#ppt_w/2"/>
                                          </p:val>
                                        </p:tav>
                                        <p:tav tm="100000">
                                          <p:val>
                                            <p:strVal val="#ppt_x"/>
                                          </p:val>
                                        </p:tav>
                                      </p:tavLst>
                                    </p:anim>
                                    <p:anim calcmode="lin" valueType="num">
                                      <p:cBhvr additive="base">
                                        <p:cTn id="49" dur="500" fill="hold"/>
                                        <p:tgtEl>
                                          <p:spTgt spid="98321"/>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98307">
                                            <p:txEl>
                                              <p:pRg st="1" end="1"/>
                                            </p:txEl>
                                          </p:spTgt>
                                        </p:tgtEl>
                                        <p:attrNameLst>
                                          <p:attrName>style.visibility</p:attrName>
                                        </p:attrNameLst>
                                      </p:cBhvr>
                                      <p:to>
                                        <p:strVal val="visible"/>
                                      </p:to>
                                    </p:set>
                                    <p:anim calcmode="lin" valueType="num">
                                      <p:cBhvr additive="base">
                                        <p:cTn id="54" dur="500" fill="hold"/>
                                        <p:tgtEl>
                                          <p:spTgt spid="98307">
                                            <p:txEl>
                                              <p:pRg st="1" end="1"/>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983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98307">
                                            <p:txEl>
                                              <p:pRg st="2" end="2"/>
                                            </p:txEl>
                                          </p:spTgt>
                                        </p:tgtEl>
                                        <p:attrNameLst>
                                          <p:attrName>style.visibility</p:attrName>
                                        </p:attrNameLst>
                                      </p:cBhvr>
                                      <p:to>
                                        <p:strVal val="visible"/>
                                      </p:to>
                                    </p:set>
                                    <p:anim calcmode="lin" valueType="num">
                                      <p:cBhvr additive="base">
                                        <p:cTn id="60" dur="500" fill="hold"/>
                                        <p:tgtEl>
                                          <p:spTgt spid="98307">
                                            <p:txEl>
                                              <p:pRg st="2" end="2"/>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9830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8" fill="hold" grpId="0" nodeType="clickEffect">
                                  <p:stCondLst>
                                    <p:cond delay="0"/>
                                  </p:stCondLst>
                                  <p:childTnLst>
                                    <p:set>
                                      <p:cBhvr>
                                        <p:cTn id="65" dur="1" fill="hold">
                                          <p:stCondLst>
                                            <p:cond delay="0"/>
                                          </p:stCondLst>
                                        </p:cTn>
                                        <p:tgtEl>
                                          <p:spTgt spid="98307">
                                            <p:txEl>
                                              <p:pRg st="3" end="3"/>
                                            </p:txEl>
                                          </p:spTgt>
                                        </p:tgtEl>
                                        <p:attrNameLst>
                                          <p:attrName>style.visibility</p:attrName>
                                        </p:attrNameLst>
                                      </p:cBhvr>
                                      <p:to>
                                        <p:strVal val="visible"/>
                                      </p:to>
                                    </p:set>
                                    <p:anim calcmode="lin" valueType="num">
                                      <p:cBhvr additive="base">
                                        <p:cTn id="66" dur="500" fill="hold"/>
                                        <p:tgtEl>
                                          <p:spTgt spid="98307">
                                            <p:txEl>
                                              <p:pRg st="3" end="3"/>
                                            </p:txEl>
                                          </p:spTgt>
                                        </p:tgtEl>
                                        <p:attrNameLst>
                                          <p:attrName>ppt_x</p:attrName>
                                        </p:attrNameLst>
                                      </p:cBhvr>
                                      <p:tavLst>
                                        <p:tav tm="0">
                                          <p:val>
                                            <p:strVal val="0-#ppt_w/2"/>
                                          </p:val>
                                        </p:tav>
                                        <p:tav tm="100000">
                                          <p:val>
                                            <p:strVal val="#ppt_x"/>
                                          </p:val>
                                        </p:tav>
                                      </p:tavLst>
                                    </p:anim>
                                    <p:anim calcmode="lin" valueType="num">
                                      <p:cBhvr additive="base">
                                        <p:cTn id="67" dur="500" fill="hold"/>
                                        <p:tgtEl>
                                          <p:spTgt spid="9830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uiExpand="1" build="p" autoUpdateAnimBg="0"/>
      <p:bldP spid="98316" grpId="0"/>
      <p:bldP spid="98317" grpId="0"/>
      <p:bldP spid="98318" grpId="0"/>
      <p:bldP spid="98319" grpId="0"/>
      <p:bldP spid="98320" grpId="0"/>
      <p:bldP spid="98321" grpId="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altLang="en-US"/>
              <a:t>History of </a:t>
            </a:r>
            <a:br>
              <a:rPr lang="en-US" altLang="en-US"/>
            </a:br>
            <a:r>
              <a:rPr lang="en-US" altLang="en-US"/>
              <a:t>the Book of Abraham</a:t>
            </a:r>
          </a:p>
        </p:txBody>
      </p:sp>
      <p:sp>
        <p:nvSpPr>
          <p:cNvPr id="99331" name="Rectangle 3" descr="Rectangle: Click to edit Master text styles&#10;Second level&#10;Third level&#10;Fourth level&#10;Fifth level"/>
          <p:cNvSpPr>
            <a:spLocks noGrp="1" noChangeArrowheads="1"/>
          </p:cNvSpPr>
          <p:nvPr>
            <p:ph type="body" sz="half" idx="1"/>
          </p:nvPr>
        </p:nvSpPr>
        <p:spPr>
          <a:xfrm>
            <a:off x="838200" y="1676400"/>
            <a:ext cx="3505200" cy="4343400"/>
          </a:xfrm>
        </p:spPr>
        <p:txBody>
          <a:bodyPr/>
          <a:lstStyle/>
          <a:p>
            <a:pPr>
              <a:lnSpc>
                <a:spcPct val="90000"/>
              </a:lnSpc>
            </a:pPr>
            <a:r>
              <a:rPr lang="en-US" altLang="en-US" sz="2400"/>
              <a:t>Recently, the scrolls turned up in a NY museum, which gave them back to the Mormon church when this became public. </a:t>
            </a:r>
          </a:p>
          <a:p>
            <a:pPr>
              <a:lnSpc>
                <a:spcPct val="90000"/>
              </a:lnSpc>
            </a:pPr>
            <a:r>
              <a:rPr lang="en-US" altLang="en-US" sz="2400"/>
              <a:t>The text of the scrolls has now been translated.  They have nothing to do with Abraham!</a:t>
            </a:r>
          </a:p>
          <a:p>
            <a:pPr>
              <a:lnSpc>
                <a:spcPct val="90000"/>
              </a:lnSpc>
            </a:pPr>
            <a:r>
              <a:rPr lang="en-US" altLang="en-US" sz="2400"/>
              <a:t>They show the picture has also been modified.</a:t>
            </a:r>
          </a:p>
        </p:txBody>
      </p:sp>
      <p:pic>
        <p:nvPicPr>
          <p:cNvPr id="99334" name="Picture 6" descr="papyruspic"/>
          <p:cNvPicPr>
            <a:picLocks noGrp="1" noChangeAspect="1" noChangeArrowheads="1"/>
          </p:cNvPicPr>
          <p:nvPr>
            <p:ph type="clipArt" sz="half" idx="2"/>
          </p:nvPr>
        </p:nvPicPr>
        <p:blipFill>
          <a:blip r:embed="rId3">
            <a:lum bright="18000" contrast="24000"/>
            <a:extLst>
              <a:ext uri="{28A0092B-C50C-407E-A947-70E740481C1C}">
                <a14:useLocalDpi xmlns:a14="http://schemas.microsoft.com/office/drawing/2010/main" val="0"/>
              </a:ext>
            </a:extLst>
          </a:blip>
          <a:srcRect l="2000" r="17999" b="3899"/>
          <a:stretch>
            <a:fillRect/>
          </a:stretch>
        </p:blipFill>
        <p:spPr>
          <a:xfrm>
            <a:off x="4419600" y="2152650"/>
            <a:ext cx="4191000" cy="3713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7938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9331">
                                            <p:txEl>
                                              <p:pRg st="0" end="0"/>
                                            </p:txEl>
                                          </p:spTgt>
                                        </p:tgtEl>
                                        <p:attrNameLst>
                                          <p:attrName>style.visibility</p:attrName>
                                        </p:attrNameLst>
                                      </p:cBhvr>
                                      <p:to>
                                        <p:strVal val="visible"/>
                                      </p:to>
                                    </p:set>
                                    <p:anim calcmode="lin" valueType="num">
                                      <p:cBhvr additive="base">
                                        <p:cTn id="7" dur="500" fill="hold"/>
                                        <p:tgtEl>
                                          <p:spTgt spid="993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93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99334"/>
                                        </p:tgtEl>
                                        <p:attrNameLst>
                                          <p:attrName>style.visibility</p:attrName>
                                        </p:attrNameLst>
                                      </p:cBhvr>
                                      <p:to>
                                        <p:strVal val="visible"/>
                                      </p:to>
                                    </p:set>
                                    <p:animEffect transition="in" filter="checkerboard(across)">
                                      <p:cBhvr>
                                        <p:cTn id="13" dur="500"/>
                                        <p:tgtEl>
                                          <p:spTgt spid="9933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9331">
                                            <p:txEl>
                                              <p:pRg st="1" end="1"/>
                                            </p:txEl>
                                          </p:spTgt>
                                        </p:tgtEl>
                                        <p:attrNameLst>
                                          <p:attrName>style.visibility</p:attrName>
                                        </p:attrNameLst>
                                      </p:cBhvr>
                                      <p:to>
                                        <p:strVal val="visible"/>
                                      </p:to>
                                    </p:set>
                                    <p:anim calcmode="lin" valueType="num">
                                      <p:cBhvr additive="base">
                                        <p:cTn id="18" dur="500" fill="hold"/>
                                        <p:tgtEl>
                                          <p:spTgt spid="99331">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993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99331">
                                            <p:txEl>
                                              <p:pRg st="2" end="2"/>
                                            </p:txEl>
                                          </p:spTgt>
                                        </p:tgtEl>
                                        <p:attrNameLst>
                                          <p:attrName>style.visibility</p:attrName>
                                        </p:attrNameLst>
                                      </p:cBhvr>
                                      <p:to>
                                        <p:strVal val="visible"/>
                                      </p:to>
                                    </p:set>
                                    <p:anim calcmode="lin" valueType="num">
                                      <p:cBhvr additive="base">
                                        <p:cTn id="24" dur="500" fill="hold"/>
                                        <p:tgtEl>
                                          <p:spTgt spid="99331">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9933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uiExpand="1"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altLang="en-US"/>
              <a:t>History of </a:t>
            </a:r>
            <a:br>
              <a:rPr lang="en-US" altLang="en-US"/>
            </a:br>
            <a:r>
              <a:rPr lang="en-US" altLang="en-US"/>
              <a:t>the Book of Abraham</a:t>
            </a:r>
          </a:p>
        </p:txBody>
      </p:sp>
      <p:sp>
        <p:nvSpPr>
          <p:cNvPr id="100355" name="Rectangle 3" descr="Rectangle: Click to edit Master text styles&#10;Second level&#10;Third level&#10;Fourth level&#10;Fifth level"/>
          <p:cNvSpPr>
            <a:spLocks noGrp="1" noChangeArrowheads="1"/>
          </p:cNvSpPr>
          <p:nvPr>
            <p:ph type="body" sz="half" idx="1"/>
          </p:nvPr>
        </p:nvSpPr>
        <p:spPr>
          <a:xfrm>
            <a:off x="838200" y="1676400"/>
            <a:ext cx="3810000" cy="4343400"/>
          </a:xfrm>
        </p:spPr>
        <p:txBody>
          <a:bodyPr/>
          <a:lstStyle/>
          <a:p>
            <a:pPr>
              <a:lnSpc>
                <a:spcPct val="90000"/>
              </a:lnSpc>
            </a:pPr>
            <a:r>
              <a:rPr lang="en-US" altLang="en-US" sz="2400"/>
              <a:t>Shortly before the scrolls turned up, the text of Smith</a:t>
            </a:r>
            <a:r>
              <a:rPr lang="en-US" altLang="en-US" sz="2400">
                <a:cs typeface="Tahoma" pitchFamily="34" charset="0"/>
              </a:rPr>
              <a:t>'</a:t>
            </a:r>
            <a:r>
              <a:rPr lang="en-US" altLang="en-US" sz="2400"/>
              <a:t>s </a:t>
            </a:r>
            <a:r>
              <a:rPr lang="en-US" altLang="en-US" sz="2400" i="1"/>
              <a:t>Egyptian Alphabet &amp; Grammar</a:t>
            </a:r>
            <a:r>
              <a:rPr lang="en-US" altLang="en-US" sz="2400"/>
              <a:t> was made public.</a:t>
            </a:r>
          </a:p>
          <a:p>
            <a:pPr>
              <a:lnSpc>
                <a:spcPct val="90000"/>
              </a:lnSpc>
            </a:pPr>
            <a:r>
              <a:rPr lang="en-US" altLang="en-US" sz="2400"/>
              <a:t>This shows that Smith did not know Egyptian!</a:t>
            </a:r>
          </a:p>
          <a:p>
            <a:pPr>
              <a:lnSpc>
                <a:spcPct val="90000"/>
              </a:lnSpc>
            </a:pPr>
            <a:r>
              <a:rPr lang="en-US" altLang="en-US" sz="2400"/>
              <a:t>It also contains samples of text which he had copied from the scrolls, showing how he had translated particular texts.</a:t>
            </a:r>
          </a:p>
        </p:txBody>
      </p:sp>
      <p:pic>
        <p:nvPicPr>
          <p:cNvPr id="100358" name="Picture 6" descr="alph&amp;grammar"/>
          <p:cNvPicPr>
            <a:picLocks noGrp="1" noChangeAspect="1" noChangeArrowheads="1"/>
          </p:cNvPicPr>
          <p:nvPr>
            <p:ph type="clipArt" sz="half" idx="2"/>
          </p:nvPr>
        </p:nvPicPr>
        <p:blipFill>
          <a:blip r:embed="rId3">
            <a:lum bright="18000" contrast="12000"/>
            <a:extLst>
              <a:ext uri="{28A0092B-C50C-407E-A947-70E740481C1C}">
                <a14:useLocalDpi xmlns:a14="http://schemas.microsoft.com/office/drawing/2010/main" val="0"/>
              </a:ext>
            </a:extLst>
          </a:blip>
          <a:srcRect/>
          <a:stretch>
            <a:fillRect/>
          </a:stretch>
        </p:blipFill>
        <p:spPr>
          <a:xfrm>
            <a:off x="5064125" y="1905000"/>
            <a:ext cx="328136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5924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0358"/>
                                        </p:tgtEl>
                                        <p:attrNameLst>
                                          <p:attrName>style.visibility</p:attrName>
                                        </p:attrNameLst>
                                      </p:cBhvr>
                                      <p:to>
                                        <p:strVal val="visible"/>
                                      </p:to>
                                    </p:set>
                                    <p:animEffect transition="in" filter="checkerboard(across)">
                                      <p:cBhvr>
                                        <p:cTn id="7" dur="500"/>
                                        <p:tgtEl>
                                          <p:spTgt spid="1003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00355">
                                            <p:txEl>
                                              <p:pRg st="0" end="0"/>
                                            </p:txEl>
                                          </p:spTgt>
                                        </p:tgtEl>
                                        <p:attrNameLst>
                                          <p:attrName>style.visibility</p:attrName>
                                        </p:attrNameLst>
                                      </p:cBhvr>
                                      <p:to>
                                        <p:strVal val="visible"/>
                                      </p:to>
                                    </p:set>
                                    <p:anim calcmode="lin" valueType="num">
                                      <p:cBhvr additive="base">
                                        <p:cTn id="12" dur="500" fill="hold"/>
                                        <p:tgtEl>
                                          <p:spTgt spid="10035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03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0355">
                                            <p:txEl>
                                              <p:pRg st="1" end="1"/>
                                            </p:txEl>
                                          </p:spTgt>
                                        </p:tgtEl>
                                        <p:attrNameLst>
                                          <p:attrName>style.visibility</p:attrName>
                                        </p:attrNameLst>
                                      </p:cBhvr>
                                      <p:to>
                                        <p:strVal val="visible"/>
                                      </p:to>
                                    </p:set>
                                    <p:anim calcmode="lin" valueType="num">
                                      <p:cBhvr additive="base">
                                        <p:cTn id="18" dur="500" fill="hold"/>
                                        <p:tgtEl>
                                          <p:spTgt spid="100355">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003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00355">
                                            <p:txEl>
                                              <p:pRg st="2" end="2"/>
                                            </p:txEl>
                                          </p:spTgt>
                                        </p:tgtEl>
                                        <p:attrNameLst>
                                          <p:attrName>style.visibility</p:attrName>
                                        </p:attrNameLst>
                                      </p:cBhvr>
                                      <p:to>
                                        <p:strVal val="visible"/>
                                      </p:to>
                                    </p:set>
                                    <p:anim calcmode="lin" valueType="num">
                                      <p:cBhvr additive="base">
                                        <p:cTn id="24" dur="500" fill="hold"/>
                                        <p:tgtEl>
                                          <p:spTgt spid="100355">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035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comp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1000"/>
            <a:ext cx="8751888" cy="5514975"/>
          </a:xfrm>
          <a:prstGeom prst="rect">
            <a:avLst/>
          </a:prstGeom>
          <a:noFill/>
          <a:extLst>
            <a:ext uri="{909E8E84-426E-40DD-AFC4-6F175D3DCCD1}">
              <a14:hiddenFill xmlns:a14="http://schemas.microsoft.com/office/drawing/2010/main">
                <a:solidFill>
                  <a:srgbClr val="FFFFFF"/>
                </a:solidFill>
              </a14:hiddenFill>
            </a:ext>
          </a:extLst>
        </p:spPr>
      </p:pic>
      <p:sp>
        <p:nvSpPr>
          <p:cNvPr id="109572" name="Text Box 4"/>
          <p:cNvSpPr txBox="1">
            <a:spLocks noChangeArrowheads="1"/>
          </p:cNvSpPr>
          <p:nvPr/>
        </p:nvSpPr>
        <p:spPr bwMode="auto">
          <a:xfrm>
            <a:off x="4876800" y="6019800"/>
            <a:ext cx="2662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Smith</a:t>
            </a:r>
            <a:r>
              <a:rPr lang="en-US" altLang="en-US">
                <a:cs typeface="Tahoma" pitchFamily="34" charset="0"/>
              </a:rPr>
              <a:t>'</a:t>
            </a:r>
            <a:r>
              <a:rPr lang="en-US" altLang="en-US"/>
              <a:t>s translation</a:t>
            </a:r>
          </a:p>
        </p:txBody>
      </p:sp>
      <p:sp>
        <p:nvSpPr>
          <p:cNvPr id="109573" name="Text Box 5"/>
          <p:cNvSpPr txBox="1">
            <a:spLocks noChangeArrowheads="1"/>
          </p:cNvSpPr>
          <p:nvPr/>
        </p:nvSpPr>
        <p:spPr bwMode="auto">
          <a:xfrm>
            <a:off x="685800" y="6019800"/>
            <a:ext cx="1852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The papyrus</a:t>
            </a:r>
          </a:p>
        </p:txBody>
      </p:sp>
    </p:spTree>
    <p:custDataLst>
      <p:tags r:id="rId1"/>
    </p:custDataLst>
  </p:cSld>
  <p:clrMapOvr>
    <a:masterClrMapping/>
  </p:clrMapOvr>
  <p:transition advTm="6337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9570"/>
                                        </p:tgtEl>
                                        <p:attrNameLst>
                                          <p:attrName>style.visibility</p:attrName>
                                        </p:attrNameLst>
                                      </p:cBhvr>
                                      <p:to>
                                        <p:strVal val="visible"/>
                                      </p:to>
                                    </p:set>
                                    <p:animEffect transition="in" filter="checkerboard(across)">
                                      <p:cBhvr>
                                        <p:cTn id="7" dur="500"/>
                                        <p:tgtEl>
                                          <p:spTgt spid="1095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9572"/>
                                        </p:tgtEl>
                                        <p:attrNameLst>
                                          <p:attrName>style.visibility</p:attrName>
                                        </p:attrNameLst>
                                      </p:cBhvr>
                                      <p:to>
                                        <p:strVal val="visible"/>
                                      </p:to>
                                    </p:set>
                                    <p:animEffect transition="in" filter="checkerboard(across)">
                                      <p:cBhvr>
                                        <p:cTn id="12" dur="500"/>
                                        <p:tgtEl>
                                          <p:spTgt spid="10957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9573"/>
                                        </p:tgtEl>
                                        <p:attrNameLst>
                                          <p:attrName>style.visibility</p:attrName>
                                        </p:attrNameLst>
                                      </p:cBhvr>
                                      <p:to>
                                        <p:strVal val="visible"/>
                                      </p:to>
                                    </p:set>
                                    <p:animEffect transition="in" filter="checkerboard(across)">
                                      <p:cBhvr>
                                        <p:cTn id="17" dur="500"/>
                                        <p:tgtEl>
                                          <p:spTgt spid="109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2" grpId="0"/>
      <p:bldP spid="109573" grpId="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altLang="en-US"/>
              <a:t>Conclusions on Mormonism</a:t>
            </a:r>
          </a:p>
        </p:txBody>
      </p:sp>
      <p:sp>
        <p:nvSpPr>
          <p:cNvPr id="101379" name="Rectangle 3" descr="Rectangle: Click to edit Master text styles&#10;Second level&#10;Third level&#10;Fourth level&#10;Fifth level"/>
          <p:cNvSpPr>
            <a:spLocks noGrp="1" noChangeArrowheads="1"/>
          </p:cNvSpPr>
          <p:nvPr>
            <p:ph type="body" sz="half" idx="1"/>
          </p:nvPr>
        </p:nvSpPr>
        <p:spPr/>
        <p:txBody>
          <a:bodyPr/>
          <a:lstStyle/>
          <a:p>
            <a:r>
              <a:rPr lang="en-US" altLang="en-US" sz="2800"/>
              <a:t>Joseph Smith is a false prophet.</a:t>
            </a:r>
          </a:p>
          <a:p>
            <a:r>
              <a:rPr lang="en-US" altLang="en-US" sz="2800"/>
              <a:t>The Book of Mormon, Doctrines &amp; Covenants, and Pearl of Great Price are false revelations.</a:t>
            </a:r>
          </a:p>
          <a:p>
            <a:r>
              <a:rPr lang="en-US" altLang="en-US" sz="2800"/>
              <a:t>Mormonism is a false religion.</a:t>
            </a:r>
          </a:p>
        </p:txBody>
      </p:sp>
      <p:pic>
        <p:nvPicPr>
          <p:cNvPr id="101382" name="Picture 6" descr="jsmithfproph"/>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l="12000" r="10001"/>
          <a:stretch>
            <a:fillRect/>
          </a:stretch>
        </p:blipFill>
        <p:spPr>
          <a:xfrm>
            <a:off x="4775200" y="1600200"/>
            <a:ext cx="3811588"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5195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1382"/>
                                        </p:tgtEl>
                                        <p:attrNameLst>
                                          <p:attrName>style.visibility</p:attrName>
                                        </p:attrNameLst>
                                      </p:cBhvr>
                                      <p:to>
                                        <p:strVal val="visible"/>
                                      </p:to>
                                    </p:set>
                                    <p:animEffect transition="in" filter="checkerboard(across)">
                                      <p:cBhvr>
                                        <p:cTn id="7" dur="500"/>
                                        <p:tgtEl>
                                          <p:spTgt spid="1013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01379">
                                            <p:txEl>
                                              <p:pRg st="0" end="0"/>
                                            </p:txEl>
                                          </p:spTgt>
                                        </p:tgtEl>
                                        <p:attrNameLst>
                                          <p:attrName>style.visibility</p:attrName>
                                        </p:attrNameLst>
                                      </p:cBhvr>
                                      <p:to>
                                        <p:strVal val="visible"/>
                                      </p:to>
                                    </p:set>
                                    <p:anim calcmode="lin" valueType="num">
                                      <p:cBhvr additive="base">
                                        <p:cTn id="12" dur="500" fill="hold"/>
                                        <p:tgtEl>
                                          <p:spTgt spid="10137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13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1379">
                                            <p:txEl>
                                              <p:pRg st="1" end="1"/>
                                            </p:txEl>
                                          </p:spTgt>
                                        </p:tgtEl>
                                        <p:attrNameLst>
                                          <p:attrName>style.visibility</p:attrName>
                                        </p:attrNameLst>
                                      </p:cBhvr>
                                      <p:to>
                                        <p:strVal val="visible"/>
                                      </p:to>
                                    </p:set>
                                    <p:anim calcmode="lin" valueType="num">
                                      <p:cBhvr additive="base">
                                        <p:cTn id="18" dur="500" fill="hold"/>
                                        <p:tgtEl>
                                          <p:spTgt spid="10137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013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01379">
                                            <p:txEl>
                                              <p:pRg st="2" end="2"/>
                                            </p:txEl>
                                          </p:spTgt>
                                        </p:tgtEl>
                                        <p:attrNameLst>
                                          <p:attrName>style.visibility</p:attrName>
                                        </p:attrNameLst>
                                      </p:cBhvr>
                                      <p:to>
                                        <p:strVal val="visible"/>
                                      </p:to>
                                    </p:set>
                                    <p:anim calcmode="lin" valueType="num">
                                      <p:cBhvr additive="base">
                                        <p:cTn id="24" dur="500" fill="hold"/>
                                        <p:tgtEl>
                                          <p:spTgt spid="101379">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137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a:t>The Book of Mormon</a:t>
            </a:r>
          </a:p>
        </p:txBody>
      </p:sp>
      <p:sp>
        <p:nvSpPr>
          <p:cNvPr id="32771" name="Rectangle 3" descr="Rectangle: Click to edit Master text styles&#10;Second level&#10;Third level&#10;Fourth level&#10;Fifth level"/>
          <p:cNvSpPr>
            <a:spLocks noGrp="1" noChangeArrowheads="1"/>
          </p:cNvSpPr>
          <p:nvPr>
            <p:ph type="body" sz="half" idx="1"/>
          </p:nvPr>
        </p:nvSpPr>
        <p:spPr>
          <a:xfrm>
            <a:off x="838200" y="1600200"/>
            <a:ext cx="3810000" cy="4419600"/>
          </a:xfrm>
        </p:spPr>
        <p:txBody>
          <a:bodyPr/>
          <a:lstStyle/>
          <a:p>
            <a:pPr>
              <a:lnSpc>
                <a:spcPct val="90000"/>
              </a:lnSpc>
            </a:pPr>
            <a:r>
              <a:rPr lang="en-US" altLang="en-US" sz="2400"/>
              <a:t>Smith was told he had been chosen to restore the church to its original purity.</a:t>
            </a:r>
          </a:p>
          <a:p>
            <a:pPr>
              <a:lnSpc>
                <a:spcPct val="90000"/>
              </a:lnSpc>
            </a:pPr>
            <a:r>
              <a:rPr lang="en-US" altLang="en-US" sz="2400"/>
              <a:t>He is shown a set of golden plates containing God</a:t>
            </a:r>
            <a:r>
              <a:rPr lang="en-US" altLang="en-US" sz="2400">
                <a:cs typeface="Tahoma" pitchFamily="34" charset="0"/>
              </a:rPr>
              <a:t>'</a:t>
            </a:r>
            <a:r>
              <a:rPr lang="en-US" altLang="en-US" sz="2400"/>
              <a:t>s revelation for the Western world.</a:t>
            </a:r>
          </a:p>
          <a:p>
            <a:pPr>
              <a:lnSpc>
                <a:spcPct val="90000"/>
              </a:lnSpc>
            </a:pPr>
            <a:r>
              <a:rPr lang="en-US" altLang="en-US" sz="2400"/>
              <a:t>Smith begins to translate these using the Urim and Thummim.</a:t>
            </a:r>
          </a:p>
          <a:p>
            <a:pPr>
              <a:lnSpc>
                <a:spcPct val="90000"/>
              </a:lnSpc>
            </a:pPr>
            <a:r>
              <a:rPr lang="en-US" altLang="en-US" sz="2400"/>
              <a:t>The translation is published in 1830.</a:t>
            </a:r>
          </a:p>
        </p:txBody>
      </p:sp>
      <p:pic>
        <p:nvPicPr>
          <p:cNvPr id="32774" name="Picture 6" descr="platesrec"/>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876800" y="1905000"/>
            <a:ext cx="36560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592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2774"/>
                                        </p:tgtEl>
                                        <p:attrNameLst>
                                          <p:attrName>style.visibility</p:attrName>
                                        </p:attrNameLst>
                                      </p:cBhvr>
                                      <p:to>
                                        <p:strVal val="visible"/>
                                      </p:to>
                                    </p:set>
                                    <p:animEffect transition="in" filter="checkerboard(across)">
                                      <p:cBhvr>
                                        <p:cTn id="7" dur="500"/>
                                        <p:tgtEl>
                                          <p:spTgt spid="327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2771">
                                            <p:txEl>
                                              <p:pRg st="0" end="0"/>
                                            </p:txEl>
                                          </p:spTgt>
                                        </p:tgtEl>
                                        <p:attrNameLst>
                                          <p:attrName>style.visibility</p:attrName>
                                        </p:attrNameLst>
                                      </p:cBhvr>
                                      <p:to>
                                        <p:strVal val="visible"/>
                                      </p:to>
                                    </p:set>
                                    <p:anim calcmode="lin" valueType="num">
                                      <p:cBhvr additive="base">
                                        <p:cTn id="12" dur="500" fill="hold"/>
                                        <p:tgtEl>
                                          <p:spTgt spid="3277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27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2771">
                                            <p:txEl>
                                              <p:pRg st="1" end="1"/>
                                            </p:txEl>
                                          </p:spTgt>
                                        </p:tgtEl>
                                        <p:attrNameLst>
                                          <p:attrName>style.visibility</p:attrName>
                                        </p:attrNameLst>
                                      </p:cBhvr>
                                      <p:to>
                                        <p:strVal val="visible"/>
                                      </p:to>
                                    </p:set>
                                    <p:anim calcmode="lin" valueType="num">
                                      <p:cBhvr additive="base">
                                        <p:cTn id="18" dur="500" fill="hold"/>
                                        <p:tgtEl>
                                          <p:spTgt spid="32771">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27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2771">
                                            <p:txEl>
                                              <p:pRg st="2" end="2"/>
                                            </p:txEl>
                                          </p:spTgt>
                                        </p:tgtEl>
                                        <p:attrNameLst>
                                          <p:attrName>style.visibility</p:attrName>
                                        </p:attrNameLst>
                                      </p:cBhvr>
                                      <p:to>
                                        <p:strVal val="visible"/>
                                      </p:to>
                                    </p:set>
                                    <p:anim calcmode="lin" valueType="num">
                                      <p:cBhvr additive="base">
                                        <p:cTn id="24" dur="500" fill="hold"/>
                                        <p:tgtEl>
                                          <p:spTgt spid="32771">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27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32771">
                                            <p:txEl>
                                              <p:pRg st="3" end="3"/>
                                            </p:txEl>
                                          </p:spTgt>
                                        </p:tgtEl>
                                        <p:attrNameLst>
                                          <p:attrName>style.visibility</p:attrName>
                                        </p:attrNameLst>
                                      </p:cBhvr>
                                      <p:to>
                                        <p:strVal val="visible"/>
                                      </p:to>
                                    </p:set>
                                    <p:anim calcmode="lin" valueType="num">
                                      <p:cBhvr additive="base">
                                        <p:cTn id="30" dur="500" fill="hold"/>
                                        <p:tgtEl>
                                          <p:spTgt spid="32771">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3277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US" altLang="en-US"/>
              <a:t>A Lesson for Us All</a:t>
            </a:r>
          </a:p>
        </p:txBody>
      </p:sp>
      <p:sp>
        <p:nvSpPr>
          <p:cNvPr id="102404" name="Text Box 4"/>
          <p:cNvSpPr txBox="1">
            <a:spLocks noChangeArrowheads="1"/>
          </p:cNvSpPr>
          <p:nvPr/>
        </p:nvSpPr>
        <p:spPr bwMode="auto">
          <a:xfrm>
            <a:off x="1219200" y="2286000"/>
            <a:ext cx="69342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cs typeface="Tahoma" pitchFamily="34" charset="0"/>
              </a:rPr>
              <a:t>"</a:t>
            </a:r>
            <a:r>
              <a:rPr lang="en-US" altLang="en-US" sz="3200"/>
              <a:t>Every word of God is flawless; he is a shield to those who take refuge in him.</a:t>
            </a:r>
          </a:p>
          <a:p>
            <a:pPr>
              <a:spcBef>
                <a:spcPct val="50000"/>
              </a:spcBef>
            </a:pPr>
            <a:r>
              <a:rPr lang="en-US" altLang="en-US" sz="3200"/>
              <a:t>Do not add to his words, or he will rebuke you and prove you a liar.</a:t>
            </a:r>
            <a:r>
              <a:rPr lang="en-US" altLang="en-US" sz="3200">
                <a:cs typeface="Tahoma" pitchFamily="34" charset="0"/>
              </a:rPr>
              <a:t>"</a:t>
            </a:r>
          </a:p>
          <a:p>
            <a:pPr>
              <a:spcBef>
                <a:spcPct val="50000"/>
              </a:spcBef>
            </a:pPr>
            <a:r>
              <a:rPr lang="en-US" altLang="en-US" sz="3200"/>
              <a:t>Proverbs 30:5-6</a:t>
            </a:r>
          </a:p>
        </p:txBody>
      </p:sp>
    </p:spTree>
    <p:custDataLst>
      <p:tags r:id="rId1"/>
    </p:custDataLst>
  </p:cSld>
  <p:clrMapOvr>
    <a:masterClrMapping/>
  </p:clrMapOvr>
  <p:transition advTm="7044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2404"/>
                                        </p:tgtEl>
                                        <p:attrNameLst>
                                          <p:attrName>style.visibility</p:attrName>
                                        </p:attrNameLst>
                                      </p:cBhvr>
                                      <p:to>
                                        <p:strVal val="visible"/>
                                      </p:to>
                                    </p:set>
                                    <p:animEffect transition="in" filter="checkerboard(across)">
                                      <p:cBhvr>
                                        <p:cTn id="7" dur="500"/>
                                        <p:tgtEl>
                                          <p:spTgt spid="102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4"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4452" name="Picture 4" descr="TempleatNigh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447800"/>
            <a:ext cx="6515100" cy="4899025"/>
          </a:xfrm>
          <a:prstGeom prst="rect">
            <a:avLst/>
          </a:prstGeom>
          <a:noFill/>
          <a:extLst>
            <a:ext uri="{909E8E84-426E-40DD-AFC4-6F175D3DCCD1}">
              <a14:hiddenFill xmlns:a14="http://schemas.microsoft.com/office/drawing/2010/main">
                <a:solidFill>
                  <a:srgbClr val="FFFFFF"/>
                </a:solidFill>
              </a14:hiddenFill>
            </a:ext>
          </a:extLst>
        </p:spPr>
      </p:pic>
      <p:sp>
        <p:nvSpPr>
          <p:cNvPr id="104450" name="Rectangle 2"/>
          <p:cNvSpPr>
            <a:spLocks noGrp="1" noChangeArrowheads="1"/>
          </p:cNvSpPr>
          <p:nvPr>
            <p:ph type="ctrTitle"/>
          </p:nvPr>
        </p:nvSpPr>
        <p:spPr/>
        <p:txBody>
          <a:bodyPr/>
          <a:lstStyle/>
          <a:p>
            <a:r>
              <a:rPr lang="en-US" altLang="en-US"/>
              <a:t>The End</a:t>
            </a:r>
          </a:p>
        </p:txBody>
      </p:sp>
      <p:sp>
        <p:nvSpPr>
          <p:cNvPr id="104451" name="Rectangle 3" descr="Rectangle: Click to edit Master text styles&#10;Second level&#10;Third level&#10;Fourth level&#10;Fifth level"/>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3291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4450"/>
                                        </p:tgtEl>
                                        <p:attrNameLst>
                                          <p:attrName>style.visibility</p:attrName>
                                        </p:attrNameLst>
                                      </p:cBhvr>
                                      <p:to>
                                        <p:strVal val="visible"/>
                                      </p:to>
                                    </p:set>
                                    <p:anim calcmode="lin" valueType="num">
                                      <p:cBhvr>
                                        <p:cTn id="7" dur="500" fill="hold"/>
                                        <p:tgtEl>
                                          <p:spTgt spid="104450"/>
                                        </p:tgtEl>
                                        <p:attrNameLst>
                                          <p:attrName>ppt_w</p:attrName>
                                        </p:attrNameLst>
                                      </p:cBhvr>
                                      <p:tavLst>
                                        <p:tav tm="0">
                                          <p:val>
                                            <p:fltVal val="0"/>
                                          </p:val>
                                        </p:tav>
                                        <p:tav tm="100000">
                                          <p:val>
                                            <p:strVal val="#ppt_w"/>
                                          </p:val>
                                        </p:tav>
                                      </p:tavLst>
                                    </p:anim>
                                    <p:anim calcmode="lin" valueType="num">
                                      <p:cBhvr>
                                        <p:cTn id="8" dur="500" fill="hold"/>
                                        <p:tgtEl>
                                          <p:spTgt spid="10445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104452"/>
                                        </p:tgtEl>
                                        <p:attrNameLst>
                                          <p:attrName>style.visibility</p:attrName>
                                        </p:attrNameLst>
                                      </p:cBhvr>
                                      <p:to>
                                        <p:strVal val="visible"/>
                                      </p:to>
                                    </p:set>
                                    <p:animEffect transition="in" filter="checkerboard(across)">
                                      <p:cBhvr>
                                        <p:cTn id="13" dur="500"/>
                                        <p:tgtEl>
                                          <p:spTgt spid="104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en-US"/>
              <a:t>Contents of Book of Mormon</a:t>
            </a:r>
          </a:p>
        </p:txBody>
      </p:sp>
      <p:sp>
        <p:nvSpPr>
          <p:cNvPr id="33795" name="Rectangle 3" descr="Rectangle: Click to edit Master text styles&#10;Second level&#10;Third level&#10;Fourth level&#10;Fifth level"/>
          <p:cNvSpPr>
            <a:spLocks noGrp="1" noChangeArrowheads="1"/>
          </p:cNvSpPr>
          <p:nvPr>
            <p:ph type="body" sz="half" idx="1"/>
          </p:nvPr>
        </p:nvSpPr>
        <p:spPr>
          <a:xfrm>
            <a:off x="838200" y="1600200"/>
            <a:ext cx="3810000" cy="4419600"/>
          </a:xfrm>
        </p:spPr>
        <p:txBody>
          <a:bodyPr/>
          <a:lstStyle/>
          <a:p>
            <a:pPr>
              <a:lnSpc>
                <a:spcPct val="90000"/>
              </a:lnSpc>
            </a:pPr>
            <a:r>
              <a:rPr lang="en-US" altLang="en-US" sz="2400"/>
              <a:t>600 BC - Lehi is told by God to leave Jerusalem before it is destroyed. </a:t>
            </a:r>
          </a:p>
          <a:p>
            <a:pPr>
              <a:lnSpc>
                <a:spcPct val="90000"/>
              </a:lnSpc>
            </a:pPr>
            <a:r>
              <a:rPr lang="en-US" altLang="en-US" sz="2400"/>
              <a:t>He and family build a ship and sail across the Pacific to Mexico.</a:t>
            </a:r>
          </a:p>
          <a:p>
            <a:pPr>
              <a:lnSpc>
                <a:spcPct val="90000"/>
              </a:lnSpc>
            </a:pPr>
            <a:r>
              <a:rPr lang="en-US" altLang="en-US" sz="2400"/>
              <a:t>Their descendants develop into two nations, the Nephites (good) and Lamanites (bad).  A long history of warfare, apostasy and revival follows.</a:t>
            </a:r>
          </a:p>
        </p:txBody>
      </p:sp>
      <p:pic>
        <p:nvPicPr>
          <p:cNvPr id="33798" name="Picture 6" descr="ship"/>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l="1515"/>
          <a:stretch>
            <a:fillRect/>
          </a:stretch>
        </p:blipFill>
        <p:spPr>
          <a:xfrm>
            <a:off x="5181600" y="1905000"/>
            <a:ext cx="309403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800" name="Picture 8" descr="al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822700"/>
            <a:ext cx="3575050" cy="26400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3921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3798"/>
                                        </p:tgtEl>
                                        <p:attrNameLst>
                                          <p:attrName>style.visibility</p:attrName>
                                        </p:attrNameLst>
                                      </p:cBhvr>
                                      <p:to>
                                        <p:strVal val="visible"/>
                                      </p:to>
                                    </p:set>
                                    <p:animEffect transition="in" filter="checkerboard(across)">
                                      <p:cBhvr>
                                        <p:cTn id="7" dur="500"/>
                                        <p:tgtEl>
                                          <p:spTgt spid="337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3795">
                                            <p:txEl>
                                              <p:pRg st="0" end="0"/>
                                            </p:txEl>
                                          </p:spTgt>
                                        </p:tgtEl>
                                        <p:attrNameLst>
                                          <p:attrName>style.visibility</p:attrName>
                                        </p:attrNameLst>
                                      </p:cBhvr>
                                      <p:to>
                                        <p:strVal val="visible"/>
                                      </p:to>
                                    </p:set>
                                    <p:anim calcmode="lin" valueType="num">
                                      <p:cBhvr additive="base">
                                        <p:cTn id="12" dur="500" fill="hold"/>
                                        <p:tgtEl>
                                          <p:spTgt spid="3379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37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3795">
                                            <p:txEl>
                                              <p:pRg st="1" end="1"/>
                                            </p:txEl>
                                          </p:spTgt>
                                        </p:tgtEl>
                                        <p:attrNameLst>
                                          <p:attrName>style.visibility</p:attrName>
                                        </p:attrNameLst>
                                      </p:cBhvr>
                                      <p:to>
                                        <p:strVal val="visible"/>
                                      </p:to>
                                    </p:set>
                                    <p:anim calcmode="lin" valueType="num">
                                      <p:cBhvr additive="base">
                                        <p:cTn id="18" dur="500" fill="hold"/>
                                        <p:tgtEl>
                                          <p:spTgt spid="33795">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37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3795">
                                            <p:txEl>
                                              <p:pRg st="2" end="2"/>
                                            </p:txEl>
                                          </p:spTgt>
                                        </p:tgtEl>
                                        <p:attrNameLst>
                                          <p:attrName>style.visibility</p:attrName>
                                        </p:attrNameLst>
                                      </p:cBhvr>
                                      <p:to>
                                        <p:strVal val="visible"/>
                                      </p:to>
                                    </p:set>
                                    <p:anim calcmode="lin" valueType="num">
                                      <p:cBhvr additive="base">
                                        <p:cTn id="24" dur="500" fill="hold"/>
                                        <p:tgtEl>
                                          <p:spTgt spid="33795">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37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5" presetClass="entr" presetSubtype="10" fill="hold" nodeType="clickEffect">
                                  <p:stCondLst>
                                    <p:cond delay="0"/>
                                  </p:stCondLst>
                                  <p:childTnLst>
                                    <p:set>
                                      <p:cBhvr>
                                        <p:cTn id="29" dur="1" fill="hold">
                                          <p:stCondLst>
                                            <p:cond delay="0"/>
                                          </p:stCondLst>
                                        </p:cTn>
                                        <p:tgtEl>
                                          <p:spTgt spid="33800"/>
                                        </p:tgtEl>
                                        <p:attrNameLst>
                                          <p:attrName>style.visibility</p:attrName>
                                        </p:attrNameLst>
                                      </p:cBhvr>
                                      <p:to>
                                        <p:strVal val="visible"/>
                                      </p:to>
                                    </p:set>
                                    <p:animEffect transition="in" filter="checkerboard(across)">
                                      <p:cBhvr>
                                        <p:cTn id="30" dur="500"/>
                                        <p:tgtEl>
                                          <p:spTgt spid="33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a:t>Contents of Book of Mormon</a:t>
            </a:r>
          </a:p>
        </p:txBody>
      </p:sp>
      <p:sp>
        <p:nvSpPr>
          <p:cNvPr id="34819" name="Rectangle 3" descr="Rectangle: Click to edit Master text styles&#10;Second level&#10;Third level&#10;Fourth level&#10;Fifth level"/>
          <p:cNvSpPr>
            <a:spLocks noGrp="1" noChangeArrowheads="1"/>
          </p:cNvSpPr>
          <p:nvPr>
            <p:ph type="body" sz="half" idx="1"/>
          </p:nvPr>
        </p:nvSpPr>
        <p:spPr>
          <a:xfrm>
            <a:off x="838200" y="1600200"/>
            <a:ext cx="3810000" cy="4419600"/>
          </a:xfrm>
        </p:spPr>
        <p:txBody>
          <a:bodyPr/>
          <a:lstStyle/>
          <a:p>
            <a:pPr>
              <a:lnSpc>
                <a:spcPct val="90000"/>
              </a:lnSpc>
            </a:pPr>
            <a:r>
              <a:rPr lang="en-US" altLang="en-US" sz="2400"/>
              <a:t>Later, Jesus comes to the W hemisphere &amp; preaches after his ministry in Judea.</a:t>
            </a:r>
          </a:p>
          <a:p>
            <a:pPr>
              <a:lnSpc>
                <a:spcPct val="90000"/>
              </a:lnSpc>
            </a:pPr>
            <a:r>
              <a:rPr lang="en-US" altLang="en-US" sz="2400"/>
              <a:t>The Lamanites defeat &amp; wipe out the Nephites.  </a:t>
            </a:r>
          </a:p>
          <a:p>
            <a:pPr>
              <a:lnSpc>
                <a:spcPct val="90000"/>
              </a:lnSpc>
            </a:pPr>
            <a:r>
              <a:rPr lang="en-US" altLang="en-US" sz="2400"/>
              <a:t>Mormon entrusts the history on golden plates to son Moroni, who buries them in upstate NY and dies about AD 400.</a:t>
            </a:r>
          </a:p>
        </p:txBody>
      </p:sp>
      <p:pic>
        <p:nvPicPr>
          <p:cNvPr id="34826" name="Picture 10" descr="Christwhem"/>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800600" y="1524000"/>
            <a:ext cx="3810000" cy="2889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7" name="Picture 11" descr="mormond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773488"/>
            <a:ext cx="3716338" cy="27352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2376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4826"/>
                                        </p:tgtEl>
                                        <p:attrNameLst>
                                          <p:attrName>style.visibility</p:attrName>
                                        </p:attrNameLst>
                                      </p:cBhvr>
                                      <p:to>
                                        <p:strVal val="visible"/>
                                      </p:to>
                                    </p:set>
                                    <p:animEffect transition="in" filter="checkerboard(across)">
                                      <p:cBhvr>
                                        <p:cTn id="7" dur="500"/>
                                        <p:tgtEl>
                                          <p:spTgt spid="348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4819">
                                            <p:txEl>
                                              <p:pRg st="0" end="0"/>
                                            </p:txEl>
                                          </p:spTgt>
                                        </p:tgtEl>
                                        <p:attrNameLst>
                                          <p:attrName>style.visibility</p:attrName>
                                        </p:attrNameLst>
                                      </p:cBhvr>
                                      <p:to>
                                        <p:strVal val="visible"/>
                                      </p:to>
                                    </p:set>
                                    <p:anim calcmode="lin" valueType="num">
                                      <p:cBhvr additive="base">
                                        <p:cTn id="12" dur="500" fill="hold"/>
                                        <p:tgtEl>
                                          <p:spTgt spid="3481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48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4819">
                                            <p:txEl>
                                              <p:pRg st="1" end="1"/>
                                            </p:txEl>
                                          </p:spTgt>
                                        </p:tgtEl>
                                        <p:attrNameLst>
                                          <p:attrName>style.visibility</p:attrName>
                                        </p:attrNameLst>
                                      </p:cBhvr>
                                      <p:to>
                                        <p:strVal val="visible"/>
                                      </p:to>
                                    </p:set>
                                    <p:anim calcmode="lin" valueType="num">
                                      <p:cBhvr additive="base">
                                        <p:cTn id="18" dur="500" fill="hold"/>
                                        <p:tgtEl>
                                          <p:spTgt spid="3481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48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nodeType="clickEffect">
                                  <p:stCondLst>
                                    <p:cond delay="0"/>
                                  </p:stCondLst>
                                  <p:childTnLst>
                                    <p:set>
                                      <p:cBhvr>
                                        <p:cTn id="23" dur="1" fill="hold">
                                          <p:stCondLst>
                                            <p:cond delay="0"/>
                                          </p:stCondLst>
                                        </p:cTn>
                                        <p:tgtEl>
                                          <p:spTgt spid="34827"/>
                                        </p:tgtEl>
                                        <p:attrNameLst>
                                          <p:attrName>style.visibility</p:attrName>
                                        </p:attrNameLst>
                                      </p:cBhvr>
                                      <p:to>
                                        <p:strVal val="visible"/>
                                      </p:to>
                                    </p:set>
                                    <p:animEffect transition="in" filter="checkerboard(across)">
                                      <p:cBhvr>
                                        <p:cTn id="24" dur="500"/>
                                        <p:tgtEl>
                                          <p:spTgt spid="3482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4819">
                                            <p:txEl>
                                              <p:pRg st="2" end="2"/>
                                            </p:txEl>
                                          </p:spTgt>
                                        </p:tgtEl>
                                        <p:attrNameLst>
                                          <p:attrName>style.visibility</p:attrName>
                                        </p:attrNameLst>
                                      </p:cBhvr>
                                      <p:to>
                                        <p:strVal val="visible"/>
                                      </p:to>
                                    </p:set>
                                    <p:anim calcmode="lin" valueType="num">
                                      <p:cBhvr additive="base">
                                        <p:cTn id="29" dur="500" fill="hold"/>
                                        <p:tgtEl>
                                          <p:spTgt spid="34819">
                                            <p:txEl>
                                              <p:pRg st="2" end="2"/>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481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uiExpand="1"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ltLang="en-US"/>
              <a:t>Back to Joseph Smith</a:t>
            </a:r>
            <a:r>
              <a:rPr lang="en-US" altLang="en-US">
                <a:cs typeface="Tahoma" pitchFamily="34" charset="0"/>
              </a:rPr>
              <a:t>'</a:t>
            </a:r>
            <a:r>
              <a:rPr lang="en-US" altLang="en-US"/>
              <a:t>s Career</a:t>
            </a:r>
          </a:p>
        </p:txBody>
      </p:sp>
      <p:sp>
        <p:nvSpPr>
          <p:cNvPr id="35843" name="Rectangle 3" descr="Rectangle: Click to edit Master text styles&#10;Second level&#10;Third level&#10;Fourth level&#10;Fifth level"/>
          <p:cNvSpPr>
            <a:spLocks noGrp="1" noChangeArrowheads="1"/>
          </p:cNvSpPr>
          <p:nvPr>
            <p:ph type="body" sz="half" idx="1"/>
          </p:nvPr>
        </p:nvSpPr>
        <p:spPr>
          <a:xfrm>
            <a:off x="838200" y="1600200"/>
            <a:ext cx="3810000" cy="4419600"/>
          </a:xfrm>
        </p:spPr>
        <p:txBody>
          <a:bodyPr/>
          <a:lstStyle/>
          <a:p>
            <a:pPr>
              <a:lnSpc>
                <a:spcPct val="90000"/>
              </a:lnSpc>
            </a:pPr>
            <a:r>
              <a:rPr lang="en-US" altLang="en-US" sz="2400"/>
              <a:t>In June 1829 Peter, James and John appear to Smith and Oliver Cowdery, restoring the Melchizedek priesthood. </a:t>
            </a:r>
          </a:p>
          <a:p>
            <a:pPr>
              <a:lnSpc>
                <a:spcPct val="90000"/>
              </a:lnSpc>
            </a:pPr>
            <a:r>
              <a:rPr lang="en-US" altLang="en-US" sz="2400"/>
              <a:t>B of M is printed, 1830.  Smith &amp; followers begin to distribute </a:t>
            </a:r>
            <a:r>
              <a:rPr lang="en-US" altLang="en-US" sz="2400">
                <a:cs typeface="Tahoma" pitchFamily="34" charset="0"/>
              </a:rPr>
              <a:t>"</a:t>
            </a:r>
            <a:r>
              <a:rPr lang="en-US" altLang="en-US" sz="2400"/>
              <a:t>the Golden Bible.</a:t>
            </a:r>
            <a:r>
              <a:rPr lang="en-US" altLang="en-US" sz="2400">
                <a:cs typeface="Tahoma" pitchFamily="34" charset="0"/>
              </a:rPr>
              <a:t>"</a:t>
            </a:r>
          </a:p>
          <a:p>
            <a:pPr>
              <a:lnSpc>
                <a:spcPct val="90000"/>
              </a:lnSpc>
            </a:pPr>
            <a:r>
              <a:rPr lang="en-US" altLang="en-US" sz="2400"/>
              <a:t>The group moves to Kirtland, OH. Smith becomes head over 12 apostles.  1</a:t>
            </a:r>
            <a:r>
              <a:rPr lang="en-US" altLang="en-US" sz="2400" baseline="30000"/>
              <a:t>st</a:t>
            </a:r>
            <a:r>
              <a:rPr lang="en-US" altLang="en-US" sz="2400"/>
              <a:t> temple is completed 1836.</a:t>
            </a:r>
          </a:p>
        </p:txBody>
      </p:sp>
      <p:pic>
        <p:nvPicPr>
          <p:cNvPr id="35846" name="Picture 6" descr="priesthood"/>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800600" y="1524000"/>
            <a:ext cx="2324100" cy="3276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7" name="Picture 7" descr="templeki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3581400"/>
            <a:ext cx="2311400" cy="29527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4116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checkerboard(across)">
                                      <p:cBhvr>
                                        <p:cTn id="7" dur="500"/>
                                        <p:tgtEl>
                                          <p:spTgt spid="358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5843">
                                            <p:txEl>
                                              <p:pRg st="0" end="0"/>
                                            </p:txEl>
                                          </p:spTgt>
                                        </p:tgtEl>
                                        <p:attrNameLst>
                                          <p:attrName>style.visibility</p:attrName>
                                        </p:attrNameLst>
                                      </p:cBhvr>
                                      <p:to>
                                        <p:strVal val="visible"/>
                                      </p:to>
                                    </p:set>
                                    <p:anim calcmode="lin" valueType="num">
                                      <p:cBhvr additive="base">
                                        <p:cTn id="12" dur="500" fill="hold"/>
                                        <p:tgtEl>
                                          <p:spTgt spid="3584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58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5843">
                                            <p:txEl>
                                              <p:pRg st="1" end="1"/>
                                            </p:txEl>
                                          </p:spTgt>
                                        </p:tgtEl>
                                        <p:attrNameLst>
                                          <p:attrName>style.visibility</p:attrName>
                                        </p:attrNameLst>
                                      </p:cBhvr>
                                      <p:to>
                                        <p:strVal val="visible"/>
                                      </p:to>
                                    </p:set>
                                    <p:anim calcmode="lin" valueType="num">
                                      <p:cBhvr additive="base">
                                        <p:cTn id="18" dur="500" fill="hold"/>
                                        <p:tgtEl>
                                          <p:spTgt spid="3584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58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5843">
                                            <p:txEl>
                                              <p:pRg st="2" end="2"/>
                                            </p:txEl>
                                          </p:spTgt>
                                        </p:tgtEl>
                                        <p:attrNameLst>
                                          <p:attrName>style.visibility</p:attrName>
                                        </p:attrNameLst>
                                      </p:cBhvr>
                                      <p:to>
                                        <p:strVal val="visible"/>
                                      </p:to>
                                    </p:set>
                                    <p:anim calcmode="lin" valueType="num">
                                      <p:cBhvr additive="base">
                                        <p:cTn id="24" dur="500" fill="hold"/>
                                        <p:tgtEl>
                                          <p:spTgt spid="3584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58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5" presetClass="entr" presetSubtype="10" fill="hold" nodeType="clickEffect">
                                  <p:stCondLst>
                                    <p:cond delay="0"/>
                                  </p:stCondLst>
                                  <p:childTnLst>
                                    <p:set>
                                      <p:cBhvr>
                                        <p:cTn id="29" dur="1" fill="hold">
                                          <p:stCondLst>
                                            <p:cond delay="0"/>
                                          </p:stCondLst>
                                        </p:cTn>
                                        <p:tgtEl>
                                          <p:spTgt spid="35847"/>
                                        </p:tgtEl>
                                        <p:attrNameLst>
                                          <p:attrName>style.visibility</p:attrName>
                                        </p:attrNameLst>
                                      </p:cBhvr>
                                      <p:to>
                                        <p:strVal val="visible"/>
                                      </p:to>
                                    </p:set>
                                    <p:animEffect transition="in" filter="checkerboard(across)">
                                      <p:cBhvr>
                                        <p:cTn id="30" dur="500"/>
                                        <p:tgtEl>
                                          <p:spTgt spid="35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9|4.3|0.8|1.2"/>
</p:tagLst>
</file>

<file path=ppt/tags/tag10.xml><?xml version="1.0" encoding="utf-8"?>
<p:tagLst xmlns:a="http://schemas.openxmlformats.org/drawingml/2006/main" xmlns:r="http://schemas.openxmlformats.org/officeDocument/2006/relationships" xmlns:p="http://schemas.openxmlformats.org/presentationml/2006/main">
  <p:tag name="TIMING" val="|0.1|7.2|2.3|4|5.6|2.8|4.6|20.6|3.1"/>
</p:tagLst>
</file>

<file path=ppt/tags/tag11.xml><?xml version="1.0" encoding="utf-8"?>
<p:tagLst xmlns:a="http://schemas.openxmlformats.org/drawingml/2006/main" xmlns:r="http://schemas.openxmlformats.org/officeDocument/2006/relationships" xmlns:p="http://schemas.openxmlformats.org/presentationml/2006/main">
  <p:tag name="TIMING" val="|0.2|2.9|16.7|10.7|20.2"/>
</p:tagLst>
</file>

<file path=ppt/tags/tag12.xml><?xml version="1.0" encoding="utf-8"?>
<p:tagLst xmlns:a="http://schemas.openxmlformats.org/drawingml/2006/main" xmlns:r="http://schemas.openxmlformats.org/officeDocument/2006/relationships" xmlns:p="http://schemas.openxmlformats.org/presentationml/2006/main">
  <p:tag name="TIMING" val="|0.1|1.5|4.3|6.6|1.2"/>
</p:tagLst>
</file>

<file path=ppt/tags/tag13.xml><?xml version="1.0" encoding="utf-8"?>
<p:tagLst xmlns:a="http://schemas.openxmlformats.org/drawingml/2006/main" xmlns:r="http://schemas.openxmlformats.org/officeDocument/2006/relationships" xmlns:p="http://schemas.openxmlformats.org/presentationml/2006/main">
  <p:tag name="TIMING" val="|0.3|2.3|2.9|7|2.5"/>
</p:tagLst>
</file>

<file path=ppt/tags/tag14.xml><?xml version="1.0" encoding="utf-8"?>
<p:tagLst xmlns:a="http://schemas.openxmlformats.org/drawingml/2006/main" xmlns:r="http://schemas.openxmlformats.org/officeDocument/2006/relationships" xmlns:p="http://schemas.openxmlformats.org/presentationml/2006/main">
  <p:tag name="TIMING" val="|0.1|3.9|20.6|6.8|4.7|1.5"/>
</p:tagLst>
</file>

<file path=ppt/tags/tag15.xml><?xml version="1.0" encoding="utf-8"?>
<p:tagLst xmlns:a="http://schemas.openxmlformats.org/drawingml/2006/main" xmlns:r="http://schemas.openxmlformats.org/officeDocument/2006/relationships" xmlns:p="http://schemas.openxmlformats.org/presentationml/2006/main">
  <p:tag name="TIMING" val="|1.4|6.8|6.4|36.7"/>
</p:tagLst>
</file>

<file path=ppt/tags/tag16.xml><?xml version="1.0" encoding="utf-8"?>
<p:tagLst xmlns:a="http://schemas.openxmlformats.org/drawingml/2006/main" xmlns:r="http://schemas.openxmlformats.org/officeDocument/2006/relationships" xmlns:p="http://schemas.openxmlformats.org/presentationml/2006/main">
  <p:tag name="TIMING" val="|0.2|10.2|6.6|9.7"/>
</p:tagLst>
</file>

<file path=ppt/tags/tag17.xml><?xml version="1.0" encoding="utf-8"?>
<p:tagLst xmlns:a="http://schemas.openxmlformats.org/drawingml/2006/main" xmlns:r="http://schemas.openxmlformats.org/officeDocument/2006/relationships" xmlns:p="http://schemas.openxmlformats.org/presentationml/2006/main">
  <p:tag name="TIMING" val="|0.3|1.3|1.3"/>
</p:tagLst>
</file>

<file path=ppt/tags/tag18.xml><?xml version="1.0" encoding="utf-8"?>
<p:tagLst xmlns:a="http://schemas.openxmlformats.org/drawingml/2006/main" xmlns:r="http://schemas.openxmlformats.org/officeDocument/2006/relationships" xmlns:p="http://schemas.openxmlformats.org/presentationml/2006/main">
  <p:tag name="TIMING" val="|0.3|6.4|4.7|3.4|4.7|2.4|3.1|14.4"/>
</p:tagLst>
</file>

<file path=ppt/tags/tag19.xml><?xml version="1.0" encoding="utf-8"?>
<p:tagLst xmlns:a="http://schemas.openxmlformats.org/drawingml/2006/main" xmlns:r="http://schemas.openxmlformats.org/officeDocument/2006/relationships" xmlns:p="http://schemas.openxmlformats.org/presentationml/2006/main">
  <p:tag name="TIMING" val="|0.6|7.6|5.4|7.5|3.2|2.1|1.2|2.5"/>
</p:tagLst>
</file>

<file path=ppt/tags/tag2.xml><?xml version="1.0" encoding="utf-8"?>
<p:tagLst xmlns:a="http://schemas.openxmlformats.org/drawingml/2006/main" xmlns:r="http://schemas.openxmlformats.org/officeDocument/2006/relationships" xmlns:p="http://schemas.openxmlformats.org/presentationml/2006/main">
  <p:tag name="TIMING" val="|1.7|3.6|7.6"/>
</p:tagLst>
</file>

<file path=ppt/tags/tag20.xml><?xml version="1.0" encoding="utf-8"?>
<p:tagLst xmlns:a="http://schemas.openxmlformats.org/drawingml/2006/main" xmlns:r="http://schemas.openxmlformats.org/officeDocument/2006/relationships" xmlns:p="http://schemas.openxmlformats.org/presentationml/2006/main">
  <p:tag name="TIMING" val="|0.5|11.1|7.3|9.1"/>
</p:tagLst>
</file>

<file path=ppt/tags/tag21.xml><?xml version="1.0" encoding="utf-8"?>
<p:tagLst xmlns:a="http://schemas.openxmlformats.org/drawingml/2006/main" xmlns:r="http://schemas.openxmlformats.org/officeDocument/2006/relationships" xmlns:p="http://schemas.openxmlformats.org/presentationml/2006/main">
  <p:tag name="TIMING" val="|0.1|0.8|0.7"/>
</p:tagLst>
</file>

<file path=ppt/tags/tag22.xml><?xml version="1.0" encoding="utf-8"?>
<p:tagLst xmlns:a="http://schemas.openxmlformats.org/drawingml/2006/main" xmlns:r="http://schemas.openxmlformats.org/officeDocument/2006/relationships" xmlns:p="http://schemas.openxmlformats.org/presentationml/2006/main">
  <p:tag name="TIMING" val="|1.3"/>
</p:tagLst>
</file>

<file path=ppt/tags/tag23.xml><?xml version="1.0" encoding="utf-8"?>
<p:tagLst xmlns:a="http://schemas.openxmlformats.org/drawingml/2006/main" xmlns:r="http://schemas.openxmlformats.org/officeDocument/2006/relationships" xmlns:p="http://schemas.openxmlformats.org/presentationml/2006/main">
  <p:tag name="TIMING" val="|0.8"/>
</p:tagLst>
</file>

<file path=ppt/tags/tag24.xml><?xml version="1.0" encoding="utf-8"?>
<p:tagLst xmlns:a="http://schemas.openxmlformats.org/drawingml/2006/main" xmlns:r="http://schemas.openxmlformats.org/officeDocument/2006/relationships" xmlns:p="http://schemas.openxmlformats.org/presentationml/2006/main">
  <p:tag name="TIMING" val="|4.3"/>
</p:tagLst>
</file>

<file path=ppt/tags/tag25.xml><?xml version="1.0" encoding="utf-8"?>
<p:tagLst xmlns:a="http://schemas.openxmlformats.org/drawingml/2006/main" xmlns:r="http://schemas.openxmlformats.org/officeDocument/2006/relationships" xmlns:p="http://schemas.openxmlformats.org/presentationml/2006/main">
  <p:tag name="TIMING" val="|2.8"/>
</p:tagLst>
</file>

<file path=ppt/tags/tag26.xml><?xml version="1.0" encoding="utf-8"?>
<p:tagLst xmlns:a="http://schemas.openxmlformats.org/drawingml/2006/main" xmlns:r="http://schemas.openxmlformats.org/officeDocument/2006/relationships" xmlns:p="http://schemas.openxmlformats.org/presentationml/2006/main">
  <p:tag name="TIMING" val="|4.6"/>
</p:tagLst>
</file>

<file path=ppt/tags/tag27.xml><?xml version="1.0" encoding="utf-8"?>
<p:tagLst xmlns:a="http://schemas.openxmlformats.org/drawingml/2006/main" xmlns:r="http://schemas.openxmlformats.org/officeDocument/2006/relationships" xmlns:p="http://schemas.openxmlformats.org/presentationml/2006/main">
  <p:tag name="TIMING" val="|0.3"/>
</p:tagLst>
</file>

<file path=ppt/tags/tag28.xml><?xml version="1.0" encoding="utf-8"?>
<p:tagLst xmlns:a="http://schemas.openxmlformats.org/drawingml/2006/main" xmlns:r="http://schemas.openxmlformats.org/officeDocument/2006/relationships" xmlns:p="http://schemas.openxmlformats.org/presentationml/2006/main">
  <p:tag name="TIMING" val="|23.9"/>
</p:tagLst>
</file>

<file path=ppt/tags/tag29.xml><?xml version="1.0" encoding="utf-8"?>
<p:tagLst xmlns:a="http://schemas.openxmlformats.org/drawingml/2006/main" xmlns:r="http://schemas.openxmlformats.org/officeDocument/2006/relationships" xmlns:p="http://schemas.openxmlformats.org/presentationml/2006/main">
  <p:tag name="TIMING" val="|0.6|7.4"/>
</p:tagLst>
</file>

<file path=ppt/tags/tag3.xml><?xml version="1.0" encoding="utf-8"?>
<p:tagLst xmlns:a="http://schemas.openxmlformats.org/drawingml/2006/main" xmlns:r="http://schemas.openxmlformats.org/officeDocument/2006/relationships" xmlns:p="http://schemas.openxmlformats.org/presentationml/2006/main">
  <p:tag name="TIMING" val="|0.4|2.7|5|2.1|2.4"/>
</p:tagLst>
</file>

<file path=ppt/tags/tag30.xml><?xml version="1.0" encoding="utf-8"?>
<p:tagLst xmlns:a="http://schemas.openxmlformats.org/drawingml/2006/main" xmlns:r="http://schemas.openxmlformats.org/officeDocument/2006/relationships" xmlns:p="http://schemas.openxmlformats.org/presentationml/2006/main">
  <p:tag name="TIMING" val="|5.7"/>
</p:tagLst>
</file>

<file path=ppt/tags/tag31.xml><?xml version="1.0" encoding="utf-8"?>
<p:tagLst xmlns:a="http://schemas.openxmlformats.org/drawingml/2006/main" xmlns:r="http://schemas.openxmlformats.org/officeDocument/2006/relationships" xmlns:p="http://schemas.openxmlformats.org/presentationml/2006/main">
  <p:tag name="TIMING" val="|15.6"/>
</p:tagLst>
</file>

<file path=ppt/tags/tag32.xml><?xml version="1.0" encoding="utf-8"?>
<p:tagLst xmlns:a="http://schemas.openxmlformats.org/drawingml/2006/main" xmlns:r="http://schemas.openxmlformats.org/officeDocument/2006/relationships" xmlns:p="http://schemas.openxmlformats.org/presentationml/2006/main">
  <p:tag name="TIMING" val="|22.2|27.7"/>
</p:tagLst>
</file>

<file path=ppt/tags/tag33.xml><?xml version="1.0" encoding="utf-8"?>
<p:tagLst xmlns:a="http://schemas.openxmlformats.org/drawingml/2006/main" xmlns:r="http://schemas.openxmlformats.org/officeDocument/2006/relationships" xmlns:p="http://schemas.openxmlformats.org/presentationml/2006/main">
  <p:tag name="TIMING" val="|8|7.7|7.8|11|4.3|7.2|6.1|4.6"/>
</p:tagLst>
</file>

<file path=ppt/tags/tag34.xml><?xml version="1.0" encoding="utf-8"?>
<p:tagLst xmlns:a="http://schemas.openxmlformats.org/drawingml/2006/main" xmlns:r="http://schemas.openxmlformats.org/officeDocument/2006/relationships" xmlns:p="http://schemas.openxmlformats.org/presentationml/2006/main">
  <p:tag name="TIMING" val="|0.5|2.7|5.4|6.1|28|23"/>
</p:tagLst>
</file>

<file path=ppt/tags/tag35.xml><?xml version="1.0" encoding="utf-8"?>
<p:tagLst xmlns:a="http://schemas.openxmlformats.org/drawingml/2006/main" xmlns:r="http://schemas.openxmlformats.org/officeDocument/2006/relationships" xmlns:p="http://schemas.openxmlformats.org/presentationml/2006/main">
  <p:tag name="TIMING" val="|0.5|1.4|4.5|2.1"/>
</p:tagLst>
</file>

<file path=ppt/tags/tag36.xml><?xml version="1.0" encoding="utf-8"?>
<p:tagLst xmlns:a="http://schemas.openxmlformats.org/drawingml/2006/main" xmlns:r="http://schemas.openxmlformats.org/officeDocument/2006/relationships" xmlns:p="http://schemas.openxmlformats.org/presentationml/2006/main">
  <p:tag name="TIMING" val="|0.5|10|5.9"/>
</p:tagLst>
</file>

<file path=ppt/tags/tag37.xml><?xml version="1.0" encoding="utf-8"?>
<p:tagLst xmlns:a="http://schemas.openxmlformats.org/drawingml/2006/main" xmlns:r="http://schemas.openxmlformats.org/officeDocument/2006/relationships" xmlns:p="http://schemas.openxmlformats.org/presentationml/2006/main">
  <p:tag name="TIMING" val="|0.2|2.3|1"/>
</p:tagLst>
</file>

<file path=ppt/tags/tag38.xml><?xml version="1.0" encoding="utf-8"?>
<p:tagLst xmlns:a="http://schemas.openxmlformats.org/drawingml/2006/main" xmlns:r="http://schemas.openxmlformats.org/officeDocument/2006/relationships" xmlns:p="http://schemas.openxmlformats.org/presentationml/2006/main">
  <p:tag name="TIMING" val="|0.2|5.7|5.8|4.7|6.2|4.6"/>
</p:tagLst>
</file>

<file path=ppt/tags/tag39.xml><?xml version="1.0" encoding="utf-8"?>
<p:tagLst xmlns:a="http://schemas.openxmlformats.org/drawingml/2006/main" xmlns:r="http://schemas.openxmlformats.org/officeDocument/2006/relationships" xmlns:p="http://schemas.openxmlformats.org/presentationml/2006/main">
  <p:tag name="TIMING" val="|5.6"/>
</p:tagLst>
</file>

<file path=ppt/tags/tag4.xml><?xml version="1.0" encoding="utf-8"?>
<p:tagLst xmlns:a="http://schemas.openxmlformats.org/drawingml/2006/main" xmlns:r="http://schemas.openxmlformats.org/officeDocument/2006/relationships" xmlns:p="http://schemas.openxmlformats.org/presentationml/2006/main">
  <p:tag name="TIMING" val="|0.2|1.9|0.8"/>
</p:tagLst>
</file>

<file path=ppt/tags/tag40.xml><?xml version="1.0" encoding="utf-8"?>
<p:tagLst xmlns:a="http://schemas.openxmlformats.org/drawingml/2006/main" xmlns:r="http://schemas.openxmlformats.org/officeDocument/2006/relationships" xmlns:p="http://schemas.openxmlformats.org/presentationml/2006/main">
  <p:tag name="TIMING" val="|0.4|6.1|5.8"/>
</p:tagLst>
</file>

<file path=ppt/tags/tag41.xml><?xml version="1.0" encoding="utf-8"?>
<p:tagLst xmlns:a="http://schemas.openxmlformats.org/drawingml/2006/main" xmlns:r="http://schemas.openxmlformats.org/officeDocument/2006/relationships" xmlns:p="http://schemas.openxmlformats.org/presentationml/2006/main">
  <p:tag name="TIMING" val="|3"/>
</p:tagLst>
</file>

<file path=ppt/tags/tag42.xml><?xml version="1.0" encoding="utf-8"?>
<p:tagLst xmlns:a="http://schemas.openxmlformats.org/drawingml/2006/main" xmlns:r="http://schemas.openxmlformats.org/officeDocument/2006/relationships" xmlns:p="http://schemas.openxmlformats.org/presentationml/2006/main">
  <p:tag name="TIMING" val="|0.4|5.4|6.6|1.6|3.3|4.1"/>
</p:tagLst>
</file>

<file path=ppt/tags/tag43.xml><?xml version="1.0" encoding="utf-8"?>
<p:tagLst xmlns:a="http://schemas.openxmlformats.org/drawingml/2006/main" xmlns:r="http://schemas.openxmlformats.org/officeDocument/2006/relationships" xmlns:p="http://schemas.openxmlformats.org/presentationml/2006/main">
  <p:tag name="TIMING" val="|6.6"/>
</p:tagLst>
</file>

<file path=ppt/tags/tag44.xml><?xml version="1.0" encoding="utf-8"?>
<p:tagLst xmlns:a="http://schemas.openxmlformats.org/drawingml/2006/main" xmlns:r="http://schemas.openxmlformats.org/officeDocument/2006/relationships" xmlns:p="http://schemas.openxmlformats.org/presentationml/2006/main">
  <p:tag name="TIMING" val="|0.4|2.8|19.4"/>
</p:tagLst>
</file>

<file path=ppt/tags/tag45.xml><?xml version="1.0" encoding="utf-8"?>
<p:tagLst xmlns:a="http://schemas.openxmlformats.org/drawingml/2006/main" xmlns:r="http://schemas.openxmlformats.org/officeDocument/2006/relationships" xmlns:p="http://schemas.openxmlformats.org/presentationml/2006/main">
  <p:tag name="TIMING" val="|0.3|2|1.6|3.3|3.9|3.3|3"/>
</p:tagLst>
</file>

<file path=ppt/tags/tag46.xml><?xml version="1.0" encoding="utf-8"?>
<p:tagLst xmlns:a="http://schemas.openxmlformats.org/drawingml/2006/main" xmlns:r="http://schemas.openxmlformats.org/officeDocument/2006/relationships" xmlns:p="http://schemas.openxmlformats.org/presentationml/2006/main">
  <p:tag name="TIMING" val="|4.3|6.5|5|4.2|9.7"/>
</p:tagLst>
</file>

<file path=ppt/tags/tag47.xml><?xml version="1.0" encoding="utf-8"?>
<p:tagLst xmlns:a="http://schemas.openxmlformats.org/drawingml/2006/main" xmlns:r="http://schemas.openxmlformats.org/officeDocument/2006/relationships" xmlns:p="http://schemas.openxmlformats.org/presentationml/2006/main">
  <p:tag name="TIMING" val="|2.9|5.7|8|5.1|10.5|7"/>
</p:tagLst>
</file>

<file path=ppt/tags/tag48.xml><?xml version="1.0" encoding="utf-8"?>
<p:tagLst xmlns:a="http://schemas.openxmlformats.org/drawingml/2006/main" xmlns:r="http://schemas.openxmlformats.org/officeDocument/2006/relationships" xmlns:p="http://schemas.openxmlformats.org/presentationml/2006/main">
  <p:tag name="TIMING" val="|14.2|8.6|5.2|11.8"/>
</p:tagLst>
</file>

<file path=ppt/tags/tag49.xml><?xml version="1.0" encoding="utf-8"?>
<p:tagLst xmlns:a="http://schemas.openxmlformats.org/drawingml/2006/main" xmlns:r="http://schemas.openxmlformats.org/officeDocument/2006/relationships" xmlns:p="http://schemas.openxmlformats.org/presentationml/2006/main">
  <p:tag name="TIMING" val="|2.6|1.8|7.3|2.6|2.3|3.2|4.4"/>
</p:tagLst>
</file>

<file path=ppt/tags/tag5.xml><?xml version="1.0" encoding="utf-8"?>
<p:tagLst xmlns:a="http://schemas.openxmlformats.org/drawingml/2006/main" xmlns:r="http://schemas.openxmlformats.org/officeDocument/2006/relationships" xmlns:p="http://schemas.openxmlformats.org/presentationml/2006/main">
  <p:tag name="TIMING" val="|0.9|4.7|3.4|5.1|5.3|2.1|3.1"/>
</p:tagLst>
</file>

<file path=ppt/tags/tag50.xml><?xml version="1.0" encoding="utf-8"?>
<p:tagLst xmlns:a="http://schemas.openxmlformats.org/drawingml/2006/main" xmlns:r="http://schemas.openxmlformats.org/officeDocument/2006/relationships" xmlns:p="http://schemas.openxmlformats.org/presentationml/2006/main">
  <p:tag name="TIMING" val="|1.7|17.4"/>
</p:tagLst>
</file>

<file path=ppt/tags/tag51.xml><?xml version="1.0" encoding="utf-8"?>
<p:tagLst xmlns:a="http://schemas.openxmlformats.org/drawingml/2006/main" xmlns:r="http://schemas.openxmlformats.org/officeDocument/2006/relationships" xmlns:p="http://schemas.openxmlformats.org/presentationml/2006/main">
  <p:tag name="TIMING" val="|4.3|5.9|13.2"/>
</p:tagLst>
</file>

<file path=ppt/tags/tag52.xml><?xml version="1.0" encoding="utf-8"?>
<p:tagLst xmlns:a="http://schemas.openxmlformats.org/drawingml/2006/main" xmlns:r="http://schemas.openxmlformats.org/officeDocument/2006/relationships" xmlns:p="http://schemas.openxmlformats.org/presentationml/2006/main">
  <p:tag name="TIMING" val="|0.2|11.3"/>
</p:tagLst>
</file>

<file path=ppt/tags/tag53.xml><?xml version="1.0" encoding="utf-8"?>
<p:tagLst xmlns:a="http://schemas.openxmlformats.org/drawingml/2006/main" xmlns:r="http://schemas.openxmlformats.org/officeDocument/2006/relationships" xmlns:p="http://schemas.openxmlformats.org/presentationml/2006/main">
  <p:tag name="TIMING" val="|0.5|13.4|1.3|4.8|7.3|10.1"/>
</p:tagLst>
</file>

<file path=ppt/tags/tag54.xml><?xml version="1.0" encoding="utf-8"?>
<p:tagLst xmlns:a="http://schemas.openxmlformats.org/drawingml/2006/main" xmlns:r="http://schemas.openxmlformats.org/officeDocument/2006/relationships" xmlns:p="http://schemas.openxmlformats.org/presentationml/2006/main">
  <p:tag name="TIMING" val="|5.7|16.3|22.9|16.9"/>
</p:tagLst>
</file>

<file path=ppt/tags/tag55.xml><?xml version="1.0" encoding="utf-8"?>
<p:tagLst xmlns:a="http://schemas.openxmlformats.org/drawingml/2006/main" xmlns:r="http://schemas.openxmlformats.org/officeDocument/2006/relationships" xmlns:p="http://schemas.openxmlformats.org/presentationml/2006/main">
  <p:tag name="TIMING" val="|0.3|1.6|56.3|1.1|0.9|0.9|1.3|1.5|1.1|8.2|44.3"/>
</p:tagLst>
</file>

<file path=ppt/tags/tag56.xml><?xml version="1.0" encoding="utf-8"?>
<p:tagLst xmlns:a="http://schemas.openxmlformats.org/drawingml/2006/main" xmlns:r="http://schemas.openxmlformats.org/officeDocument/2006/relationships" xmlns:p="http://schemas.openxmlformats.org/presentationml/2006/main">
  <p:tag name="TIMING" val="|0.1|7.4|57.9|5.9"/>
</p:tagLst>
</file>

<file path=ppt/tags/tag57.xml><?xml version="1.0" encoding="utf-8"?>
<p:tagLst xmlns:a="http://schemas.openxmlformats.org/drawingml/2006/main" xmlns:r="http://schemas.openxmlformats.org/officeDocument/2006/relationships" xmlns:p="http://schemas.openxmlformats.org/presentationml/2006/main">
  <p:tag name="TIMING" val="|0.4|1|40.3|4.3"/>
</p:tagLst>
</file>

<file path=ppt/tags/tag58.xml><?xml version="1.0" encoding="utf-8"?>
<p:tagLst xmlns:a="http://schemas.openxmlformats.org/drawingml/2006/main" xmlns:r="http://schemas.openxmlformats.org/officeDocument/2006/relationships" xmlns:p="http://schemas.openxmlformats.org/presentationml/2006/main">
  <p:tag name="TIMING" val="|0.3|59.5|1.5"/>
</p:tagLst>
</file>

<file path=ppt/tags/tag59.xml><?xml version="1.0" encoding="utf-8"?>
<p:tagLst xmlns:a="http://schemas.openxmlformats.org/drawingml/2006/main" xmlns:r="http://schemas.openxmlformats.org/officeDocument/2006/relationships" xmlns:p="http://schemas.openxmlformats.org/presentationml/2006/main">
  <p:tag name="TIMING" val="|0.9|1.1|6.1|6.6"/>
</p:tagLst>
</file>

<file path=ppt/tags/tag6.xml><?xml version="1.0" encoding="utf-8"?>
<p:tagLst xmlns:a="http://schemas.openxmlformats.org/drawingml/2006/main" xmlns:r="http://schemas.openxmlformats.org/officeDocument/2006/relationships" xmlns:p="http://schemas.openxmlformats.org/presentationml/2006/main">
  <p:tag name="TIMING" val="|0.5|3.5|4.9|6.6|6.4"/>
</p:tagLst>
</file>

<file path=ppt/tags/tag60.xml><?xml version="1.0" encoding="utf-8"?>
<p:tagLst xmlns:a="http://schemas.openxmlformats.org/drawingml/2006/main" xmlns:r="http://schemas.openxmlformats.org/officeDocument/2006/relationships" xmlns:p="http://schemas.openxmlformats.org/presentationml/2006/main">
  <p:tag name="TIMING" val="|0.7"/>
</p:tagLst>
</file>

<file path=ppt/tags/tag61.xml><?xml version="1.0" encoding="utf-8"?>
<p:tagLst xmlns:a="http://schemas.openxmlformats.org/drawingml/2006/main" xmlns:r="http://schemas.openxmlformats.org/officeDocument/2006/relationships" xmlns:p="http://schemas.openxmlformats.org/presentationml/2006/main">
  <p:tag name="TIMING" val="|0.2|25.7"/>
</p:tagLst>
</file>

<file path=ppt/tags/tag7.xml><?xml version="1.0" encoding="utf-8"?>
<p:tagLst xmlns:a="http://schemas.openxmlformats.org/drawingml/2006/main" xmlns:r="http://schemas.openxmlformats.org/officeDocument/2006/relationships" xmlns:p="http://schemas.openxmlformats.org/presentationml/2006/main">
  <p:tag name="TIMING" val="|0.6|3.1|10.9|5|15"/>
</p:tagLst>
</file>

<file path=ppt/tags/tag8.xml><?xml version="1.0" encoding="utf-8"?>
<p:tagLst xmlns:a="http://schemas.openxmlformats.org/drawingml/2006/main" xmlns:r="http://schemas.openxmlformats.org/officeDocument/2006/relationships" xmlns:p="http://schemas.openxmlformats.org/presentationml/2006/main">
  <p:tag name="TIMING" val="|0.1|2.4|2.6|3|2.7"/>
</p:tagLst>
</file>

<file path=ppt/tags/tag9.xml><?xml version="1.0" encoding="utf-8"?>
<p:tagLst xmlns:a="http://schemas.openxmlformats.org/drawingml/2006/main" xmlns:r="http://schemas.openxmlformats.org/officeDocument/2006/relationships" xmlns:p="http://schemas.openxmlformats.org/presentationml/2006/main">
  <p:tag name="TIMING" val="|0.3|2.7|9.5|9.5|3.6"/>
</p:tagLst>
</file>

<file path=ppt/theme/theme1.xml><?xml version="1.0" encoding="utf-8"?>
<a:theme xmlns:a="http://schemas.openxmlformats.org/drawingml/2006/main" name="Blueprint">
  <a:themeElements>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Bluepri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Designs\Blueprint.pot</Template>
  <TotalTime>586</TotalTime>
  <Words>3765</Words>
  <Application>Microsoft Office PowerPoint</Application>
  <PresentationFormat>On-screen Show (4:3)</PresentationFormat>
  <Paragraphs>263</Paragraphs>
  <Slides>61</Slides>
  <Notes>0</Notes>
  <HiddenSlides>0</HiddenSlides>
  <MMClips>1</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Blueprint</vt:lpstr>
      <vt:lpstr>Mormonism</vt:lpstr>
      <vt:lpstr>What is Mormonism?</vt:lpstr>
      <vt:lpstr>Overview</vt:lpstr>
      <vt:lpstr>A History of  Mormonism</vt:lpstr>
      <vt:lpstr>Joseph Smith, the Founder</vt:lpstr>
      <vt:lpstr>The Book of Mormon</vt:lpstr>
      <vt:lpstr>Contents of Book of Mormon</vt:lpstr>
      <vt:lpstr>Contents of Book of Mormon</vt:lpstr>
      <vt:lpstr>Back to Joseph Smith's Career</vt:lpstr>
      <vt:lpstr>Smith's Career</vt:lpstr>
      <vt:lpstr>Smith's Career</vt:lpstr>
      <vt:lpstr>Smith's Career</vt:lpstr>
      <vt:lpstr>Mormons after Smith</vt:lpstr>
      <vt:lpstr>Mormons after Smith</vt:lpstr>
      <vt:lpstr>Some Comments on History</vt:lpstr>
      <vt:lpstr>Some Comments on History</vt:lpstr>
      <vt:lpstr>Mormon Doctrine</vt:lpstr>
      <vt:lpstr>Mormon Doctrine</vt:lpstr>
      <vt:lpstr>The Articles of Faith – 1830</vt:lpstr>
      <vt:lpstr>The Articles of Faith – 1830 </vt:lpstr>
      <vt:lpstr>Applying Biblical Tests</vt:lpstr>
      <vt:lpstr>Test #1 – No Other Gods</vt:lpstr>
      <vt:lpstr>Other Gods</vt:lpstr>
      <vt:lpstr>Good Mormons become gods</vt:lpstr>
      <vt:lpstr>Test #2 –  No Error in Prediction</vt:lpstr>
      <vt:lpstr>Smith's Civil War Prophecy</vt:lpstr>
      <vt:lpstr>Smith's Civil War Prophecy</vt:lpstr>
      <vt:lpstr>Salem Treasure Prophecy</vt:lpstr>
      <vt:lpstr>Salem Treasure Prophecy</vt:lpstr>
      <vt:lpstr>Test #3 – No Other Gospel</vt:lpstr>
      <vt:lpstr>Another Gospel</vt:lpstr>
      <vt:lpstr>Salvation by Faith Alone</vt:lpstr>
      <vt:lpstr>The Mormon Scheme</vt:lpstr>
      <vt:lpstr>The Biblical Scheme</vt:lpstr>
      <vt:lpstr>Applying Biblical Tests</vt:lpstr>
      <vt:lpstr>Mormon Response</vt:lpstr>
      <vt:lpstr>Mormon  Evidences</vt:lpstr>
      <vt:lpstr>Mormon Evidences</vt:lpstr>
      <vt:lpstr>Agreement: the Fall</vt:lpstr>
      <vt:lpstr>Agreement: the Fall</vt:lpstr>
      <vt:lpstr>Agreement: New Jerusalem</vt:lpstr>
      <vt:lpstr>Agreement: New Jerusalem</vt:lpstr>
      <vt:lpstr>Agreement:  Joseph's Inheritance</vt:lpstr>
      <vt:lpstr>Agreement:  Joseph's Inheritance</vt:lpstr>
      <vt:lpstr>Agree with Bible: Summary</vt:lpstr>
      <vt:lpstr>Book of Mormon  Fulfills Biblical Prophecy</vt:lpstr>
      <vt:lpstr>B of M Predicted in Ps 85:11?</vt:lpstr>
      <vt:lpstr>B of M Predicted  in Ezekiel 37:15-20?</vt:lpstr>
      <vt:lpstr>Prophecies in the  Book of Mormon</vt:lpstr>
      <vt:lpstr>Evidence 3 – Self-Consistency Evidence 4 – Evident Truth</vt:lpstr>
      <vt:lpstr>Archeology &amp;  the Book of Mormon</vt:lpstr>
      <vt:lpstr>Archeology &amp;  the Book of Mormon</vt:lpstr>
      <vt:lpstr>Archeology &amp;  the Book of Abraham</vt:lpstr>
      <vt:lpstr>History of  the Book of Abraham</vt:lpstr>
      <vt:lpstr>History of  the Book of Abraham</vt:lpstr>
      <vt:lpstr>History of  the Book of Abraham</vt:lpstr>
      <vt:lpstr>History of  the Book of Abraham</vt:lpstr>
      <vt:lpstr>PowerPoint Presentation</vt:lpstr>
      <vt:lpstr>Conclusions on Mormonism</vt:lpstr>
      <vt:lpstr>A Lesson for Us All</vt:lpstr>
      <vt:lpstr>The End</vt:lpstr>
    </vt:vector>
  </TitlesOfParts>
  <Company>Biblical Theological Seminary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Mormonism</dc:title>
  <dc:creator>RC Newman</dc:creator>
  <cp:lastModifiedBy>Newman</cp:lastModifiedBy>
  <cp:revision>315</cp:revision>
  <cp:lastPrinted>1601-01-01T00:00:00Z</cp:lastPrinted>
  <dcterms:created xsi:type="dcterms:W3CDTF">2003-09-30T14:53:35Z</dcterms:created>
  <dcterms:modified xsi:type="dcterms:W3CDTF">2015-07-06T20:24:14Z</dcterms:modified>
</cp:coreProperties>
</file>