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3" r:id="rId46"/>
    <p:sldId id="304" r:id="rId47"/>
    <p:sldId id="305" r:id="rId48"/>
    <p:sldId id="300" r:id="rId49"/>
    <p:sldId id="301" r:id="rId50"/>
    <p:sldId id="302" r:id="rId51"/>
    <p:sldId id="306" r:id="rId52"/>
    <p:sldId id="307" r:id="rId53"/>
    <p:sldId id="308" r:id="rId54"/>
    <p:sldId id="309" r:id="rId55"/>
    <p:sldId id="31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4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8FA64F-EBE8-44BB-AECD-D2D40CFD18B2}" type="slidenum">
              <a:rPr lang="en-US" altLang="en-US"/>
              <a:pPr/>
              <a:t>‹#›</a:t>
            </a:fld>
            <a:endParaRPr lang="en-US" altLang="en-US"/>
          </a:p>
        </p:txBody>
      </p:sp>
    </p:spTree>
    <p:extLst>
      <p:ext uri="{BB962C8B-B14F-4D97-AF65-F5344CB8AC3E}">
        <p14:creationId xmlns:p14="http://schemas.microsoft.com/office/powerpoint/2010/main" val="13674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51457A-A978-4CD2-B9CB-F8B0B36ED883}" type="slidenum">
              <a:rPr lang="en-US" altLang="en-US"/>
              <a:pPr/>
              <a:t>‹#›</a:t>
            </a:fld>
            <a:endParaRPr lang="en-US" altLang="en-US"/>
          </a:p>
        </p:txBody>
      </p:sp>
    </p:spTree>
    <p:extLst>
      <p:ext uri="{BB962C8B-B14F-4D97-AF65-F5344CB8AC3E}">
        <p14:creationId xmlns:p14="http://schemas.microsoft.com/office/powerpoint/2010/main" val="363492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DDA3B4-878F-49A8-89E5-F5D06D98E488}" type="slidenum">
              <a:rPr lang="en-US" altLang="en-US"/>
              <a:pPr/>
              <a:t>‹#›</a:t>
            </a:fld>
            <a:endParaRPr lang="en-US" altLang="en-US"/>
          </a:p>
        </p:txBody>
      </p:sp>
    </p:spTree>
    <p:extLst>
      <p:ext uri="{BB962C8B-B14F-4D97-AF65-F5344CB8AC3E}">
        <p14:creationId xmlns:p14="http://schemas.microsoft.com/office/powerpoint/2010/main" val="185736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44F19E-43AD-455A-B0EB-422902489D50}" type="slidenum">
              <a:rPr lang="en-US" altLang="en-US"/>
              <a:pPr/>
              <a:t>‹#›</a:t>
            </a:fld>
            <a:endParaRPr lang="en-US" altLang="en-US"/>
          </a:p>
        </p:txBody>
      </p:sp>
    </p:spTree>
    <p:extLst>
      <p:ext uri="{BB962C8B-B14F-4D97-AF65-F5344CB8AC3E}">
        <p14:creationId xmlns:p14="http://schemas.microsoft.com/office/powerpoint/2010/main" val="4934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D03CE2-8126-44A0-9270-BF5B0A68439C}" type="slidenum">
              <a:rPr lang="en-US" altLang="en-US"/>
              <a:pPr/>
              <a:t>‹#›</a:t>
            </a:fld>
            <a:endParaRPr lang="en-US" altLang="en-US"/>
          </a:p>
        </p:txBody>
      </p:sp>
    </p:spTree>
    <p:extLst>
      <p:ext uri="{BB962C8B-B14F-4D97-AF65-F5344CB8AC3E}">
        <p14:creationId xmlns:p14="http://schemas.microsoft.com/office/powerpoint/2010/main" val="338541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D879D9-0017-4A13-AEAB-2ADEB4F85321}" type="slidenum">
              <a:rPr lang="en-US" altLang="en-US"/>
              <a:pPr/>
              <a:t>‹#›</a:t>
            </a:fld>
            <a:endParaRPr lang="en-US" altLang="en-US"/>
          </a:p>
        </p:txBody>
      </p:sp>
    </p:spTree>
    <p:extLst>
      <p:ext uri="{BB962C8B-B14F-4D97-AF65-F5344CB8AC3E}">
        <p14:creationId xmlns:p14="http://schemas.microsoft.com/office/powerpoint/2010/main" val="81677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47FC235-195A-4F25-8CD0-6A2887A7EF32}" type="slidenum">
              <a:rPr lang="en-US" altLang="en-US"/>
              <a:pPr/>
              <a:t>‹#›</a:t>
            </a:fld>
            <a:endParaRPr lang="en-US" altLang="en-US"/>
          </a:p>
        </p:txBody>
      </p:sp>
    </p:spTree>
    <p:extLst>
      <p:ext uri="{BB962C8B-B14F-4D97-AF65-F5344CB8AC3E}">
        <p14:creationId xmlns:p14="http://schemas.microsoft.com/office/powerpoint/2010/main" val="114232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41E9F2B-415B-487F-BD3B-BCDE3A5E99A1}" type="slidenum">
              <a:rPr lang="en-US" altLang="en-US"/>
              <a:pPr/>
              <a:t>‹#›</a:t>
            </a:fld>
            <a:endParaRPr lang="en-US" altLang="en-US"/>
          </a:p>
        </p:txBody>
      </p:sp>
    </p:spTree>
    <p:extLst>
      <p:ext uri="{BB962C8B-B14F-4D97-AF65-F5344CB8AC3E}">
        <p14:creationId xmlns:p14="http://schemas.microsoft.com/office/powerpoint/2010/main" val="29159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947818D-6E03-499D-A5A5-08FE4A87A610}" type="slidenum">
              <a:rPr lang="en-US" altLang="en-US"/>
              <a:pPr/>
              <a:t>‹#›</a:t>
            </a:fld>
            <a:endParaRPr lang="en-US" altLang="en-US"/>
          </a:p>
        </p:txBody>
      </p:sp>
    </p:spTree>
    <p:extLst>
      <p:ext uri="{BB962C8B-B14F-4D97-AF65-F5344CB8AC3E}">
        <p14:creationId xmlns:p14="http://schemas.microsoft.com/office/powerpoint/2010/main" val="283181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9A27680-FD46-49B7-8932-3EBEEF5AABD5}" type="slidenum">
              <a:rPr lang="en-US" altLang="en-US"/>
              <a:pPr/>
              <a:t>‹#›</a:t>
            </a:fld>
            <a:endParaRPr lang="en-US" altLang="en-US"/>
          </a:p>
        </p:txBody>
      </p:sp>
    </p:spTree>
    <p:extLst>
      <p:ext uri="{BB962C8B-B14F-4D97-AF65-F5344CB8AC3E}">
        <p14:creationId xmlns:p14="http://schemas.microsoft.com/office/powerpoint/2010/main" val="244963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AEDD0F0-C2F8-4238-917D-8938A4D4E794}" type="slidenum">
              <a:rPr lang="en-US" altLang="en-US"/>
              <a:pPr/>
              <a:t>‹#›</a:t>
            </a:fld>
            <a:endParaRPr lang="en-US" altLang="en-US"/>
          </a:p>
        </p:txBody>
      </p:sp>
    </p:spTree>
    <p:extLst>
      <p:ext uri="{BB962C8B-B14F-4D97-AF65-F5344CB8AC3E}">
        <p14:creationId xmlns:p14="http://schemas.microsoft.com/office/powerpoint/2010/main" val="140776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A7E6A38-E0BE-40AE-AA23-3B696CCA0B75}" type="slidenum">
              <a:rPr lang="en-US" altLang="en-US"/>
              <a:pPr/>
              <a:t>‹#›</a:t>
            </a:fld>
            <a:endParaRPr lang="en-US" altLang="en-US"/>
          </a:p>
        </p:txBody>
      </p:sp>
    </p:spTree>
    <p:extLst>
      <p:ext uri="{BB962C8B-B14F-4D97-AF65-F5344CB8AC3E}">
        <p14:creationId xmlns:p14="http://schemas.microsoft.com/office/powerpoint/2010/main" val="112544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13F8AD-E36D-4106-9AE4-9B41A3C51C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esusHealing03"/>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2687638" y="685800"/>
            <a:ext cx="3768725"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The Miracles of Jesus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MiraclesJesu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791200"/>
            <a:ext cx="609600" cy="609600"/>
          </a:xfrm>
          <a:prstGeom prst="rect">
            <a:avLst/>
          </a:prstGeom>
        </p:spPr>
      </p:pic>
    </p:spTree>
    <p:custDataLst>
      <p:tags r:id="rId1"/>
    </p:custDataLst>
  </p:cSld>
  <p:clrMapOvr>
    <a:masterClrMapping/>
  </p:clrMapOvr>
  <p:transition advTm="3885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John 2:7-11</a:t>
            </a:r>
          </a:p>
        </p:txBody>
      </p:sp>
      <p:sp>
        <p:nvSpPr>
          <p:cNvPr id="12292" name="Text Box 4"/>
          <p:cNvSpPr txBox="1">
            <a:spLocks noChangeArrowheads="1"/>
          </p:cNvSpPr>
          <p:nvPr/>
        </p:nvSpPr>
        <p:spPr bwMode="auto">
          <a:xfrm>
            <a:off x="533400" y="1524000"/>
            <a:ext cx="807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7 (NIV) Jesus said to the servants, "Fill the jars with water"; so they filled them to the brim. 8 Then he told them, "Now draw some out and take it to the master of the banquet." They did so, 9 and the master of the banquet tasted the water that had been turned into wine. He did not realize where it had come from, though the servants who had drawn the water knew. Then he called the bridegroom aside 10 and said, "Everyone brings out the choice wine first and then the cheaper wine after the guests have had too much to drink; but you have saved the best till now." 11 This, the first of his miraculous signs, Jesus performed at Cana in Galilee. He thus revealed his glory, and his disciples put their faith in him. </a:t>
            </a:r>
          </a:p>
        </p:txBody>
      </p:sp>
    </p:spTree>
    <p:custDataLst>
      <p:tags r:id="rId1"/>
    </p:custDataLst>
  </p:cSld>
  <p:clrMapOvr>
    <a:masterClrMapping/>
  </p:clrMapOvr>
  <p:transition advTm="421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cs typeface="Arial" charset="0"/>
              </a:rPr>
              <a:t>'</a:t>
            </a:r>
            <a:r>
              <a:rPr lang="en-US" altLang="en-US"/>
              <a:t>Sign</a:t>
            </a:r>
            <a:r>
              <a:rPr lang="en-US" altLang="en-US">
                <a:cs typeface="Arial" charset="0"/>
              </a:rPr>
              <a:t>'</a:t>
            </a:r>
            <a:r>
              <a:rPr lang="en-US" altLang="en-US"/>
              <a:t> and </a:t>
            </a:r>
            <a:r>
              <a:rPr lang="en-US" altLang="en-US">
                <a:cs typeface="Arial" charset="0"/>
              </a:rPr>
              <a:t>'</a:t>
            </a:r>
            <a:r>
              <a:rPr lang="en-US" altLang="en-US"/>
              <a:t>Glory</a:t>
            </a:r>
            <a:r>
              <a:rPr lang="en-US" altLang="en-US">
                <a:cs typeface="Arial" charset="0"/>
              </a:rPr>
              <a:t>'</a:t>
            </a:r>
          </a:p>
        </p:txBody>
      </p:sp>
      <p:sp>
        <p:nvSpPr>
          <p:cNvPr id="16387" name="Rectangle 3"/>
          <p:cNvSpPr>
            <a:spLocks noGrp="1" noChangeArrowheads="1"/>
          </p:cNvSpPr>
          <p:nvPr>
            <p:ph type="body" idx="1"/>
          </p:nvPr>
        </p:nvSpPr>
        <p:spPr/>
        <p:txBody>
          <a:bodyPr/>
          <a:lstStyle/>
          <a:p>
            <a:pPr>
              <a:lnSpc>
                <a:spcPct val="90000"/>
              </a:lnSpc>
            </a:pPr>
            <a:r>
              <a:rPr lang="en-US" altLang="en-US"/>
              <a:t>This is Jesus</a:t>
            </a:r>
            <a:r>
              <a:rPr lang="en-US" altLang="en-US">
                <a:cs typeface="Arial" charset="0"/>
              </a:rPr>
              <a:t>'</a:t>
            </a:r>
            <a:r>
              <a:rPr lang="en-US" altLang="en-US"/>
              <a:t> first sign (verse 11).</a:t>
            </a:r>
          </a:p>
          <a:p>
            <a:pPr lvl="1">
              <a:lnSpc>
                <a:spcPct val="90000"/>
              </a:lnSpc>
            </a:pPr>
            <a:r>
              <a:rPr lang="en-US" altLang="en-US"/>
              <a:t>Of his earthly (or incarnate) ministry.</a:t>
            </a:r>
          </a:p>
          <a:p>
            <a:pPr lvl="1">
              <a:lnSpc>
                <a:spcPct val="90000"/>
              </a:lnSpc>
            </a:pPr>
            <a:r>
              <a:rPr lang="en-US" altLang="en-US"/>
              <a:t>This undercuts the claims of the apocryphal gospels that Jesus did earlier miracles.</a:t>
            </a:r>
          </a:p>
          <a:p>
            <a:pPr>
              <a:lnSpc>
                <a:spcPct val="90000"/>
              </a:lnSpc>
            </a:pPr>
            <a:r>
              <a:rPr lang="en-US" altLang="en-US"/>
              <a:t>Here Jesus displays his glory (v 11).</a:t>
            </a:r>
          </a:p>
          <a:p>
            <a:pPr lvl="1">
              <a:lnSpc>
                <a:spcPct val="90000"/>
              </a:lnSpc>
            </a:pPr>
            <a:r>
              <a:rPr lang="en-US" altLang="en-US"/>
              <a:t>OT word has connotation of </a:t>
            </a:r>
            <a:r>
              <a:rPr lang="en-US" altLang="en-US">
                <a:cs typeface="Arial" charset="0"/>
              </a:rPr>
              <a:t>'</a:t>
            </a:r>
            <a:r>
              <a:rPr lang="en-US" altLang="en-US"/>
              <a:t>weight, status</a:t>
            </a:r>
            <a:r>
              <a:rPr lang="en-US" altLang="en-US">
                <a:cs typeface="Arial" charset="0"/>
              </a:rPr>
              <a:t>'</a:t>
            </a:r>
          </a:p>
          <a:p>
            <a:pPr lvl="1">
              <a:lnSpc>
                <a:spcPct val="90000"/>
              </a:lnSpc>
            </a:pPr>
            <a:r>
              <a:rPr lang="en-US" altLang="en-US"/>
              <a:t>NT word of </a:t>
            </a:r>
            <a:r>
              <a:rPr lang="en-US" altLang="en-US">
                <a:cs typeface="Arial" charset="0"/>
              </a:rPr>
              <a:t>'</a:t>
            </a:r>
            <a:r>
              <a:rPr lang="en-US" altLang="en-US"/>
              <a:t>shining, brilliant</a:t>
            </a:r>
            <a:r>
              <a:rPr lang="en-US" altLang="en-US">
                <a:cs typeface="Arial" charset="0"/>
              </a:rPr>
              <a:t>'</a:t>
            </a:r>
          </a:p>
          <a:p>
            <a:pPr lvl="1">
              <a:lnSpc>
                <a:spcPct val="90000"/>
              </a:lnSpc>
            </a:pPr>
            <a:r>
              <a:rPr lang="en-US" altLang="en-US"/>
              <a:t>That which distinguishes a thing from other things is its glory.</a:t>
            </a:r>
          </a:p>
        </p:txBody>
      </p:sp>
    </p:spTree>
    <p:custDataLst>
      <p:tags r:id="rId1"/>
    </p:custDataLst>
  </p:cSld>
  <p:clrMapOvr>
    <a:masterClrMapping/>
  </p:clrMapOvr>
  <p:transition advTm="830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What Does Jesus Do?</a:t>
            </a:r>
          </a:p>
        </p:txBody>
      </p:sp>
      <p:sp>
        <p:nvSpPr>
          <p:cNvPr id="17411" name="Rectangle 3"/>
          <p:cNvSpPr>
            <a:spLocks noGrp="1" noChangeArrowheads="1"/>
          </p:cNvSpPr>
          <p:nvPr>
            <p:ph type="body" idx="1"/>
          </p:nvPr>
        </p:nvSpPr>
        <p:spPr/>
        <p:txBody>
          <a:bodyPr/>
          <a:lstStyle/>
          <a:p>
            <a:r>
              <a:rPr lang="en-US" altLang="en-US"/>
              <a:t>Jesus turns water into wine in a very unspectacular way.</a:t>
            </a:r>
          </a:p>
          <a:p>
            <a:r>
              <a:rPr lang="en-US" altLang="en-US"/>
              <a:t>As CS Lewis pointed out, in turning water into wine, Jesus does quickly and miraculously what God does every year slowly and providentially by means of grapevines.</a:t>
            </a:r>
          </a:p>
          <a:p>
            <a:pPr lvl="1"/>
            <a:r>
              <a:rPr lang="en-US" altLang="en-US"/>
              <a:t>see his book </a:t>
            </a:r>
            <a:r>
              <a:rPr lang="en-US" altLang="en-US" i="1"/>
              <a:t>Miracles</a:t>
            </a:r>
          </a:p>
        </p:txBody>
      </p:sp>
    </p:spTree>
    <p:custDataLst>
      <p:tags r:id="rId1"/>
    </p:custDataLst>
  </p:cSld>
  <p:clrMapOvr>
    <a:masterClrMapping/>
  </p:clrMapOvr>
  <p:transition advTm="489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What Does This Mean?</a:t>
            </a:r>
          </a:p>
        </p:txBody>
      </p:sp>
      <p:sp>
        <p:nvSpPr>
          <p:cNvPr id="18435" name="Rectangle 3"/>
          <p:cNvSpPr>
            <a:spLocks noGrp="1" noChangeArrowheads="1"/>
          </p:cNvSpPr>
          <p:nvPr>
            <p:ph type="body" idx="1"/>
          </p:nvPr>
        </p:nvSpPr>
        <p:spPr/>
        <p:txBody>
          <a:bodyPr/>
          <a:lstStyle/>
          <a:p>
            <a:pPr>
              <a:lnSpc>
                <a:spcPct val="90000"/>
              </a:lnSpc>
            </a:pPr>
            <a:r>
              <a:rPr lang="en-US" altLang="en-US"/>
              <a:t>Jesus</a:t>
            </a:r>
            <a:r>
              <a:rPr lang="en-US" altLang="en-US">
                <a:cs typeface="Arial" charset="0"/>
              </a:rPr>
              <a:t>'</a:t>
            </a:r>
            <a:r>
              <a:rPr lang="en-US" altLang="en-US"/>
              <a:t> disciples will naturally see this miracle against the background of OT events.</a:t>
            </a:r>
          </a:p>
          <a:p>
            <a:pPr>
              <a:lnSpc>
                <a:spcPct val="90000"/>
              </a:lnSpc>
            </a:pPr>
            <a:r>
              <a:rPr lang="en-US" altLang="en-US"/>
              <a:t>Similar miracles:</a:t>
            </a:r>
          </a:p>
          <a:p>
            <a:pPr lvl="1">
              <a:lnSpc>
                <a:spcPct val="90000"/>
              </a:lnSpc>
            </a:pPr>
            <a:r>
              <a:rPr lang="en-US" altLang="en-US"/>
              <a:t>No miracles turning water into wine or such</a:t>
            </a:r>
          </a:p>
          <a:p>
            <a:pPr lvl="1">
              <a:lnSpc>
                <a:spcPct val="90000"/>
              </a:lnSpc>
            </a:pPr>
            <a:r>
              <a:rPr lang="en-US" altLang="en-US"/>
              <a:t>Hagar &amp; Ishmael provided w/ water (Gen 21)</a:t>
            </a:r>
          </a:p>
          <a:p>
            <a:pPr lvl="1">
              <a:lnSpc>
                <a:spcPct val="90000"/>
              </a:lnSpc>
            </a:pPr>
            <a:r>
              <a:rPr lang="en-US" altLang="en-US"/>
              <a:t>Water miracles in the wilderness wanderings (Exodus 15, 17, Numbers 20)</a:t>
            </a:r>
          </a:p>
          <a:p>
            <a:pPr lvl="1">
              <a:lnSpc>
                <a:spcPct val="90000"/>
              </a:lnSpc>
            </a:pPr>
            <a:r>
              <a:rPr lang="en-US" altLang="en-US"/>
              <a:t>Samson provided with water (Judges 15)</a:t>
            </a:r>
          </a:p>
        </p:txBody>
      </p:sp>
    </p:spTree>
    <p:custDataLst>
      <p:tags r:id="rId1"/>
    </p:custDataLst>
  </p:cSld>
  <p:clrMapOvr>
    <a:masterClrMapping/>
  </p:clrMapOvr>
  <p:transition advTm="683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What Does This Mean?</a:t>
            </a:r>
          </a:p>
        </p:txBody>
      </p:sp>
      <p:sp>
        <p:nvSpPr>
          <p:cNvPr id="19459" name="Rectangle 3"/>
          <p:cNvSpPr>
            <a:spLocks noGrp="1" noChangeArrowheads="1"/>
          </p:cNvSpPr>
          <p:nvPr>
            <p:ph type="body" idx="1"/>
          </p:nvPr>
        </p:nvSpPr>
        <p:spPr/>
        <p:txBody>
          <a:bodyPr/>
          <a:lstStyle/>
          <a:p>
            <a:r>
              <a:rPr lang="en-US" altLang="en-US"/>
              <a:t>Similar miracles, continued:</a:t>
            </a:r>
          </a:p>
          <a:p>
            <a:pPr lvl="1"/>
            <a:r>
              <a:rPr lang="en-US" altLang="en-US"/>
              <a:t>Water at Jericho sweetened (2 Kings 2)</a:t>
            </a:r>
          </a:p>
          <a:p>
            <a:pPr lvl="1"/>
            <a:r>
              <a:rPr lang="en-US" altLang="en-US"/>
              <a:t>Judah</a:t>
            </a:r>
            <a:r>
              <a:rPr lang="en-US" altLang="en-US">
                <a:cs typeface="Arial" charset="0"/>
              </a:rPr>
              <a:t>'</a:t>
            </a:r>
            <a:r>
              <a:rPr lang="en-US" altLang="en-US"/>
              <a:t>s army rescued by water supplied in a striking way (2 Kings 3)</a:t>
            </a:r>
          </a:p>
          <a:p>
            <a:pPr lvl="1"/>
            <a:r>
              <a:rPr lang="en-US" altLang="en-US"/>
              <a:t>Bad stew repaired (2 Kings 4)</a:t>
            </a:r>
          </a:p>
          <a:p>
            <a:r>
              <a:rPr lang="en-US" altLang="en-US"/>
              <a:t>Other (non-miraculous) background:</a:t>
            </a:r>
          </a:p>
          <a:p>
            <a:pPr lvl="1"/>
            <a:r>
              <a:rPr lang="en-US" altLang="en-US"/>
              <a:t>Wine of the drink-offering</a:t>
            </a:r>
          </a:p>
          <a:p>
            <a:pPr lvl="1"/>
            <a:r>
              <a:rPr lang="en-US" altLang="en-US"/>
              <a:t>Blood of animal offerings</a:t>
            </a:r>
          </a:p>
        </p:txBody>
      </p:sp>
    </p:spTree>
    <p:custDataLst>
      <p:tags r:id="rId1"/>
    </p:custDataLst>
  </p:cSld>
  <p:clrMapOvr>
    <a:masterClrMapping/>
  </p:clrMapOvr>
  <p:transition advTm="828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What Does This Mean?</a:t>
            </a:r>
          </a:p>
        </p:txBody>
      </p:sp>
      <p:sp>
        <p:nvSpPr>
          <p:cNvPr id="20483" name="Rectangle 3"/>
          <p:cNvSpPr>
            <a:spLocks noGrp="1" noChangeArrowheads="1"/>
          </p:cNvSpPr>
          <p:nvPr>
            <p:ph type="body" idx="1"/>
          </p:nvPr>
        </p:nvSpPr>
        <p:spPr/>
        <p:txBody>
          <a:bodyPr/>
          <a:lstStyle/>
          <a:p>
            <a:r>
              <a:rPr lang="en-US" altLang="en-US"/>
              <a:t>Notice verse 4: Jesus says, </a:t>
            </a:r>
            <a:r>
              <a:rPr lang="en-US" altLang="en-US">
                <a:cs typeface="Arial" charset="0"/>
              </a:rPr>
              <a:t>"</a:t>
            </a:r>
            <a:r>
              <a:rPr lang="en-US" altLang="en-US"/>
              <a:t>My hour has not yet come.</a:t>
            </a:r>
            <a:r>
              <a:rPr lang="en-US" altLang="en-US">
                <a:cs typeface="Arial" charset="0"/>
              </a:rPr>
              <a:t>"</a:t>
            </a:r>
          </a:p>
          <a:p>
            <a:pPr lvl="1"/>
            <a:r>
              <a:rPr lang="en-US" altLang="en-US"/>
              <a:t>Elsewhere in John this refers to his crucifixion (John 12:23, 27)</a:t>
            </a:r>
          </a:p>
          <a:p>
            <a:pPr lvl="1"/>
            <a:r>
              <a:rPr lang="en-US" altLang="en-US"/>
              <a:t>So here it probably does not mean </a:t>
            </a:r>
            <a:r>
              <a:rPr lang="en-US" altLang="en-US">
                <a:cs typeface="Arial" charset="0"/>
              </a:rPr>
              <a:t>"</a:t>
            </a:r>
            <a:r>
              <a:rPr lang="en-US" altLang="en-US"/>
              <a:t>My time to do miracles has not yet come.</a:t>
            </a:r>
            <a:r>
              <a:rPr lang="en-US" altLang="en-US">
                <a:cs typeface="Arial" charset="0"/>
              </a:rPr>
              <a:t>"</a:t>
            </a:r>
          </a:p>
          <a:p>
            <a:r>
              <a:rPr lang="en-US" altLang="en-US"/>
              <a:t>John</a:t>
            </a:r>
            <a:r>
              <a:rPr lang="en-US" altLang="en-US">
                <a:cs typeface="Arial" charset="0"/>
              </a:rPr>
              <a:t>'</a:t>
            </a:r>
            <a:r>
              <a:rPr lang="en-US" altLang="en-US"/>
              <a:t>s Gospel gives considerable emphasis to the symbolism of Jesus</a:t>
            </a:r>
            <a:r>
              <a:rPr lang="en-US" altLang="en-US">
                <a:cs typeface="Arial" charset="0"/>
              </a:rPr>
              <a:t>'</a:t>
            </a:r>
            <a:r>
              <a:rPr lang="en-US" altLang="en-US"/>
              <a:t> words and actions.</a:t>
            </a:r>
          </a:p>
        </p:txBody>
      </p:sp>
    </p:spTree>
    <p:custDataLst>
      <p:tags r:id="rId1"/>
    </p:custDataLst>
  </p:cSld>
  <p:clrMapOvr>
    <a:masterClrMapping/>
  </p:clrMapOvr>
  <p:transition advTm="416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What Does This Mean?</a:t>
            </a:r>
          </a:p>
        </p:txBody>
      </p:sp>
      <p:sp>
        <p:nvSpPr>
          <p:cNvPr id="21507" name="Rectangle 3"/>
          <p:cNvSpPr>
            <a:spLocks noGrp="1" noChangeArrowheads="1"/>
          </p:cNvSpPr>
          <p:nvPr>
            <p:ph type="body" idx="1"/>
          </p:nvPr>
        </p:nvSpPr>
        <p:spPr/>
        <p:txBody>
          <a:bodyPr/>
          <a:lstStyle/>
          <a:p>
            <a:r>
              <a:rPr lang="en-US" altLang="en-US"/>
              <a:t>In both OT and NT, the marriage/feast is used as a symbol of the age to come or the Messianic banquet (Psalm 1, 23; Isaiah 25, 54; Matthew 8:11-12, 22:1-14).</a:t>
            </a:r>
          </a:p>
          <a:p>
            <a:r>
              <a:rPr lang="en-US" altLang="en-US"/>
              <a:t>So, Jesus will somehow provide the wine/ joy for the feast which otherwise would lack it.</a:t>
            </a:r>
          </a:p>
        </p:txBody>
      </p:sp>
    </p:spTree>
    <p:custDataLst>
      <p:tags r:id="rId1"/>
    </p:custDataLst>
  </p:cSld>
  <p:clrMapOvr>
    <a:masterClrMapping/>
  </p:clrMapOvr>
  <p:transition advTm="356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Summary</a:t>
            </a:r>
          </a:p>
        </p:txBody>
      </p:sp>
      <p:sp>
        <p:nvSpPr>
          <p:cNvPr id="25603" name="Rectangle 3"/>
          <p:cNvSpPr>
            <a:spLocks noGrp="1" noChangeArrowheads="1"/>
          </p:cNvSpPr>
          <p:nvPr>
            <p:ph type="body" idx="1"/>
          </p:nvPr>
        </p:nvSpPr>
        <p:spPr/>
        <p:txBody>
          <a:bodyPr/>
          <a:lstStyle/>
          <a:p>
            <a:pPr>
              <a:lnSpc>
                <a:spcPct val="90000"/>
              </a:lnSpc>
            </a:pPr>
            <a:r>
              <a:rPr lang="en-US" altLang="en-US"/>
              <a:t>Jesus turns the water into wine:</a:t>
            </a:r>
          </a:p>
          <a:p>
            <a:pPr lvl="1">
              <a:lnSpc>
                <a:spcPct val="90000"/>
              </a:lnSpc>
            </a:pPr>
            <a:r>
              <a:rPr lang="en-US" altLang="en-US"/>
              <a:t>To rescue the wedding feast from disaster</a:t>
            </a:r>
          </a:p>
          <a:p>
            <a:pPr lvl="1">
              <a:lnSpc>
                <a:spcPct val="90000"/>
              </a:lnSpc>
            </a:pPr>
            <a:r>
              <a:rPr lang="en-US" altLang="en-US"/>
              <a:t>To save the hosts from embarrassment</a:t>
            </a:r>
          </a:p>
          <a:p>
            <a:pPr lvl="1">
              <a:lnSpc>
                <a:spcPct val="90000"/>
              </a:lnSpc>
            </a:pPr>
            <a:r>
              <a:rPr lang="en-US" altLang="en-US"/>
              <a:t>To show something of who he is and what he has come to do.</a:t>
            </a:r>
          </a:p>
          <a:p>
            <a:pPr>
              <a:lnSpc>
                <a:spcPct val="90000"/>
              </a:lnSpc>
            </a:pPr>
            <a:r>
              <a:rPr lang="en-US" altLang="en-US"/>
              <a:t>Jesus has come:</a:t>
            </a:r>
          </a:p>
          <a:p>
            <a:pPr lvl="1">
              <a:lnSpc>
                <a:spcPct val="90000"/>
              </a:lnSpc>
            </a:pPr>
            <a:r>
              <a:rPr lang="en-US" altLang="en-US"/>
              <a:t>To rescue us from embarrassment &amp; disaster at the last judgment</a:t>
            </a:r>
          </a:p>
          <a:p>
            <a:pPr lvl="1">
              <a:lnSpc>
                <a:spcPct val="90000"/>
              </a:lnSpc>
            </a:pPr>
            <a:r>
              <a:rPr lang="en-US" altLang="en-US"/>
              <a:t>To bring us joy at the messianic banquet.</a:t>
            </a:r>
          </a:p>
        </p:txBody>
      </p:sp>
    </p:spTree>
    <p:custDataLst>
      <p:tags r:id="rId1"/>
    </p:custDataLst>
  </p:cSld>
  <p:clrMapOvr>
    <a:masterClrMapping/>
  </p:clrMapOvr>
  <p:transition advTm="902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Some Lessons for Us</a:t>
            </a:r>
          </a:p>
        </p:txBody>
      </p:sp>
      <p:sp>
        <p:nvSpPr>
          <p:cNvPr id="22531" name="Rectangle 3"/>
          <p:cNvSpPr>
            <a:spLocks noGrp="1" noChangeArrowheads="1"/>
          </p:cNvSpPr>
          <p:nvPr>
            <p:ph type="body" idx="1"/>
          </p:nvPr>
        </p:nvSpPr>
        <p:spPr>
          <a:xfrm>
            <a:off x="457200" y="1371600"/>
            <a:ext cx="8229600" cy="5257800"/>
          </a:xfrm>
        </p:spPr>
        <p:txBody>
          <a:bodyPr/>
          <a:lstStyle/>
          <a:p>
            <a:pPr>
              <a:lnSpc>
                <a:spcPct val="90000"/>
              </a:lnSpc>
            </a:pPr>
            <a:r>
              <a:rPr lang="en-US" altLang="en-US"/>
              <a:t>Jesus is no showoff, but he really is who he claims to be.</a:t>
            </a:r>
          </a:p>
          <a:p>
            <a:pPr lvl="1">
              <a:lnSpc>
                <a:spcPct val="90000"/>
              </a:lnSpc>
            </a:pPr>
            <a:r>
              <a:rPr lang="en-US" altLang="en-US"/>
              <a:t>The Father</a:t>
            </a:r>
            <a:r>
              <a:rPr lang="en-US" altLang="en-US">
                <a:cs typeface="Arial" charset="0"/>
              </a:rPr>
              <a:t>'</a:t>
            </a:r>
            <a:r>
              <a:rPr lang="en-US" altLang="en-US"/>
              <a:t>s Son who does everything the Father does (John 5:19ff).</a:t>
            </a:r>
          </a:p>
          <a:p>
            <a:pPr lvl="1">
              <a:lnSpc>
                <a:spcPct val="90000"/>
              </a:lnSpc>
            </a:pPr>
            <a:r>
              <a:rPr lang="en-US" altLang="en-US"/>
              <a:t>So we can trust him fully with our lives.</a:t>
            </a:r>
          </a:p>
          <a:p>
            <a:pPr>
              <a:lnSpc>
                <a:spcPct val="90000"/>
              </a:lnSpc>
            </a:pPr>
            <a:r>
              <a:rPr lang="en-US" altLang="en-US"/>
              <a:t>If we trust him, he will one day be our chief joy.</a:t>
            </a:r>
          </a:p>
          <a:p>
            <a:pPr lvl="1">
              <a:lnSpc>
                <a:spcPct val="90000"/>
              </a:lnSpc>
            </a:pPr>
            <a:r>
              <a:rPr lang="en-US" altLang="en-US"/>
              <a:t>We should seek to grow in our love for him even now.</a:t>
            </a:r>
          </a:p>
          <a:p>
            <a:pPr lvl="1">
              <a:lnSpc>
                <a:spcPct val="90000"/>
              </a:lnSpc>
            </a:pPr>
            <a:r>
              <a:rPr lang="en-US" altLang="en-US"/>
              <a:t>Let him be the chief joy of your life here &amp; now.</a:t>
            </a:r>
          </a:p>
        </p:txBody>
      </p:sp>
    </p:spTree>
    <p:custDataLst>
      <p:tags r:id="rId1"/>
    </p:custDataLst>
  </p:cSld>
  <p:clrMapOvr>
    <a:masterClrMapping/>
  </p:clrMapOvr>
  <p:transition advTm="30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Jesus&amp;storm"/>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863725" y="685800"/>
            <a:ext cx="5341938" cy="5410200"/>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p:cNvSpPr>
            <a:spLocks noGrp="1" noChangeArrowheads="1"/>
          </p:cNvSpPr>
          <p:nvPr>
            <p:ph type="ctrTitle"/>
          </p:nvPr>
        </p:nvSpPr>
        <p:spPr/>
        <p:txBody>
          <a:bodyPr/>
          <a:lstStyle/>
          <a:p>
            <a:r>
              <a:rPr lang="en-US" altLang="en-US"/>
              <a:t>Stilling the Storm</a:t>
            </a:r>
          </a:p>
        </p:txBody>
      </p:sp>
      <p:sp>
        <p:nvSpPr>
          <p:cNvPr id="23557" name="Rectangle 5"/>
          <p:cNvSpPr>
            <a:spLocks noGrp="1" noChangeArrowheads="1"/>
          </p:cNvSpPr>
          <p:nvPr>
            <p:ph type="subTitle" idx="1"/>
          </p:nvPr>
        </p:nvSpPr>
        <p:spPr/>
        <p:txBody>
          <a:bodyPr/>
          <a:lstStyle/>
          <a:p>
            <a:r>
              <a:rPr lang="en-US" altLang="en-US"/>
              <a:t>Mark 4:35-41</a:t>
            </a:r>
          </a:p>
        </p:txBody>
      </p:sp>
    </p:spTree>
    <p:custDataLst>
      <p:tags r:id="rId1"/>
    </p:custDataLst>
  </p:cSld>
  <p:clrMapOvr>
    <a:masterClrMapping/>
  </p:clrMapOvr>
  <p:transition advTm="114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13" dur="500"/>
                                        <p:tgtEl>
                                          <p:spTgt spid="23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Miracles?</a:t>
            </a:r>
          </a:p>
        </p:txBody>
      </p:sp>
      <p:sp>
        <p:nvSpPr>
          <p:cNvPr id="3075" name="Rectangle 3"/>
          <p:cNvSpPr>
            <a:spLocks noGrp="1" noChangeArrowheads="1"/>
          </p:cNvSpPr>
          <p:nvPr>
            <p:ph type="body" idx="1"/>
          </p:nvPr>
        </p:nvSpPr>
        <p:spPr/>
        <p:txBody>
          <a:bodyPr/>
          <a:lstStyle/>
          <a:p>
            <a:r>
              <a:rPr lang="en-US" altLang="en-US"/>
              <a:t>Miracles are rejected by theological liberalism and by secularism.</a:t>
            </a:r>
          </a:p>
          <a:p>
            <a:r>
              <a:rPr lang="en-US" altLang="en-US"/>
              <a:t>This explains their attitude toward the Gospels and Jesus.</a:t>
            </a:r>
          </a:p>
          <a:p>
            <a:r>
              <a:rPr lang="en-US" altLang="en-US"/>
              <a:t>If miracles don</a:t>
            </a:r>
            <a:r>
              <a:rPr lang="en-US" altLang="en-US">
                <a:cs typeface="Arial" charset="0"/>
              </a:rPr>
              <a:t>'</a:t>
            </a:r>
            <a:r>
              <a:rPr lang="en-US" altLang="en-US"/>
              <a:t>t happen, then the Gospels cannot really be reliable.</a:t>
            </a:r>
          </a:p>
          <a:p>
            <a:r>
              <a:rPr lang="en-US" altLang="en-US"/>
              <a:t>So they then feel free to make whatever changes they prefer.</a:t>
            </a:r>
          </a:p>
        </p:txBody>
      </p:sp>
    </p:spTree>
    <p:custDataLst>
      <p:tags r:id="rId1"/>
    </p:custDataLst>
  </p:cSld>
  <p:clrMapOvr>
    <a:masterClrMapping/>
  </p:clrMapOvr>
  <p:transition advTm="33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Mark 4:35-41</a:t>
            </a:r>
          </a:p>
        </p:txBody>
      </p:sp>
      <p:sp>
        <p:nvSpPr>
          <p:cNvPr id="26628" name="Text Box 4"/>
          <p:cNvSpPr txBox="1">
            <a:spLocks noChangeArrowheads="1"/>
          </p:cNvSpPr>
          <p:nvPr/>
        </p:nvSpPr>
        <p:spPr bwMode="auto">
          <a:xfrm>
            <a:off x="457200" y="1447800"/>
            <a:ext cx="8229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35 (NIV) That day when evening came, he said to his disciples, "Let us go over to the other side." 36 Leaving the crowd behind, they took him along, just as he was, in the boat. There were also other boats with him. 37 A furious squall came up, and the waves broke over the boat, so that it was nearly swamped. 38 Jesus was in the stern, sleeping on a cushion. The disciples woke him and said to him, "Teacher, don't you care if we drown?" 39 He got up, rebuked the wind and said to the waves, "Quiet! Be still!" Then the wind died down and it was completely calm. 40 He said to his disciples, "Why are you so afraid? Do you still have no faith?" 41 They were terrified and asked each other, "Who is this? Even the wind and the waves obey him!" </a:t>
            </a:r>
          </a:p>
        </p:txBody>
      </p:sp>
    </p:spTree>
    <p:custDataLst>
      <p:tags r:id="rId1"/>
    </p:custDataLst>
  </p:cSld>
  <p:clrMapOvr>
    <a:masterClrMapping/>
  </p:clrMapOvr>
  <p:transition advTm="458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Story</a:t>
            </a:r>
          </a:p>
        </p:txBody>
      </p:sp>
      <p:sp>
        <p:nvSpPr>
          <p:cNvPr id="28675" name="Rectangle 3"/>
          <p:cNvSpPr>
            <a:spLocks noGrp="1" noChangeArrowheads="1"/>
          </p:cNvSpPr>
          <p:nvPr>
            <p:ph type="body" idx="1"/>
          </p:nvPr>
        </p:nvSpPr>
        <p:spPr/>
        <p:txBody>
          <a:bodyPr/>
          <a:lstStyle/>
          <a:p>
            <a:r>
              <a:rPr lang="en-US" altLang="en-US" sz="2800"/>
              <a:t>Jesus &amp; disciples are crossing the Sea of Galilee from NW side (near Capernaum) to either:</a:t>
            </a:r>
          </a:p>
          <a:p>
            <a:pPr lvl="1"/>
            <a:r>
              <a:rPr lang="en-US" altLang="en-US" sz="2400"/>
              <a:t>The NE side or</a:t>
            </a:r>
          </a:p>
          <a:p>
            <a:pPr lvl="1"/>
            <a:r>
              <a:rPr lang="en-US" altLang="en-US" sz="2400"/>
              <a:t>The SE side</a:t>
            </a:r>
          </a:p>
          <a:p>
            <a:pPr lvl="1"/>
            <a:r>
              <a:rPr lang="en-US" altLang="en-US" sz="2400"/>
              <a:t>Where the incident w/ the demons &amp; pigs will take place in Mark 5:1-20.</a:t>
            </a:r>
          </a:p>
          <a:p>
            <a:r>
              <a:rPr lang="en-US" altLang="en-US" sz="2800"/>
              <a:t>Jesus is apparently worn out from the day</a:t>
            </a:r>
            <a:r>
              <a:rPr lang="en-US" altLang="en-US" sz="2800">
                <a:cs typeface="Arial" charset="0"/>
              </a:rPr>
              <a:t>'</a:t>
            </a:r>
            <a:r>
              <a:rPr lang="en-US" altLang="en-US" sz="2800"/>
              <a:t>s activities (or at least tired) and has fallen asleep in the back of the boat.</a:t>
            </a:r>
          </a:p>
        </p:txBody>
      </p:sp>
    </p:spTree>
    <p:custDataLst>
      <p:tags r:id="rId1"/>
    </p:custDataLst>
  </p:cSld>
  <p:clrMapOvr>
    <a:masterClrMapping/>
  </p:clrMapOvr>
  <p:transition advTm="374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The Story</a:t>
            </a:r>
          </a:p>
        </p:txBody>
      </p:sp>
      <p:sp>
        <p:nvSpPr>
          <p:cNvPr id="29699" name="Rectangle 3"/>
          <p:cNvSpPr>
            <a:spLocks noGrp="1" noChangeArrowheads="1"/>
          </p:cNvSpPr>
          <p:nvPr>
            <p:ph type="body" idx="1"/>
          </p:nvPr>
        </p:nvSpPr>
        <p:spPr/>
        <p:txBody>
          <a:bodyPr/>
          <a:lstStyle/>
          <a:p>
            <a:r>
              <a:rPr lang="en-US" altLang="en-US"/>
              <a:t>A storm comes up, which begins to swamp the boat.</a:t>
            </a:r>
          </a:p>
          <a:p>
            <a:pPr lvl="1"/>
            <a:r>
              <a:rPr lang="en-US" altLang="en-US"/>
              <a:t>Apparently this storm is quite fierce, since even commercial fishermen, experienced on this lake, are terrified.</a:t>
            </a:r>
          </a:p>
          <a:p>
            <a:r>
              <a:rPr lang="en-US" altLang="en-US"/>
              <a:t>The disciples finally become so distressed that they awaken Jesus, rebuking him that he doesn’t care they are about to die.</a:t>
            </a:r>
          </a:p>
        </p:txBody>
      </p:sp>
    </p:spTree>
    <p:custDataLst>
      <p:tags r:id="rId1"/>
    </p:custDataLst>
  </p:cSld>
  <p:clrMapOvr>
    <a:masterClrMapping/>
  </p:clrMapOvr>
  <p:transition advTm="35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The Story</a:t>
            </a:r>
          </a:p>
        </p:txBody>
      </p:sp>
      <p:sp>
        <p:nvSpPr>
          <p:cNvPr id="30723" name="Rectangle 3"/>
          <p:cNvSpPr>
            <a:spLocks noGrp="1" noChangeArrowheads="1"/>
          </p:cNvSpPr>
          <p:nvPr>
            <p:ph type="body" idx="1"/>
          </p:nvPr>
        </p:nvSpPr>
        <p:spPr/>
        <p:txBody>
          <a:bodyPr/>
          <a:lstStyle/>
          <a:p>
            <a:r>
              <a:rPr lang="en-US" altLang="en-US"/>
              <a:t>Jesus stops the storm with a word, and there is suddenly a great calm!</a:t>
            </a:r>
          </a:p>
          <a:p>
            <a:r>
              <a:rPr lang="en-US" altLang="en-US"/>
              <a:t>He rebukes the disciples for their fear and lack of faith.</a:t>
            </a:r>
          </a:p>
          <a:p>
            <a:r>
              <a:rPr lang="en-US" altLang="en-US"/>
              <a:t>They respond, </a:t>
            </a:r>
            <a:r>
              <a:rPr lang="en-US" altLang="en-US">
                <a:cs typeface="Arial" charset="0"/>
              </a:rPr>
              <a:t>"</a:t>
            </a:r>
            <a:r>
              <a:rPr lang="en-US" altLang="en-US"/>
              <a:t>Who is this, that even the wind and sea obey him?</a:t>
            </a:r>
            <a:r>
              <a:rPr lang="en-US" altLang="en-US">
                <a:cs typeface="Arial" charset="0"/>
              </a:rPr>
              <a:t>"</a:t>
            </a:r>
          </a:p>
        </p:txBody>
      </p:sp>
    </p:spTree>
    <p:custDataLst>
      <p:tags r:id="rId1"/>
    </p:custDataLst>
  </p:cSld>
  <p:clrMapOvr>
    <a:masterClrMapping/>
  </p:clrMapOvr>
  <p:transition advTm="570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Its Meaning</a:t>
            </a:r>
          </a:p>
        </p:txBody>
      </p:sp>
      <p:sp>
        <p:nvSpPr>
          <p:cNvPr id="31747" name="Rectangle 3"/>
          <p:cNvSpPr>
            <a:spLocks noGrp="1" noChangeArrowheads="1"/>
          </p:cNvSpPr>
          <p:nvPr>
            <p:ph type="body" idx="1"/>
          </p:nvPr>
        </p:nvSpPr>
        <p:spPr/>
        <p:txBody>
          <a:bodyPr/>
          <a:lstStyle/>
          <a:p>
            <a:pPr>
              <a:lnSpc>
                <a:spcPct val="90000"/>
              </a:lnSpc>
            </a:pPr>
            <a:r>
              <a:rPr lang="en-US" altLang="en-US"/>
              <a:t>Similar OT miracles:</a:t>
            </a:r>
          </a:p>
          <a:p>
            <a:pPr lvl="1">
              <a:lnSpc>
                <a:spcPct val="90000"/>
              </a:lnSpc>
            </a:pPr>
            <a:r>
              <a:rPr lang="en-US" altLang="en-US"/>
              <a:t>Satan calls up a storm (Job 1).</a:t>
            </a:r>
          </a:p>
          <a:p>
            <a:pPr lvl="1">
              <a:lnSpc>
                <a:spcPct val="90000"/>
              </a:lnSpc>
            </a:pPr>
            <a:r>
              <a:rPr lang="en-US" altLang="en-US"/>
              <a:t>Elijah calls up a storm (1 Kings 18).</a:t>
            </a:r>
          </a:p>
          <a:p>
            <a:pPr>
              <a:lnSpc>
                <a:spcPct val="90000"/>
              </a:lnSpc>
            </a:pPr>
            <a:r>
              <a:rPr lang="en-US" altLang="en-US"/>
              <a:t>But Jesus, by contrast, stops a storm.</a:t>
            </a:r>
          </a:p>
          <a:p>
            <a:pPr>
              <a:lnSpc>
                <a:spcPct val="90000"/>
              </a:lnSpc>
            </a:pPr>
            <a:r>
              <a:rPr lang="en-US" altLang="en-US"/>
              <a:t>Compare Jesus actions w/ OT prophets:</a:t>
            </a:r>
          </a:p>
          <a:p>
            <a:pPr lvl="1">
              <a:lnSpc>
                <a:spcPct val="90000"/>
              </a:lnSpc>
            </a:pPr>
            <a:r>
              <a:rPr lang="en-US" altLang="en-US"/>
              <a:t>Elijah prays &amp; prays, sends servant 7x to see if anything is happening.</a:t>
            </a:r>
          </a:p>
          <a:p>
            <a:pPr lvl="1">
              <a:lnSpc>
                <a:spcPct val="90000"/>
              </a:lnSpc>
            </a:pPr>
            <a:r>
              <a:rPr lang="en-US" altLang="en-US"/>
              <a:t>Moses announces what God is going to do; he uses his staff for his miracles.</a:t>
            </a:r>
          </a:p>
        </p:txBody>
      </p:sp>
    </p:spTree>
    <p:custDataLst>
      <p:tags r:id="rId1"/>
    </p:custDataLst>
  </p:cSld>
  <p:clrMapOvr>
    <a:masterClrMapping/>
  </p:clrMapOvr>
  <p:transition advTm="996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Its Meaning</a:t>
            </a:r>
          </a:p>
        </p:txBody>
      </p:sp>
      <p:sp>
        <p:nvSpPr>
          <p:cNvPr id="32771" name="Rectangle 3"/>
          <p:cNvSpPr>
            <a:spLocks noGrp="1" noChangeArrowheads="1"/>
          </p:cNvSpPr>
          <p:nvPr>
            <p:ph type="body" idx="1"/>
          </p:nvPr>
        </p:nvSpPr>
        <p:spPr>
          <a:xfrm>
            <a:off x="457200" y="1600200"/>
            <a:ext cx="8229600" cy="4876800"/>
          </a:xfrm>
        </p:spPr>
        <p:txBody>
          <a:bodyPr/>
          <a:lstStyle/>
          <a:p>
            <a:r>
              <a:rPr lang="en-US" altLang="en-US"/>
              <a:t>Nature has been a threat to humans ever since the fall of mankind.</a:t>
            </a:r>
          </a:p>
          <a:p>
            <a:pPr lvl="1"/>
            <a:r>
              <a:rPr lang="en-US" altLang="en-US"/>
              <a:t>Because of human rebellion against God, nature rebels against humans.</a:t>
            </a:r>
          </a:p>
          <a:p>
            <a:r>
              <a:rPr lang="en-US" altLang="en-US"/>
              <a:t>God</a:t>
            </a:r>
            <a:r>
              <a:rPr lang="en-US" altLang="en-US">
                <a:cs typeface="Arial" charset="0"/>
              </a:rPr>
              <a:t>'</a:t>
            </a:r>
            <a:r>
              <a:rPr lang="en-US" altLang="en-US"/>
              <a:t>s actions in the OT:</a:t>
            </a:r>
          </a:p>
          <a:p>
            <a:pPr lvl="1"/>
            <a:r>
              <a:rPr lang="en-US" altLang="en-US"/>
              <a:t>God creates by means of his word (Gen 1).</a:t>
            </a:r>
          </a:p>
          <a:p>
            <a:pPr lvl="1"/>
            <a:r>
              <a:rPr lang="en-US" altLang="en-US"/>
              <a:t>God rescues mariners from a storm (Ps 107).</a:t>
            </a:r>
          </a:p>
          <a:p>
            <a:pPr lvl="1"/>
            <a:r>
              <a:rPr lang="en-US" altLang="en-US"/>
              <a:t>Psalm 107 is strikingly parallel to Mark’s account of this miracle.</a:t>
            </a:r>
          </a:p>
        </p:txBody>
      </p:sp>
    </p:spTree>
    <p:custDataLst>
      <p:tags r:id="rId1"/>
    </p:custDataLst>
  </p:cSld>
  <p:clrMapOvr>
    <a:masterClrMapping/>
  </p:clrMapOvr>
  <p:transition advTm="504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Psalm 107:23-31</a:t>
            </a:r>
          </a:p>
        </p:txBody>
      </p:sp>
      <p:sp>
        <p:nvSpPr>
          <p:cNvPr id="33796" name="Text Box 4"/>
          <p:cNvSpPr txBox="1">
            <a:spLocks noChangeArrowheads="1"/>
          </p:cNvSpPr>
          <p:nvPr/>
        </p:nvSpPr>
        <p:spPr bwMode="auto">
          <a:xfrm>
            <a:off x="609600" y="1295400"/>
            <a:ext cx="7924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23 (NIV) Others went out on the sea in ships; they were merchants on the mighty waters. 24 They saw the works of the LORD, his wonderful deeds in the deep. 25 For he spoke and stirred up a tempest that lifted high the waves. 26 They mounted up to the heavens and went down to the depths; in their peril their courage melted away. 27 They reeled and staggered like drunken men; they were at their wits' end. 28 Then they cried out to the LORD in their trouble, and he brought them out of their distress. 29 He stilled the storm to a whisper; the waves of the sea were hushed. 30 They were glad when it grew calm, and he guided them to their desired haven. 31 Let them give thanks to the LORD for his unfailing love and his wonderful deeds for men. </a:t>
            </a:r>
          </a:p>
        </p:txBody>
      </p:sp>
    </p:spTree>
    <p:custDataLst>
      <p:tags r:id="rId1"/>
    </p:custDataLst>
  </p:cSld>
  <p:clrMapOvr>
    <a:masterClrMapping/>
  </p:clrMapOvr>
  <p:transition advTm="575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Its Meaning</a:t>
            </a:r>
          </a:p>
        </p:txBody>
      </p:sp>
      <p:sp>
        <p:nvSpPr>
          <p:cNvPr id="35843" name="Rectangle 3"/>
          <p:cNvSpPr>
            <a:spLocks noGrp="1" noChangeArrowheads="1"/>
          </p:cNvSpPr>
          <p:nvPr>
            <p:ph type="body" idx="1"/>
          </p:nvPr>
        </p:nvSpPr>
        <p:spPr/>
        <p:txBody>
          <a:bodyPr/>
          <a:lstStyle/>
          <a:p>
            <a:r>
              <a:rPr lang="en-US" altLang="en-US"/>
              <a:t>Are the disciples protected by Jesus</a:t>
            </a:r>
            <a:r>
              <a:rPr lang="en-US" altLang="en-US">
                <a:cs typeface="Arial" charset="0"/>
              </a:rPr>
              <a:t>'</a:t>
            </a:r>
            <a:r>
              <a:rPr lang="en-US" altLang="en-US"/>
              <a:t> presence?</a:t>
            </a:r>
          </a:p>
          <a:p>
            <a:pPr lvl="1"/>
            <a:r>
              <a:rPr lang="en-US" altLang="en-US"/>
              <a:t>Obviously, since he is Messiah, he must survive to carry out his mission.</a:t>
            </a:r>
          </a:p>
          <a:p>
            <a:pPr lvl="1"/>
            <a:r>
              <a:rPr lang="en-US" altLang="en-US"/>
              <a:t>Of course, the boat might sink and Jesus walk away on the water!</a:t>
            </a:r>
          </a:p>
          <a:p>
            <a:pPr lvl="1"/>
            <a:r>
              <a:rPr lang="en-US" altLang="en-US"/>
              <a:t>But instead, he protects his followers here (as he does also at his arrest).</a:t>
            </a:r>
          </a:p>
        </p:txBody>
      </p:sp>
    </p:spTree>
    <p:custDataLst>
      <p:tags r:id="rId1"/>
    </p:custDataLst>
  </p:cSld>
  <p:clrMapOvr>
    <a:masterClrMapping/>
  </p:clrMapOvr>
  <p:transition advTm="254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Its Meaning</a:t>
            </a:r>
          </a:p>
        </p:txBody>
      </p:sp>
      <p:sp>
        <p:nvSpPr>
          <p:cNvPr id="36867" name="Rectangle 3"/>
          <p:cNvSpPr>
            <a:spLocks noGrp="1" noChangeArrowheads="1"/>
          </p:cNvSpPr>
          <p:nvPr>
            <p:ph type="body" idx="1"/>
          </p:nvPr>
        </p:nvSpPr>
        <p:spPr/>
        <p:txBody>
          <a:bodyPr/>
          <a:lstStyle/>
          <a:p>
            <a:pPr>
              <a:lnSpc>
                <a:spcPct val="80000"/>
              </a:lnSpc>
            </a:pPr>
            <a:r>
              <a:rPr lang="en-US" altLang="en-US" sz="2800"/>
              <a:t>Jesus is asleep in the boat.</a:t>
            </a:r>
          </a:p>
          <a:p>
            <a:pPr lvl="1">
              <a:lnSpc>
                <a:spcPct val="80000"/>
              </a:lnSpc>
            </a:pPr>
            <a:r>
              <a:rPr lang="en-US" altLang="en-US" sz="2400"/>
              <a:t>Is he tired?  Would not be surprising given his previous activity.</a:t>
            </a:r>
          </a:p>
          <a:p>
            <a:pPr lvl="1">
              <a:lnSpc>
                <a:spcPct val="80000"/>
              </a:lnSpc>
            </a:pPr>
            <a:r>
              <a:rPr lang="en-US" altLang="en-US" sz="2400"/>
              <a:t>From the context, it appears that the point is that Jesus is asleep because he is trusting, in contrast to his disciples.</a:t>
            </a:r>
          </a:p>
          <a:p>
            <a:pPr lvl="1">
              <a:lnSpc>
                <a:spcPct val="80000"/>
              </a:lnSpc>
            </a:pPr>
            <a:r>
              <a:rPr lang="en-US" altLang="en-US" sz="2400"/>
              <a:t>Note this interchange: Mark 4:38 (NIV) Jesus was in the stern, sleeping on a cushion. The disciples woke him and said to him, "Teacher, don't you care if we drown?" 39 He got up, rebuked the wind and said to the waves, "Quiet! Be still!" Then the wind died down and it was completely calm. 40 He said to his disciples, "Why are you so afraid? Do you still have no faith?" </a:t>
            </a:r>
          </a:p>
        </p:txBody>
      </p:sp>
    </p:spTree>
    <p:custDataLst>
      <p:tags r:id="rId1"/>
    </p:custDataLst>
  </p:cSld>
  <p:clrMapOvr>
    <a:masterClrMapping/>
  </p:clrMapOvr>
  <p:transition advTm="541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checkerboard(across)">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Some Lessons about Jesus</a:t>
            </a:r>
          </a:p>
        </p:txBody>
      </p:sp>
      <p:sp>
        <p:nvSpPr>
          <p:cNvPr id="37891" name="Rectangle 3"/>
          <p:cNvSpPr>
            <a:spLocks noGrp="1" noChangeArrowheads="1"/>
          </p:cNvSpPr>
          <p:nvPr>
            <p:ph type="body" idx="1"/>
          </p:nvPr>
        </p:nvSpPr>
        <p:spPr/>
        <p:txBody>
          <a:bodyPr/>
          <a:lstStyle/>
          <a:p>
            <a:r>
              <a:rPr lang="en-US" altLang="en-US"/>
              <a:t>Jesus is human.</a:t>
            </a:r>
          </a:p>
          <a:p>
            <a:pPr lvl="1"/>
            <a:r>
              <a:rPr lang="en-US" altLang="en-US"/>
              <a:t>He gets tired.</a:t>
            </a:r>
          </a:p>
          <a:p>
            <a:pPr lvl="1"/>
            <a:r>
              <a:rPr lang="en-US" altLang="en-US"/>
              <a:t>He falls asleep.</a:t>
            </a:r>
          </a:p>
          <a:p>
            <a:r>
              <a:rPr lang="en-US" altLang="en-US"/>
              <a:t>Jesus is not merely human; he is also God.</a:t>
            </a:r>
          </a:p>
          <a:p>
            <a:pPr lvl="1"/>
            <a:r>
              <a:rPr lang="en-US" altLang="en-US"/>
              <a:t>He commands the weather, and it must obey.</a:t>
            </a:r>
          </a:p>
          <a:p>
            <a:r>
              <a:rPr lang="en-US" altLang="en-US"/>
              <a:t>Jesus as perfect human has perfect trust in his Father.</a:t>
            </a:r>
          </a:p>
        </p:txBody>
      </p:sp>
    </p:spTree>
    <p:custDataLst>
      <p:tags r:id="rId1"/>
    </p:custDataLst>
  </p:cSld>
  <p:clrMapOvr>
    <a:masterClrMapping/>
  </p:clrMapOvr>
  <p:transition advTm="229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Christianity &amp; Miracles</a:t>
            </a:r>
          </a:p>
        </p:txBody>
      </p:sp>
      <p:sp>
        <p:nvSpPr>
          <p:cNvPr id="4099"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But a Christianity without miracles is not really Christianity (i.e., not biblical Christianity).</a:t>
            </a:r>
          </a:p>
          <a:p>
            <a:pPr>
              <a:lnSpc>
                <a:spcPct val="90000"/>
              </a:lnSpc>
            </a:pPr>
            <a:r>
              <a:rPr lang="en-US" altLang="en-US"/>
              <a:t>This was pointed out over 80 years ago by J. Gresham Machen in his book </a:t>
            </a:r>
            <a:r>
              <a:rPr lang="en-US" altLang="en-US" i="1"/>
              <a:t>Christianity and Liberalism.</a:t>
            </a:r>
            <a:endParaRPr lang="en-US" altLang="en-US"/>
          </a:p>
          <a:p>
            <a:pPr>
              <a:lnSpc>
                <a:spcPct val="90000"/>
              </a:lnSpc>
            </a:pPr>
            <a:r>
              <a:rPr lang="en-US" altLang="en-US"/>
              <a:t>But if miracles are not rejected </a:t>
            </a:r>
            <a:r>
              <a:rPr lang="en-US" altLang="en-US" i="1"/>
              <a:t>a priori</a:t>
            </a:r>
            <a:r>
              <a:rPr lang="en-US" altLang="en-US"/>
              <a:t>, then the Gospels look very good.</a:t>
            </a:r>
          </a:p>
          <a:p>
            <a:pPr lvl="1">
              <a:lnSpc>
                <a:spcPct val="90000"/>
              </a:lnSpc>
            </a:pPr>
            <a:r>
              <a:rPr lang="en-US" altLang="en-US"/>
              <a:t>See Craig Blomberg, </a:t>
            </a:r>
            <a:r>
              <a:rPr lang="en-US" altLang="en-US" i="1"/>
              <a:t>The Historical Reliability of the Gospels.</a:t>
            </a:r>
            <a:endParaRPr lang="en-US" altLang="en-US"/>
          </a:p>
        </p:txBody>
      </p:sp>
    </p:spTree>
    <p:custDataLst>
      <p:tags r:id="rId1"/>
    </p:custDataLst>
  </p:cSld>
  <p:clrMapOvr>
    <a:masterClrMapping/>
  </p:clrMapOvr>
  <p:transition advTm="359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Some Lessons for Our Lives</a:t>
            </a:r>
          </a:p>
        </p:txBody>
      </p:sp>
      <p:sp>
        <p:nvSpPr>
          <p:cNvPr id="38915" name="Rectangle 3"/>
          <p:cNvSpPr>
            <a:spLocks noGrp="1" noChangeArrowheads="1"/>
          </p:cNvSpPr>
          <p:nvPr>
            <p:ph type="body" idx="1"/>
          </p:nvPr>
        </p:nvSpPr>
        <p:spPr/>
        <p:txBody>
          <a:bodyPr/>
          <a:lstStyle/>
          <a:p>
            <a:r>
              <a:rPr lang="en-US" altLang="en-US" sz="2800"/>
              <a:t>We as followers of Jesus ought to live &amp; trust like he did.</a:t>
            </a:r>
          </a:p>
          <a:p>
            <a:pPr lvl="1"/>
            <a:r>
              <a:rPr lang="en-US" altLang="en-US" sz="2400"/>
              <a:t>We are safe in God</a:t>
            </a:r>
            <a:r>
              <a:rPr lang="en-US" altLang="en-US" sz="2400">
                <a:cs typeface="Arial" charset="0"/>
              </a:rPr>
              <a:t>'</a:t>
            </a:r>
            <a:r>
              <a:rPr lang="en-US" altLang="en-US" sz="2400"/>
              <a:t>s arms.</a:t>
            </a:r>
          </a:p>
          <a:p>
            <a:pPr lvl="1"/>
            <a:r>
              <a:rPr lang="en-US" altLang="en-US" sz="2400"/>
              <a:t>Perhaps this is what Paul has in mind when he says we are the fragrance of Christ (2 Cor 2:14ff).</a:t>
            </a:r>
          </a:p>
          <a:p>
            <a:r>
              <a:rPr lang="en-US" altLang="en-US" sz="2800"/>
              <a:t>We are </a:t>
            </a:r>
            <a:r>
              <a:rPr lang="en-US" altLang="en-US" sz="2800">
                <a:cs typeface="Arial" charset="0"/>
              </a:rPr>
              <a:t>'</a:t>
            </a:r>
            <a:r>
              <a:rPr lang="en-US" altLang="en-US" sz="2800"/>
              <a:t>immortal</a:t>
            </a:r>
            <a:r>
              <a:rPr lang="en-US" altLang="en-US" sz="2800">
                <a:cs typeface="Arial" charset="0"/>
              </a:rPr>
              <a:t>'</a:t>
            </a:r>
            <a:r>
              <a:rPr lang="en-US" altLang="en-US" sz="2800"/>
              <a:t> until we have finished the task God has for us.</a:t>
            </a:r>
          </a:p>
          <a:p>
            <a:r>
              <a:rPr lang="en-US" altLang="en-US" sz="2800"/>
              <a:t>Even our death need not be meaningless if we will trust him with our lives.</a:t>
            </a:r>
          </a:p>
        </p:txBody>
      </p:sp>
    </p:spTree>
    <p:custDataLst>
      <p:tags r:id="rId1"/>
    </p:custDataLst>
  </p:cSld>
  <p:clrMapOvr>
    <a:masterClrMapping/>
  </p:clrMapOvr>
  <p:transition advTm="448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gaderene-swine-briton-riviere-1883"/>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066800" y="1130300"/>
            <a:ext cx="7010400" cy="4597400"/>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4"/>
          <p:cNvSpPr>
            <a:spLocks noGrp="1" noChangeArrowheads="1"/>
          </p:cNvSpPr>
          <p:nvPr>
            <p:ph type="ctrTitle"/>
          </p:nvPr>
        </p:nvSpPr>
        <p:spPr/>
        <p:txBody>
          <a:bodyPr/>
          <a:lstStyle/>
          <a:p>
            <a:r>
              <a:rPr lang="en-US" altLang="en-US"/>
              <a:t>The Gerasene Demoniac</a:t>
            </a:r>
          </a:p>
        </p:txBody>
      </p:sp>
      <p:sp>
        <p:nvSpPr>
          <p:cNvPr id="39941" name="Rectangle 5"/>
          <p:cNvSpPr>
            <a:spLocks noGrp="1" noChangeArrowheads="1"/>
          </p:cNvSpPr>
          <p:nvPr>
            <p:ph type="subTitle" idx="1"/>
          </p:nvPr>
        </p:nvSpPr>
        <p:spPr/>
        <p:txBody>
          <a:bodyPr/>
          <a:lstStyle/>
          <a:p>
            <a:r>
              <a:rPr lang="en-US" altLang="en-US"/>
              <a:t>Mark 5:1-20</a:t>
            </a:r>
          </a:p>
        </p:txBody>
      </p:sp>
    </p:spTree>
    <p:custDataLst>
      <p:tags r:id="rId1"/>
    </p:custDataLst>
  </p:cSld>
  <p:clrMapOvr>
    <a:masterClrMapping/>
  </p:clrMapOvr>
  <p:transition advTm="9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9941">
                                            <p:txEl>
                                              <p:pRg st="0" end="0"/>
                                            </p:txEl>
                                          </p:spTgt>
                                        </p:tgtEl>
                                        <p:attrNameLst>
                                          <p:attrName>style.visibility</p:attrName>
                                        </p:attrNameLst>
                                      </p:cBhvr>
                                      <p:to>
                                        <p:strVal val="visible"/>
                                      </p:to>
                                    </p:set>
                                    <p:animEffect transition="in" filter="checkerboard(across)">
                                      <p:cBhvr>
                                        <p:cTn id="13" dur="500"/>
                                        <p:tgtEl>
                                          <p:spTgt spid="399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Demonism</a:t>
            </a:r>
          </a:p>
        </p:txBody>
      </p:sp>
      <p:sp>
        <p:nvSpPr>
          <p:cNvPr id="41987" name="Rectangle 3"/>
          <p:cNvSpPr>
            <a:spLocks noGrp="1" noChangeArrowheads="1"/>
          </p:cNvSpPr>
          <p:nvPr>
            <p:ph type="body" idx="1"/>
          </p:nvPr>
        </p:nvSpPr>
        <p:spPr/>
        <p:txBody>
          <a:bodyPr/>
          <a:lstStyle/>
          <a:p>
            <a:r>
              <a:rPr lang="en-US" altLang="en-US"/>
              <a:t>Liberals deny (and some evangelicals downplay) demonism, tending to see it as misdiagnosed mental illness.</a:t>
            </a:r>
          </a:p>
          <a:p>
            <a:r>
              <a:rPr lang="en-US" altLang="en-US"/>
              <a:t>Given the cure rate of psychiatrists and psychologists (about the same as witch doctors), it may well be that some mental illness is misdiagnosed demonism.</a:t>
            </a:r>
          </a:p>
        </p:txBody>
      </p:sp>
    </p:spTree>
    <p:custDataLst>
      <p:tags r:id="rId1"/>
    </p:custDataLst>
  </p:cSld>
  <p:clrMapOvr>
    <a:masterClrMapping/>
  </p:clrMapOvr>
  <p:transition advTm="290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Mark 5:1-8</a:t>
            </a:r>
          </a:p>
        </p:txBody>
      </p:sp>
      <p:sp>
        <p:nvSpPr>
          <p:cNvPr id="43012" name="Text Box 4"/>
          <p:cNvSpPr txBox="1">
            <a:spLocks noChangeArrowheads="1"/>
          </p:cNvSpPr>
          <p:nvPr/>
        </p:nvSpPr>
        <p:spPr bwMode="auto">
          <a:xfrm>
            <a:off x="457200" y="121920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They went across the lake to the region of the Gerasenes. 2 When Jesus got out of the boat, a man with an evil spirit came from the tombs to meet him. 3 This man lived in the tombs, and no one could bind him any more, not even with a chain. 4 For he had often been chained hand and foot, but he tore the chains apart and broke the irons on his feet. No one was strong enough to subdue him. 5 Night and day among the tombs and in the hills he would cry out and cut himself with stones. 6 When he saw Jesus from a distance, he ran and fell on his knees in front of him. 7 He shouted at the top of his voice, "What do you want with me, Jesus, Son of the Most High God? Swear to God that you won't torture me!" 8 For Jesus had said to him, "Come out of this man, you evil spirit!" </a:t>
            </a:r>
          </a:p>
        </p:txBody>
      </p:sp>
    </p:spTree>
    <p:custDataLst>
      <p:tags r:id="rId1"/>
    </p:custDataLst>
  </p:cSld>
  <p:clrMapOvr>
    <a:masterClrMapping/>
  </p:clrMapOvr>
  <p:transition advTm="430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Mark 5:9-15</a:t>
            </a:r>
          </a:p>
        </p:txBody>
      </p:sp>
      <p:sp>
        <p:nvSpPr>
          <p:cNvPr id="45060" name="Text Box 4"/>
          <p:cNvSpPr txBox="1">
            <a:spLocks noChangeArrowheads="1"/>
          </p:cNvSpPr>
          <p:nvPr/>
        </p:nvSpPr>
        <p:spPr bwMode="auto">
          <a:xfrm>
            <a:off x="457200" y="121920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9 (NIV) Then Jesus asked him, "What is your name?" "My name is Legion," he replied, "for we are many." 10 And he begged Jesus again and again not to send them out of the area. 11 A large herd of pigs was feeding on the nearby hillside. 12 The demons begged Jesus, "Send us among the pigs; allow us to go into them." 13 He gave them permission, and the evil spirits came out and went into the pigs. The herd, about two thousand in number, rushed down the steep bank into the lake and were drowned. 14 Those tending the pigs ran off and reported this in the town and countryside, and the people went out to see what had happened. 15 When they came to Jesus, they saw the man who had been possessed by the legion of demons, sitting there, dressed and in his right mind; and they were afraid.</a:t>
            </a:r>
            <a:r>
              <a:rPr lang="en-US" altLang="en-US"/>
              <a:t> </a:t>
            </a:r>
          </a:p>
        </p:txBody>
      </p:sp>
    </p:spTree>
    <p:custDataLst>
      <p:tags r:id="rId1"/>
    </p:custDataLst>
  </p:cSld>
  <p:clrMapOvr>
    <a:masterClrMapping/>
  </p:clrMapOvr>
  <p:transition advTm="468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checkerboard(across)">
                                      <p:cBhvr>
                                        <p:cTn id="7" dur="500"/>
                                        <p:tgtEl>
                                          <p:spTgt spid="450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Mark 5:16-20</a:t>
            </a:r>
          </a:p>
        </p:txBody>
      </p:sp>
      <p:sp>
        <p:nvSpPr>
          <p:cNvPr id="47108" name="Text Box 4"/>
          <p:cNvSpPr txBox="1">
            <a:spLocks noChangeArrowheads="1"/>
          </p:cNvSpPr>
          <p:nvPr/>
        </p:nvSpPr>
        <p:spPr bwMode="auto">
          <a:xfrm>
            <a:off x="533400" y="1676400"/>
            <a:ext cx="8001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16 (NIV) Those who had seen it told the people what had happened to the demon-possessed man–and told about the pigs as well. 17 Then the people began to plead with Jesus to leave their region. 18 As Jesus was getting into the boat, the man who had been demon-possessed begged to go with him. 19 Jesus did not let him, but said, "Go home to your family and tell them how much the Lord has done for you, and how he has had mercy on you." 20 So the man went away and began to tell in the Decapolis how much Jesus had done for him. And all the people were amazed. </a:t>
            </a:r>
          </a:p>
        </p:txBody>
      </p:sp>
    </p:spTree>
    <p:custDataLst>
      <p:tags r:id="rId1"/>
    </p:custDataLst>
  </p:cSld>
  <p:clrMapOvr>
    <a:masterClrMapping/>
  </p:clrMapOvr>
  <p:transition advTm="346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heckerboard(across)">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OT Background</a:t>
            </a:r>
          </a:p>
        </p:txBody>
      </p:sp>
      <p:sp>
        <p:nvSpPr>
          <p:cNvPr id="49155"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Jesus</a:t>
            </a:r>
            <a:r>
              <a:rPr lang="en-US" altLang="en-US">
                <a:cs typeface="Arial" charset="0"/>
              </a:rPr>
              <a:t>'</a:t>
            </a:r>
            <a:r>
              <a:rPr lang="en-US" altLang="en-US"/>
              <a:t> disciples would not have much to go on here.</a:t>
            </a:r>
          </a:p>
          <a:p>
            <a:pPr lvl="1">
              <a:lnSpc>
                <a:spcPct val="90000"/>
              </a:lnSpc>
            </a:pPr>
            <a:r>
              <a:rPr lang="en-US" altLang="en-US"/>
              <a:t>The OT is explicit about the existence of Satan and evil supernatural powers, and connects them with idolatry &amp; false religion.</a:t>
            </a:r>
          </a:p>
          <a:p>
            <a:pPr lvl="1">
              <a:lnSpc>
                <a:spcPct val="90000"/>
              </a:lnSpc>
            </a:pPr>
            <a:r>
              <a:rPr lang="en-US" altLang="en-US"/>
              <a:t>The OT also indicates Satan is capable of miraculous activity, as were the magicians of Pharaoh in Exodus.</a:t>
            </a:r>
          </a:p>
          <a:p>
            <a:pPr lvl="1">
              <a:lnSpc>
                <a:spcPct val="90000"/>
              </a:lnSpc>
            </a:pPr>
            <a:r>
              <a:rPr lang="en-US" altLang="en-US"/>
              <a:t>Otherwise, the main OT background would be the evil spirit that comes on Saul and the lying spirit that misleads Ahab</a:t>
            </a:r>
            <a:r>
              <a:rPr lang="en-US" altLang="en-US">
                <a:cs typeface="Arial" charset="0"/>
              </a:rPr>
              <a:t>'</a:t>
            </a:r>
            <a:r>
              <a:rPr lang="en-US" altLang="en-US"/>
              <a:t>s false prophets.</a:t>
            </a:r>
          </a:p>
        </p:txBody>
      </p:sp>
    </p:spTree>
    <p:custDataLst>
      <p:tags r:id="rId1"/>
    </p:custDataLst>
  </p:cSld>
  <p:clrMapOvr>
    <a:masterClrMapping/>
  </p:clrMapOvr>
  <p:transition advTm="339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NT Background</a:t>
            </a:r>
          </a:p>
        </p:txBody>
      </p:sp>
      <p:sp>
        <p:nvSpPr>
          <p:cNvPr id="50179" name="Rectangle 3"/>
          <p:cNvSpPr>
            <a:spLocks noGrp="1" noChangeArrowheads="1"/>
          </p:cNvSpPr>
          <p:nvPr>
            <p:ph type="body" idx="1"/>
          </p:nvPr>
        </p:nvSpPr>
        <p:spPr/>
        <p:txBody>
          <a:bodyPr/>
          <a:lstStyle/>
          <a:p>
            <a:r>
              <a:rPr lang="en-US" altLang="en-US"/>
              <a:t>Demonism shows up strongly in the Gospels.</a:t>
            </a:r>
          </a:p>
          <a:p>
            <a:pPr lvl="1"/>
            <a:r>
              <a:rPr lang="en-US" altLang="en-US"/>
              <a:t>Perhaps due to demonic flocking to oppose Jesus, or to pagan influence coming into Judaism.</a:t>
            </a:r>
          </a:p>
          <a:p>
            <a:pPr lvl="1"/>
            <a:r>
              <a:rPr lang="en-US" altLang="en-US"/>
              <a:t>Some varieties of later Judaism have been heavily influenced by the occult.</a:t>
            </a:r>
          </a:p>
        </p:txBody>
      </p:sp>
    </p:spTree>
    <p:custDataLst>
      <p:tags r:id="rId1"/>
    </p:custDataLst>
  </p:cSld>
  <p:clrMapOvr>
    <a:masterClrMapping/>
  </p:clrMapOvr>
  <p:transition advTm="240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Background in NT Period</a:t>
            </a:r>
          </a:p>
        </p:txBody>
      </p:sp>
      <p:sp>
        <p:nvSpPr>
          <p:cNvPr id="51203" name="Rectangle 3"/>
          <p:cNvSpPr>
            <a:spLocks noGrp="1" noChangeArrowheads="1"/>
          </p:cNvSpPr>
          <p:nvPr>
            <p:ph type="body" idx="1"/>
          </p:nvPr>
        </p:nvSpPr>
        <p:spPr/>
        <p:txBody>
          <a:bodyPr/>
          <a:lstStyle/>
          <a:p>
            <a:pPr>
              <a:lnSpc>
                <a:spcPct val="90000"/>
              </a:lnSpc>
            </a:pPr>
            <a:r>
              <a:rPr lang="en-US" altLang="en-US"/>
              <a:t>Find demon exorcism in Josephus and in the apocryphal book of Tobit.</a:t>
            </a:r>
          </a:p>
          <a:p>
            <a:pPr>
              <a:lnSpc>
                <a:spcPct val="90000"/>
              </a:lnSpc>
            </a:pPr>
            <a:r>
              <a:rPr lang="en-US" altLang="en-US"/>
              <a:t>We have a number of magical papyri from this period, showing that the name of Yahweh was viewed as a powerful charm even among the pagans.</a:t>
            </a:r>
          </a:p>
          <a:p>
            <a:pPr>
              <a:lnSpc>
                <a:spcPct val="90000"/>
              </a:lnSpc>
            </a:pPr>
            <a:r>
              <a:rPr lang="en-US" altLang="en-US"/>
              <a:t>Recall also the account in Acts 19, where Jewish exorcists tried to use the name of Jesus as a charm.</a:t>
            </a:r>
          </a:p>
        </p:txBody>
      </p:sp>
    </p:spTree>
    <p:custDataLst>
      <p:tags r:id="rId1"/>
    </p:custDataLst>
  </p:cSld>
  <p:clrMapOvr>
    <a:masterClrMapping/>
  </p:clrMapOvr>
  <p:transition advTm="268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Background in NT Period</a:t>
            </a:r>
          </a:p>
        </p:txBody>
      </p:sp>
      <p:sp>
        <p:nvSpPr>
          <p:cNvPr id="52227" name="Rectangle 3"/>
          <p:cNvSpPr>
            <a:spLocks noGrp="1" noChangeArrowheads="1"/>
          </p:cNvSpPr>
          <p:nvPr>
            <p:ph type="body" idx="1"/>
          </p:nvPr>
        </p:nvSpPr>
        <p:spPr/>
        <p:txBody>
          <a:bodyPr/>
          <a:lstStyle/>
          <a:p>
            <a:r>
              <a:rPr lang="en-US" altLang="en-US"/>
              <a:t>Typical exorcism of this period involved a great deal of mumbo-jumbo:</a:t>
            </a:r>
          </a:p>
          <a:p>
            <a:pPr lvl="1"/>
            <a:r>
              <a:rPr lang="en-US" altLang="en-US"/>
              <a:t>Tobit: hero makes a powerful stink to chase the demon away.</a:t>
            </a:r>
          </a:p>
          <a:p>
            <a:pPr lvl="1"/>
            <a:r>
              <a:rPr lang="en-US" altLang="en-US"/>
              <a:t>Josephus: Essene exorcist uses a ring containing an herb prescribed by Solomon.</a:t>
            </a:r>
          </a:p>
          <a:p>
            <a:pPr lvl="1"/>
            <a:r>
              <a:rPr lang="en-US" altLang="en-US"/>
              <a:t>Papyri: Long strings of foreign words &amp; names used as spells to drive out demons.</a:t>
            </a:r>
          </a:p>
        </p:txBody>
      </p:sp>
    </p:spTree>
    <p:custDataLst>
      <p:tags r:id="rId1"/>
    </p:custDataLst>
  </p:cSld>
  <p:clrMapOvr>
    <a:masterClrMapping/>
  </p:clrMapOvr>
  <p:transition advTm="400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Purpose of Miracles?</a:t>
            </a:r>
          </a:p>
        </p:txBody>
      </p:sp>
      <p:sp>
        <p:nvSpPr>
          <p:cNvPr id="5123" name="Rectangle 3"/>
          <p:cNvSpPr>
            <a:spLocks noGrp="1" noChangeArrowheads="1"/>
          </p:cNvSpPr>
          <p:nvPr>
            <p:ph type="body" idx="1"/>
          </p:nvPr>
        </p:nvSpPr>
        <p:spPr/>
        <p:txBody>
          <a:bodyPr/>
          <a:lstStyle/>
          <a:p>
            <a:pPr>
              <a:lnSpc>
                <a:spcPct val="90000"/>
              </a:lnSpc>
            </a:pPr>
            <a:r>
              <a:rPr lang="en-US" altLang="en-US"/>
              <a:t>The report of a miracle typically serves to create skepticism for many moderns today.</a:t>
            </a:r>
          </a:p>
          <a:p>
            <a:pPr>
              <a:lnSpc>
                <a:spcPct val="90000"/>
              </a:lnSpc>
            </a:pPr>
            <a:r>
              <a:rPr lang="en-US" altLang="en-US"/>
              <a:t>But the actual occurrence of a miracle can have a very powerful worldview-changing effect on those who witness it.</a:t>
            </a:r>
          </a:p>
          <a:p>
            <a:pPr>
              <a:lnSpc>
                <a:spcPct val="90000"/>
              </a:lnSpc>
            </a:pPr>
            <a:r>
              <a:rPr lang="en-US" altLang="en-US"/>
              <a:t>Miracles were used in the OT to attest a messenger from God (see Deut 13 &amp; 18).</a:t>
            </a:r>
          </a:p>
          <a:p>
            <a:pPr>
              <a:lnSpc>
                <a:spcPct val="90000"/>
              </a:lnSpc>
            </a:pPr>
            <a:r>
              <a:rPr lang="en-US" altLang="en-US"/>
              <a:t>They also tell us something about God.</a:t>
            </a:r>
          </a:p>
        </p:txBody>
      </p:sp>
    </p:spTree>
    <p:custDataLst>
      <p:tags r:id="rId1"/>
    </p:custDataLst>
  </p:cSld>
  <p:clrMapOvr>
    <a:masterClrMapping/>
  </p:clrMapOvr>
  <p:transition advTm="509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Actions</a:t>
            </a:r>
          </a:p>
        </p:txBody>
      </p:sp>
      <p:sp>
        <p:nvSpPr>
          <p:cNvPr id="53251" name="Rectangle 3"/>
          <p:cNvSpPr>
            <a:spLocks noGrp="1" noChangeArrowheads="1"/>
          </p:cNvSpPr>
          <p:nvPr>
            <p:ph type="body" idx="1"/>
          </p:nvPr>
        </p:nvSpPr>
        <p:spPr/>
        <p:txBody>
          <a:bodyPr/>
          <a:lstStyle/>
          <a:p>
            <a:pPr>
              <a:lnSpc>
                <a:spcPct val="90000"/>
              </a:lnSpc>
            </a:pPr>
            <a:r>
              <a:rPr lang="en-US" altLang="en-US"/>
              <a:t>He commands the demons to leave and they have to do it, though there is some negotiation for reasons not explained.</a:t>
            </a:r>
          </a:p>
          <a:p>
            <a:pPr>
              <a:lnSpc>
                <a:spcPct val="90000"/>
              </a:lnSpc>
            </a:pPr>
            <a:r>
              <a:rPr lang="en-US" altLang="en-US"/>
              <a:t>Much of this narration is somewhat obscure as we can</a:t>
            </a:r>
            <a:r>
              <a:rPr lang="en-US" altLang="en-US">
                <a:cs typeface="Arial" charset="0"/>
              </a:rPr>
              <a:t>'</a:t>
            </a:r>
            <a:r>
              <a:rPr lang="en-US" altLang="en-US"/>
              <a:t>t tell who is acting in a case of possession:</a:t>
            </a:r>
          </a:p>
          <a:p>
            <a:pPr lvl="1">
              <a:lnSpc>
                <a:spcPct val="90000"/>
              </a:lnSpc>
            </a:pPr>
            <a:r>
              <a:rPr lang="en-US" altLang="en-US"/>
              <a:t>Does the man run to Jesus seeking deliverance, or the demons to harass?</a:t>
            </a:r>
          </a:p>
          <a:p>
            <a:pPr lvl="1">
              <a:lnSpc>
                <a:spcPct val="90000"/>
              </a:lnSpc>
            </a:pPr>
            <a:r>
              <a:rPr lang="en-US" altLang="en-US"/>
              <a:t>Do the pigs panic and run into the lake, or do the demons drive them there?</a:t>
            </a:r>
          </a:p>
        </p:txBody>
      </p:sp>
    </p:spTree>
    <p:custDataLst>
      <p:tags r:id="rId1"/>
    </p:custDataLst>
  </p:cSld>
  <p:clrMapOvr>
    <a:masterClrMapping/>
  </p:clrMapOvr>
  <p:transition advTm="886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Some Lessons</a:t>
            </a:r>
          </a:p>
        </p:txBody>
      </p:sp>
      <p:sp>
        <p:nvSpPr>
          <p:cNvPr id="54275" name="Rectangle 3"/>
          <p:cNvSpPr>
            <a:spLocks noGrp="1" noChangeArrowheads="1"/>
          </p:cNvSpPr>
          <p:nvPr>
            <p:ph type="body" idx="1"/>
          </p:nvPr>
        </p:nvSpPr>
        <p:spPr/>
        <p:txBody>
          <a:bodyPr/>
          <a:lstStyle/>
          <a:p>
            <a:r>
              <a:rPr lang="en-US" altLang="en-US"/>
              <a:t>This world is a very dangerous place, and not just from nature &amp; sinful humans.</a:t>
            </a:r>
          </a:p>
          <a:p>
            <a:pPr lvl="1"/>
            <a:r>
              <a:rPr lang="en-US" altLang="en-US"/>
              <a:t>We can easily be overwhelmed by evil forces far more powerful than we are.</a:t>
            </a:r>
          </a:p>
          <a:p>
            <a:pPr lvl="1"/>
            <a:r>
              <a:rPr lang="en-US" altLang="en-US"/>
              <a:t>We don</a:t>
            </a:r>
            <a:r>
              <a:rPr lang="en-US" altLang="en-US">
                <a:cs typeface="Arial" charset="0"/>
              </a:rPr>
              <a:t>'</a:t>
            </a:r>
            <a:r>
              <a:rPr lang="en-US" altLang="en-US"/>
              <a:t>t know the exact boundaries of their authority.</a:t>
            </a:r>
          </a:p>
          <a:p>
            <a:pPr lvl="1"/>
            <a:r>
              <a:rPr lang="en-US" altLang="en-US"/>
              <a:t>We have every reason to believe they are older, wiser, and more evil than humans are.</a:t>
            </a:r>
          </a:p>
        </p:txBody>
      </p:sp>
    </p:spTree>
    <p:custDataLst>
      <p:tags r:id="rId1"/>
    </p:custDataLst>
  </p:cSld>
  <p:clrMapOvr>
    <a:masterClrMapping/>
  </p:clrMapOvr>
  <p:transition advTm="425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Some Lessons</a:t>
            </a:r>
          </a:p>
        </p:txBody>
      </p:sp>
      <p:sp>
        <p:nvSpPr>
          <p:cNvPr id="55299"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But Jesus can overcome demons (even by the thousands).</a:t>
            </a:r>
          </a:p>
          <a:p>
            <a:pPr lvl="1">
              <a:lnSpc>
                <a:spcPct val="90000"/>
              </a:lnSpc>
            </a:pPr>
            <a:r>
              <a:rPr lang="en-US" altLang="en-US"/>
              <a:t>So it makes sense to flee to Jesus for protection.</a:t>
            </a:r>
          </a:p>
          <a:p>
            <a:pPr lvl="1">
              <a:lnSpc>
                <a:spcPct val="90000"/>
              </a:lnSpc>
            </a:pPr>
            <a:r>
              <a:rPr lang="en-US" altLang="en-US"/>
              <a:t>In fact, Jesus came into the world to destroy the works, kingdom &amp; power of Satan.</a:t>
            </a:r>
          </a:p>
          <a:p>
            <a:pPr>
              <a:lnSpc>
                <a:spcPct val="90000"/>
              </a:lnSpc>
            </a:pPr>
            <a:r>
              <a:rPr lang="en-US" altLang="en-US"/>
              <a:t>This incident looks both backward &amp; forward:</a:t>
            </a:r>
          </a:p>
          <a:p>
            <a:pPr lvl="1">
              <a:lnSpc>
                <a:spcPct val="90000"/>
              </a:lnSpc>
            </a:pPr>
            <a:r>
              <a:rPr lang="en-US" altLang="en-US"/>
              <a:t>Back (to the Fall &amp; its consequences)</a:t>
            </a:r>
          </a:p>
          <a:p>
            <a:pPr lvl="1">
              <a:lnSpc>
                <a:spcPct val="90000"/>
              </a:lnSpc>
            </a:pPr>
            <a:r>
              <a:rPr lang="en-US" altLang="en-US"/>
              <a:t>Forward (to Jesus</a:t>
            </a:r>
            <a:r>
              <a:rPr lang="en-US" altLang="en-US">
                <a:cs typeface="Arial" charset="0"/>
              </a:rPr>
              <a:t>'</a:t>
            </a:r>
            <a:r>
              <a:rPr lang="en-US" altLang="en-US"/>
              <a:t> return &amp; destruction of evil)</a:t>
            </a:r>
          </a:p>
        </p:txBody>
      </p:sp>
    </p:spTree>
    <p:custDataLst>
      <p:tags r:id="rId1"/>
    </p:custDataLst>
  </p:cSld>
  <p:clrMapOvr>
    <a:masterClrMapping/>
  </p:clrMapOvr>
  <p:transition advTm="558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6" name="Picture 6" descr="JairusDaughter"/>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762000" y="1062038"/>
            <a:ext cx="7543800" cy="4687887"/>
          </a:xfrm>
          <a:prstGeom prst="rect">
            <a:avLst/>
          </a:prstGeom>
          <a:noFill/>
          <a:extLst>
            <a:ext uri="{909E8E84-426E-40DD-AFC4-6F175D3DCCD1}">
              <a14:hiddenFill xmlns:a14="http://schemas.microsoft.com/office/drawing/2010/main">
                <a:solidFill>
                  <a:srgbClr val="FFFFFF"/>
                </a:solidFill>
              </a14:hiddenFill>
            </a:ext>
          </a:extLst>
        </p:spPr>
      </p:pic>
      <p:sp>
        <p:nvSpPr>
          <p:cNvPr id="56324" name="Rectangle 4"/>
          <p:cNvSpPr>
            <a:spLocks noGrp="1" noChangeArrowheads="1"/>
          </p:cNvSpPr>
          <p:nvPr>
            <p:ph type="ctrTitle"/>
          </p:nvPr>
        </p:nvSpPr>
        <p:spPr/>
        <p:txBody>
          <a:bodyPr/>
          <a:lstStyle/>
          <a:p>
            <a:r>
              <a:rPr lang="en-US" altLang="en-US"/>
              <a:t>The Woman w/ Hemorrhage</a:t>
            </a:r>
            <a:br>
              <a:rPr lang="en-US" altLang="en-US"/>
            </a:br>
            <a:r>
              <a:rPr lang="en-US" altLang="en-US"/>
              <a:t>&amp; Jairus’ Daughter</a:t>
            </a:r>
          </a:p>
        </p:txBody>
      </p:sp>
      <p:sp>
        <p:nvSpPr>
          <p:cNvPr id="56325" name="Rectangle 5"/>
          <p:cNvSpPr>
            <a:spLocks noGrp="1" noChangeArrowheads="1"/>
          </p:cNvSpPr>
          <p:nvPr>
            <p:ph type="subTitle" idx="1"/>
          </p:nvPr>
        </p:nvSpPr>
        <p:spPr/>
        <p:txBody>
          <a:bodyPr/>
          <a:lstStyle/>
          <a:p>
            <a:r>
              <a:rPr lang="en-US" altLang="en-US"/>
              <a:t>Mark 5:21-43</a:t>
            </a:r>
          </a:p>
        </p:txBody>
      </p:sp>
    </p:spTree>
    <p:custDataLst>
      <p:tags r:id="rId1"/>
    </p:custDataLst>
  </p:cSld>
  <p:clrMapOvr>
    <a:masterClrMapping/>
  </p:clrMapOvr>
  <p:transition advTm="102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500" fill="hold"/>
                                        <p:tgtEl>
                                          <p:spTgt spid="56324"/>
                                        </p:tgtEl>
                                        <p:attrNameLst>
                                          <p:attrName>ppt_w</p:attrName>
                                        </p:attrNameLst>
                                      </p:cBhvr>
                                      <p:tavLst>
                                        <p:tav tm="0">
                                          <p:val>
                                            <p:fltVal val="0"/>
                                          </p:val>
                                        </p:tav>
                                        <p:tav tm="100000">
                                          <p:val>
                                            <p:strVal val="#ppt_w"/>
                                          </p:val>
                                        </p:tav>
                                      </p:tavLst>
                                    </p:anim>
                                    <p:anim calcmode="lin" valueType="num">
                                      <p:cBhvr>
                                        <p:cTn id="8" dur="500" fill="hold"/>
                                        <p:tgtEl>
                                          <p:spTgt spid="563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6325">
                                            <p:txEl>
                                              <p:pRg st="0" end="0"/>
                                            </p:txEl>
                                          </p:spTgt>
                                        </p:tgtEl>
                                        <p:attrNameLst>
                                          <p:attrName>style.visibility</p:attrName>
                                        </p:attrNameLst>
                                      </p:cBhvr>
                                      <p:to>
                                        <p:strVal val="visible"/>
                                      </p:to>
                                    </p:set>
                                    <p:animEffect transition="in" filter="checkerboard(across)">
                                      <p:cBhvr>
                                        <p:cTn id="13" dur="500"/>
                                        <p:tgtEl>
                                          <p:spTgt spid="56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Introduction</a:t>
            </a:r>
          </a:p>
        </p:txBody>
      </p:sp>
      <p:sp>
        <p:nvSpPr>
          <p:cNvPr id="58371" name="Rectangle 3"/>
          <p:cNvSpPr>
            <a:spLocks noGrp="1" noChangeArrowheads="1"/>
          </p:cNvSpPr>
          <p:nvPr>
            <p:ph type="body" sz="half" idx="1"/>
          </p:nvPr>
        </p:nvSpPr>
        <p:spPr>
          <a:xfrm>
            <a:off x="457200" y="1600200"/>
            <a:ext cx="3581400" cy="4525963"/>
          </a:xfrm>
        </p:spPr>
        <p:txBody>
          <a:bodyPr/>
          <a:lstStyle/>
          <a:p>
            <a:r>
              <a:rPr lang="en-US" altLang="en-US" sz="2800"/>
              <a:t>Two miracles intertwined by the historical circumstances.</a:t>
            </a:r>
          </a:p>
          <a:p>
            <a:pPr lvl="1"/>
            <a:r>
              <a:rPr lang="en-US" altLang="en-US" sz="2400"/>
              <a:t>We have a few of these in the Gospel materials.</a:t>
            </a:r>
          </a:p>
          <a:p>
            <a:pPr lvl="1"/>
            <a:r>
              <a:rPr lang="en-US" altLang="en-US" sz="2400"/>
              <a:t>It fits the way we often remember events.</a:t>
            </a:r>
          </a:p>
        </p:txBody>
      </p:sp>
      <p:pic>
        <p:nvPicPr>
          <p:cNvPr id="58375" name="Picture 7" descr="Jesus&amp;wom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1781175"/>
            <a:ext cx="4495800" cy="346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28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Mark 5:21-29</a:t>
            </a:r>
          </a:p>
        </p:txBody>
      </p:sp>
      <p:sp>
        <p:nvSpPr>
          <p:cNvPr id="63492" name="Text Box 4"/>
          <p:cNvSpPr txBox="1">
            <a:spLocks noChangeArrowheads="1"/>
          </p:cNvSpPr>
          <p:nvPr/>
        </p:nvSpPr>
        <p:spPr bwMode="auto">
          <a:xfrm>
            <a:off x="457200" y="1289050"/>
            <a:ext cx="86868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21 (NIV) When Jesus had again crossed over by boat to the other side of the lake… 22 one of the synagogue rulers, nam-ed Jairus… Seeing Jesus, he fell at his feet 23 and pleaded earnestly with him, "My little daughter is dying. Please come and put your hands on her so that she will be healed and live." 24 So Jesus went with him. A large crowd followed and press-ed around him. 25 And a woman was there who had been subject to bleeding for twelve years. 26 She had suffered a great deal under the care of many doctors and had spent all she had, yet instead of getting better she grew worse. 27 When she heard about Jesus, she came up behind him in the crowd and touched his cloak, 28 because she thought, "If I just touch his clothes, I will be healed." 29 Immediately her bleed-ing stopped and she felt in her body that she was freed from her suffering. </a:t>
            </a:r>
          </a:p>
        </p:txBody>
      </p:sp>
    </p:spTree>
    <p:custDataLst>
      <p:tags r:id="rId1"/>
    </p:custDataLst>
  </p:cSld>
  <p:clrMapOvr>
    <a:masterClrMapping/>
  </p:clrMapOvr>
  <p:transition advTm="466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checkerboard(across)">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Mark 5:30-36</a:t>
            </a:r>
          </a:p>
        </p:txBody>
      </p:sp>
      <p:sp>
        <p:nvSpPr>
          <p:cNvPr id="65540" name="Text Box 4"/>
          <p:cNvSpPr txBox="1">
            <a:spLocks noChangeArrowheads="1"/>
          </p:cNvSpPr>
          <p:nvPr/>
        </p:nvSpPr>
        <p:spPr bwMode="auto">
          <a:xfrm>
            <a:off x="533400" y="128905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30 (NIV) At once Jesus realized that power had gone out from him. He turned around in the crowd and asked, "Who touched my clothes?" 31 "You see the people crowding against you," his disciples answered, "and yet you can ask, </a:t>
            </a:r>
            <a:r>
              <a:rPr lang="en-US" altLang="en-US" sz="2400">
                <a:cs typeface="Arial" charset="0"/>
              </a:rPr>
              <a:t>'</a:t>
            </a:r>
            <a:r>
              <a:rPr lang="en-US" altLang="en-US" sz="2400"/>
              <a:t>Who touched me?'" 32 But Jesus kept looking around to see who had done it. 33 Then the woman, knowing what had happened to her, came and fell at his feet and, tremb-ling with fear, told him the whole truth. 34 He said to her, "Daughter, your faith has healed you. Go in peace and be freed from your suffering." 35 While Jesus was still speak-ing, some men came from the house of Jairus, the syna-gogue ruler. "Your daughter is dead," they said. "Why bother the teacher any more?</a:t>
            </a:r>
            <a:r>
              <a:rPr lang="en-US" altLang="en-US" sz="2400">
                <a:cs typeface="Arial" charset="0"/>
              </a:rPr>
              <a:t>"</a:t>
            </a:r>
            <a:r>
              <a:rPr lang="en-US" altLang="en-US" sz="2400"/>
              <a:t> 36 Ignoring what they said, Jesus told the synagogue ruler, "Don't be afraid; just believe." </a:t>
            </a:r>
          </a:p>
        </p:txBody>
      </p:sp>
    </p:spTree>
    <p:custDataLst>
      <p:tags r:id="rId1"/>
    </p:custDataLst>
  </p:cSld>
  <p:clrMapOvr>
    <a:masterClrMapping/>
  </p:clrMapOvr>
  <p:transition advTm="425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checkerboard(across)">
                                      <p:cBhvr>
                                        <p:cTn id="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Mark 5:37-43</a:t>
            </a:r>
          </a:p>
        </p:txBody>
      </p:sp>
      <p:sp>
        <p:nvSpPr>
          <p:cNvPr id="67588" name="Text Box 4"/>
          <p:cNvSpPr txBox="1">
            <a:spLocks noChangeArrowheads="1"/>
          </p:cNvSpPr>
          <p:nvPr/>
        </p:nvSpPr>
        <p:spPr bwMode="auto">
          <a:xfrm>
            <a:off x="381000" y="1295400"/>
            <a:ext cx="8534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37 He did not let anyone follow him except Peter, James and John the brother of James. 38 When they came to the home of the synagogue ruler, Jesus saw a commotion, with people crying and wailing loudly. 39 He went in and said to them, "Why all this commotion and wailing? The child is not dead but asleep." 40 But they laughed at him. After he put them all out, he took the child's father and mother and the disciples who were with him, and went in where the child was. 41 He took her by the hand and said to her, "Talitha koum!" (which means, "Little girl, I say to you, get up!"). 42 Immediately the girl stood up and walked around (she was twelve years old). At this they were completely astonished. 43 He gave strict orders not to let anyone know about this, and told them to give her something to eat. </a:t>
            </a:r>
          </a:p>
        </p:txBody>
      </p:sp>
    </p:spTree>
    <p:custDataLst>
      <p:tags r:id="rId1"/>
    </p:custDataLst>
  </p:cSld>
  <p:clrMapOvr>
    <a:masterClrMapping/>
  </p:clrMapOvr>
  <p:transition advTm="462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heckerboard(across)">
                                      <p:cBhvr>
                                        <p:cTn id="7"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Similar OT Miracles</a:t>
            </a:r>
          </a:p>
        </p:txBody>
      </p:sp>
      <p:sp>
        <p:nvSpPr>
          <p:cNvPr id="60419" name="Rectangle 3"/>
          <p:cNvSpPr>
            <a:spLocks noGrp="1" noChangeArrowheads="1"/>
          </p:cNvSpPr>
          <p:nvPr>
            <p:ph type="body" idx="1"/>
          </p:nvPr>
        </p:nvSpPr>
        <p:spPr/>
        <p:txBody>
          <a:bodyPr/>
          <a:lstStyle/>
          <a:p>
            <a:r>
              <a:rPr lang="en-US" altLang="en-US"/>
              <a:t>Resurrections:</a:t>
            </a:r>
          </a:p>
          <a:p>
            <a:pPr lvl="1"/>
            <a:r>
              <a:rPr lang="en-US" altLang="en-US"/>
              <a:t>Elijah raising widow</a:t>
            </a:r>
            <a:r>
              <a:rPr lang="en-US" altLang="en-US">
                <a:cs typeface="Arial" charset="0"/>
              </a:rPr>
              <a:t>'</a:t>
            </a:r>
            <a:r>
              <a:rPr lang="en-US" altLang="en-US"/>
              <a:t>s son</a:t>
            </a:r>
          </a:p>
          <a:p>
            <a:pPr lvl="1"/>
            <a:r>
              <a:rPr lang="en-US" altLang="en-US"/>
              <a:t>Elisha raising Shunemite woman</a:t>
            </a:r>
            <a:r>
              <a:rPr lang="en-US" altLang="en-US">
                <a:cs typeface="Arial" charset="0"/>
              </a:rPr>
              <a:t>'</a:t>
            </a:r>
            <a:r>
              <a:rPr lang="en-US" altLang="en-US"/>
              <a:t>s son</a:t>
            </a:r>
          </a:p>
          <a:p>
            <a:pPr lvl="1"/>
            <a:r>
              <a:rPr lang="en-US" altLang="en-US"/>
              <a:t>Fellow thrown in Elisha</a:t>
            </a:r>
            <a:r>
              <a:rPr lang="en-US" altLang="en-US">
                <a:cs typeface="Arial" charset="0"/>
              </a:rPr>
              <a:t>'</a:t>
            </a:r>
            <a:r>
              <a:rPr lang="en-US" altLang="en-US"/>
              <a:t>s grave</a:t>
            </a:r>
          </a:p>
          <a:p>
            <a:r>
              <a:rPr lang="en-US" altLang="en-US"/>
              <a:t>Healings:</a:t>
            </a:r>
          </a:p>
          <a:p>
            <a:pPr lvl="1"/>
            <a:r>
              <a:rPr lang="en-US" altLang="en-US"/>
              <a:t>God gives Miriam leprosy, later heals her.</a:t>
            </a:r>
          </a:p>
          <a:p>
            <a:pPr lvl="1"/>
            <a:r>
              <a:rPr lang="en-US" altLang="en-US"/>
              <a:t>Elisha heals Naaman</a:t>
            </a:r>
            <a:r>
              <a:rPr lang="en-US" altLang="en-US">
                <a:cs typeface="Arial" charset="0"/>
              </a:rPr>
              <a:t>'</a:t>
            </a:r>
            <a:r>
              <a:rPr lang="en-US" altLang="en-US"/>
              <a:t>s leprosy, later gives leprosy to Gehazi.</a:t>
            </a:r>
          </a:p>
        </p:txBody>
      </p:sp>
    </p:spTree>
    <p:custDataLst>
      <p:tags r:id="rId1"/>
    </p:custDataLst>
  </p:cSld>
  <p:clrMapOvr>
    <a:masterClrMapping/>
  </p:clrMapOvr>
  <p:transition advTm="318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additive="base">
                                        <p:cTn id="43"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Other OT Background</a:t>
            </a:r>
          </a:p>
        </p:txBody>
      </p:sp>
      <p:sp>
        <p:nvSpPr>
          <p:cNvPr id="61443" name="Rectangle 3"/>
          <p:cNvSpPr>
            <a:spLocks noGrp="1" noChangeArrowheads="1"/>
          </p:cNvSpPr>
          <p:nvPr>
            <p:ph type="body" idx="1"/>
          </p:nvPr>
        </p:nvSpPr>
        <p:spPr/>
        <p:txBody>
          <a:bodyPr/>
          <a:lstStyle/>
          <a:p>
            <a:r>
              <a:rPr lang="en-US" altLang="en-US"/>
              <a:t>Uncleanness: </a:t>
            </a:r>
          </a:p>
          <a:p>
            <a:pPr lvl="1"/>
            <a:r>
              <a:rPr lang="en-US" altLang="en-US"/>
              <a:t>A ritual state which prohibited a person from taking part in the formal worship in tabernacle or temple.</a:t>
            </a:r>
          </a:p>
          <a:p>
            <a:pPr lvl="1"/>
            <a:r>
              <a:rPr lang="en-US" altLang="en-US"/>
              <a:t>It could be contracted by having certain diseases, such as leprosy or hemorrhage.</a:t>
            </a:r>
          </a:p>
          <a:p>
            <a:pPr lvl="1"/>
            <a:r>
              <a:rPr lang="en-US" altLang="en-US"/>
              <a:t>It could be contracted by touching an unclean person or object.</a:t>
            </a:r>
          </a:p>
        </p:txBody>
      </p:sp>
    </p:spTree>
    <p:custDataLst>
      <p:tags r:id="rId1"/>
    </p:custDataLst>
  </p:cSld>
  <p:clrMapOvr>
    <a:masterClrMapping/>
  </p:clrMapOvr>
  <p:transition advTm="255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Purpose of Gospel Miracles?</a:t>
            </a:r>
          </a:p>
        </p:txBody>
      </p:sp>
      <p:sp>
        <p:nvSpPr>
          <p:cNvPr id="6147" name="Rectangle 3"/>
          <p:cNvSpPr>
            <a:spLocks noGrp="1" noChangeArrowheads="1"/>
          </p:cNvSpPr>
          <p:nvPr>
            <p:ph type="body" sz="half" idx="1"/>
          </p:nvPr>
        </p:nvSpPr>
        <p:spPr/>
        <p:txBody>
          <a:bodyPr/>
          <a:lstStyle/>
          <a:p>
            <a:r>
              <a:rPr lang="en-US" altLang="en-US" sz="2800"/>
              <a:t>They attest Jesus as coming from God.</a:t>
            </a:r>
          </a:p>
          <a:p>
            <a:r>
              <a:rPr lang="en-US" altLang="en-US" sz="2800"/>
              <a:t>They support Jesus</a:t>
            </a:r>
            <a:r>
              <a:rPr lang="en-US" altLang="en-US" sz="2800">
                <a:cs typeface="Arial" charset="0"/>
              </a:rPr>
              <a:t>'</a:t>
            </a:r>
            <a:r>
              <a:rPr lang="en-US" altLang="en-US" sz="2800"/>
              <a:t> claims.</a:t>
            </a:r>
          </a:p>
          <a:p>
            <a:r>
              <a:rPr lang="en-US" altLang="en-US" sz="2800"/>
              <a:t>They tell us something about who God is and what he is doing.</a:t>
            </a:r>
          </a:p>
        </p:txBody>
      </p:sp>
      <p:pic>
        <p:nvPicPr>
          <p:cNvPr id="6149" name="Picture 5" descr="JesusHealingBlind"/>
          <p:cNvPicPr>
            <a:picLocks noGrp="1" noChangeAspect="1" noChangeArrowheads="1"/>
          </p:cNvPicPr>
          <p:nvPr>
            <p:ph sz="half" idx="2"/>
          </p:nvPr>
        </p:nvPicPr>
        <p:blipFill>
          <a:blip r:embed="rId3">
            <a:lum contrast="-18000"/>
            <a:extLst>
              <a:ext uri="{28A0092B-C50C-407E-A947-70E740481C1C}">
                <a14:useLocalDpi xmlns:a14="http://schemas.microsoft.com/office/drawing/2010/main" val="0"/>
              </a:ext>
            </a:extLst>
          </a:blip>
          <a:srcRect/>
          <a:stretch>
            <a:fillRect/>
          </a:stretch>
        </p:blipFill>
        <p:spPr>
          <a:xfrm>
            <a:off x="4776788" y="1600200"/>
            <a:ext cx="37798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62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Actions</a:t>
            </a:r>
          </a:p>
        </p:txBody>
      </p:sp>
      <p:sp>
        <p:nvSpPr>
          <p:cNvPr id="62467" name="Rectangle 3"/>
          <p:cNvSpPr>
            <a:spLocks noGrp="1" noChangeArrowheads="1"/>
          </p:cNvSpPr>
          <p:nvPr>
            <p:ph type="body" idx="1"/>
          </p:nvPr>
        </p:nvSpPr>
        <p:spPr>
          <a:xfrm>
            <a:off x="457200" y="1371600"/>
            <a:ext cx="8229600" cy="5105400"/>
          </a:xfrm>
        </p:spPr>
        <p:txBody>
          <a:bodyPr/>
          <a:lstStyle/>
          <a:p>
            <a:pPr>
              <a:lnSpc>
                <a:spcPct val="90000"/>
              </a:lnSpc>
            </a:pPr>
            <a:r>
              <a:rPr lang="en-US" altLang="en-US"/>
              <a:t>He feels power flow out from him when touched by the woman in the crowd.</a:t>
            </a:r>
          </a:p>
          <a:p>
            <a:pPr>
              <a:lnSpc>
                <a:spcPct val="90000"/>
              </a:lnSpc>
            </a:pPr>
            <a:r>
              <a:rPr lang="en-US" altLang="en-US"/>
              <a:t>He apparently doesn</a:t>
            </a:r>
            <a:r>
              <a:rPr lang="en-US" altLang="en-US">
                <a:cs typeface="Arial" charset="0"/>
              </a:rPr>
              <a:t>'</a:t>
            </a:r>
            <a:r>
              <a:rPr lang="en-US" altLang="en-US"/>
              <a:t>t know who touched him. (Jesus</a:t>
            </a:r>
            <a:r>
              <a:rPr lang="en-US" altLang="en-US">
                <a:cs typeface="Arial" charset="0"/>
              </a:rPr>
              <a:t>'</a:t>
            </a:r>
            <a:r>
              <a:rPr lang="en-US" altLang="en-US"/>
              <a:t> humanity; he apparently set aside his omniscience during his earthly ministry.)</a:t>
            </a:r>
          </a:p>
          <a:p>
            <a:pPr>
              <a:lnSpc>
                <a:spcPct val="90000"/>
              </a:lnSpc>
            </a:pPr>
            <a:r>
              <a:rPr lang="en-US" altLang="en-US"/>
              <a:t>He calls on the woman to explain what happened.  Since he typically does not call attention to himself &amp; his miracles, this probably has some purpose for the woman’s benefit.</a:t>
            </a:r>
          </a:p>
        </p:txBody>
      </p:sp>
    </p:spTree>
    <p:custDataLst>
      <p:tags r:id="rId1"/>
    </p:custDataLst>
  </p:cSld>
  <p:clrMapOvr>
    <a:masterClrMapping/>
  </p:clrMapOvr>
  <p:transition advTm="902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Actions</a:t>
            </a:r>
          </a:p>
        </p:txBody>
      </p:sp>
      <p:sp>
        <p:nvSpPr>
          <p:cNvPr id="69635" name="Rectangle 3"/>
          <p:cNvSpPr>
            <a:spLocks noGrp="1" noChangeArrowheads="1"/>
          </p:cNvSpPr>
          <p:nvPr>
            <p:ph type="body" idx="1"/>
          </p:nvPr>
        </p:nvSpPr>
        <p:spPr/>
        <p:txBody>
          <a:bodyPr/>
          <a:lstStyle/>
          <a:p>
            <a:r>
              <a:rPr lang="en-US" altLang="en-US"/>
              <a:t>Jesus is not upset by this interruption, nor (in general) by relevant interruptions.</a:t>
            </a:r>
          </a:p>
          <a:p>
            <a:pPr lvl="1"/>
            <a:r>
              <a:rPr lang="en-US" altLang="en-US"/>
              <a:t>He is trusting his Father for all the circumstances of life, acting in a way to make best use of them for his Father</a:t>
            </a:r>
            <a:r>
              <a:rPr lang="en-US" altLang="en-US">
                <a:cs typeface="Arial" charset="0"/>
              </a:rPr>
              <a:t>'</a:t>
            </a:r>
            <a:r>
              <a:rPr lang="en-US" altLang="en-US"/>
              <a:t>s glory.</a:t>
            </a:r>
          </a:p>
          <a:p>
            <a:r>
              <a:rPr lang="en-US" altLang="en-US"/>
              <a:t>Jesus encourages Jairus when the news of his daughter’s death arrives.</a:t>
            </a:r>
          </a:p>
        </p:txBody>
      </p:sp>
    </p:spTree>
    <p:custDataLst>
      <p:tags r:id="rId1"/>
    </p:custDataLst>
  </p:cSld>
  <p:clrMapOvr>
    <a:masterClrMapping/>
  </p:clrMapOvr>
  <p:transition advTm="67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Jesus</a:t>
            </a:r>
            <a:r>
              <a:rPr lang="en-US" altLang="en-US">
                <a:cs typeface="Arial" charset="0"/>
              </a:rPr>
              <a:t>'</a:t>
            </a:r>
            <a:r>
              <a:rPr lang="en-US" altLang="en-US"/>
              <a:t> Actions</a:t>
            </a:r>
          </a:p>
        </p:txBody>
      </p:sp>
      <p:sp>
        <p:nvSpPr>
          <p:cNvPr id="70659" name="Rectangle 3"/>
          <p:cNvSpPr>
            <a:spLocks noGrp="1" noChangeArrowheads="1"/>
          </p:cNvSpPr>
          <p:nvPr>
            <p:ph type="body" idx="1"/>
          </p:nvPr>
        </p:nvSpPr>
        <p:spPr/>
        <p:txBody>
          <a:bodyPr/>
          <a:lstStyle/>
          <a:p>
            <a:r>
              <a:rPr lang="en-US" altLang="en-US" sz="2800"/>
              <a:t>Jesus puts out the bystanders when he heals the girl.</a:t>
            </a:r>
          </a:p>
          <a:p>
            <a:pPr lvl="1"/>
            <a:r>
              <a:rPr lang="en-US" altLang="en-US" sz="2400"/>
              <a:t>He probably makes the remark about the girl sleeping to throw them off the track.</a:t>
            </a:r>
          </a:p>
          <a:p>
            <a:pPr lvl="1"/>
            <a:r>
              <a:rPr lang="en-US" altLang="en-US" sz="2400"/>
              <a:t>Some think she was not really dead, but it appears that Luke</a:t>
            </a:r>
            <a:r>
              <a:rPr lang="en-US" altLang="en-US" sz="2400">
                <a:cs typeface="Arial" charset="0"/>
              </a:rPr>
              <a:t>'</a:t>
            </a:r>
            <a:r>
              <a:rPr lang="en-US" altLang="en-US" sz="2400"/>
              <a:t>s narration (8:53) confirms that she was.</a:t>
            </a:r>
          </a:p>
          <a:p>
            <a:r>
              <a:rPr lang="en-US" altLang="en-US" sz="2800"/>
              <a:t>Jesus allows himself to be touched by the woman &amp; touches the girl, so that by OT law, he would become unclean, but in each case the unclean person is cleansed!</a:t>
            </a:r>
          </a:p>
        </p:txBody>
      </p:sp>
    </p:spTree>
    <p:custDataLst>
      <p:tags r:id="rId1"/>
    </p:custDataLst>
  </p:cSld>
  <p:clrMapOvr>
    <a:masterClrMapping/>
  </p:clrMapOvr>
  <p:transition advTm="1038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Summary of the Series</a:t>
            </a:r>
          </a:p>
        </p:txBody>
      </p:sp>
      <p:sp>
        <p:nvSpPr>
          <p:cNvPr id="71684" name="Rectangle 4"/>
          <p:cNvSpPr>
            <a:spLocks noGrp="1" noChangeArrowheads="1"/>
          </p:cNvSpPr>
          <p:nvPr>
            <p:ph type="body" sz="half" idx="1"/>
          </p:nvPr>
        </p:nvSpPr>
        <p:spPr>
          <a:xfrm>
            <a:off x="457200" y="1600200"/>
            <a:ext cx="4343400" cy="4525963"/>
          </a:xfrm>
        </p:spPr>
        <p:txBody>
          <a:bodyPr/>
          <a:lstStyle/>
          <a:p>
            <a:pPr>
              <a:buFontTx/>
              <a:buNone/>
            </a:pPr>
            <a:r>
              <a:rPr lang="en-US" altLang="en-US" b="1"/>
              <a:t>Miracle</a:t>
            </a:r>
          </a:p>
          <a:p>
            <a:r>
              <a:rPr lang="en-US" altLang="en-US"/>
              <a:t>Wedding at Cana</a:t>
            </a:r>
          </a:p>
          <a:p>
            <a:r>
              <a:rPr lang="en-US" altLang="en-US"/>
              <a:t>Stilling the Storm</a:t>
            </a:r>
          </a:p>
          <a:p>
            <a:r>
              <a:rPr lang="en-US" altLang="en-US"/>
              <a:t>Gerasene Demoniac</a:t>
            </a:r>
          </a:p>
          <a:p>
            <a:r>
              <a:rPr lang="en-US" altLang="en-US"/>
              <a:t>Hemorrhaging Woman</a:t>
            </a:r>
          </a:p>
          <a:p>
            <a:r>
              <a:rPr lang="en-US" altLang="en-US"/>
              <a:t>Jairus</a:t>
            </a:r>
            <a:r>
              <a:rPr lang="en-US" altLang="en-US">
                <a:cs typeface="Arial" charset="0"/>
              </a:rPr>
              <a:t>'</a:t>
            </a:r>
            <a:r>
              <a:rPr lang="en-US" altLang="en-US"/>
              <a:t> Daughter</a:t>
            </a:r>
          </a:p>
        </p:txBody>
      </p:sp>
      <p:sp>
        <p:nvSpPr>
          <p:cNvPr id="71685" name="Rectangle 5"/>
          <p:cNvSpPr>
            <a:spLocks noGrp="1" noChangeArrowheads="1"/>
          </p:cNvSpPr>
          <p:nvPr>
            <p:ph type="body" sz="half" idx="2"/>
          </p:nvPr>
        </p:nvSpPr>
        <p:spPr/>
        <p:txBody>
          <a:bodyPr/>
          <a:lstStyle/>
          <a:p>
            <a:pPr>
              <a:buFontTx/>
              <a:buNone/>
            </a:pPr>
            <a:r>
              <a:rPr lang="en-US" altLang="en-US" b="1"/>
              <a:t>Problem/Solution</a:t>
            </a:r>
          </a:p>
          <a:p>
            <a:r>
              <a:rPr lang="en-US" altLang="en-US"/>
              <a:t>Need/joy, abundance</a:t>
            </a:r>
          </a:p>
          <a:p>
            <a:r>
              <a:rPr lang="en-US" altLang="en-US"/>
              <a:t>Danger/safety</a:t>
            </a:r>
          </a:p>
          <a:p>
            <a:r>
              <a:rPr lang="en-US" altLang="en-US"/>
              <a:t>Oppression/rescue</a:t>
            </a:r>
          </a:p>
          <a:p>
            <a:r>
              <a:rPr lang="en-US" altLang="en-US"/>
              <a:t>Illness/health</a:t>
            </a:r>
          </a:p>
          <a:p>
            <a:r>
              <a:rPr lang="en-US" altLang="en-US"/>
              <a:t>Death/life</a:t>
            </a:r>
          </a:p>
        </p:txBody>
      </p:sp>
    </p:spTree>
    <p:custDataLst>
      <p:tags r:id="rId1"/>
    </p:custDataLst>
  </p:cSld>
  <p:clrMapOvr>
    <a:masterClrMapping/>
  </p:clrMapOvr>
  <p:transition advTm="927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685">
                                            <p:txEl>
                                              <p:pRg st="0" end="0"/>
                                            </p:txEl>
                                          </p:spTgt>
                                        </p:tgtEl>
                                        <p:attrNameLst>
                                          <p:attrName>style.visibility</p:attrName>
                                        </p:attrNameLst>
                                      </p:cBhvr>
                                      <p:to>
                                        <p:strVal val="visible"/>
                                      </p:to>
                                    </p:set>
                                    <p:anim calcmode="lin" valueType="num">
                                      <p:cBhvr additive="base">
                                        <p:cTn id="13" dur="500" fill="hold"/>
                                        <p:tgtEl>
                                          <p:spTgt spid="7168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4">
                                            <p:txEl>
                                              <p:pRg st="1" end="1"/>
                                            </p:txEl>
                                          </p:spTgt>
                                        </p:tgtEl>
                                        <p:attrNameLst>
                                          <p:attrName>style.visibility</p:attrName>
                                        </p:attrNameLst>
                                      </p:cBhvr>
                                      <p:to>
                                        <p:strVal val="visible"/>
                                      </p:to>
                                    </p:set>
                                    <p:anim calcmode="lin" valueType="num">
                                      <p:cBhvr additive="base">
                                        <p:cTn id="19" dur="500" fill="hold"/>
                                        <p:tgtEl>
                                          <p:spTgt spid="7168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685">
                                            <p:txEl>
                                              <p:pRg st="1" end="1"/>
                                            </p:txEl>
                                          </p:spTgt>
                                        </p:tgtEl>
                                        <p:attrNameLst>
                                          <p:attrName>style.visibility</p:attrName>
                                        </p:attrNameLst>
                                      </p:cBhvr>
                                      <p:to>
                                        <p:strVal val="visible"/>
                                      </p:to>
                                    </p:set>
                                    <p:anim calcmode="lin" valueType="num">
                                      <p:cBhvr additive="base">
                                        <p:cTn id="25" dur="500" fill="hold"/>
                                        <p:tgtEl>
                                          <p:spTgt spid="71685">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6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4">
                                            <p:txEl>
                                              <p:pRg st="2" end="2"/>
                                            </p:txEl>
                                          </p:spTgt>
                                        </p:tgtEl>
                                        <p:attrNameLst>
                                          <p:attrName>style.visibility</p:attrName>
                                        </p:attrNameLst>
                                      </p:cBhvr>
                                      <p:to>
                                        <p:strVal val="visible"/>
                                      </p:to>
                                    </p:set>
                                    <p:anim calcmode="lin" valueType="num">
                                      <p:cBhvr additive="base">
                                        <p:cTn id="31" dur="500" fill="hold"/>
                                        <p:tgtEl>
                                          <p:spTgt spid="71684">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1685">
                                            <p:txEl>
                                              <p:pRg st="2" end="2"/>
                                            </p:txEl>
                                          </p:spTgt>
                                        </p:tgtEl>
                                        <p:attrNameLst>
                                          <p:attrName>style.visibility</p:attrName>
                                        </p:attrNameLst>
                                      </p:cBhvr>
                                      <p:to>
                                        <p:strVal val="visible"/>
                                      </p:to>
                                    </p:set>
                                    <p:anim calcmode="lin" valueType="num">
                                      <p:cBhvr additive="base">
                                        <p:cTn id="37" dur="500" fill="hold"/>
                                        <p:tgtEl>
                                          <p:spTgt spid="71685">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16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684">
                                            <p:txEl>
                                              <p:pRg st="3" end="3"/>
                                            </p:txEl>
                                          </p:spTgt>
                                        </p:tgtEl>
                                        <p:attrNameLst>
                                          <p:attrName>style.visibility</p:attrName>
                                        </p:attrNameLst>
                                      </p:cBhvr>
                                      <p:to>
                                        <p:strVal val="visible"/>
                                      </p:to>
                                    </p:set>
                                    <p:anim calcmode="lin" valueType="num">
                                      <p:cBhvr additive="base">
                                        <p:cTn id="43" dur="500" fill="hold"/>
                                        <p:tgtEl>
                                          <p:spTgt spid="71684">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6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1685">
                                            <p:txEl>
                                              <p:pRg st="3" end="3"/>
                                            </p:txEl>
                                          </p:spTgt>
                                        </p:tgtEl>
                                        <p:attrNameLst>
                                          <p:attrName>style.visibility</p:attrName>
                                        </p:attrNameLst>
                                      </p:cBhvr>
                                      <p:to>
                                        <p:strVal val="visible"/>
                                      </p:to>
                                    </p:set>
                                    <p:anim calcmode="lin" valueType="num">
                                      <p:cBhvr additive="base">
                                        <p:cTn id="49" dur="500" fill="hold"/>
                                        <p:tgtEl>
                                          <p:spTgt spid="71685">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16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684">
                                            <p:txEl>
                                              <p:pRg st="4" end="4"/>
                                            </p:txEl>
                                          </p:spTgt>
                                        </p:tgtEl>
                                        <p:attrNameLst>
                                          <p:attrName>style.visibility</p:attrName>
                                        </p:attrNameLst>
                                      </p:cBhvr>
                                      <p:to>
                                        <p:strVal val="visible"/>
                                      </p:to>
                                    </p:set>
                                    <p:anim calcmode="lin" valueType="num">
                                      <p:cBhvr additive="base">
                                        <p:cTn id="55" dur="500" fill="hold"/>
                                        <p:tgtEl>
                                          <p:spTgt spid="71684">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6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1685">
                                            <p:txEl>
                                              <p:pRg st="4" end="4"/>
                                            </p:txEl>
                                          </p:spTgt>
                                        </p:tgtEl>
                                        <p:attrNameLst>
                                          <p:attrName>style.visibility</p:attrName>
                                        </p:attrNameLst>
                                      </p:cBhvr>
                                      <p:to>
                                        <p:strVal val="visible"/>
                                      </p:to>
                                    </p:set>
                                    <p:anim calcmode="lin" valueType="num">
                                      <p:cBhvr additive="base">
                                        <p:cTn id="61" dur="500" fill="hold"/>
                                        <p:tgtEl>
                                          <p:spTgt spid="71685">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168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684">
                                            <p:txEl>
                                              <p:pRg st="5" end="5"/>
                                            </p:txEl>
                                          </p:spTgt>
                                        </p:tgtEl>
                                        <p:attrNameLst>
                                          <p:attrName>style.visibility</p:attrName>
                                        </p:attrNameLst>
                                      </p:cBhvr>
                                      <p:to>
                                        <p:strVal val="visible"/>
                                      </p:to>
                                    </p:set>
                                    <p:anim calcmode="lin" valueType="num">
                                      <p:cBhvr additive="base">
                                        <p:cTn id="67" dur="500" fill="hold"/>
                                        <p:tgtEl>
                                          <p:spTgt spid="71684">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16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1685">
                                            <p:txEl>
                                              <p:pRg st="5" end="5"/>
                                            </p:txEl>
                                          </p:spTgt>
                                        </p:tgtEl>
                                        <p:attrNameLst>
                                          <p:attrName>style.visibility</p:attrName>
                                        </p:attrNameLst>
                                      </p:cBhvr>
                                      <p:to>
                                        <p:strVal val="visible"/>
                                      </p:to>
                                    </p:set>
                                    <p:anim calcmode="lin" valueType="num">
                                      <p:cBhvr additive="base">
                                        <p:cTn id="73" dur="500" fill="hold"/>
                                        <p:tgtEl>
                                          <p:spTgt spid="71685">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168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uiExpand="1" build="p"/>
      <p:bldP spid="7168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Lessons</a:t>
            </a:r>
          </a:p>
        </p:txBody>
      </p:sp>
      <p:sp>
        <p:nvSpPr>
          <p:cNvPr id="73731" name="Rectangle 3"/>
          <p:cNvSpPr>
            <a:spLocks noGrp="1" noChangeArrowheads="1"/>
          </p:cNvSpPr>
          <p:nvPr>
            <p:ph type="body" idx="1"/>
          </p:nvPr>
        </p:nvSpPr>
        <p:spPr/>
        <p:txBody>
          <a:bodyPr/>
          <a:lstStyle/>
          <a:p>
            <a:pPr>
              <a:lnSpc>
                <a:spcPct val="90000"/>
              </a:lnSpc>
            </a:pPr>
            <a:r>
              <a:rPr lang="en-US" altLang="en-US"/>
              <a:t>Jesus is present with us in our need.</a:t>
            </a:r>
          </a:p>
          <a:p>
            <a:pPr lvl="1">
              <a:lnSpc>
                <a:spcPct val="90000"/>
              </a:lnSpc>
            </a:pPr>
            <a:r>
              <a:rPr lang="en-US" altLang="en-US"/>
              <a:t>He has compassion upon us.</a:t>
            </a:r>
          </a:p>
          <a:p>
            <a:pPr lvl="1">
              <a:lnSpc>
                <a:spcPct val="90000"/>
              </a:lnSpc>
            </a:pPr>
            <a:r>
              <a:rPr lang="en-US" altLang="en-US"/>
              <a:t>He has power to save us.</a:t>
            </a:r>
          </a:p>
          <a:p>
            <a:pPr>
              <a:lnSpc>
                <a:spcPct val="90000"/>
              </a:lnSpc>
            </a:pPr>
            <a:r>
              <a:rPr lang="en-US" altLang="en-US"/>
              <a:t>Jesus has come to restore what was lost in the Fall:</a:t>
            </a:r>
          </a:p>
          <a:p>
            <a:pPr lvl="1">
              <a:lnSpc>
                <a:spcPct val="90000"/>
              </a:lnSpc>
            </a:pPr>
            <a:r>
              <a:rPr lang="en-US" altLang="en-US"/>
              <a:t>To rescue us from our own &amp; others</a:t>
            </a:r>
            <a:r>
              <a:rPr lang="en-US" altLang="en-US">
                <a:cs typeface="Arial" charset="0"/>
              </a:rPr>
              <a:t>'</a:t>
            </a:r>
            <a:r>
              <a:rPr lang="en-US" altLang="en-US"/>
              <a:t> wickedness</a:t>
            </a:r>
          </a:p>
          <a:p>
            <a:pPr lvl="1">
              <a:lnSpc>
                <a:spcPct val="90000"/>
              </a:lnSpc>
            </a:pPr>
            <a:r>
              <a:rPr lang="en-US" altLang="en-US"/>
              <a:t>To give us life, health, safety, abundance, and joy.</a:t>
            </a:r>
          </a:p>
        </p:txBody>
      </p:sp>
    </p:spTree>
    <p:custDataLst>
      <p:tags r:id="rId1"/>
    </p:custDataLst>
  </p:cSld>
  <p:clrMapOvr>
    <a:masterClrMapping/>
  </p:clrMapOvr>
  <p:transition advTm="20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descr="JesusHealing03"/>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687638" y="685800"/>
            <a:ext cx="3768725" cy="5486400"/>
          </a:xfrm>
          <a:prstGeom prst="rect">
            <a:avLst/>
          </a:prstGeom>
          <a:noFill/>
          <a:extLst>
            <a:ext uri="{909E8E84-426E-40DD-AFC4-6F175D3DCCD1}">
              <a14:hiddenFill xmlns:a14="http://schemas.microsoft.com/office/drawing/2010/main">
                <a:solidFill>
                  <a:srgbClr val="FFFFFF"/>
                </a:solidFill>
              </a14:hiddenFill>
            </a:ext>
          </a:extLst>
        </p:spPr>
      </p:pic>
      <p:sp>
        <p:nvSpPr>
          <p:cNvPr id="74756" name="Rectangle 4"/>
          <p:cNvSpPr>
            <a:spLocks noGrp="1" noChangeArrowheads="1"/>
          </p:cNvSpPr>
          <p:nvPr>
            <p:ph type="ctrTitle"/>
          </p:nvPr>
        </p:nvSpPr>
        <p:spPr/>
        <p:txBody>
          <a:bodyPr/>
          <a:lstStyle/>
          <a:p>
            <a:r>
              <a:rPr lang="en-US" altLang="en-US"/>
              <a:t>The End</a:t>
            </a:r>
          </a:p>
        </p:txBody>
      </p:sp>
      <p:sp>
        <p:nvSpPr>
          <p:cNvPr id="7475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Click="0" advTm="145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500" fill="hold"/>
                                        <p:tgtEl>
                                          <p:spTgt spid="74756"/>
                                        </p:tgtEl>
                                        <p:attrNameLst>
                                          <p:attrName>ppt_w</p:attrName>
                                        </p:attrNameLst>
                                      </p:cBhvr>
                                      <p:tavLst>
                                        <p:tav tm="0">
                                          <p:val>
                                            <p:fltVal val="0"/>
                                          </p:val>
                                        </p:tav>
                                        <p:tav tm="100000">
                                          <p:val>
                                            <p:strVal val="#ppt_w"/>
                                          </p:val>
                                        </p:tav>
                                      </p:tavLst>
                                    </p:anim>
                                    <p:anim calcmode="lin" valueType="num">
                                      <p:cBhvr>
                                        <p:cTn id="8" dur="500" fill="hold"/>
                                        <p:tgtEl>
                                          <p:spTgt spid="747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This Series</a:t>
            </a:r>
          </a:p>
        </p:txBody>
      </p:sp>
      <p:sp>
        <p:nvSpPr>
          <p:cNvPr id="14339" name="Rectangle 3"/>
          <p:cNvSpPr>
            <a:spLocks noGrp="1" noChangeArrowheads="1"/>
          </p:cNvSpPr>
          <p:nvPr>
            <p:ph type="body" idx="1"/>
          </p:nvPr>
        </p:nvSpPr>
        <p:spPr/>
        <p:txBody>
          <a:bodyPr/>
          <a:lstStyle/>
          <a:p>
            <a:pPr>
              <a:lnSpc>
                <a:spcPct val="90000"/>
              </a:lnSpc>
            </a:pPr>
            <a:r>
              <a:rPr lang="en-US" altLang="en-US"/>
              <a:t>In this series, we want to look at four (actually five) of Jesus</a:t>
            </a:r>
            <a:r>
              <a:rPr lang="en-US" altLang="en-US">
                <a:cs typeface="Arial" charset="0"/>
              </a:rPr>
              <a:t>'</a:t>
            </a:r>
            <a:r>
              <a:rPr lang="en-US" altLang="en-US"/>
              <a:t> miracles:</a:t>
            </a:r>
          </a:p>
          <a:p>
            <a:pPr lvl="1">
              <a:lnSpc>
                <a:spcPct val="90000"/>
              </a:lnSpc>
            </a:pPr>
            <a:r>
              <a:rPr lang="en-US" altLang="en-US"/>
              <a:t>The wedding at Cana (John 2:1-11)</a:t>
            </a:r>
          </a:p>
          <a:p>
            <a:pPr lvl="1">
              <a:lnSpc>
                <a:spcPct val="90000"/>
              </a:lnSpc>
            </a:pPr>
            <a:r>
              <a:rPr lang="en-US" altLang="en-US"/>
              <a:t>Stilling the storm (Mark 4:35-41)</a:t>
            </a:r>
          </a:p>
          <a:p>
            <a:pPr lvl="1">
              <a:lnSpc>
                <a:spcPct val="90000"/>
              </a:lnSpc>
            </a:pPr>
            <a:r>
              <a:rPr lang="en-US" altLang="en-US"/>
              <a:t>The Gerasene demoniac (Mark 5:1-20)</a:t>
            </a:r>
          </a:p>
          <a:p>
            <a:pPr lvl="1">
              <a:lnSpc>
                <a:spcPct val="90000"/>
              </a:lnSpc>
            </a:pPr>
            <a:r>
              <a:rPr lang="en-US" altLang="en-US"/>
              <a:t>The woman w/ hemorrhage &amp; Jairus</a:t>
            </a:r>
            <a:r>
              <a:rPr lang="en-US" altLang="en-US">
                <a:cs typeface="Arial" charset="0"/>
              </a:rPr>
              <a:t>'</a:t>
            </a:r>
            <a:r>
              <a:rPr lang="en-US" altLang="en-US"/>
              <a:t> daughter (Mark 5:21-43)</a:t>
            </a:r>
          </a:p>
          <a:p>
            <a:pPr>
              <a:lnSpc>
                <a:spcPct val="90000"/>
              </a:lnSpc>
            </a:pPr>
            <a:r>
              <a:rPr lang="en-US" altLang="en-US"/>
              <a:t>These will tell us a great deal about Jesus and his mission.</a:t>
            </a:r>
          </a:p>
          <a:p>
            <a:pPr>
              <a:lnSpc>
                <a:spcPct val="90000"/>
              </a:lnSpc>
            </a:pPr>
            <a:endParaRPr lang="en-US" altLang="en-US"/>
          </a:p>
        </p:txBody>
      </p:sp>
    </p:spTree>
    <p:custDataLst>
      <p:tags r:id="rId1"/>
    </p:custDataLst>
  </p:cSld>
  <p:clrMapOvr>
    <a:masterClrMapping/>
  </p:clrMapOvr>
  <p:transition advTm="328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wedding"/>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l="3261" t="2917" r="1086" b="2249"/>
          <a:stretch>
            <a:fillRect/>
          </a:stretch>
        </p:blipFill>
        <p:spPr bwMode="auto">
          <a:xfrm>
            <a:off x="1219200" y="914400"/>
            <a:ext cx="6705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ctrTitle"/>
          </p:nvPr>
        </p:nvSpPr>
        <p:spPr/>
        <p:txBody>
          <a:bodyPr/>
          <a:lstStyle/>
          <a:p>
            <a:r>
              <a:rPr lang="en-US" altLang="en-US"/>
              <a:t>The Wedding at Cana</a:t>
            </a:r>
          </a:p>
        </p:txBody>
      </p:sp>
      <p:sp>
        <p:nvSpPr>
          <p:cNvPr id="7173" name="Rectangle 5"/>
          <p:cNvSpPr>
            <a:spLocks noGrp="1" noChangeArrowheads="1"/>
          </p:cNvSpPr>
          <p:nvPr>
            <p:ph type="subTitle" idx="1"/>
          </p:nvPr>
        </p:nvSpPr>
        <p:spPr/>
        <p:txBody>
          <a:bodyPr/>
          <a:lstStyle/>
          <a:p>
            <a:r>
              <a:rPr lang="en-US" altLang="en-US"/>
              <a:t>John 2:1-11</a:t>
            </a:r>
          </a:p>
        </p:txBody>
      </p:sp>
    </p:spTree>
    <p:custDataLst>
      <p:tags r:id="rId1"/>
    </p:custDataLst>
  </p:cSld>
  <p:clrMapOvr>
    <a:masterClrMapping/>
  </p:clrMapOvr>
  <p:transition advTm="62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Effect transition="in" filter="checkerboard(across)">
                                      <p:cBhvr>
                                        <p:cTn id="13" dur="5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Miracles as </a:t>
            </a:r>
            <a:r>
              <a:rPr lang="en-US" altLang="en-US">
                <a:cs typeface="Arial" charset="0"/>
              </a:rPr>
              <a:t>'</a:t>
            </a:r>
            <a:r>
              <a:rPr lang="en-US" altLang="en-US"/>
              <a:t>Signs’</a:t>
            </a:r>
          </a:p>
        </p:txBody>
      </p:sp>
      <p:sp>
        <p:nvSpPr>
          <p:cNvPr id="9219" name="Rectangle 3"/>
          <p:cNvSpPr>
            <a:spLocks noGrp="1" noChangeArrowheads="1"/>
          </p:cNvSpPr>
          <p:nvPr>
            <p:ph type="body" idx="1"/>
          </p:nvPr>
        </p:nvSpPr>
        <p:spPr/>
        <p:txBody>
          <a:bodyPr/>
          <a:lstStyle/>
          <a:p>
            <a:pPr>
              <a:lnSpc>
                <a:spcPct val="90000"/>
              </a:lnSpc>
            </a:pPr>
            <a:r>
              <a:rPr lang="en-US" altLang="en-US"/>
              <a:t>This is a distinctive emphasis in the Gospel of John.</a:t>
            </a:r>
          </a:p>
          <a:p>
            <a:pPr>
              <a:lnSpc>
                <a:spcPct val="90000"/>
              </a:lnSpc>
            </a:pPr>
            <a:r>
              <a:rPr lang="en-US" altLang="en-US"/>
              <a:t>It is one of the four common words for miracles in the NT Greek.</a:t>
            </a:r>
          </a:p>
          <a:p>
            <a:pPr>
              <a:lnSpc>
                <a:spcPct val="90000"/>
              </a:lnSpc>
            </a:pPr>
            <a:r>
              <a:rPr lang="en-US" altLang="en-US">
                <a:cs typeface="Arial" charset="0"/>
              </a:rPr>
              <a:t>'</a:t>
            </a:r>
            <a:r>
              <a:rPr lang="en-US" altLang="en-US"/>
              <a:t>Signs</a:t>
            </a:r>
            <a:r>
              <a:rPr lang="en-US" altLang="en-US">
                <a:cs typeface="Arial" charset="0"/>
              </a:rPr>
              <a:t>'</a:t>
            </a:r>
            <a:r>
              <a:rPr lang="en-US" altLang="en-US"/>
              <a:t> are actions/events which </a:t>
            </a:r>
            <a:r>
              <a:rPr lang="en-US" altLang="en-US" b="1" i="1"/>
              <a:t>signify </a:t>
            </a:r>
            <a:r>
              <a:rPr lang="en-US" altLang="en-US"/>
              <a:t>something.</a:t>
            </a:r>
          </a:p>
          <a:p>
            <a:pPr>
              <a:lnSpc>
                <a:spcPct val="90000"/>
              </a:lnSpc>
            </a:pPr>
            <a:r>
              <a:rPr lang="en-US" altLang="en-US"/>
              <a:t>John selects seven (or eight) miracles for his detailed narrative, to signify who Jesus is.</a:t>
            </a:r>
          </a:p>
        </p:txBody>
      </p:sp>
    </p:spTree>
    <p:custDataLst>
      <p:tags r:id="rId1"/>
    </p:custDataLst>
  </p:cSld>
  <p:clrMapOvr>
    <a:masterClrMapping/>
  </p:clrMapOvr>
  <p:transition advTm="537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John 2:1-6</a:t>
            </a:r>
          </a:p>
        </p:txBody>
      </p:sp>
      <p:sp>
        <p:nvSpPr>
          <p:cNvPr id="10244" name="Text Box 4"/>
          <p:cNvSpPr txBox="1">
            <a:spLocks noChangeArrowheads="1"/>
          </p:cNvSpPr>
          <p:nvPr/>
        </p:nvSpPr>
        <p:spPr bwMode="auto">
          <a:xfrm>
            <a:off x="609600" y="1600200"/>
            <a:ext cx="8001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On the third day a wedding took place at Cana in Galilee. Jesus' mother was there, 2 and Jesus and his disciples had also been invited to the wedding. 3 When the wine was gone, Jesus' mother said to him, "They have no more wine." 4 "Dear woman, why do you involve me?" Jesus replied. "My time has not yet come." 5 His mother said to the servants, "Do whatever he tells you." 6 Nearby stood six stone water jars, the kind used by the Jews for ceremonial washing, each holding from twenty to thirty gallons. {[6] Greek two to three </a:t>
            </a:r>
            <a:r>
              <a:rPr lang="en-US" altLang="en-US" sz="2400" i="1"/>
              <a:t>metretes</a:t>
            </a:r>
            <a:r>
              <a:rPr lang="en-US" altLang="en-US" sz="2400"/>
              <a:t> (probably about 75 to 115 liters)} </a:t>
            </a:r>
          </a:p>
        </p:txBody>
      </p:sp>
    </p:spTree>
    <p:custDataLst>
      <p:tags r:id="rId1"/>
    </p:custDataLst>
  </p:cSld>
  <p:clrMapOvr>
    <a:masterClrMapping/>
  </p:clrMapOvr>
  <p:transition advTm="391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2.9"/>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9.7|2.6|12.7|19|5.4|9.6|9.1"/>
</p:tagLst>
</file>

<file path=ppt/tags/tag12.xml><?xml version="1.0" encoding="utf-8"?>
<p:tagLst xmlns:a="http://schemas.openxmlformats.org/drawingml/2006/main" xmlns:r="http://schemas.openxmlformats.org/officeDocument/2006/relationships" xmlns:p="http://schemas.openxmlformats.org/presentationml/2006/main">
  <p:tag name="TIMING" val="|2.4|27.8|14.9"/>
</p:tagLst>
</file>

<file path=ppt/tags/tag13.xml><?xml version="1.0" encoding="utf-8"?>
<p:tagLst xmlns:a="http://schemas.openxmlformats.org/drawingml/2006/main" xmlns:r="http://schemas.openxmlformats.org/officeDocument/2006/relationships" xmlns:p="http://schemas.openxmlformats.org/presentationml/2006/main">
  <p:tag name="TIMING" val="|2.6|14|2.7|10|13.8|13.9"/>
</p:tagLst>
</file>

<file path=ppt/tags/tag14.xml><?xml version="1.0" encoding="utf-8"?>
<p:tagLst xmlns:a="http://schemas.openxmlformats.org/drawingml/2006/main" xmlns:r="http://schemas.openxmlformats.org/officeDocument/2006/relationships" xmlns:p="http://schemas.openxmlformats.org/presentationml/2006/main">
  <p:tag name="TIMING" val="|0.3|0.8|6.3|22.2|9.7|18.2|4.8"/>
</p:tagLst>
</file>

<file path=ppt/tags/tag15.xml><?xml version="1.0" encoding="utf-8"?>
<p:tagLst xmlns:a="http://schemas.openxmlformats.org/drawingml/2006/main" xmlns:r="http://schemas.openxmlformats.org/officeDocument/2006/relationships" xmlns:p="http://schemas.openxmlformats.org/presentationml/2006/main">
  <p:tag name="TIMING" val="|0.6|8.5|8.4|15.2"/>
</p:tagLst>
</file>

<file path=ppt/tags/tag16.xml><?xml version="1.0" encoding="utf-8"?>
<p:tagLst xmlns:a="http://schemas.openxmlformats.org/drawingml/2006/main" xmlns:r="http://schemas.openxmlformats.org/officeDocument/2006/relationships" xmlns:p="http://schemas.openxmlformats.org/presentationml/2006/main">
  <p:tag name="TIMING" val="|0.2|25.9"/>
</p:tagLst>
</file>

<file path=ppt/tags/tag17.xml><?xml version="1.0" encoding="utf-8"?>
<p:tagLst xmlns:a="http://schemas.openxmlformats.org/drawingml/2006/main" xmlns:r="http://schemas.openxmlformats.org/officeDocument/2006/relationships" xmlns:p="http://schemas.openxmlformats.org/presentationml/2006/main">
  <p:tag name="TIMING" val="|1|2.1|3.4|2.9|32.4|1.4|5.6"/>
</p:tagLst>
</file>

<file path=ppt/tags/tag18.xml><?xml version="1.0" encoding="utf-8"?>
<p:tagLst xmlns:a="http://schemas.openxmlformats.org/drawingml/2006/main" xmlns:r="http://schemas.openxmlformats.org/officeDocument/2006/relationships" xmlns:p="http://schemas.openxmlformats.org/presentationml/2006/main">
  <p:tag name="TIMING" val="|1.8|4.7|5.8|3.2|4.8|3.3"/>
</p:tagLst>
</file>

<file path=ppt/tags/tag19.xml><?xml version="1.0" encoding="utf-8"?>
<p:tagLst xmlns:a="http://schemas.openxmlformats.org/drawingml/2006/main" xmlns:r="http://schemas.openxmlformats.org/officeDocument/2006/relationships" xmlns:p="http://schemas.openxmlformats.org/presentationml/2006/main">
  <p:tag name="TIMING" val="|0.7|2"/>
</p:tagLst>
</file>

<file path=ppt/tags/tag2.xml><?xml version="1.0" encoding="utf-8"?>
<p:tagLst xmlns:a="http://schemas.openxmlformats.org/drawingml/2006/main" xmlns:r="http://schemas.openxmlformats.org/officeDocument/2006/relationships" xmlns:p="http://schemas.openxmlformats.org/presentationml/2006/main">
  <p:tag name="TIMING" val="|2.3|6.2|4|9.1"/>
</p:tagLst>
</file>

<file path=ppt/tags/tag20.xml><?xml version="1.0" encoding="utf-8"?>
<p:tagLst xmlns:a="http://schemas.openxmlformats.org/drawingml/2006/main" xmlns:r="http://schemas.openxmlformats.org/officeDocument/2006/relationships" xmlns:p="http://schemas.openxmlformats.org/presentationml/2006/main">
  <p:tag name="TIMING" val="|0.4"/>
</p:tagLst>
</file>

<file path=ppt/tags/tag21.xml><?xml version="1.0" encoding="utf-8"?>
<p:tagLst xmlns:a="http://schemas.openxmlformats.org/drawingml/2006/main" xmlns:r="http://schemas.openxmlformats.org/officeDocument/2006/relationships" xmlns:p="http://schemas.openxmlformats.org/presentationml/2006/main">
  <p:tag name="TIMING" val="|1.7|4|2.3|8.3|6.6"/>
</p:tagLst>
</file>

<file path=ppt/tags/tag22.xml><?xml version="1.0" encoding="utf-8"?>
<p:tagLst xmlns:a="http://schemas.openxmlformats.org/drawingml/2006/main" xmlns:r="http://schemas.openxmlformats.org/officeDocument/2006/relationships" xmlns:p="http://schemas.openxmlformats.org/presentationml/2006/main">
  <p:tag name="TIMING" val="|0.2|2.7|15.2"/>
</p:tagLst>
</file>

<file path=ppt/tags/tag23.xml><?xml version="1.0" encoding="utf-8"?>
<p:tagLst xmlns:a="http://schemas.openxmlformats.org/drawingml/2006/main" xmlns:r="http://schemas.openxmlformats.org/officeDocument/2006/relationships" xmlns:p="http://schemas.openxmlformats.org/presentationml/2006/main">
  <p:tag name="TIMING" val="|0.4|29|6.6"/>
</p:tagLst>
</file>

<file path=ppt/tags/tag24.xml><?xml version="1.0" encoding="utf-8"?>
<p:tagLst xmlns:a="http://schemas.openxmlformats.org/drawingml/2006/main" xmlns:r="http://schemas.openxmlformats.org/officeDocument/2006/relationships" xmlns:p="http://schemas.openxmlformats.org/presentationml/2006/main">
  <p:tag name="TIMING" val="|1.3|17.5|9.4|7.5|6.2|4.8|12.2"/>
</p:tagLst>
</file>

<file path=ppt/tags/tag25.xml><?xml version="1.0" encoding="utf-8"?>
<p:tagLst xmlns:a="http://schemas.openxmlformats.org/drawingml/2006/main" xmlns:r="http://schemas.openxmlformats.org/officeDocument/2006/relationships" xmlns:p="http://schemas.openxmlformats.org/presentationml/2006/main">
  <p:tag name="TIMING" val="|0.3|4.6|9.7|6.3|10.7|4.6"/>
</p:tagLst>
</file>

<file path=ppt/tags/tag26.xml><?xml version="1.0" encoding="utf-8"?>
<p:tagLst xmlns:a="http://schemas.openxmlformats.org/drawingml/2006/main" xmlns:r="http://schemas.openxmlformats.org/officeDocument/2006/relationships" xmlns:p="http://schemas.openxmlformats.org/presentationml/2006/main">
  <p:tag name="TIMING" val="|2.6"/>
</p:tagLst>
</file>

<file path=ppt/tags/tag27.xml><?xml version="1.0" encoding="utf-8"?>
<p:tagLst xmlns:a="http://schemas.openxmlformats.org/drawingml/2006/main" xmlns:r="http://schemas.openxmlformats.org/officeDocument/2006/relationships" xmlns:p="http://schemas.openxmlformats.org/presentationml/2006/main">
  <p:tag name="TIMING" val="|0.4|3.2|4.6|7.5"/>
</p:tagLst>
</file>

<file path=ppt/tags/tag28.xml><?xml version="1.0" encoding="utf-8"?>
<p:tagLst xmlns:a="http://schemas.openxmlformats.org/drawingml/2006/main" xmlns:r="http://schemas.openxmlformats.org/officeDocument/2006/relationships" xmlns:p="http://schemas.openxmlformats.org/presentationml/2006/main">
  <p:tag name="TIMING" val="|0.3|2.4|6|18.2"/>
</p:tagLst>
</file>

<file path=ppt/tags/tag29.xml><?xml version="1.0" encoding="utf-8"?>
<p:tagLst xmlns:a="http://schemas.openxmlformats.org/drawingml/2006/main" xmlns:r="http://schemas.openxmlformats.org/officeDocument/2006/relationships" xmlns:p="http://schemas.openxmlformats.org/presentationml/2006/main">
  <p:tag name="TIMING" val="|1.9|2.2|1.3|2.4|2.6|3.8"/>
</p:tagLst>
</file>

<file path=ppt/tags/tag3.xml><?xml version="1.0" encoding="utf-8"?>
<p:tagLst xmlns:a="http://schemas.openxmlformats.org/drawingml/2006/main" xmlns:r="http://schemas.openxmlformats.org/officeDocument/2006/relationships" xmlns:p="http://schemas.openxmlformats.org/presentationml/2006/main">
  <p:tag name="TIMING" val="|0.7|6.5|11.7|7"/>
</p:tagLst>
</file>

<file path=ppt/tags/tag30.xml><?xml version="1.0" encoding="utf-8"?>
<p:tagLst xmlns:a="http://schemas.openxmlformats.org/drawingml/2006/main" xmlns:r="http://schemas.openxmlformats.org/officeDocument/2006/relationships" xmlns:p="http://schemas.openxmlformats.org/presentationml/2006/main">
  <p:tag name="TIMING" val="|1.1|3.8|4.2|13.6|6.8"/>
</p:tagLst>
</file>

<file path=ppt/tags/tag31.xml><?xml version="1.0" encoding="utf-8"?>
<p:tagLst xmlns:a="http://schemas.openxmlformats.org/drawingml/2006/main" xmlns:r="http://schemas.openxmlformats.org/officeDocument/2006/relationships" xmlns:p="http://schemas.openxmlformats.org/presentationml/2006/main">
  <p:tag name="TIMING" val="|1.7|1.8"/>
</p:tagLst>
</file>

<file path=ppt/tags/tag32.xml><?xml version="1.0" encoding="utf-8"?>
<p:tagLst xmlns:a="http://schemas.openxmlformats.org/drawingml/2006/main" xmlns:r="http://schemas.openxmlformats.org/officeDocument/2006/relationships" xmlns:p="http://schemas.openxmlformats.org/presentationml/2006/main">
  <p:tag name="TIMING" val="|0.6|10.8"/>
</p:tagLst>
</file>

<file path=ppt/tags/tag33.xml><?xml version="1.0" encoding="utf-8"?>
<p:tagLst xmlns:a="http://schemas.openxmlformats.org/drawingml/2006/main" xmlns:r="http://schemas.openxmlformats.org/officeDocument/2006/relationships" xmlns:p="http://schemas.openxmlformats.org/presentationml/2006/main">
  <p:tag name="TIMING" val="|1.3"/>
</p:tagLst>
</file>

<file path=ppt/tags/tag34.xml><?xml version="1.0" encoding="utf-8"?>
<p:tagLst xmlns:a="http://schemas.openxmlformats.org/drawingml/2006/main" xmlns:r="http://schemas.openxmlformats.org/officeDocument/2006/relationships" xmlns:p="http://schemas.openxmlformats.org/presentationml/2006/main">
  <p:tag name="TIMING" val="|0.3"/>
</p:tagLst>
</file>

<file path=ppt/tags/tag35.xml><?xml version="1.0" encoding="utf-8"?>
<p:tagLst xmlns:a="http://schemas.openxmlformats.org/drawingml/2006/main" xmlns:r="http://schemas.openxmlformats.org/officeDocument/2006/relationships" xmlns:p="http://schemas.openxmlformats.org/presentationml/2006/main">
  <p:tag name="TIMING" val="|0.4"/>
</p:tagLst>
</file>

<file path=ppt/tags/tag36.xml><?xml version="1.0" encoding="utf-8"?>
<p:tagLst xmlns:a="http://schemas.openxmlformats.org/drawingml/2006/main" xmlns:r="http://schemas.openxmlformats.org/officeDocument/2006/relationships" xmlns:p="http://schemas.openxmlformats.org/presentationml/2006/main">
  <p:tag name="TIMING" val="|1.7|3.9|7.4|7.2"/>
</p:tagLst>
</file>

<file path=ppt/tags/tag37.xml><?xml version="1.0" encoding="utf-8"?>
<p:tagLst xmlns:a="http://schemas.openxmlformats.org/drawingml/2006/main" xmlns:r="http://schemas.openxmlformats.org/officeDocument/2006/relationships" xmlns:p="http://schemas.openxmlformats.org/presentationml/2006/main">
  <p:tag name="TIMING" val="|0.8|4.6|10.9"/>
</p:tagLst>
</file>

<file path=ppt/tags/tag38.xml><?xml version="1.0" encoding="utf-8"?>
<p:tagLst xmlns:a="http://schemas.openxmlformats.org/drawingml/2006/main" xmlns:r="http://schemas.openxmlformats.org/officeDocument/2006/relationships" xmlns:p="http://schemas.openxmlformats.org/presentationml/2006/main">
  <p:tag name="TIMING" val="|1.2|8.3|7.9"/>
</p:tagLst>
</file>

<file path=ppt/tags/tag39.xml><?xml version="1.0" encoding="utf-8"?>
<p:tagLst xmlns:a="http://schemas.openxmlformats.org/drawingml/2006/main" xmlns:r="http://schemas.openxmlformats.org/officeDocument/2006/relationships" xmlns:p="http://schemas.openxmlformats.org/presentationml/2006/main">
  <p:tag name="TIMING" val="|0.3|5.6|8.4|15.5"/>
</p:tagLst>
</file>

<file path=ppt/tags/tag4.xml><?xml version="1.0" encoding="utf-8"?>
<p:tagLst xmlns:a="http://schemas.openxmlformats.org/drawingml/2006/main" xmlns:r="http://schemas.openxmlformats.org/officeDocument/2006/relationships" xmlns:p="http://schemas.openxmlformats.org/presentationml/2006/main">
  <p:tag name="TIMING" val="|1.8|5.3|8.7|10.2"/>
</p:tagLst>
</file>

<file path=ppt/tags/tag40.xml><?xml version="1.0" encoding="utf-8"?>
<p:tagLst xmlns:a="http://schemas.openxmlformats.org/drawingml/2006/main" xmlns:r="http://schemas.openxmlformats.org/officeDocument/2006/relationships" xmlns:p="http://schemas.openxmlformats.org/presentationml/2006/main">
  <p:tag name="TIMING" val="|2.7|8|6.5|10.2"/>
</p:tagLst>
</file>

<file path=ppt/tags/tag41.xml><?xml version="1.0" encoding="utf-8"?>
<p:tagLst xmlns:a="http://schemas.openxmlformats.org/drawingml/2006/main" xmlns:r="http://schemas.openxmlformats.org/officeDocument/2006/relationships" xmlns:p="http://schemas.openxmlformats.org/presentationml/2006/main">
  <p:tag name="TIMING" val="|2.7|7|5|18.3"/>
</p:tagLst>
</file>

<file path=ppt/tags/tag42.xml><?xml version="1.0" encoding="utf-8"?>
<p:tagLst xmlns:a="http://schemas.openxmlformats.org/drawingml/2006/main" xmlns:r="http://schemas.openxmlformats.org/officeDocument/2006/relationships" xmlns:p="http://schemas.openxmlformats.org/presentationml/2006/main">
  <p:tag name="TIMING" val="|1.1|4.7|2.8|7.5|16.1|13.7"/>
</p:tagLst>
</file>

<file path=ppt/tags/tag43.xml><?xml version="1.0" encoding="utf-8"?>
<p:tagLst xmlns:a="http://schemas.openxmlformats.org/drawingml/2006/main" xmlns:r="http://schemas.openxmlformats.org/officeDocument/2006/relationships" xmlns:p="http://schemas.openxmlformats.org/presentationml/2006/main">
  <p:tag name="TIMING" val="|0.6|5.1"/>
</p:tagLst>
</file>

<file path=ppt/tags/tag44.xml><?xml version="1.0" encoding="utf-8"?>
<p:tagLst xmlns:a="http://schemas.openxmlformats.org/drawingml/2006/main" xmlns:r="http://schemas.openxmlformats.org/officeDocument/2006/relationships" xmlns:p="http://schemas.openxmlformats.org/presentationml/2006/main">
  <p:tag name="TIMING" val="|0.6|9|5.7"/>
</p:tagLst>
</file>

<file path=ppt/tags/tag45.xml><?xml version="1.0" encoding="utf-8"?>
<p:tagLst xmlns:a="http://schemas.openxmlformats.org/drawingml/2006/main" xmlns:r="http://schemas.openxmlformats.org/officeDocument/2006/relationships" xmlns:p="http://schemas.openxmlformats.org/presentationml/2006/main">
  <p:tag name="TIMING" val="|5.2"/>
</p:tagLst>
</file>

<file path=ppt/tags/tag46.xml><?xml version="1.0" encoding="utf-8"?>
<p:tagLst xmlns:a="http://schemas.openxmlformats.org/drawingml/2006/main" xmlns:r="http://schemas.openxmlformats.org/officeDocument/2006/relationships" xmlns:p="http://schemas.openxmlformats.org/presentationml/2006/main">
  <p:tag name="TIMING" val="|0.2"/>
</p:tagLst>
</file>

<file path=ppt/tags/tag47.xml><?xml version="1.0" encoding="utf-8"?>
<p:tagLst xmlns:a="http://schemas.openxmlformats.org/drawingml/2006/main" xmlns:r="http://schemas.openxmlformats.org/officeDocument/2006/relationships" xmlns:p="http://schemas.openxmlformats.org/presentationml/2006/main">
  <p:tag name="TIMING" val="|0.3"/>
</p:tagLst>
</file>

<file path=ppt/tags/tag48.xml><?xml version="1.0" encoding="utf-8"?>
<p:tagLst xmlns:a="http://schemas.openxmlformats.org/drawingml/2006/main" xmlns:r="http://schemas.openxmlformats.org/officeDocument/2006/relationships" xmlns:p="http://schemas.openxmlformats.org/presentationml/2006/main">
  <p:tag name="TIMING" val="|0.6|3.6|5.9|6.5|4.3|0.9|2.4"/>
</p:tagLst>
</file>

<file path=ppt/tags/tag49.xml><?xml version="1.0" encoding="utf-8"?>
<p:tagLst xmlns:a="http://schemas.openxmlformats.org/drawingml/2006/main" xmlns:r="http://schemas.openxmlformats.org/officeDocument/2006/relationships" xmlns:p="http://schemas.openxmlformats.org/presentationml/2006/main">
  <p:tag name="TIMING" val="|1.3|4.5|6|6.3"/>
</p:tagLst>
</file>

<file path=ppt/tags/tag5.xml><?xml version="1.0" encoding="utf-8"?>
<p:tagLst xmlns:a="http://schemas.openxmlformats.org/drawingml/2006/main" xmlns:r="http://schemas.openxmlformats.org/officeDocument/2006/relationships" xmlns:p="http://schemas.openxmlformats.org/presentationml/2006/main">
  <p:tag name="TIMING" val="|3.5|3.5|3.7"/>
</p:tagLst>
</file>

<file path=ppt/tags/tag50.xml><?xml version="1.0" encoding="utf-8"?>
<p:tagLst xmlns:a="http://schemas.openxmlformats.org/drawingml/2006/main" xmlns:r="http://schemas.openxmlformats.org/officeDocument/2006/relationships" xmlns:p="http://schemas.openxmlformats.org/presentationml/2006/main">
  <p:tag name="TIMING" val="|2.7|4.6|61.6"/>
</p:tagLst>
</file>

<file path=ppt/tags/tag51.xml><?xml version="1.0" encoding="utf-8"?>
<p:tagLst xmlns:a="http://schemas.openxmlformats.org/drawingml/2006/main" xmlns:r="http://schemas.openxmlformats.org/officeDocument/2006/relationships" xmlns:p="http://schemas.openxmlformats.org/presentationml/2006/main">
  <p:tag name="TIMING" val="|11.6|28.4|13.1"/>
</p:tagLst>
</file>

<file path=ppt/tags/tag52.xml><?xml version="1.0" encoding="utf-8"?>
<p:tagLst xmlns:a="http://schemas.openxmlformats.org/drawingml/2006/main" xmlns:r="http://schemas.openxmlformats.org/officeDocument/2006/relationships" xmlns:p="http://schemas.openxmlformats.org/presentationml/2006/main">
  <p:tag name="TIMING" val="|0.9|6.2|12.2|23.2"/>
</p:tagLst>
</file>

<file path=ppt/tags/tag53.xml><?xml version="1.0" encoding="utf-8"?>
<p:tagLst xmlns:a="http://schemas.openxmlformats.org/drawingml/2006/main" xmlns:r="http://schemas.openxmlformats.org/officeDocument/2006/relationships" xmlns:p="http://schemas.openxmlformats.org/presentationml/2006/main">
  <p:tag name="TIMING" val="|2|0.7|8.8|10.2|5.8|2|27.3|6.4|4.5|9.9|4|5.2"/>
</p:tagLst>
</file>

<file path=ppt/tags/tag54.xml><?xml version="1.0" encoding="utf-8"?>
<p:tagLst xmlns:a="http://schemas.openxmlformats.org/drawingml/2006/main" xmlns:r="http://schemas.openxmlformats.org/officeDocument/2006/relationships" xmlns:p="http://schemas.openxmlformats.org/presentationml/2006/main">
  <p:tag name="TIMING" val="|0.3|2.6|1.4|2.6|4|2.7"/>
</p:tagLst>
</file>

<file path=ppt/tags/tag5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3.8|3.9|3.7|3|5.2|6.9"/>
</p:tagLst>
</file>

<file path=ppt/tags/tag7.xml><?xml version="1.0" encoding="utf-8"?>
<p:tagLst xmlns:a="http://schemas.openxmlformats.org/drawingml/2006/main" xmlns:r="http://schemas.openxmlformats.org/officeDocument/2006/relationships" xmlns:p="http://schemas.openxmlformats.org/presentationml/2006/main">
  <p:tag name="TIMING" val="|0.8|2.1"/>
</p:tagLst>
</file>

<file path=ppt/tags/tag8.xml><?xml version="1.0" encoding="utf-8"?>
<p:tagLst xmlns:a="http://schemas.openxmlformats.org/drawingml/2006/main" xmlns:r="http://schemas.openxmlformats.org/officeDocument/2006/relationships" xmlns:p="http://schemas.openxmlformats.org/presentationml/2006/main">
  <p:tag name="TIMING" val="|0.7|5.4|14.1|16.3"/>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338</TotalTime>
  <Words>4184</Words>
  <Application>Microsoft Office PowerPoint</Application>
  <PresentationFormat>On-screen Show (4:3)</PresentationFormat>
  <Paragraphs>252</Paragraphs>
  <Slides>55</Slides>
  <Notes>0</Notes>
  <HiddenSlides>0</HiddenSlides>
  <MMClips>1</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Design</vt:lpstr>
      <vt:lpstr>The Miracles of Jesus</vt:lpstr>
      <vt:lpstr>Miracles?</vt:lpstr>
      <vt:lpstr>Christianity &amp; Miracles</vt:lpstr>
      <vt:lpstr>Purpose of Miracles?</vt:lpstr>
      <vt:lpstr>Purpose of Gospel Miracles?</vt:lpstr>
      <vt:lpstr>This Series</vt:lpstr>
      <vt:lpstr>The Wedding at Cana</vt:lpstr>
      <vt:lpstr>Miracles as 'Signs’</vt:lpstr>
      <vt:lpstr>John 2:1-6</vt:lpstr>
      <vt:lpstr>John 2:7-11</vt:lpstr>
      <vt:lpstr>'Sign' and 'Glory'</vt:lpstr>
      <vt:lpstr>What Does Jesus Do?</vt:lpstr>
      <vt:lpstr>What Does This Mean?</vt:lpstr>
      <vt:lpstr>What Does This Mean?</vt:lpstr>
      <vt:lpstr>What Does This Mean?</vt:lpstr>
      <vt:lpstr>What Does This Mean?</vt:lpstr>
      <vt:lpstr>Summary</vt:lpstr>
      <vt:lpstr>Some Lessons for Us</vt:lpstr>
      <vt:lpstr>Stilling the Storm</vt:lpstr>
      <vt:lpstr>Mark 4:35-41</vt:lpstr>
      <vt:lpstr>The Story</vt:lpstr>
      <vt:lpstr>The Story</vt:lpstr>
      <vt:lpstr>The Story</vt:lpstr>
      <vt:lpstr>Its Meaning</vt:lpstr>
      <vt:lpstr>Its Meaning</vt:lpstr>
      <vt:lpstr>Psalm 107:23-31</vt:lpstr>
      <vt:lpstr>Its Meaning</vt:lpstr>
      <vt:lpstr>Its Meaning</vt:lpstr>
      <vt:lpstr>Some Lessons about Jesus</vt:lpstr>
      <vt:lpstr>Some Lessons for Our Lives</vt:lpstr>
      <vt:lpstr>The Gerasene Demoniac</vt:lpstr>
      <vt:lpstr>Demonism</vt:lpstr>
      <vt:lpstr>Mark 5:1-8</vt:lpstr>
      <vt:lpstr>Mark 5:9-15</vt:lpstr>
      <vt:lpstr>Mark 5:16-20</vt:lpstr>
      <vt:lpstr>OT Background</vt:lpstr>
      <vt:lpstr>NT Background</vt:lpstr>
      <vt:lpstr>Background in NT Period</vt:lpstr>
      <vt:lpstr>Background in NT Period</vt:lpstr>
      <vt:lpstr>Jesus' Actions</vt:lpstr>
      <vt:lpstr>Some Lessons</vt:lpstr>
      <vt:lpstr>Some Lessons</vt:lpstr>
      <vt:lpstr>The Woman w/ Hemorrhage &amp; Jairus’ Daughter</vt:lpstr>
      <vt:lpstr>Introduction</vt:lpstr>
      <vt:lpstr>Mark 5:21-29</vt:lpstr>
      <vt:lpstr>Mark 5:30-36</vt:lpstr>
      <vt:lpstr>Mark 5:37-43</vt:lpstr>
      <vt:lpstr>Similar OT Miracles</vt:lpstr>
      <vt:lpstr>Other OT Background</vt:lpstr>
      <vt:lpstr>Jesus' Actions</vt:lpstr>
      <vt:lpstr>Jesus' Actions</vt:lpstr>
      <vt:lpstr>Jesus' Actions</vt:lpstr>
      <vt:lpstr>Summary of the Series</vt:lpstr>
      <vt:lpstr>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Miracles of Jesus</dc:title>
  <dc:creator>rnewman</dc:creator>
  <cp:lastModifiedBy>Newman</cp:lastModifiedBy>
  <cp:revision>156</cp:revision>
  <dcterms:created xsi:type="dcterms:W3CDTF">2007-10-29T14:06:27Z</dcterms:created>
  <dcterms:modified xsi:type="dcterms:W3CDTF">2015-07-06T20:17:47Z</dcterms:modified>
</cp:coreProperties>
</file>