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D5A3E5C-2A12-489B-A2F4-5293E7556D29}" type="slidenum">
              <a:rPr lang="en-US" altLang="en-US"/>
              <a:pPr/>
              <a:t>‹#›</a:t>
            </a:fld>
            <a:endParaRPr lang="en-US" altLang="en-US"/>
          </a:p>
        </p:txBody>
      </p:sp>
    </p:spTree>
    <p:extLst>
      <p:ext uri="{BB962C8B-B14F-4D97-AF65-F5344CB8AC3E}">
        <p14:creationId xmlns:p14="http://schemas.microsoft.com/office/powerpoint/2010/main" val="33788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FDD8EBD-CF11-44CC-8306-695E8E9CC80D}" type="slidenum">
              <a:rPr lang="en-US" altLang="en-US"/>
              <a:pPr/>
              <a:t>‹#›</a:t>
            </a:fld>
            <a:endParaRPr lang="en-US" altLang="en-US"/>
          </a:p>
        </p:txBody>
      </p:sp>
    </p:spTree>
    <p:extLst>
      <p:ext uri="{BB962C8B-B14F-4D97-AF65-F5344CB8AC3E}">
        <p14:creationId xmlns:p14="http://schemas.microsoft.com/office/powerpoint/2010/main" val="25551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B26008D-8ECD-4600-98A8-7F1442ACBFE6}" type="slidenum">
              <a:rPr lang="en-US" altLang="en-US"/>
              <a:pPr/>
              <a:t>‹#›</a:t>
            </a:fld>
            <a:endParaRPr lang="en-US" altLang="en-US"/>
          </a:p>
        </p:txBody>
      </p:sp>
    </p:spTree>
    <p:extLst>
      <p:ext uri="{BB962C8B-B14F-4D97-AF65-F5344CB8AC3E}">
        <p14:creationId xmlns:p14="http://schemas.microsoft.com/office/powerpoint/2010/main" val="415748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6B41A25-B2C5-4D14-BFBB-807EA0FB49E8}" type="slidenum">
              <a:rPr lang="en-US" altLang="en-US"/>
              <a:pPr/>
              <a:t>‹#›</a:t>
            </a:fld>
            <a:endParaRPr lang="en-US" altLang="en-US"/>
          </a:p>
        </p:txBody>
      </p:sp>
    </p:spTree>
    <p:extLst>
      <p:ext uri="{BB962C8B-B14F-4D97-AF65-F5344CB8AC3E}">
        <p14:creationId xmlns:p14="http://schemas.microsoft.com/office/powerpoint/2010/main" val="952929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69045B-CDE3-48B3-AAD6-D17E0532E6A1}" type="slidenum">
              <a:rPr lang="en-US" altLang="en-US"/>
              <a:pPr/>
              <a:t>‹#›</a:t>
            </a:fld>
            <a:endParaRPr lang="en-US" altLang="en-US"/>
          </a:p>
        </p:txBody>
      </p:sp>
    </p:spTree>
    <p:extLst>
      <p:ext uri="{BB962C8B-B14F-4D97-AF65-F5344CB8AC3E}">
        <p14:creationId xmlns:p14="http://schemas.microsoft.com/office/powerpoint/2010/main" val="201309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B0D90E5-2A1E-4380-800B-6E0D7742514B}" type="slidenum">
              <a:rPr lang="en-US" altLang="en-US"/>
              <a:pPr/>
              <a:t>‹#›</a:t>
            </a:fld>
            <a:endParaRPr lang="en-US" altLang="en-US"/>
          </a:p>
        </p:txBody>
      </p:sp>
    </p:spTree>
    <p:extLst>
      <p:ext uri="{BB962C8B-B14F-4D97-AF65-F5344CB8AC3E}">
        <p14:creationId xmlns:p14="http://schemas.microsoft.com/office/powerpoint/2010/main" val="1337410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1857217-C924-42EF-A25A-5A4CFDA39F51}" type="slidenum">
              <a:rPr lang="en-US" altLang="en-US"/>
              <a:pPr/>
              <a:t>‹#›</a:t>
            </a:fld>
            <a:endParaRPr lang="en-US" altLang="en-US"/>
          </a:p>
        </p:txBody>
      </p:sp>
    </p:spTree>
    <p:extLst>
      <p:ext uri="{BB962C8B-B14F-4D97-AF65-F5344CB8AC3E}">
        <p14:creationId xmlns:p14="http://schemas.microsoft.com/office/powerpoint/2010/main" val="355293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4C2E61D-07C0-424B-B599-5FB6EB2CE9CA}" type="slidenum">
              <a:rPr lang="en-US" altLang="en-US"/>
              <a:pPr/>
              <a:t>‹#›</a:t>
            </a:fld>
            <a:endParaRPr lang="en-US" altLang="en-US"/>
          </a:p>
        </p:txBody>
      </p:sp>
    </p:spTree>
    <p:extLst>
      <p:ext uri="{BB962C8B-B14F-4D97-AF65-F5344CB8AC3E}">
        <p14:creationId xmlns:p14="http://schemas.microsoft.com/office/powerpoint/2010/main" val="379227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A8AF35E-28E6-474F-9A18-2D12FB2028F7}" type="slidenum">
              <a:rPr lang="en-US" altLang="en-US"/>
              <a:pPr/>
              <a:t>‹#›</a:t>
            </a:fld>
            <a:endParaRPr lang="en-US" altLang="en-US"/>
          </a:p>
        </p:txBody>
      </p:sp>
    </p:spTree>
    <p:extLst>
      <p:ext uri="{BB962C8B-B14F-4D97-AF65-F5344CB8AC3E}">
        <p14:creationId xmlns:p14="http://schemas.microsoft.com/office/powerpoint/2010/main" val="281098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03F7F10-C7B0-47FF-962D-FA182198B959}" type="slidenum">
              <a:rPr lang="en-US" altLang="en-US"/>
              <a:pPr/>
              <a:t>‹#›</a:t>
            </a:fld>
            <a:endParaRPr lang="en-US" altLang="en-US"/>
          </a:p>
        </p:txBody>
      </p:sp>
    </p:spTree>
    <p:extLst>
      <p:ext uri="{BB962C8B-B14F-4D97-AF65-F5344CB8AC3E}">
        <p14:creationId xmlns:p14="http://schemas.microsoft.com/office/powerpoint/2010/main" val="787289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DF779EA-09E4-407C-92F2-2F327A6674AF}" type="slidenum">
              <a:rPr lang="en-US" altLang="en-US"/>
              <a:pPr/>
              <a:t>‹#›</a:t>
            </a:fld>
            <a:endParaRPr lang="en-US" altLang="en-US"/>
          </a:p>
        </p:txBody>
      </p:sp>
    </p:spTree>
    <p:extLst>
      <p:ext uri="{BB962C8B-B14F-4D97-AF65-F5344CB8AC3E}">
        <p14:creationId xmlns:p14="http://schemas.microsoft.com/office/powerpoint/2010/main" val="141382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999893A-4331-403E-A098-82033EB6E9C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6.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esus%20Healing-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p:txBody>
          <a:bodyPr/>
          <a:lstStyle/>
          <a:p>
            <a:r>
              <a:rPr lang="en-US" altLang="en-US">
                <a:solidFill>
                  <a:schemeClr val="bg1"/>
                </a:solidFill>
              </a:rPr>
              <a:t>The Miracles of Jesus:</a:t>
            </a:r>
            <a:br>
              <a:rPr lang="en-US" altLang="en-US">
                <a:solidFill>
                  <a:schemeClr val="bg1"/>
                </a:solidFill>
              </a:rPr>
            </a:br>
            <a:r>
              <a:rPr lang="en-US" altLang="en-US">
                <a:solidFill>
                  <a:schemeClr val="bg1"/>
                </a:solidFill>
              </a:rPr>
              <a:t>2. Over the Human Realm</a:t>
            </a:r>
          </a:p>
        </p:txBody>
      </p:sp>
      <p:sp>
        <p:nvSpPr>
          <p:cNvPr id="2051" name="Rectangle 3"/>
          <p:cNvSpPr>
            <a:spLocks noGrp="1" noChangeArrowheads="1"/>
          </p:cNvSpPr>
          <p:nvPr>
            <p:ph type="subTitle" idx="1"/>
          </p:nvPr>
        </p:nvSpPr>
        <p:spPr/>
        <p:txBody>
          <a:bodyPr/>
          <a:lstStyle/>
          <a:p>
            <a:r>
              <a:rPr lang="en-US" altLang="en-US">
                <a:solidFill>
                  <a:schemeClr val="bg1"/>
                </a:solidFill>
              </a:rPr>
              <a:t>Robert C. Newman</a:t>
            </a:r>
          </a:p>
        </p:txBody>
      </p:sp>
      <p:pic>
        <p:nvPicPr>
          <p:cNvPr id="2" name="Miracles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85800" y="5410200"/>
            <a:ext cx="609600" cy="609600"/>
          </a:xfrm>
          <a:prstGeom prst="rect">
            <a:avLst/>
          </a:prstGeom>
        </p:spPr>
      </p:pic>
    </p:spTree>
    <p:custDataLst>
      <p:tags r:id="rId1"/>
    </p:custDataLst>
  </p:cSld>
  <p:clrMapOvr>
    <a:masterClrMapping/>
  </p:clrMapOvr>
  <p:transition advTm="3176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Old Testament Background </a:t>
            </a:r>
          </a:p>
        </p:txBody>
      </p:sp>
      <p:sp>
        <p:nvSpPr>
          <p:cNvPr id="14339" name="Rectangle 3"/>
          <p:cNvSpPr>
            <a:spLocks noGrp="1" noChangeArrowheads="1"/>
          </p:cNvSpPr>
          <p:nvPr>
            <p:ph type="body" idx="1"/>
          </p:nvPr>
        </p:nvSpPr>
        <p:spPr/>
        <p:txBody>
          <a:bodyPr/>
          <a:lstStyle/>
          <a:p>
            <a:r>
              <a:rPr lang="en-US" altLang="en-US"/>
              <a:t>Similar miracles:</a:t>
            </a:r>
          </a:p>
          <a:p>
            <a:pPr lvl="1"/>
            <a:r>
              <a:rPr lang="en-US" altLang="en-US"/>
              <a:t>Healing from serpents (Num 21) </a:t>
            </a:r>
          </a:p>
          <a:p>
            <a:pPr lvl="1"/>
            <a:r>
              <a:rPr lang="en-US" altLang="en-US"/>
              <a:t>Leprosy of Miriam (Num 12) </a:t>
            </a:r>
          </a:p>
          <a:p>
            <a:pPr lvl="1"/>
            <a:r>
              <a:rPr lang="en-US" altLang="en-US"/>
              <a:t>Leprosy of Naaman (2 Kings 5) </a:t>
            </a:r>
          </a:p>
          <a:p>
            <a:pPr lvl="1"/>
            <a:r>
              <a:rPr lang="en-US" altLang="en-US"/>
              <a:t>Healing of Hezekiah (2 Kings 20)</a:t>
            </a:r>
          </a:p>
          <a:p>
            <a:pPr lvl="1"/>
            <a:r>
              <a:rPr lang="en-US" altLang="en-US"/>
              <a:t>Request re/ Abijah (1 Kings 14)</a:t>
            </a:r>
          </a:p>
          <a:p>
            <a:pPr lvl="1"/>
            <a:r>
              <a:rPr lang="en-US" altLang="en-US"/>
              <a:t>At least one of these (Naaman) was healing at a distance. </a:t>
            </a:r>
          </a:p>
        </p:txBody>
      </p:sp>
    </p:spTree>
    <p:custDataLst>
      <p:tags r:id="rId1"/>
    </p:custDataLst>
  </p:cSld>
  <p:clrMapOvr>
    <a:masterClrMapping/>
  </p:clrMapOvr>
  <p:transition advTm="779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9">
                                            <p:txEl>
                                              <p:pRg st="5" end="5"/>
                                            </p:txEl>
                                          </p:spTgt>
                                        </p:tgtEl>
                                        <p:attrNameLst>
                                          <p:attrName>style.visibility</p:attrName>
                                        </p:attrNameLst>
                                      </p:cBhvr>
                                      <p:to>
                                        <p:strVal val="visible"/>
                                      </p:to>
                                    </p:set>
                                    <p:anim calcmode="lin" valueType="num">
                                      <p:cBhvr additive="base">
                                        <p:cTn id="37"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339">
                                            <p:txEl>
                                              <p:pRg st="6" end="6"/>
                                            </p:txEl>
                                          </p:spTgt>
                                        </p:tgtEl>
                                        <p:attrNameLst>
                                          <p:attrName>style.visibility</p:attrName>
                                        </p:attrNameLst>
                                      </p:cBhvr>
                                      <p:to>
                                        <p:strVal val="visible"/>
                                      </p:to>
                                    </p:set>
                                    <p:anim calcmode="lin" valueType="num">
                                      <p:cBhvr additive="base">
                                        <p:cTn id="43" dur="500" fill="hold"/>
                                        <p:tgtEl>
                                          <p:spTgt spid="143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3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Old Testament Background</a:t>
            </a:r>
          </a:p>
        </p:txBody>
      </p:sp>
      <p:sp>
        <p:nvSpPr>
          <p:cNvPr id="15363" name="Rectangle 3"/>
          <p:cNvSpPr>
            <a:spLocks noGrp="1" noChangeArrowheads="1"/>
          </p:cNvSpPr>
          <p:nvPr>
            <p:ph type="body" idx="1"/>
          </p:nvPr>
        </p:nvSpPr>
        <p:spPr/>
        <p:txBody>
          <a:bodyPr/>
          <a:lstStyle/>
          <a:p>
            <a:pPr>
              <a:lnSpc>
                <a:spcPct val="90000"/>
              </a:lnSpc>
            </a:pPr>
            <a:r>
              <a:rPr lang="en-US" altLang="en-US" sz="2800"/>
              <a:t>Other parallels: </a:t>
            </a:r>
          </a:p>
          <a:p>
            <a:pPr lvl="1">
              <a:lnSpc>
                <a:spcPct val="90000"/>
              </a:lnSpc>
            </a:pPr>
            <a:r>
              <a:rPr lang="en-US" altLang="en-US" sz="2400"/>
              <a:t>LORD heals all your diseases (Ps 103:3)</a:t>
            </a:r>
          </a:p>
          <a:p>
            <a:pPr lvl="2">
              <a:lnSpc>
                <a:spcPct val="90000"/>
              </a:lnSpc>
            </a:pPr>
            <a:r>
              <a:rPr lang="en-US" altLang="en-US" sz="2000"/>
              <a:t>Psalm 103:2 (NIV) Praise the LORD, O my soul, and forget not all his benefits</a:t>
            </a:r>
            <a:r>
              <a:rPr lang="en-US" altLang="en-US" sz="2000">
                <a:latin typeface="WP TypographicSymbols" pitchFamily="2" charset="0"/>
              </a:rPr>
              <a:t>n</a:t>
            </a:r>
            <a:r>
              <a:rPr lang="en-US" altLang="en-US" sz="2000"/>
              <a:t> 3 who forgives all your sins and heals all your diseases…</a:t>
            </a:r>
          </a:p>
          <a:p>
            <a:pPr lvl="1">
              <a:lnSpc>
                <a:spcPct val="90000"/>
              </a:lnSpc>
            </a:pPr>
            <a:r>
              <a:rPr lang="en-US" altLang="en-US" sz="2400"/>
              <a:t>Curses of covenant include diseases &amp; fever (Lev 26:16) </a:t>
            </a:r>
          </a:p>
          <a:p>
            <a:pPr lvl="2">
              <a:lnSpc>
                <a:spcPct val="90000"/>
              </a:lnSpc>
            </a:pPr>
            <a:r>
              <a:rPr lang="en-US" altLang="en-US" sz="2000"/>
              <a:t>Lev 26:15 (NIV) and if you reject my decrees and abhor my laws and fail to carry out all my commands and so violate my covenant, 16 then I will do this to you: I will bring upon you sudden terror, wasting diseases and fever that will destroy your sight and drain away your life. You will plant seed in vain, because your enemies will eat it. </a:t>
            </a:r>
          </a:p>
          <a:p>
            <a:pPr lvl="2">
              <a:lnSpc>
                <a:spcPct val="90000"/>
              </a:lnSpc>
            </a:pPr>
            <a:endParaRPr lang="en-US" altLang="en-US" sz="2000"/>
          </a:p>
        </p:txBody>
      </p:sp>
    </p:spTree>
    <p:custDataLst>
      <p:tags r:id="rId1"/>
    </p:custDataLst>
  </p:cSld>
  <p:clrMapOvr>
    <a:masterClrMapping/>
  </p:clrMapOvr>
  <p:transition advTm="594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checkerboard(across)">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checkerboard(across)">
                                      <p:cBhvr>
                                        <p:cTn id="17" dur="500"/>
                                        <p:tgtEl>
                                          <p:spTgt spid="15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checkerboard(across)">
                                      <p:cBhvr>
                                        <p:cTn id="22" dur="500"/>
                                        <p:tgtEl>
                                          <p:spTgt spid="153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checkerboard(across)">
                                      <p:cBhvr>
                                        <p:cTn id="27"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Significance </a:t>
            </a:r>
          </a:p>
        </p:txBody>
      </p:sp>
      <p:sp>
        <p:nvSpPr>
          <p:cNvPr id="16387" name="Rectangle 3"/>
          <p:cNvSpPr>
            <a:spLocks noGrp="1" noChangeArrowheads="1"/>
          </p:cNvSpPr>
          <p:nvPr>
            <p:ph type="body" idx="1"/>
          </p:nvPr>
        </p:nvSpPr>
        <p:spPr/>
        <p:txBody>
          <a:bodyPr/>
          <a:lstStyle/>
          <a:p>
            <a:r>
              <a:rPr lang="en-US" altLang="en-US" sz="2800"/>
              <a:t>Immediate effect </a:t>
            </a:r>
          </a:p>
          <a:p>
            <a:pPr lvl="1"/>
            <a:r>
              <a:rPr lang="en-US" altLang="en-US" sz="2400"/>
              <a:t>Relation of signs &amp; wonders to faith (48)</a:t>
            </a:r>
          </a:p>
          <a:p>
            <a:pPr lvl="2"/>
            <a:r>
              <a:rPr lang="en-US" altLang="en-US" sz="2000"/>
              <a:t>note healing is ~20 mi away</a:t>
            </a:r>
          </a:p>
          <a:p>
            <a:pPr lvl="1"/>
            <a:r>
              <a:rPr lang="en-US" altLang="en-US" sz="2400"/>
              <a:t>Boy healed (52)</a:t>
            </a:r>
          </a:p>
          <a:p>
            <a:pPr lvl="1"/>
            <a:r>
              <a:rPr lang="en-US" altLang="en-US" sz="2400"/>
              <a:t>Father brought to faith (47-48, 50, 53)</a:t>
            </a:r>
          </a:p>
          <a:p>
            <a:pPr lvl="2"/>
            <a:r>
              <a:rPr lang="en-US" altLang="en-US" sz="2000"/>
              <a:t>Also household (53)</a:t>
            </a:r>
          </a:p>
          <a:p>
            <a:r>
              <a:rPr lang="en-US" altLang="en-US" sz="2800"/>
              <a:t>Place in salvation history </a:t>
            </a:r>
          </a:p>
          <a:p>
            <a:pPr lvl="1"/>
            <a:r>
              <a:rPr lang="en-US" altLang="en-US" sz="2400"/>
              <a:t>First healing? (54); probably not, see Jn 2:23</a:t>
            </a:r>
          </a:p>
          <a:p>
            <a:pPr lvl="1"/>
            <a:r>
              <a:rPr lang="en-US" altLang="en-US" sz="2400"/>
              <a:t>Probably means 2nd Galilean sign </a:t>
            </a:r>
          </a:p>
          <a:p>
            <a:pPr lvl="2"/>
            <a:r>
              <a:rPr lang="en-US" altLang="en-US" sz="2000"/>
              <a:t>1st healing in Galilee</a:t>
            </a:r>
          </a:p>
        </p:txBody>
      </p:sp>
    </p:spTree>
    <p:custDataLst>
      <p:tags r:id="rId1"/>
    </p:custDataLst>
  </p:cSld>
  <p:clrMapOvr>
    <a:masterClrMapping/>
  </p:clrMapOvr>
  <p:transition advTm="639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387">
                                            <p:txEl>
                                              <p:pRg st="6" end="6"/>
                                            </p:txEl>
                                          </p:spTgt>
                                        </p:tgtEl>
                                        <p:attrNameLst>
                                          <p:attrName>style.visibility</p:attrName>
                                        </p:attrNameLst>
                                      </p:cBhvr>
                                      <p:to>
                                        <p:strVal val="visible"/>
                                      </p:to>
                                    </p:set>
                                    <p:anim calcmode="lin" valueType="num">
                                      <p:cBhvr additive="base">
                                        <p:cTn id="43" dur="5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3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387">
                                            <p:txEl>
                                              <p:pRg st="7" end="7"/>
                                            </p:txEl>
                                          </p:spTgt>
                                        </p:tgtEl>
                                        <p:attrNameLst>
                                          <p:attrName>style.visibility</p:attrName>
                                        </p:attrNameLst>
                                      </p:cBhvr>
                                      <p:to>
                                        <p:strVal val="visible"/>
                                      </p:to>
                                    </p:set>
                                    <p:anim calcmode="lin" valueType="num">
                                      <p:cBhvr additive="base">
                                        <p:cTn id="49" dur="500" fill="hold"/>
                                        <p:tgtEl>
                                          <p:spTgt spid="1638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38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387">
                                            <p:txEl>
                                              <p:pRg st="8" end="8"/>
                                            </p:txEl>
                                          </p:spTgt>
                                        </p:tgtEl>
                                        <p:attrNameLst>
                                          <p:attrName>style.visibility</p:attrName>
                                        </p:attrNameLst>
                                      </p:cBhvr>
                                      <p:to>
                                        <p:strVal val="visible"/>
                                      </p:to>
                                    </p:set>
                                    <p:anim calcmode="lin" valueType="num">
                                      <p:cBhvr additive="base">
                                        <p:cTn id="55" dur="500" fill="hold"/>
                                        <p:tgtEl>
                                          <p:spTgt spid="1638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38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387">
                                            <p:txEl>
                                              <p:pRg st="9" end="9"/>
                                            </p:txEl>
                                          </p:spTgt>
                                        </p:tgtEl>
                                        <p:attrNameLst>
                                          <p:attrName>style.visibility</p:attrName>
                                        </p:attrNameLst>
                                      </p:cBhvr>
                                      <p:to>
                                        <p:strVal val="visible"/>
                                      </p:to>
                                    </p:set>
                                    <p:anim calcmode="lin" valueType="num">
                                      <p:cBhvr additive="base">
                                        <p:cTn id="61" dur="500" fill="hold"/>
                                        <p:tgtEl>
                                          <p:spTgt spid="1638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38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Symbolic Elements </a:t>
            </a:r>
          </a:p>
        </p:txBody>
      </p:sp>
      <p:sp>
        <p:nvSpPr>
          <p:cNvPr id="17411" name="Rectangle 3"/>
          <p:cNvSpPr>
            <a:spLocks noGrp="1" noChangeArrowheads="1"/>
          </p:cNvSpPr>
          <p:nvPr>
            <p:ph type="body" idx="1"/>
          </p:nvPr>
        </p:nvSpPr>
        <p:spPr>
          <a:xfrm>
            <a:off x="1600200" y="1524000"/>
            <a:ext cx="5943600" cy="4525963"/>
          </a:xfrm>
        </p:spPr>
        <p:txBody>
          <a:bodyPr/>
          <a:lstStyle/>
          <a:p>
            <a:r>
              <a:rPr lang="en-US" altLang="en-US"/>
              <a:t>Nothing obvious</a:t>
            </a:r>
          </a:p>
          <a:p>
            <a:r>
              <a:rPr lang="en-US" altLang="en-US"/>
              <a:t>Contrast father with Abraham </a:t>
            </a:r>
          </a:p>
          <a:p>
            <a:pPr lvl="1"/>
            <a:r>
              <a:rPr lang="en-US" altLang="en-US"/>
              <a:t>Abraham ready to give son. </a:t>
            </a:r>
          </a:p>
          <a:p>
            <a:r>
              <a:rPr lang="en-US" altLang="en-US"/>
              <a:t>Contrast father with God </a:t>
            </a:r>
          </a:p>
          <a:p>
            <a:pPr lvl="1"/>
            <a:r>
              <a:rPr lang="en-US" altLang="en-US"/>
              <a:t>God gave His son.</a:t>
            </a:r>
          </a:p>
          <a:p>
            <a:r>
              <a:rPr lang="en-US" altLang="en-US"/>
              <a:t>Miracles of Jesus often look back at creation or forward to end of age. </a:t>
            </a:r>
          </a:p>
        </p:txBody>
      </p:sp>
    </p:spTree>
    <p:custDataLst>
      <p:tags r:id="rId1"/>
    </p:custDataLst>
  </p:cSld>
  <p:clrMapOvr>
    <a:masterClrMapping/>
  </p:clrMapOvr>
  <p:transition advTm="608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411">
                                            <p:txEl>
                                              <p:pRg st="5" end="5"/>
                                            </p:txEl>
                                          </p:spTgt>
                                        </p:tgtEl>
                                        <p:attrNameLst>
                                          <p:attrName>style.visibility</p:attrName>
                                        </p:attrNameLst>
                                      </p:cBhvr>
                                      <p:to>
                                        <p:strVal val="visible"/>
                                      </p:to>
                                    </p:set>
                                    <p:anim calcmode="lin" valueType="num">
                                      <p:cBhvr additive="base">
                                        <p:cTn id="37"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jesusparaly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54000"/>
            <a:ext cx="4495800" cy="6350000"/>
          </a:xfrm>
          <a:prstGeom prst="rect">
            <a:avLst/>
          </a:prstGeom>
          <a:noFill/>
          <a:extLst>
            <a:ext uri="{909E8E84-426E-40DD-AFC4-6F175D3DCCD1}">
              <a14:hiddenFill xmlns:a14="http://schemas.microsoft.com/office/drawing/2010/main">
                <a:solidFill>
                  <a:srgbClr val="FFFFFF"/>
                </a:solidFill>
              </a14:hiddenFill>
            </a:ext>
          </a:extLst>
        </p:spPr>
      </p:pic>
      <p:sp>
        <p:nvSpPr>
          <p:cNvPr id="18436" name="Rectangle 4"/>
          <p:cNvSpPr>
            <a:spLocks noGrp="1" noChangeArrowheads="1"/>
          </p:cNvSpPr>
          <p:nvPr>
            <p:ph type="ctrTitle"/>
          </p:nvPr>
        </p:nvSpPr>
        <p:spPr/>
        <p:txBody>
          <a:bodyPr/>
          <a:lstStyle/>
          <a:p>
            <a:r>
              <a:rPr lang="en-US" altLang="en-US">
                <a:solidFill>
                  <a:schemeClr val="bg1"/>
                </a:solidFill>
              </a:rPr>
              <a:t>Healing Paralytic</a:t>
            </a:r>
          </a:p>
        </p:txBody>
      </p:sp>
      <p:sp>
        <p:nvSpPr>
          <p:cNvPr id="18437" name="Rectangle 5"/>
          <p:cNvSpPr>
            <a:spLocks noGrp="1" noChangeArrowheads="1"/>
          </p:cNvSpPr>
          <p:nvPr>
            <p:ph type="subTitle" idx="1"/>
          </p:nvPr>
        </p:nvSpPr>
        <p:spPr>
          <a:xfrm>
            <a:off x="1371600" y="4572000"/>
            <a:ext cx="6400800" cy="1752600"/>
          </a:xfrm>
        </p:spPr>
        <p:txBody>
          <a:bodyPr/>
          <a:lstStyle/>
          <a:p>
            <a:r>
              <a:rPr lang="en-US" altLang="en-US">
                <a:solidFill>
                  <a:schemeClr val="bg1"/>
                </a:solidFill>
              </a:rPr>
              <a:t>Matthew 9, Mark 2,</a:t>
            </a:r>
          </a:p>
          <a:p>
            <a:r>
              <a:rPr lang="en-US" altLang="en-US">
                <a:solidFill>
                  <a:schemeClr val="bg1"/>
                </a:solidFill>
              </a:rPr>
              <a:t>Luke 5</a:t>
            </a:r>
          </a:p>
        </p:txBody>
      </p:sp>
    </p:spTree>
    <p:custDataLst>
      <p:tags r:id="rId1"/>
    </p:custDataLst>
  </p:cSld>
  <p:clrMapOvr>
    <a:masterClrMapping/>
  </p:clrMapOvr>
  <p:transition advTm="111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8437">
                                            <p:txEl>
                                              <p:pRg st="0" end="0"/>
                                            </p:txEl>
                                          </p:spTgt>
                                        </p:tgtEl>
                                        <p:attrNameLst>
                                          <p:attrName>style.visibility</p:attrName>
                                        </p:attrNameLst>
                                      </p:cBhvr>
                                      <p:to>
                                        <p:strVal val="visible"/>
                                      </p:to>
                                    </p:set>
                                    <p:animEffect transition="in" filter="checkerboard(across)">
                                      <p:cBhvr>
                                        <p:cTn id="13" dur="500"/>
                                        <p:tgtEl>
                                          <p:spTgt spid="1843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8437">
                                            <p:txEl>
                                              <p:pRg st="1" end="1"/>
                                            </p:txEl>
                                          </p:spTgt>
                                        </p:tgtEl>
                                        <p:attrNameLst>
                                          <p:attrName>style.visibility</p:attrName>
                                        </p:attrNameLst>
                                      </p:cBhvr>
                                      <p:to>
                                        <p:strVal val="visible"/>
                                      </p:to>
                                    </p:set>
                                    <p:animEffect transition="in" filter="checkerboard(across)">
                                      <p:cBhvr>
                                        <p:cTn id="18" dur="500"/>
                                        <p:tgtEl>
                                          <p:spTgt spid="184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en-US" altLang="en-US"/>
              <a:t>Mark 2:1-7</a:t>
            </a:r>
          </a:p>
        </p:txBody>
      </p:sp>
      <p:sp>
        <p:nvSpPr>
          <p:cNvPr id="20485" name="Text Box 5"/>
          <p:cNvSpPr txBox="1">
            <a:spLocks noChangeArrowheads="1"/>
          </p:cNvSpPr>
          <p:nvPr/>
        </p:nvSpPr>
        <p:spPr bwMode="auto">
          <a:xfrm>
            <a:off x="457200" y="1524000"/>
            <a:ext cx="83058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Mark 2:1 (NIV) A few days later, when Jesus again entered Capernaum, the people heard that he had come home. 2 So many gathered that there was no room left, not even outside the door, and he preached the word to them. 3 Some men came, bringing to him a paralytic, carried by four of them. 4 Since they could not get him to Jesus because of the crowd, they made an opening in the roof above Jesus and, after digging through it, lowered the mat the paralyzed man was lying on. 5 When Jesus saw their faith, he said to the paralytic, "Son, your sins are forgiven." 6 Now some teachers of the law were sitting there, thinking to themselves, 7 "Why does this fellow talk like that? He's blaspheming! Who can forgive sins but God alone?" </a:t>
            </a:r>
          </a:p>
        </p:txBody>
      </p:sp>
    </p:spTree>
    <p:custDataLst>
      <p:tags r:id="rId1"/>
    </p:custDataLst>
  </p:cSld>
  <p:clrMapOvr>
    <a:masterClrMapping/>
  </p:clrMapOvr>
  <p:transition advTm="490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checkerboard(across)">
                                      <p:cBhvr>
                                        <p:cTn id="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Mark 2:8-12</a:t>
            </a:r>
          </a:p>
        </p:txBody>
      </p:sp>
      <p:sp>
        <p:nvSpPr>
          <p:cNvPr id="22532" name="Text Box 4"/>
          <p:cNvSpPr txBox="1">
            <a:spLocks noChangeArrowheads="1"/>
          </p:cNvSpPr>
          <p:nvPr/>
        </p:nvSpPr>
        <p:spPr bwMode="auto">
          <a:xfrm>
            <a:off x="914400" y="16002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Mark 2:8 (NIV) Immediately Jesus knew in his spirit that this was what they were thinking in their hearts, and he said to them, "Why are you thinking these things? 9 Which is easier: to say to the paralytic, 'Your sins are forgiven,' or to say, 'Get up, take your mat and walk'? 10 But that you may know that the Son of Man has authority on earth to forgive sins ..." He said to the paralytic, 11 "I tell you, get up, take your mat and go home." 12 He got up, took his mat and walked out in full view of them all. This amazed everyone and they praised God, saying, "We have never seen anything like this!" </a:t>
            </a:r>
          </a:p>
        </p:txBody>
      </p:sp>
    </p:spTree>
    <p:custDataLst>
      <p:tags r:id="rId1"/>
    </p:custDataLst>
  </p:cSld>
  <p:clrMapOvr>
    <a:masterClrMapping/>
  </p:clrMapOvr>
  <p:transition advTm="341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checkerboard(across)">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Historicity of the Event</a:t>
            </a:r>
          </a:p>
        </p:txBody>
      </p:sp>
      <p:sp>
        <p:nvSpPr>
          <p:cNvPr id="24579" name="Rectangle 3"/>
          <p:cNvSpPr>
            <a:spLocks noGrp="1" noChangeArrowheads="1"/>
          </p:cNvSpPr>
          <p:nvPr>
            <p:ph type="body" idx="1"/>
          </p:nvPr>
        </p:nvSpPr>
        <p:spPr/>
        <p:txBody>
          <a:bodyPr/>
          <a:lstStyle/>
          <a:p>
            <a:r>
              <a:rPr lang="en-US" altLang="en-US" sz="2800"/>
              <a:t>Occasion </a:t>
            </a:r>
          </a:p>
          <a:p>
            <a:pPr lvl="1"/>
            <a:r>
              <a:rPr lang="en-US" altLang="en-US" sz="2400"/>
              <a:t>Not clear from divergence of Mt &amp; Mk when this occurred, but apparently just before Matthew's conversion. </a:t>
            </a:r>
          </a:p>
          <a:p>
            <a:r>
              <a:rPr lang="en-US" altLang="en-US" sz="2800"/>
              <a:t>Evidence of historicity </a:t>
            </a:r>
          </a:p>
          <a:p>
            <a:pPr lvl="1"/>
            <a:r>
              <a:rPr lang="en-US" altLang="en-US" sz="2400"/>
              <a:t>Occurs in 3 Gospels in such a form as to suggest not copied from one another.</a:t>
            </a:r>
          </a:p>
          <a:p>
            <a:pPr lvl="1"/>
            <a:r>
              <a:rPr lang="en-US" altLang="en-US" sz="2400"/>
              <a:t>Details of time are vague, but took place in Capernaum; number of men given (though natural).</a:t>
            </a:r>
          </a:p>
          <a:p>
            <a:pPr lvl="1"/>
            <a:r>
              <a:rPr lang="en-US" altLang="en-US" sz="2400"/>
              <a:t>Opening the roof is unusual. </a:t>
            </a:r>
          </a:p>
        </p:txBody>
      </p:sp>
    </p:spTree>
    <p:custDataLst>
      <p:tags r:id="rId1"/>
    </p:custDataLst>
  </p:cSld>
  <p:clrMapOvr>
    <a:masterClrMapping/>
  </p:clrMapOvr>
  <p:transition advTm="363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checkerboard(across)">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checkerboard(across)">
                                      <p:cBhvr>
                                        <p:cTn id="12" dur="500"/>
                                        <p:tgtEl>
                                          <p:spTgt spid="245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checkerboard(across)">
                                      <p:cBhvr>
                                        <p:cTn id="17" dur="500"/>
                                        <p:tgtEl>
                                          <p:spTgt spid="245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checkerboard(across)">
                                      <p:cBhvr>
                                        <p:cTn id="22" dur="500"/>
                                        <p:tgtEl>
                                          <p:spTgt spid="245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checkerboard(across)">
                                      <p:cBhvr>
                                        <p:cTn id="27" dur="500"/>
                                        <p:tgtEl>
                                          <p:spTgt spid="245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4579">
                                            <p:txEl>
                                              <p:pRg st="5" end="5"/>
                                            </p:txEl>
                                          </p:spTgt>
                                        </p:tgtEl>
                                        <p:attrNameLst>
                                          <p:attrName>style.visibility</p:attrName>
                                        </p:attrNameLst>
                                      </p:cBhvr>
                                      <p:to>
                                        <p:strVal val="visible"/>
                                      </p:to>
                                    </p:set>
                                    <p:animEffect transition="in" filter="checkerboard(across)">
                                      <p:cBhvr>
                                        <p:cTn id="32" dur="500"/>
                                        <p:tgtEl>
                                          <p:spTgt spid="24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Reaction of Eyewitnesses</a:t>
            </a:r>
          </a:p>
        </p:txBody>
      </p:sp>
      <p:sp>
        <p:nvSpPr>
          <p:cNvPr id="25603" name="Rectangle 3"/>
          <p:cNvSpPr>
            <a:spLocks noGrp="1" noChangeArrowheads="1"/>
          </p:cNvSpPr>
          <p:nvPr>
            <p:ph type="body" idx="1"/>
          </p:nvPr>
        </p:nvSpPr>
        <p:spPr>
          <a:xfrm>
            <a:off x="1143000" y="1524000"/>
            <a:ext cx="6781800" cy="4525963"/>
          </a:xfrm>
        </p:spPr>
        <p:txBody>
          <a:bodyPr/>
          <a:lstStyle/>
          <a:p>
            <a:r>
              <a:rPr lang="en-US" altLang="en-US"/>
              <a:t>Pharisees grumble at claim to forgive sin, but apparently silent when miracle worked.</a:t>
            </a:r>
          </a:p>
          <a:p>
            <a:r>
              <a:rPr lang="en-US" altLang="en-US"/>
              <a:t>Paralytic goes away glorifying God.</a:t>
            </a:r>
          </a:p>
          <a:p>
            <a:r>
              <a:rPr lang="en-US" altLang="en-US"/>
              <a:t>Others astonished, fearful, glorify God, remark on uniqueness, strangeness of event.</a:t>
            </a:r>
          </a:p>
        </p:txBody>
      </p:sp>
    </p:spTree>
    <p:custDataLst>
      <p:tags r:id="rId1"/>
    </p:custDataLst>
  </p:cSld>
  <p:clrMapOvr>
    <a:masterClrMapping/>
  </p:clrMapOvr>
  <p:transition advTm="201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Old Testament Background </a:t>
            </a:r>
          </a:p>
        </p:txBody>
      </p:sp>
      <p:sp>
        <p:nvSpPr>
          <p:cNvPr id="26627" name="Rectangle 3"/>
          <p:cNvSpPr>
            <a:spLocks noGrp="1" noChangeArrowheads="1"/>
          </p:cNvSpPr>
          <p:nvPr>
            <p:ph type="body" idx="1"/>
          </p:nvPr>
        </p:nvSpPr>
        <p:spPr/>
        <p:txBody>
          <a:bodyPr/>
          <a:lstStyle/>
          <a:p>
            <a:pPr>
              <a:lnSpc>
                <a:spcPct val="90000"/>
              </a:lnSpc>
            </a:pPr>
            <a:r>
              <a:rPr lang="en-US" altLang="en-US"/>
              <a:t>Similar miracles:</a:t>
            </a:r>
          </a:p>
          <a:p>
            <a:pPr lvl="1">
              <a:lnSpc>
                <a:spcPct val="90000"/>
              </a:lnSpc>
            </a:pPr>
            <a:r>
              <a:rPr lang="en-US" altLang="en-US"/>
              <a:t>Jeroboam's hand shriveled &amp; restored (1 Kings 13).</a:t>
            </a:r>
          </a:p>
          <a:p>
            <a:pPr lvl="1">
              <a:lnSpc>
                <a:spcPct val="90000"/>
              </a:lnSpc>
            </a:pPr>
            <a:r>
              <a:rPr lang="en-US" altLang="en-US"/>
              <a:t>Lame to leap like deer at time of Israel's redemption (Isa 35:6).</a:t>
            </a:r>
          </a:p>
          <a:p>
            <a:pPr>
              <a:lnSpc>
                <a:spcPct val="90000"/>
              </a:lnSpc>
            </a:pPr>
            <a:r>
              <a:rPr lang="en-US" altLang="en-US"/>
              <a:t>Other parallels </a:t>
            </a:r>
          </a:p>
          <a:p>
            <a:pPr lvl="1">
              <a:lnSpc>
                <a:spcPct val="90000"/>
              </a:lnSpc>
            </a:pPr>
            <a:r>
              <a:rPr lang="en-US" altLang="en-US"/>
              <a:t>Lameness, etc., disqualify for priesthood (Lev 21:18).</a:t>
            </a:r>
          </a:p>
          <a:p>
            <a:pPr lvl="1">
              <a:lnSpc>
                <a:spcPct val="90000"/>
              </a:lnSpc>
            </a:pPr>
            <a:r>
              <a:rPr lang="en-US" altLang="en-US"/>
              <a:t>Forgiveness can be given only by God and by person sinned against.</a:t>
            </a:r>
          </a:p>
        </p:txBody>
      </p:sp>
    </p:spTree>
    <p:custDataLst>
      <p:tags r:id="rId1"/>
    </p:custDataLst>
  </p:cSld>
  <p:clrMapOvr>
    <a:masterClrMapping/>
  </p:clrMapOvr>
  <p:transition advTm="585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anim calcmode="lin" valueType="num">
                                      <p:cBhvr additive="base">
                                        <p:cTn id="31"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627">
                                            <p:txEl>
                                              <p:pRg st="5" end="5"/>
                                            </p:txEl>
                                          </p:spTgt>
                                        </p:tgtEl>
                                        <p:attrNameLst>
                                          <p:attrName>style.visibility</p:attrName>
                                        </p:attrNameLst>
                                      </p:cBhvr>
                                      <p:to>
                                        <p:strVal val="visible"/>
                                      </p:to>
                                    </p:set>
                                    <p:anim calcmode="lin" valueType="num">
                                      <p:cBhvr additive="base">
                                        <p:cTn id="37"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Introduction</a:t>
            </a:r>
          </a:p>
        </p:txBody>
      </p:sp>
      <p:sp>
        <p:nvSpPr>
          <p:cNvPr id="5123" name="Rectangle 3"/>
          <p:cNvSpPr>
            <a:spLocks noGrp="1" noChangeArrowheads="1"/>
          </p:cNvSpPr>
          <p:nvPr>
            <p:ph type="body" idx="1"/>
          </p:nvPr>
        </p:nvSpPr>
        <p:spPr/>
        <p:txBody>
          <a:bodyPr/>
          <a:lstStyle/>
          <a:p>
            <a:r>
              <a:rPr lang="en-US" altLang="en-US" sz="2800"/>
              <a:t>In our previous talk, we looked at nature miracles.  Here we look at miracles dealing with human sickness &amp; death.</a:t>
            </a:r>
          </a:p>
          <a:p>
            <a:r>
              <a:rPr lang="en-US" altLang="en-US" sz="2800"/>
              <a:t>Such miracles include:</a:t>
            </a:r>
          </a:p>
          <a:p>
            <a:pPr lvl="1"/>
            <a:r>
              <a:rPr lang="en-US" altLang="en-US" sz="2400"/>
              <a:t>Healing Nobleman’s Son</a:t>
            </a:r>
          </a:p>
          <a:p>
            <a:pPr lvl="1"/>
            <a:r>
              <a:rPr lang="en-US" altLang="en-US" sz="2400"/>
              <a:t>Woman with Hemorrhage</a:t>
            </a:r>
          </a:p>
          <a:p>
            <a:pPr lvl="1"/>
            <a:r>
              <a:rPr lang="en-US" altLang="en-US" sz="2400"/>
              <a:t>Raising Jairus’ Daughter</a:t>
            </a:r>
          </a:p>
          <a:p>
            <a:pPr lvl="1"/>
            <a:r>
              <a:rPr lang="en-US" altLang="en-US" sz="2400"/>
              <a:t>Healing Paralytic</a:t>
            </a:r>
          </a:p>
          <a:p>
            <a:pPr lvl="1"/>
            <a:r>
              <a:rPr lang="en-US" altLang="en-US" sz="2400"/>
              <a:t>Cleansing Leper</a:t>
            </a:r>
          </a:p>
          <a:p>
            <a:pPr lvl="1"/>
            <a:r>
              <a:rPr lang="en-US" altLang="en-US" sz="2400"/>
              <a:t>(next panel)</a:t>
            </a:r>
          </a:p>
          <a:p>
            <a:pPr>
              <a:buFontTx/>
              <a:buNone/>
            </a:pPr>
            <a:endParaRPr lang="en-US" altLang="en-US" sz="2800"/>
          </a:p>
        </p:txBody>
      </p:sp>
    </p:spTree>
    <p:custDataLst>
      <p:tags r:id="rId1"/>
    </p:custDataLst>
  </p:cSld>
  <p:clrMapOvr>
    <a:masterClrMapping/>
  </p:clrMapOvr>
  <p:transition advTm="199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3">
                                            <p:txEl>
                                              <p:pRg st="5" end="5"/>
                                            </p:txEl>
                                          </p:spTgt>
                                        </p:tgtEl>
                                        <p:attrNameLst>
                                          <p:attrName>style.visibility</p:attrName>
                                        </p:attrNameLst>
                                      </p:cBhvr>
                                      <p:to>
                                        <p:strVal val="visible"/>
                                      </p:to>
                                    </p:set>
                                    <p:anim calcmode="lin" valueType="num">
                                      <p:cBhvr additive="base">
                                        <p:cTn id="37"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3">
                                            <p:txEl>
                                              <p:pRg st="6" end="6"/>
                                            </p:txEl>
                                          </p:spTgt>
                                        </p:tgtEl>
                                        <p:attrNameLst>
                                          <p:attrName>style.visibility</p:attrName>
                                        </p:attrNameLst>
                                      </p:cBhvr>
                                      <p:to>
                                        <p:strVal val="visible"/>
                                      </p:to>
                                    </p:set>
                                    <p:anim calcmode="lin" valueType="num">
                                      <p:cBhvr additive="base">
                                        <p:cTn id="43" dur="500" fill="hold"/>
                                        <p:tgtEl>
                                          <p:spTgt spid="51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3">
                                            <p:txEl>
                                              <p:pRg st="7" end="7"/>
                                            </p:txEl>
                                          </p:spTgt>
                                        </p:tgtEl>
                                        <p:attrNameLst>
                                          <p:attrName>style.visibility</p:attrName>
                                        </p:attrNameLst>
                                      </p:cBhvr>
                                      <p:to>
                                        <p:strVal val="visible"/>
                                      </p:to>
                                    </p:set>
                                    <p:anim calcmode="lin" valueType="num">
                                      <p:cBhvr additive="base">
                                        <p:cTn id="49" dur="500" fill="hold"/>
                                        <p:tgtEl>
                                          <p:spTgt spid="512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12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Significance </a:t>
            </a:r>
          </a:p>
        </p:txBody>
      </p:sp>
      <p:sp>
        <p:nvSpPr>
          <p:cNvPr id="27651" name="Rectangle 3"/>
          <p:cNvSpPr>
            <a:spLocks noGrp="1" noChangeArrowheads="1"/>
          </p:cNvSpPr>
          <p:nvPr>
            <p:ph type="body" idx="1"/>
          </p:nvPr>
        </p:nvSpPr>
        <p:spPr/>
        <p:txBody>
          <a:bodyPr/>
          <a:lstStyle/>
          <a:p>
            <a:r>
              <a:rPr lang="en-US" altLang="en-US" sz="2800"/>
              <a:t>Immediate effect </a:t>
            </a:r>
          </a:p>
          <a:p>
            <a:pPr lvl="1"/>
            <a:r>
              <a:rPr lang="en-US" altLang="en-US" sz="2400"/>
              <a:t>Fellow healed</a:t>
            </a:r>
          </a:p>
          <a:p>
            <a:pPr lvl="1"/>
            <a:r>
              <a:rPr lang="en-US" altLang="en-US" sz="2400"/>
              <a:t>Attestation of Jesus' claim to forgive sins</a:t>
            </a:r>
          </a:p>
          <a:p>
            <a:r>
              <a:rPr lang="en-US" altLang="en-US" sz="2800"/>
              <a:t>Place in salvation history </a:t>
            </a:r>
          </a:p>
          <a:p>
            <a:pPr lvl="1"/>
            <a:r>
              <a:rPr lang="en-US" altLang="en-US" sz="2400"/>
              <a:t>The One who forgives sin has become man.</a:t>
            </a:r>
          </a:p>
          <a:p>
            <a:r>
              <a:rPr lang="en-US" altLang="en-US" sz="2800"/>
              <a:t>Symbolic elements </a:t>
            </a:r>
          </a:p>
          <a:p>
            <a:pPr lvl="1"/>
            <a:r>
              <a:rPr lang="en-US" altLang="en-US" sz="2400"/>
              <a:t>Compare Isa 35:6, pointing to eschaton </a:t>
            </a:r>
          </a:p>
          <a:p>
            <a:pPr lvl="1"/>
            <a:r>
              <a:rPr lang="en-US" altLang="en-US" sz="2400"/>
              <a:t>Isa 35:6 (NIV) Then will the lame leap like a deer, and the mute tongue shout for joy. Water will gush forth in the wilderness and streams in the desert. </a:t>
            </a:r>
          </a:p>
        </p:txBody>
      </p:sp>
    </p:spTree>
    <p:custDataLst>
      <p:tags r:id="rId1"/>
    </p:custDataLst>
  </p:cSld>
  <p:clrMapOvr>
    <a:masterClrMapping/>
  </p:clrMapOvr>
  <p:transition advTm="362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1">
                                            <p:txEl>
                                              <p:pRg st="5" end="5"/>
                                            </p:txEl>
                                          </p:spTgt>
                                        </p:tgtEl>
                                        <p:attrNameLst>
                                          <p:attrName>style.visibility</p:attrName>
                                        </p:attrNameLst>
                                      </p:cBhvr>
                                      <p:to>
                                        <p:strVal val="visible"/>
                                      </p:to>
                                    </p:set>
                                    <p:anim calcmode="lin" valueType="num">
                                      <p:cBhvr additive="base">
                                        <p:cTn id="37"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1">
                                            <p:txEl>
                                              <p:pRg st="6" end="6"/>
                                            </p:txEl>
                                          </p:spTgt>
                                        </p:tgtEl>
                                        <p:attrNameLst>
                                          <p:attrName>style.visibility</p:attrName>
                                        </p:attrNameLst>
                                      </p:cBhvr>
                                      <p:to>
                                        <p:strVal val="visible"/>
                                      </p:to>
                                    </p:set>
                                    <p:anim calcmode="lin" valueType="num">
                                      <p:cBhvr additive="base">
                                        <p:cTn id="43" dur="500" fill="hold"/>
                                        <p:tgtEl>
                                          <p:spTgt spid="2765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1">
                                            <p:txEl>
                                              <p:pRg st="7" end="7"/>
                                            </p:txEl>
                                          </p:spTgt>
                                        </p:tgtEl>
                                        <p:attrNameLst>
                                          <p:attrName>style.visibility</p:attrName>
                                        </p:attrNameLst>
                                      </p:cBhvr>
                                      <p:to>
                                        <p:strVal val="visible"/>
                                      </p:to>
                                    </p:set>
                                    <p:anim calcmode="lin" valueType="num">
                                      <p:cBhvr additive="base">
                                        <p:cTn id="49" dur="500" fill="hold"/>
                                        <p:tgtEl>
                                          <p:spTgt spid="2765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CleansingLeper"/>
          <p:cNvPicPr>
            <a:picLocks noChangeAspect="1" noChangeArrowheads="1"/>
          </p:cNvPicPr>
          <p:nvPr/>
        </p:nvPicPr>
        <p:blipFill>
          <a:blip r:embed="rId3">
            <a:extLst>
              <a:ext uri="{28A0092B-C50C-407E-A947-70E740481C1C}">
                <a14:useLocalDpi xmlns:a14="http://schemas.microsoft.com/office/drawing/2010/main" val="0"/>
              </a:ext>
            </a:extLst>
          </a:blip>
          <a:srcRect t="9091"/>
          <a:stretch>
            <a:fillRect/>
          </a:stretch>
        </p:blipFill>
        <p:spPr bwMode="auto">
          <a:xfrm>
            <a:off x="2438400" y="228600"/>
            <a:ext cx="4318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8676" name="Rectangle 4"/>
          <p:cNvSpPr>
            <a:spLocks noGrp="1" noChangeArrowheads="1"/>
          </p:cNvSpPr>
          <p:nvPr>
            <p:ph type="ctrTitle"/>
          </p:nvPr>
        </p:nvSpPr>
        <p:spPr>
          <a:xfrm>
            <a:off x="685800" y="3352800"/>
            <a:ext cx="7772400" cy="1470025"/>
          </a:xfrm>
        </p:spPr>
        <p:txBody>
          <a:bodyPr/>
          <a:lstStyle/>
          <a:p>
            <a:r>
              <a:rPr lang="en-US" altLang="en-US">
                <a:solidFill>
                  <a:schemeClr val="bg1"/>
                </a:solidFill>
              </a:rPr>
              <a:t>Cleansing Leper</a:t>
            </a:r>
          </a:p>
        </p:txBody>
      </p:sp>
      <p:sp>
        <p:nvSpPr>
          <p:cNvPr id="28677" name="Rectangle 5"/>
          <p:cNvSpPr>
            <a:spLocks noGrp="1" noChangeArrowheads="1"/>
          </p:cNvSpPr>
          <p:nvPr>
            <p:ph type="subTitle" idx="1"/>
          </p:nvPr>
        </p:nvSpPr>
        <p:spPr>
          <a:xfrm>
            <a:off x="1371600" y="4724400"/>
            <a:ext cx="6400800" cy="1447800"/>
          </a:xfrm>
        </p:spPr>
        <p:txBody>
          <a:bodyPr/>
          <a:lstStyle/>
          <a:p>
            <a:r>
              <a:rPr lang="en-US" altLang="en-US">
                <a:solidFill>
                  <a:schemeClr val="bg1"/>
                </a:solidFill>
              </a:rPr>
              <a:t>Matthew 8, Mark 1,</a:t>
            </a:r>
          </a:p>
          <a:p>
            <a:r>
              <a:rPr lang="en-US" altLang="en-US">
                <a:solidFill>
                  <a:schemeClr val="bg1"/>
                </a:solidFill>
              </a:rPr>
              <a:t>Luke 5</a:t>
            </a:r>
          </a:p>
        </p:txBody>
      </p:sp>
    </p:spTree>
    <p:custDataLst>
      <p:tags r:id="rId1"/>
    </p:custDataLst>
  </p:cSld>
  <p:clrMapOvr>
    <a:masterClrMapping/>
  </p:clrMapOvr>
  <p:transition advTm="95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ppt_w</p:attrName>
                                        </p:attrNameLst>
                                      </p:cBhvr>
                                      <p:tavLst>
                                        <p:tav tm="0">
                                          <p:val>
                                            <p:fltVal val="0"/>
                                          </p:val>
                                        </p:tav>
                                        <p:tav tm="100000">
                                          <p:val>
                                            <p:strVal val="#ppt_w"/>
                                          </p:val>
                                        </p:tav>
                                      </p:tavLst>
                                    </p:anim>
                                    <p:anim calcmode="lin" valueType="num">
                                      <p:cBhvr>
                                        <p:cTn id="8" dur="500" fill="hold"/>
                                        <p:tgtEl>
                                          <p:spTgt spid="2867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8677">
                                            <p:txEl>
                                              <p:pRg st="0" end="0"/>
                                            </p:txEl>
                                          </p:spTgt>
                                        </p:tgtEl>
                                        <p:attrNameLst>
                                          <p:attrName>style.visibility</p:attrName>
                                        </p:attrNameLst>
                                      </p:cBhvr>
                                      <p:to>
                                        <p:strVal val="visible"/>
                                      </p:to>
                                    </p:set>
                                    <p:animEffect transition="in" filter="checkerboard(across)">
                                      <p:cBhvr>
                                        <p:cTn id="13" dur="500"/>
                                        <p:tgtEl>
                                          <p:spTgt spid="2867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77">
                                            <p:txEl>
                                              <p:pRg st="1" end="1"/>
                                            </p:txEl>
                                          </p:spTgt>
                                        </p:tgtEl>
                                        <p:attrNameLst>
                                          <p:attrName>style.visibility</p:attrName>
                                        </p:attrNameLst>
                                      </p:cBhvr>
                                      <p:to>
                                        <p:strVal val="visible"/>
                                      </p:to>
                                    </p:set>
                                    <p:animEffect transition="in" filter="checkerboard(across)">
                                      <p:cBhvr>
                                        <p:cTn id="18" dur="500"/>
                                        <p:tgtEl>
                                          <p:spTgt spid="286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Matthew 8:1-4</a:t>
            </a:r>
          </a:p>
        </p:txBody>
      </p:sp>
      <p:sp>
        <p:nvSpPr>
          <p:cNvPr id="30724" name="Text Box 4"/>
          <p:cNvSpPr txBox="1">
            <a:spLocks noChangeArrowheads="1"/>
          </p:cNvSpPr>
          <p:nvPr/>
        </p:nvSpPr>
        <p:spPr bwMode="auto">
          <a:xfrm>
            <a:off x="914400" y="15240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Matt 8:1 (NIV) When he came down from the mountainside, large crowds followed him. 2 A man with leprosy [The Greek word was used for various diseases affecting the skin</a:t>
            </a:r>
            <a:r>
              <a:rPr lang="en-US" altLang="en-US" sz="2400">
                <a:latin typeface="WP TypographicSymbols" pitchFamily="2" charset="0"/>
              </a:rPr>
              <a:t>n</a:t>
            </a:r>
            <a:r>
              <a:rPr lang="en-US" altLang="en-US" sz="2400"/>
              <a:t>not necessarily leprosy.] came and knelt before him and said, "Lord, if you are willing, you can make me clean." 3 Jesus reached out his hand and touched the man. "I am willing," he said. "Be clean!" Immediately he was cured [Greek made clean] of his leprosy. 4 Then Jesus said to him, "See that you don't tell anyone. But go, show yourself to the priest and offer the gift Moses commanded, as a testimony to them." </a:t>
            </a:r>
          </a:p>
        </p:txBody>
      </p:sp>
    </p:spTree>
    <p:custDataLst>
      <p:tags r:id="rId1"/>
    </p:custDataLst>
  </p:cSld>
  <p:clrMapOvr>
    <a:masterClrMapping/>
  </p:clrMapOvr>
  <p:transition advTm="409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checkerboard(across)">
                                      <p:cBhvr>
                                        <p:cTn id="7"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Historicity of the Event</a:t>
            </a:r>
          </a:p>
        </p:txBody>
      </p:sp>
      <p:sp>
        <p:nvSpPr>
          <p:cNvPr id="32771" name="Rectangle 3"/>
          <p:cNvSpPr>
            <a:spLocks noGrp="1" noChangeArrowheads="1"/>
          </p:cNvSpPr>
          <p:nvPr>
            <p:ph type="body" idx="1"/>
          </p:nvPr>
        </p:nvSpPr>
        <p:spPr>
          <a:xfrm>
            <a:off x="1295400" y="1981200"/>
            <a:ext cx="6629400" cy="3733800"/>
          </a:xfrm>
        </p:spPr>
        <p:txBody>
          <a:bodyPr/>
          <a:lstStyle/>
          <a:p>
            <a:r>
              <a:rPr lang="en-US" altLang="en-US"/>
              <a:t>Occasion </a:t>
            </a:r>
          </a:p>
          <a:p>
            <a:pPr lvl="1"/>
            <a:r>
              <a:rPr lang="en-US" altLang="en-US"/>
              <a:t>Matt seems to be most definite, putting it after Sermon on Mt (8:1).</a:t>
            </a:r>
          </a:p>
          <a:p>
            <a:pPr lvl="1"/>
            <a:r>
              <a:rPr lang="en-US" altLang="en-US"/>
              <a:t>Mark &amp; Luke are vague, but still early in Galilean ministry.</a:t>
            </a:r>
          </a:p>
          <a:p>
            <a:pPr lvl="1"/>
            <a:r>
              <a:rPr lang="en-US" altLang="en-US"/>
              <a:t>Fellow seeks Jesus out.</a:t>
            </a:r>
          </a:p>
        </p:txBody>
      </p:sp>
    </p:spTree>
    <p:custDataLst>
      <p:tags r:id="rId1"/>
    </p:custDataLst>
  </p:cSld>
  <p:clrMapOvr>
    <a:masterClrMapping/>
  </p:clrMapOvr>
  <p:transition advTm="174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Liberal Explanations</a:t>
            </a:r>
          </a:p>
        </p:txBody>
      </p:sp>
      <p:sp>
        <p:nvSpPr>
          <p:cNvPr id="33795" name="Rectangle 3"/>
          <p:cNvSpPr>
            <a:spLocks noGrp="1" noChangeArrowheads="1"/>
          </p:cNvSpPr>
          <p:nvPr>
            <p:ph type="body" idx="1"/>
          </p:nvPr>
        </p:nvSpPr>
        <p:spPr>
          <a:xfrm>
            <a:off x="1447800" y="1752600"/>
            <a:ext cx="6248400" cy="4525963"/>
          </a:xfrm>
        </p:spPr>
        <p:txBody>
          <a:bodyPr/>
          <a:lstStyle/>
          <a:p>
            <a:r>
              <a:rPr lang="en-US" altLang="en-US"/>
              <a:t>Some uncertainty re/ exact nature of disease.	</a:t>
            </a:r>
          </a:p>
          <a:p>
            <a:pPr lvl="1"/>
            <a:r>
              <a:rPr lang="en-US" altLang="en-US"/>
              <a:t>(Heb &amp; Gk terms broader than Hansen's disease, which itself has several types.)</a:t>
            </a:r>
          </a:p>
          <a:p>
            <a:r>
              <a:rPr lang="en-US" altLang="en-US"/>
              <a:t>Liberals tend to opt for milder forms &amp; psychological cure.</a:t>
            </a:r>
          </a:p>
        </p:txBody>
      </p:sp>
    </p:spTree>
    <p:custDataLst>
      <p:tags r:id="rId1"/>
    </p:custDataLst>
  </p:cSld>
  <p:clrMapOvr>
    <a:masterClrMapping/>
  </p:clrMapOvr>
  <p:transition advTm="245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Evidence of Historicity </a:t>
            </a:r>
          </a:p>
        </p:txBody>
      </p:sp>
      <p:sp>
        <p:nvSpPr>
          <p:cNvPr id="34819" name="Rectangle 3"/>
          <p:cNvSpPr>
            <a:spLocks noGrp="1" noChangeArrowheads="1"/>
          </p:cNvSpPr>
          <p:nvPr>
            <p:ph type="body" idx="1"/>
          </p:nvPr>
        </p:nvSpPr>
        <p:spPr>
          <a:xfrm>
            <a:off x="1295400" y="1981200"/>
            <a:ext cx="6477000" cy="2743200"/>
          </a:xfrm>
        </p:spPr>
        <p:txBody>
          <a:bodyPr/>
          <a:lstStyle/>
          <a:p>
            <a:r>
              <a:rPr lang="en-US" altLang="en-US"/>
              <a:t>Matt seems to locate near site of Sermon on Mount.</a:t>
            </a:r>
          </a:p>
          <a:p>
            <a:r>
              <a:rPr lang="en-US" altLang="en-US"/>
              <a:t>Mk &amp; Lk out from Capernaum on a Galilean tour.</a:t>
            </a:r>
          </a:p>
        </p:txBody>
      </p:sp>
    </p:spTree>
    <p:custDataLst>
      <p:tags r:id="rId1"/>
    </p:custDataLst>
  </p:cSld>
  <p:clrMapOvr>
    <a:masterClrMapping/>
  </p:clrMapOvr>
  <p:transition advTm="112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Reaction of Eyewitnesses </a:t>
            </a:r>
          </a:p>
        </p:txBody>
      </p:sp>
      <p:sp>
        <p:nvSpPr>
          <p:cNvPr id="35843" name="Rectangle 3"/>
          <p:cNvSpPr>
            <a:spLocks noGrp="1" noChangeArrowheads="1"/>
          </p:cNvSpPr>
          <p:nvPr>
            <p:ph type="body" idx="1"/>
          </p:nvPr>
        </p:nvSpPr>
        <p:spPr>
          <a:xfrm>
            <a:off x="1752600" y="1524000"/>
            <a:ext cx="5562600" cy="4525963"/>
          </a:xfrm>
        </p:spPr>
        <p:txBody>
          <a:bodyPr/>
          <a:lstStyle/>
          <a:p>
            <a:r>
              <a:rPr lang="en-US" altLang="en-US"/>
              <a:t>Not specified</a:t>
            </a:r>
          </a:p>
          <a:p>
            <a:r>
              <a:rPr lang="en-US" altLang="en-US"/>
              <a:t>Leper apparently so overwhelmed he doesn't obey Jesus' instructions not to spread the news of his cure.</a:t>
            </a:r>
          </a:p>
          <a:p>
            <a:pPr lvl="1"/>
            <a:r>
              <a:rPr lang="en-US" altLang="en-US"/>
              <a:t>Mark 1:43-45</a:t>
            </a:r>
          </a:p>
          <a:p>
            <a:pPr lvl="1"/>
            <a:endParaRPr lang="en-US" altLang="en-US"/>
          </a:p>
          <a:p>
            <a:pPr lvl="1"/>
            <a:endParaRPr lang="en-US" altLang="en-US"/>
          </a:p>
        </p:txBody>
      </p:sp>
    </p:spTree>
    <p:custDataLst>
      <p:tags r:id="rId1"/>
    </p:custDataLst>
  </p:cSld>
  <p:clrMapOvr>
    <a:masterClrMapping/>
  </p:clrMapOvr>
  <p:transition advTm="140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Old Testament Background </a:t>
            </a:r>
          </a:p>
        </p:txBody>
      </p:sp>
      <p:sp>
        <p:nvSpPr>
          <p:cNvPr id="36867" name="Rectangle 3"/>
          <p:cNvSpPr>
            <a:spLocks noGrp="1" noChangeArrowheads="1"/>
          </p:cNvSpPr>
          <p:nvPr>
            <p:ph type="body" idx="1"/>
          </p:nvPr>
        </p:nvSpPr>
        <p:spPr/>
        <p:txBody>
          <a:bodyPr/>
          <a:lstStyle/>
          <a:p>
            <a:r>
              <a:rPr lang="en-US" altLang="en-US"/>
              <a:t>Similar miracles:  healings from leprosy </a:t>
            </a:r>
          </a:p>
          <a:p>
            <a:pPr lvl="1"/>
            <a:r>
              <a:rPr lang="en-US" altLang="en-US"/>
              <a:t>Moses' hand (Ex 14)</a:t>
            </a:r>
          </a:p>
          <a:p>
            <a:pPr lvl="1"/>
            <a:r>
              <a:rPr lang="en-US" altLang="en-US"/>
              <a:t>Miriam (Num 12) </a:t>
            </a:r>
          </a:p>
          <a:p>
            <a:pPr lvl="1"/>
            <a:r>
              <a:rPr lang="en-US" altLang="en-US"/>
              <a:t>Naaman (2 Kings 5) </a:t>
            </a:r>
          </a:p>
          <a:p>
            <a:r>
              <a:rPr lang="en-US" altLang="en-US"/>
              <a:t>Other parallels:</a:t>
            </a:r>
          </a:p>
          <a:p>
            <a:pPr lvl="1"/>
            <a:r>
              <a:rPr lang="en-US" altLang="en-US"/>
              <a:t>Diagnosis of leprosy (Lev 13)</a:t>
            </a:r>
          </a:p>
          <a:p>
            <a:pPr lvl="1"/>
            <a:r>
              <a:rPr lang="en-US" altLang="en-US"/>
              <a:t>Cleansing ceremony (Lev 14; cp touching dead): 8 days, including final offerings </a:t>
            </a:r>
          </a:p>
        </p:txBody>
      </p:sp>
    </p:spTree>
    <p:custDataLst>
      <p:tags r:id="rId1"/>
    </p:custDataLst>
  </p:cSld>
  <p:clrMapOvr>
    <a:masterClrMapping/>
  </p:clrMapOvr>
  <p:transition advTm="842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additive="base">
                                        <p:cTn id="37"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867">
                                            <p:txEl>
                                              <p:pRg st="6" end="6"/>
                                            </p:txEl>
                                          </p:spTgt>
                                        </p:tgtEl>
                                        <p:attrNameLst>
                                          <p:attrName>style.visibility</p:attrName>
                                        </p:attrNameLst>
                                      </p:cBhvr>
                                      <p:to>
                                        <p:strVal val="visible"/>
                                      </p:to>
                                    </p:set>
                                    <p:anim calcmode="lin" valueType="num">
                                      <p:cBhvr additive="base">
                                        <p:cTn id="43" dur="500" fill="hold"/>
                                        <p:tgtEl>
                                          <p:spTgt spid="368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Significance </a:t>
            </a:r>
          </a:p>
        </p:txBody>
      </p:sp>
      <p:sp>
        <p:nvSpPr>
          <p:cNvPr id="37891" name="Rectangle 3"/>
          <p:cNvSpPr>
            <a:spLocks noGrp="1" noChangeArrowheads="1"/>
          </p:cNvSpPr>
          <p:nvPr>
            <p:ph type="body" idx="1"/>
          </p:nvPr>
        </p:nvSpPr>
        <p:spPr/>
        <p:txBody>
          <a:bodyPr/>
          <a:lstStyle/>
          <a:p>
            <a:pPr>
              <a:lnSpc>
                <a:spcPct val="90000"/>
              </a:lnSpc>
            </a:pPr>
            <a:r>
              <a:rPr lang="en-US" altLang="en-US" sz="2800"/>
              <a:t>Immediate effect </a:t>
            </a:r>
          </a:p>
          <a:p>
            <a:pPr lvl="1">
              <a:lnSpc>
                <a:spcPct val="90000"/>
              </a:lnSpc>
            </a:pPr>
            <a:r>
              <a:rPr lang="en-US" altLang="en-US" sz="2400"/>
              <a:t>Man cleansed, faith rewarded</a:t>
            </a:r>
          </a:p>
          <a:p>
            <a:pPr lvl="1">
              <a:lnSpc>
                <a:spcPct val="90000"/>
              </a:lnSpc>
            </a:pPr>
            <a:r>
              <a:rPr lang="en-US" altLang="en-US" sz="2400"/>
              <a:t>Jesus' compassion, concern for law, ceremony as testimony?</a:t>
            </a:r>
          </a:p>
          <a:p>
            <a:pPr lvl="1">
              <a:lnSpc>
                <a:spcPct val="90000"/>
              </a:lnSpc>
            </a:pPr>
            <a:r>
              <a:rPr lang="en-US" altLang="en-US" sz="2400"/>
              <a:t>Jesus concerned to avoid wrong kind of publicity? </a:t>
            </a:r>
          </a:p>
          <a:p>
            <a:pPr>
              <a:lnSpc>
                <a:spcPct val="90000"/>
              </a:lnSpc>
            </a:pPr>
            <a:r>
              <a:rPr lang="en-US" altLang="en-US" sz="2800"/>
              <a:t>Place in salvation history </a:t>
            </a:r>
          </a:p>
          <a:p>
            <a:pPr lvl="1">
              <a:lnSpc>
                <a:spcPct val="90000"/>
              </a:lnSpc>
            </a:pPr>
            <a:r>
              <a:rPr lang="en-US" altLang="en-US" sz="2400"/>
              <a:t>Like Moses &amp; Elisha, one who heals lepers again walks the earth.</a:t>
            </a:r>
          </a:p>
          <a:p>
            <a:pPr lvl="1">
              <a:lnSpc>
                <a:spcPct val="90000"/>
              </a:lnSpc>
            </a:pPr>
            <a:r>
              <a:rPr lang="en-US" altLang="en-US" sz="2400"/>
              <a:t>In contrast, Jesus touches leper, who is cleansed rather than rendering Jesus unclean (parallel w/ resurrections by Elijah, Elisha). </a:t>
            </a:r>
          </a:p>
        </p:txBody>
      </p:sp>
    </p:spTree>
    <p:custDataLst>
      <p:tags r:id="rId1"/>
    </p:custDataLst>
  </p:cSld>
  <p:clrMapOvr>
    <a:masterClrMapping/>
  </p:clrMapOvr>
  <p:transition advTm="703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1">
                                            <p:txEl>
                                              <p:pRg st="4" end="4"/>
                                            </p:txEl>
                                          </p:spTgt>
                                        </p:tgtEl>
                                        <p:attrNameLst>
                                          <p:attrName>style.visibility</p:attrName>
                                        </p:attrNameLst>
                                      </p:cBhvr>
                                      <p:to>
                                        <p:strVal val="visible"/>
                                      </p:to>
                                    </p:set>
                                    <p:anim calcmode="lin" valueType="num">
                                      <p:cBhvr additive="base">
                                        <p:cTn id="31"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891">
                                            <p:txEl>
                                              <p:pRg st="5" end="5"/>
                                            </p:txEl>
                                          </p:spTgt>
                                        </p:tgtEl>
                                        <p:attrNameLst>
                                          <p:attrName>style.visibility</p:attrName>
                                        </p:attrNameLst>
                                      </p:cBhvr>
                                      <p:to>
                                        <p:strVal val="visible"/>
                                      </p:to>
                                    </p:set>
                                    <p:anim calcmode="lin" valueType="num">
                                      <p:cBhvr additive="base">
                                        <p:cTn id="37"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8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891">
                                            <p:txEl>
                                              <p:pRg st="6" end="6"/>
                                            </p:txEl>
                                          </p:spTgt>
                                        </p:tgtEl>
                                        <p:attrNameLst>
                                          <p:attrName>style.visibility</p:attrName>
                                        </p:attrNameLst>
                                      </p:cBhvr>
                                      <p:to>
                                        <p:strVal val="visible"/>
                                      </p:to>
                                    </p:set>
                                    <p:anim calcmode="lin" valueType="num">
                                      <p:cBhvr additive="base">
                                        <p:cTn id="43"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Symbolic Elements </a:t>
            </a:r>
          </a:p>
        </p:txBody>
      </p:sp>
      <p:sp>
        <p:nvSpPr>
          <p:cNvPr id="38915" name="Rectangle 3"/>
          <p:cNvSpPr>
            <a:spLocks noGrp="1" noChangeArrowheads="1"/>
          </p:cNvSpPr>
          <p:nvPr>
            <p:ph type="body" idx="1"/>
          </p:nvPr>
        </p:nvSpPr>
        <p:spPr/>
        <p:txBody>
          <a:bodyPr/>
          <a:lstStyle/>
          <a:p>
            <a:r>
              <a:rPr lang="en-US" altLang="en-US" sz="2800"/>
              <a:t>Surprisingly, I </a:t>
            </a:r>
            <a:r>
              <a:rPr lang="en-US" altLang="en-US" sz="2800" b="1" i="1"/>
              <a:t>could not</a:t>
            </a:r>
            <a:r>
              <a:rPr lang="en-US" altLang="en-US" sz="2800"/>
              <a:t> find clear evidence of symbolic value of leprosy; Ps 51:5-7 (best candidate) is not obviously referring to leprosy.</a:t>
            </a:r>
          </a:p>
          <a:p>
            <a:r>
              <a:rPr lang="en-US" altLang="en-US" sz="2800"/>
              <a:t>Psalm 51:5 (NIV) Surely I was sinful at birth, sinful from the time my mother conceived me. 6 Surely you desire truth in the inner parts; you teach me wisdom in the inmost place. 7 Cleanse me with hyssop, and I will be clean; wash me, and I will be whiter than snow. </a:t>
            </a:r>
          </a:p>
          <a:p>
            <a:endParaRPr lang="en-US" altLang="en-US" sz="2800"/>
          </a:p>
        </p:txBody>
      </p:sp>
    </p:spTree>
    <p:custDataLst>
      <p:tags r:id="rId1"/>
    </p:custDataLst>
  </p:cSld>
  <p:clrMapOvr>
    <a:masterClrMapping/>
  </p:clrMapOvr>
  <p:transition advTm="554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checkerboard(across)">
                                      <p:cBhvr>
                                        <p:cTn id="7" dur="500"/>
                                        <p:tgtEl>
                                          <p:spTgt spid="38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checkerboard(across)">
                                      <p:cBhvr>
                                        <p:cTn id="12" dur="500"/>
                                        <p:tgtEl>
                                          <p:spTgt spid="389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Introduction</a:t>
            </a:r>
          </a:p>
        </p:txBody>
      </p:sp>
      <p:sp>
        <p:nvSpPr>
          <p:cNvPr id="6147" name="Rectangle 3"/>
          <p:cNvSpPr>
            <a:spLocks noGrp="1" noChangeArrowheads="1"/>
          </p:cNvSpPr>
          <p:nvPr>
            <p:ph type="body" idx="1"/>
          </p:nvPr>
        </p:nvSpPr>
        <p:spPr/>
        <p:txBody>
          <a:bodyPr/>
          <a:lstStyle/>
          <a:p>
            <a:pPr>
              <a:lnSpc>
                <a:spcPct val="80000"/>
              </a:lnSpc>
            </a:pPr>
            <a:r>
              <a:rPr lang="en-US" altLang="en-US" sz="2800"/>
              <a:t>These include (continued):</a:t>
            </a:r>
          </a:p>
          <a:p>
            <a:pPr lvl="1">
              <a:lnSpc>
                <a:spcPct val="80000"/>
              </a:lnSpc>
            </a:pPr>
            <a:r>
              <a:rPr lang="en-US" altLang="en-US" sz="2400"/>
              <a:t>Centurion’s Servant</a:t>
            </a:r>
          </a:p>
          <a:p>
            <a:pPr lvl="1">
              <a:lnSpc>
                <a:spcPct val="80000"/>
              </a:lnSpc>
            </a:pPr>
            <a:r>
              <a:rPr lang="en-US" altLang="en-US" sz="2400"/>
              <a:t>Raising Widow’s Son</a:t>
            </a:r>
          </a:p>
          <a:p>
            <a:pPr lvl="1">
              <a:lnSpc>
                <a:spcPct val="80000"/>
              </a:lnSpc>
            </a:pPr>
            <a:r>
              <a:rPr lang="en-US" altLang="en-US" sz="2400"/>
              <a:t>Healing at Pool of Bethesda</a:t>
            </a:r>
          </a:p>
          <a:p>
            <a:pPr lvl="1">
              <a:lnSpc>
                <a:spcPct val="80000"/>
              </a:lnSpc>
            </a:pPr>
            <a:r>
              <a:rPr lang="en-US" altLang="en-US" sz="2400"/>
              <a:t>Man Born Blind</a:t>
            </a:r>
          </a:p>
          <a:p>
            <a:pPr lvl="1">
              <a:lnSpc>
                <a:spcPct val="80000"/>
              </a:lnSpc>
            </a:pPr>
            <a:r>
              <a:rPr lang="en-US" altLang="en-US" sz="2400"/>
              <a:t>Man with Withered Hand</a:t>
            </a:r>
          </a:p>
          <a:p>
            <a:pPr lvl="1">
              <a:lnSpc>
                <a:spcPct val="80000"/>
              </a:lnSpc>
            </a:pPr>
            <a:r>
              <a:rPr lang="en-US" altLang="en-US" sz="2400"/>
              <a:t>Ten Lepers</a:t>
            </a:r>
          </a:p>
          <a:p>
            <a:pPr lvl="1">
              <a:lnSpc>
                <a:spcPct val="80000"/>
              </a:lnSpc>
            </a:pPr>
            <a:r>
              <a:rPr lang="en-US" altLang="en-US" sz="2400"/>
              <a:t>Deaf &amp; Dumb Fellow</a:t>
            </a:r>
          </a:p>
          <a:p>
            <a:pPr lvl="1">
              <a:lnSpc>
                <a:spcPct val="80000"/>
              </a:lnSpc>
            </a:pPr>
            <a:r>
              <a:rPr lang="en-US" altLang="en-US" sz="2400"/>
              <a:t>Raising Lazarus</a:t>
            </a:r>
          </a:p>
          <a:p>
            <a:pPr>
              <a:lnSpc>
                <a:spcPct val="80000"/>
              </a:lnSpc>
            </a:pPr>
            <a:r>
              <a:rPr lang="en-US" altLang="en-US" sz="2800"/>
              <a:t>As before, we will only do some of these that are not in our other Power-Point talks.</a:t>
            </a:r>
          </a:p>
          <a:p>
            <a:pPr lvl="1">
              <a:lnSpc>
                <a:spcPct val="80000"/>
              </a:lnSpc>
            </a:pPr>
            <a:endParaRPr lang="en-US" altLang="en-US" sz="2400"/>
          </a:p>
        </p:txBody>
      </p:sp>
    </p:spTree>
    <p:custDataLst>
      <p:tags r:id="rId1"/>
    </p:custDataLst>
  </p:cSld>
  <p:clrMapOvr>
    <a:masterClrMapping/>
  </p:clrMapOvr>
  <p:transition advTm="262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additive="base">
                                        <p:cTn id="3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 calcmode="lin" valueType="num">
                                      <p:cBhvr additive="base">
                                        <p:cTn id="3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147">
                                            <p:txEl>
                                              <p:pRg st="6" end="6"/>
                                            </p:txEl>
                                          </p:spTgt>
                                        </p:tgtEl>
                                        <p:attrNameLst>
                                          <p:attrName>style.visibility</p:attrName>
                                        </p:attrNameLst>
                                      </p:cBhvr>
                                      <p:to>
                                        <p:strVal val="visible"/>
                                      </p:to>
                                    </p:set>
                                    <p:anim calcmode="lin" valueType="num">
                                      <p:cBhvr additive="base">
                                        <p:cTn id="4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147">
                                            <p:txEl>
                                              <p:pRg st="7" end="7"/>
                                            </p:txEl>
                                          </p:spTgt>
                                        </p:tgtEl>
                                        <p:attrNameLst>
                                          <p:attrName>style.visibility</p:attrName>
                                        </p:attrNameLst>
                                      </p:cBhvr>
                                      <p:to>
                                        <p:strVal val="visible"/>
                                      </p:to>
                                    </p:set>
                                    <p:anim calcmode="lin" valueType="num">
                                      <p:cBhvr additive="base">
                                        <p:cTn id="4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147">
                                            <p:txEl>
                                              <p:pRg st="8" end="8"/>
                                            </p:txEl>
                                          </p:spTgt>
                                        </p:tgtEl>
                                        <p:attrNameLst>
                                          <p:attrName>style.visibility</p:attrName>
                                        </p:attrNameLst>
                                      </p:cBhvr>
                                      <p:to>
                                        <p:strVal val="visible"/>
                                      </p:to>
                                    </p:set>
                                    <p:anim calcmode="lin" valueType="num">
                                      <p:cBhvr additive="base">
                                        <p:cTn id="55"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147">
                                            <p:txEl>
                                              <p:pRg st="9" end="9"/>
                                            </p:txEl>
                                          </p:spTgt>
                                        </p:tgtEl>
                                        <p:attrNameLst>
                                          <p:attrName>style.visibility</p:attrName>
                                        </p:attrNameLst>
                                      </p:cBhvr>
                                      <p:to>
                                        <p:strVal val="visible"/>
                                      </p:to>
                                    </p:set>
                                    <p:anim calcmode="lin" valueType="num">
                                      <p:cBhvr additive="base">
                                        <p:cTn id="61" dur="5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giovanni-battista-tiepolo-jesus-heals-the-paralytic-in-bethes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077200" cy="6057900"/>
          </a:xfrm>
          <a:prstGeom prst="rect">
            <a:avLst/>
          </a:prstGeom>
          <a:noFill/>
          <a:extLst>
            <a:ext uri="{909E8E84-426E-40DD-AFC4-6F175D3DCCD1}">
              <a14:hiddenFill xmlns:a14="http://schemas.microsoft.com/office/drawing/2010/main">
                <a:solidFill>
                  <a:srgbClr val="FFFFFF"/>
                </a:solidFill>
              </a14:hiddenFill>
            </a:ext>
          </a:extLst>
        </p:spPr>
      </p:pic>
      <p:sp>
        <p:nvSpPr>
          <p:cNvPr id="39940" name="Rectangle 4"/>
          <p:cNvSpPr>
            <a:spLocks noGrp="1" noChangeArrowheads="1"/>
          </p:cNvSpPr>
          <p:nvPr>
            <p:ph type="ctrTitle"/>
          </p:nvPr>
        </p:nvSpPr>
        <p:spPr/>
        <p:txBody>
          <a:bodyPr/>
          <a:lstStyle/>
          <a:p>
            <a:r>
              <a:rPr lang="en-US" altLang="en-US">
                <a:solidFill>
                  <a:schemeClr val="bg1"/>
                </a:solidFill>
              </a:rPr>
              <a:t>Healing at Pool of Bethesda</a:t>
            </a:r>
          </a:p>
        </p:txBody>
      </p:sp>
      <p:sp>
        <p:nvSpPr>
          <p:cNvPr id="39941" name="Rectangle 5"/>
          <p:cNvSpPr>
            <a:spLocks noGrp="1" noChangeArrowheads="1"/>
          </p:cNvSpPr>
          <p:nvPr>
            <p:ph type="subTitle" idx="1"/>
          </p:nvPr>
        </p:nvSpPr>
        <p:spPr/>
        <p:txBody>
          <a:bodyPr/>
          <a:lstStyle/>
          <a:p>
            <a:r>
              <a:rPr lang="en-US" altLang="en-US">
                <a:solidFill>
                  <a:schemeClr val="bg1"/>
                </a:solidFill>
              </a:rPr>
              <a:t>John 5</a:t>
            </a:r>
          </a:p>
        </p:txBody>
      </p:sp>
    </p:spTree>
    <p:custDataLst>
      <p:tags r:id="rId1"/>
    </p:custDataLst>
  </p:cSld>
  <p:clrMapOvr>
    <a:masterClrMapping/>
  </p:clrMapOvr>
  <p:transition advTm="263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p:cTn id="7" dur="500" fill="hold"/>
                                        <p:tgtEl>
                                          <p:spTgt spid="39940"/>
                                        </p:tgtEl>
                                        <p:attrNameLst>
                                          <p:attrName>ppt_w</p:attrName>
                                        </p:attrNameLst>
                                      </p:cBhvr>
                                      <p:tavLst>
                                        <p:tav tm="0">
                                          <p:val>
                                            <p:fltVal val="0"/>
                                          </p:val>
                                        </p:tav>
                                        <p:tav tm="100000">
                                          <p:val>
                                            <p:strVal val="#ppt_w"/>
                                          </p:val>
                                        </p:tav>
                                      </p:tavLst>
                                    </p:anim>
                                    <p:anim calcmode="lin" valueType="num">
                                      <p:cBhvr>
                                        <p:cTn id="8" dur="500" fill="hold"/>
                                        <p:tgtEl>
                                          <p:spTgt spid="3994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9941">
                                            <p:txEl>
                                              <p:pRg st="0" end="0"/>
                                            </p:txEl>
                                          </p:spTgt>
                                        </p:tgtEl>
                                        <p:attrNameLst>
                                          <p:attrName>style.visibility</p:attrName>
                                        </p:attrNameLst>
                                      </p:cBhvr>
                                      <p:to>
                                        <p:strVal val="visible"/>
                                      </p:to>
                                    </p:set>
                                    <p:animEffect transition="in" filter="checkerboard(across)">
                                      <p:cBhvr>
                                        <p:cTn id="13" dur="500"/>
                                        <p:tgtEl>
                                          <p:spTgt spid="399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P spid="3994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altLang="en-US"/>
              <a:t>John 5:1-6</a:t>
            </a:r>
          </a:p>
        </p:txBody>
      </p:sp>
      <p:sp>
        <p:nvSpPr>
          <p:cNvPr id="41989" name="Text Box 5"/>
          <p:cNvSpPr txBox="1">
            <a:spLocks noChangeArrowheads="1"/>
          </p:cNvSpPr>
          <p:nvPr/>
        </p:nvSpPr>
        <p:spPr bwMode="auto">
          <a:xfrm>
            <a:off x="533400" y="1219200"/>
            <a:ext cx="81534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5:1 (NIV) Some time later, Jesus went up to Jerus-alem for a feast of the Jews. 2 Now there is in Jerusalem near the Sheep Gate a pool, which in Aramaic is called Bethesda and which is surrounded by five covered colonnades. 3 Here a great number of disabled people used to lie</a:t>
            </a:r>
            <a:r>
              <a:rPr lang="en-US" altLang="en-US" sz="2400">
                <a:latin typeface="WP TypographicSymbols" pitchFamily="2" charset="0"/>
              </a:rPr>
              <a:t>n</a:t>
            </a:r>
            <a:r>
              <a:rPr lang="en-US" altLang="en-US" sz="2400"/>
              <a:t>the blind, the lame, the paralyzed. [Some less important mss add: </a:t>
            </a:r>
            <a:r>
              <a:rPr lang="en-US" altLang="en-US" sz="2400" i="1"/>
              <a:t>and they waited for the moving of the waters. From time to time an angel of the Lord would come down and stir up the waters. The first one into the pool after each such disturbance would be cured of whatever disease he had</a:t>
            </a:r>
            <a:r>
              <a:rPr lang="en-US" altLang="en-US" sz="2400"/>
              <a:t>.] 5 One who was there had been an invalid for thirty-eight years. 6 When Jesus saw him lying there and learned that he had been in this condition for a long time, he asked him, "Do you want to get well?" </a:t>
            </a:r>
          </a:p>
        </p:txBody>
      </p:sp>
    </p:spTree>
    <p:custDataLst>
      <p:tags r:id="rId1"/>
    </p:custDataLst>
  </p:cSld>
  <p:clrMapOvr>
    <a:masterClrMapping/>
  </p:clrMapOvr>
  <p:transition advTm="450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checkerboard(across)">
                                      <p:cBhvr>
                                        <p:cTn id="7"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John 5:7-12</a:t>
            </a:r>
          </a:p>
        </p:txBody>
      </p:sp>
      <p:sp>
        <p:nvSpPr>
          <p:cNvPr id="44036" name="Text Box 4"/>
          <p:cNvSpPr txBox="1">
            <a:spLocks noChangeArrowheads="1"/>
          </p:cNvSpPr>
          <p:nvPr/>
        </p:nvSpPr>
        <p:spPr bwMode="auto">
          <a:xfrm>
            <a:off x="914400" y="1447800"/>
            <a:ext cx="73152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7 "Sir," the invalid replied, "I have no one to help me into the pool when the water is stirred. While I am trying to get in, someone else goes down ahead of me." 8 Then Jesus said to him, "Get up! Pick up your mat and walk." 9 At once the man was cured; he picked up his mat and walked. The day on which this took place was a Sabbath, 10 and so the Jews said to the man who had been healed, "It is the Sabbath; the law forbids you to carry your mat." 11 But he replied, "The man who made me well said to me, 'Pick up your mat and walk.'" 12 So they asked him, "Who is this fellow who told you to pick it up and walk?"</a:t>
            </a:r>
          </a:p>
        </p:txBody>
      </p:sp>
    </p:spTree>
    <p:custDataLst>
      <p:tags r:id="rId1"/>
    </p:custDataLst>
  </p:cSld>
  <p:clrMapOvr>
    <a:masterClrMapping/>
  </p:clrMapOvr>
  <p:transition advTm="315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heckerboard(across)">
                                      <p:cBhvr>
                                        <p:cTn id="7"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John 5:13-18</a:t>
            </a:r>
          </a:p>
        </p:txBody>
      </p:sp>
      <p:sp>
        <p:nvSpPr>
          <p:cNvPr id="46084" name="Text Box 4"/>
          <p:cNvSpPr txBox="1">
            <a:spLocks noChangeArrowheads="1"/>
          </p:cNvSpPr>
          <p:nvPr/>
        </p:nvSpPr>
        <p:spPr bwMode="auto">
          <a:xfrm>
            <a:off x="685800" y="1447800"/>
            <a:ext cx="7772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13 The man who was healed had no idea who it was, for Jesus had slipped away into the crowd that was there. 14 Later Jesus found him at the temple and said to him, "See, you are well again. Stop sinning or something worse may happen to you." 15 The man went away and told the Jews that it was Jesus who had made him well. 16 So, because Jesus was doing these things on the Sabbath, the Jews persecuted him. 17 Jesus said to them, "My Father is always at his work to this very day, and I, too, am working." 18 For this reason the Jews tried all the harder to kill him; not only was he breaking the Sabbath, but he was even calling God his own Father, making himself equal with God. </a:t>
            </a:r>
          </a:p>
        </p:txBody>
      </p:sp>
    </p:spTree>
    <p:custDataLst>
      <p:tags r:id="rId1"/>
    </p:custDataLst>
  </p:cSld>
  <p:clrMapOvr>
    <a:masterClrMapping/>
  </p:clrMapOvr>
  <p:transition advTm="367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heckerboard(across)">
                                      <p:cBhvr>
                                        <p:cTn id="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Historicity of the Event</a:t>
            </a:r>
          </a:p>
        </p:txBody>
      </p:sp>
      <p:sp>
        <p:nvSpPr>
          <p:cNvPr id="48131" name="Rectangle 3"/>
          <p:cNvSpPr>
            <a:spLocks noGrp="1" noChangeArrowheads="1"/>
          </p:cNvSpPr>
          <p:nvPr>
            <p:ph type="body" idx="1"/>
          </p:nvPr>
        </p:nvSpPr>
        <p:spPr/>
        <p:txBody>
          <a:bodyPr/>
          <a:lstStyle/>
          <a:p>
            <a:r>
              <a:rPr lang="en-US" altLang="en-US"/>
              <a:t>Occasion </a:t>
            </a:r>
          </a:p>
          <a:p>
            <a:pPr lvl="1"/>
            <a:r>
              <a:rPr lang="en-US" altLang="en-US"/>
              <a:t>During a feast of the Jews </a:t>
            </a:r>
          </a:p>
          <a:p>
            <a:pPr lvl="2"/>
            <a:r>
              <a:rPr lang="en-US" altLang="en-US"/>
              <a:t>several feasts suggested, even Purim </a:t>
            </a:r>
          </a:p>
          <a:p>
            <a:pPr lvl="2"/>
            <a:r>
              <a:rPr lang="en-US" altLang="en-US"/>
              <a:t>a few months to a year after events of John 4</a:t>
            </a:r>
          </a:p>
          <a:p>
            <a:pPr lvl="1"/>
            <a:r>
              <a:rPr lang="en-US" altLang="en-US"/>
              <a:t>Jesus sees a fellow who is lame (or some-thing of sort), &amp; heals him on the Sabbath. </a:t>
            </a:r>
          </a:p>
          <a:p>
            <a:r>
              <a:rPr lang="en-US" altLang="en-US"/>
              <a:t>Liberal explanations</a:t>
            </a:r>
          </a:p>
          <a:p>
            <a:pPr lvl="1"/>
            <a:r>
              <a:rPr lang="en-US" altLang="en-US"/>
              <a:t>Psychosomatic healing</a:t>
            </a:r>
          </a:p>
          <a:p>
            <a:pPr lvl="1"/>
            <a:r>
              <a:rPr lang="en-US" altLang="en-US"/>
              <a:t>Didn't happen </a:t>
            </a:r>
          </a:p>
        </p:txBody>
      </p:sp>
    </p:spTree>
    <p:custDataLst>
      <p:tags r:id="rId1"/>
    </p:custDataLst>
  </p:cSld>
  <p:clrMapOvr>
    <a:masterClrMapping/>
  </p:clrMapOvr>
  <p:transition advTm="268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131">
                                            <p:txEl>
                                              <p:pRg st="3" end="3"/>
                                            </p:txEl>
                                          </p:spTgt>
                                        </p:tgtEl>
                                        <p:attrNameLst>
                                          <p:attrName>style.visibility</p:attrName>
                                        </p:attrNameLst>
                                      </p:cBhvr>
                                      <p:to>
                                        <p:strVal val="visible"/>
                                      </p:to>
                                    </p:set>
                                    <p:anim calcmode="lin" valueType="num">
                                      <p:cBhvr additive="base">
                                        <p:cTn id="25" dur="5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131">
                                            <p:txEl>
                                              <p:pRg st="4" end="4"/>
                                            </p:txEl>
                                          </p:spTgt>
                                        </p:tgtEl>
                                        <p:attrNameLst>
                                          <p:attrName>style.visibility</p:attrName>
                                        </p:attrNameLst>
                                      </p:cBhvr>
                                      <p:to>
                                        <p:strVal val="visible"/>
                                      </p:to>
                                    </p:set>
                                    <p:anim calcmode="lin" valueType="num">
                                      <p:cBhvr additive="base">
                                        <p:cTn id="31" dur="5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131">
                                            <p:txEl>
                                              <p:pRg st="5" end="5"/>
                                            </p:txEl>
                                          </p:spTgt>
                                        </p:tgtEl>
                                        <p:attrNameLst>
                                          <p:attrName>style.visibility</p:attrName>
                                        </p:attrNameLst>
                                      </p:cBhvr>
                                      <p:to>
                                        <p:strVal val="visible"/>
                                      </p:to>
                                    </p:set>
                                    <p:anim calcmode="lin" valueType="num">
                                      <p:cBhvr additive="base">
                                        <p:cTn id="37" dur="500" fill="hold"/>
                                        <p:tgtEl>
                                          <p:spTgt spid="481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1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131">
                                            <p:txEl>
                                              <p:pRg st="6" end="6"/>
                                            </p:txEl>
                                          </p:spTgt>
                                        </p:tgtEl>
                                        <p:attrNameLst>
                                          <p:attrName>style.visibility</p:attrName>
                                        </p:attrNameLst>
                                      </p:cBhvr>
                                      <p:to>
                                        <p:strVal val="visible"/>
                                      </p:to>
                                    </p:set>
                                    <p:anim calcmode="lin" valueType="num">
                                      <p:cBhvr additive="base">
                                        <p:cTn id="43" dur="500" fill="hold"/>
                                        <p:tgtEl>
                                          <p:spTgt spid="4813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131">
                                            <p:txEl>
                                              <p:pRg st="7" end="7"/>
                                            </p:txEl>
                                          </p:spTgt>
                                        </p:tgtEl>
                                        <p:attrNameLst>
                                          <p:attrName>style.visibility</p:attrName>
                                        </p:attrNameLst>
                                      </p:cBhvr>
                                      <p:to>
                                        <p:strVal val="visible"/>
                                      </p:to>
                                    </p:set>
                                    <p:anim calcmode="lin" valueType="num">
                                      <p:cBhvr additive="base">
                                        <p:cTn id="49" dur="500" fill="hold"/>
                                        <p:tgtEl>
                                          <p:spTgt spid="4813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1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Evidence of Historicity</a:t>
            </a:r>
          </a:p>
        </p:txBody>
      </p:sp>
      <p:sp>
        <p:nvSpPr>
          <p:cNvPr id="49155" name="Rectangle 3"/>
          <p:cNvSpPr>
            <a:spLocks noGrp="1" noChangeArrowheads="1"/>
          </p:cNvSpPr>
          <p:nvPr>
            <p:ph type="body" idx="1"/>
          </p:nvPr>
        </p:nvSpPr>
        <p:spPr/>
        <p:txBody>
          <a:bodyPr/>
          <a:lstStyle/>
          <a:p>
            <a:r>
              <a:rPr lang="en-US" altLang="en-US"/>
              <a:t>The location is now well-established, though site unknown even in 1900.</a:t>
            </a:r>
          </a:p>
          <a:p>
            <a:r>
              <a:rPr lang="en-US" altLang="en-US"/>
              <a:t>Reaction of Jewish leaders fits rabbinic views on Sabbath.</a:t>
            </a:r>
          </a:p>
          <a:p>
            <a:r>
              <a:rPr lang="en-US" altLang="en-US"/>
              <a:t>The poorly-attested verse 4 (re/ angel) suggests place well-known in tradition from before AD 70.</a:t>
            </a:r>
          </a:p>
        </p:txBody>
      </p:sp>
    </p:spTree>
    <p:custDataLst>
      <p:tags r:id="rId1"/>
    </p:custDataLst>
  </p:cSld>
  <p:clrMapOvr>
    <a:masterClrMapping/>
  </p:clrMapOvr>
  <p:transition advTm="301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Reaction of Eyewitnesses</a:t>
            </a:r>
          </a:p>
        </p:txBody>
      </p:sp>
      <p:sp>
        <p:nvSpPr>
          <p:cNvPr id="50179" name="Rectangle 3"/>
          <p:cNvSpPr>
            <a:spLocks noGrp="1" noChangeArrowheads="1"/>
          </p:cNvSpPr>
          <p:nvPr>
            <p:ph type="body" idx="1"/>
          </p:nvPr>
        </p:nvSpPr>
        <p:spPr>
          <a:xfrm>
            <a:off x="990600" y="1524000"/>
            <a:ext cx="7162800" cy="4525963"/>
          </a:xfrm>
        </p:spPr>
        <p:txBody>
          <a:bodyPr/>
          <a:lstStyle/>
          <a:p>
            <a:r>
              <a:rPr lang="en-US" altLang="en-US"/>
              <a:t>Fellow himself seems grateful (11,15).</a:t>
            </a:r>
          </a:p>
          <a:p>
            <a:pPr lvl="1"/>
            <a:r>
              <a:rPr lang="en-US" altLang="en-US"/>
              <a:t>Verse 15 should not be understood that he was malicious.</a:t>
            </a:r>
          </a:p>
          <a:p>
            <a:r>
              <a:rPr lang="en-US" altLang="en-US"/>
              <a:t>Jewish leaders see only a violation of Sabbath, later compounded (17) by blasphemy.</a:t>
            </a:r>
          </a:p>
        </p:txBody>
      </p:sp>
    </p:spTree>
    <p:custDataLst>
      <p:tags r:id="rId1"/>
    </p:custDataLst>
  </p:cSld>
  <p:clrMapOvr>
    <a:masterClrMapping/>
  </p:clrMapOvr>
  <p:transition advTm="257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Old Testament Background </a:t>
            </a:r>
          </a:p>
        </p:txBody>
      </p:sp>
      <p:sp>
        <p:nvSpPr>
          <p:cNvPr id="51203" name="Rectangle 3"/>
          <p:cNvSpPr>
            <a:spLocks noGrp="1" noChangeArrowheads="1"/>
          </p:cNvSpPr>
          <p:nvPr>
            <p:ph type="body" idx="1"/>
          </p:nvPr>
        </p:nvSpPr>
        <p:spPr>
          <a:xfrm>
            <a:off x="457200" y="1600200"/>
            <a:ext cx="8229600" cy="4800600"/>
          </a:xfrm>
        </p:spPr>
        <p:txBody>
          <a:bodyPr/>
          <a:lstStyle/>
          <a:p>
            <a:r>
              <a:rPr lang="en-US" altLang="en-US" sz="2800"/>
              <a:t>Similar miracles </a:t>
            </a:r>
          </a:p>
          <a:p>
            <a:pPr lvl="1"/>
            <a:r>
              <a:rPr lang="en-US" altLang="en-US" sz="2400"/>
              <a:t>No references to healing on Sabbath in OT</a:t>
            </a:r>
          </a:p>
          <a:p>
            <a:pPr lvl="1"/>
            <a:r>
              <a:rPr lang="en-US" altLang="en-US" sz="2400"/>
              <a:t>Both Elijah and Elisha touched dead to raise them. </a:t>
            </a:r>
          </a:p>
          <a:p>
            <a:r>
              <a:rPr lang="en-US" altLang="en-US" sz="2800"/>
              <a:t>Other materials </a:t>
            </a:r>
          </a:p>
          <a:p>
            <a:pPr lvl="1"/>
            <a:r>
              <a:rPr lang="en-US" altLang="en-US" sz="2400"/>
              <a:t>Sabbath regulations (Ex 23:12; 31:14-15; 35:2-3; Num 15:32-36; Neh 13:15-22; Jer 17:21-27)</a:t>
            </a:r>
          </a:p>
          <a:p>
            <a:pPr lvl="1"/>
            <a:r>
              <a:rPr lang="en-US" altLang="en-US" sz="2400"/>
              <a:t>No manna on Sabbath (Ex 16:22-29)</a:t>
            </a:r>
          </a:p>
          <a:p>
            <a:pPr lvl="1"/>
            <a:r>
              <a:rPr lang="en-US" altLang="en-US" sz="2400"/>
              <a:t>But priests labor on Sabbath (Num 28:9-10)</a:t>
            </a:r>
          </a:p>
          <a:p>
            <a:pPr lvl="1"/>
            <a:r>
              <a:rPr lang="en-US" altLang="en-US" sz="2400"/>
              <a:t>Lame to walk when redemption comes (Isa 35:6) </a:t>
            </a:r>
          </a:p>
        </p:txBody>
      </p:sp>
    </p:spTree>
    <p:custDataLst>
      <p:tags r:id="rId1"/>
    </p:custDataLst>
  </p:cSld>
  <p:clrMapOvr>
    <a:masterClrMapping/>
  </p:clrMapOvr>
  <p:transition advTm="413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03">
                                            <p:txEl>
                                              <p:pRg st="4" end="4"/>
                                            </p:txEl>
                                          </p:spTgt>
                                        </p:tgtEl>
                                        <p:attrNameLst>
                                          <p:attrName>style.visibility</p:attrName>
                                        </p:attrNameLst>
                                      </p:cBhvr>
                                      <p:to>
                                        <p:strVal val="visible"/>
                                      </p:to>
                                    </p:set>
                                    <p:anim calcmode="lin" valueType="num">
                                      <p:cBhvr additive="base">
                                        <p:cTn id="31" dur="5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03">
                                            <p:txEl>
                                              <p:pRg st="5" end="5"/>
                                            </p:txEl>
                                          </p:spTgt>
                                        </p:tgtEl>
                                        <p:attrNameLst>
                                          <p:attrName>style.visibility</p:attrName>
                                        </p:attrNameLst>
                                      </p:cBhvr>
                                      <p:to>
                                        <p:strVal val="visible"/>
                                      </p:to>
                                    </p:set>
                                    <p:anim calcmode="lin" valueType="num">
                                      <p:cBhvr additive="base">
                                        <p:cTn id="37" dur="500" fill="hold"/>
                                        <p:tgtEl>
                                          <p:spTgt spid="512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03">
                                            <p:txEl>
                                              <p:pRg st="6" end="6"/>
                                            </p:txEl>
                                          </p:spTgt>
                                        </p:tgtEl>
                                        <p:attrNameLst>
                                          <p:attrName>style.visibility</p:attrName>
                                        </p:attrNameLst>
                                      </p:cBhvr>
                                      <p:to>
                                        <p:strVal val="visible"/>
                                      </p:to>
                                    </p:set>
                                    <p:anim calcmode="lin" valueType="num">
                                      <p:cBhvr additive="base">
                                        <p:cTn id="43" dur="500" fill="hold"/>
                                        <p:tgtEl>
                                          <p:spTgt spid="512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03">
                                            <p:txEl>
                                              <p:pRg st="7" end="7"/>
                                            </p:txEl>
                                          </p:spTgt>
                                        </p:tgtEl>
                                        <p:attrNameLst>
                                          <p:attrName>style.visibility</p:attrName>
                                        </p:attrNameLst>
                                      </p:cBhvr>
                                      <p:to>
                                        <p:strVal val="visible"/>
                                      </p:to>
                                    </p:set>
                                    <p:anim calcmode="lin" valueType="num">
                                      <p:cBhvr additive="base">
                                        <p:cTn id="49" dur="500" fill="hold"/>
                                        <p:tgtEl>
                                          <p:spTgt spid="5120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1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Significance </a:t>
            </a:r>
          </a:p>
        </p:txBody>
      </p:sp>
      <p:sp>
        <p:nvSpPr>
          <p:cNvPr id="52227" name="Rectangle 3"/>
          <p:cNvSpPr>
            <a:spLocks noGrp="1" noChangeArrowheads="1"/>
          </p:cNvSpPr>
          <p:nvPr>
            <p:ph type="body" idx="1"/>
          </p:nvPr>
        </p:nvSpPr>
        <p:spPr/>
        <p:txBody>
          <a:bodyPr/>
          <a:lstStyle/>
          <a:p>
            <a:pPr>
              <a:lnSpc>
                <a:spcPct val="90000"/>
              </a:lnSpc>
            </a:pPr>
            <a:r>
              <a:rPr lang="en-US" altLang="en-US"/>
              <a:t>Immediate effect </a:t>
            </a:r>
          </a:p>
          <a:p>
            <a:pPr lvl="1">
              <a:lnSpc>
                <a:spcPct val="90000"/>
              </a:lnSpc>
            </a:pPr>
            <a:r>
              <a:rPr lang="en-US" altLang="en-US"/>
              <a:t>Man is healed.</a:t>
            </a:r>
          </a:p>
          <a:p>
            <a:pPr lvl="1">
              <a:lnSpc>
                <a:spcPct val="90000"/>
              </a:lnSpc>
            </a:pPr>
            <a:r>
              <a:rPr lang="en-US" altLang="en-US"/>
              <a:t>Controversy develops between Jesus &amp; leaders, resulting in strong opposition to Him for His actions &amp; claims.</a:t>
            </a:r>
          </a:p>
          <a:p>
            <a:pPr>
              <a:lnSpc>
                <a:spcPct val="90000"/>
              </a:lnSpc>
            </a:pPr>
            <a:r>
              <a:rPr lang="en-US" altLang="en-US"/>
              <a:t>Place in salvation history </a:t>
            </a:r>
          </a:p>
          <a:p>
            <a:pPr lvl="1">
              <a:lnSpc>
                <a:spcPct val="90000"/>
              </a:lnSpc>
            </a:pPr>
            <a:r>
              <a:rPr lang="en-US" altLang="en-US"/>
              <a:t>Jesus makes claims before official representatives of the nation.</a:t>
            </a:r>
          </a:p>
          <a:p>
            <a:pPr lvl="1">
              <a:lnSpc>
                <a:spcPct val="90000"/>
              </a:lnSpc>
            </a:pPr>
            <a:r>
              <a:rPr lang="en-US" altLang="en-US"/>
              <a:t>He bases His authority over Sabbath on His unique relation to Father. </a:t>
            </a:r>
          </a:p>
        </p:txBody>
      </p:sp>
    </p:spTree>
    <p:custDataLst>
      <p:tags r:id="rId1"/>
    </p:custDataLst>
  </p:cSld>
  <p:clrMapOvr>
    <a:masterClrMapping/>
  </p:clrMapOvr>
  <p:transition advTm="274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Symbolic elements </a:t>
            </a:r>
          </a:p>
        </p:txBody>
      </p:sp>
      <p:sp>
        <p:nvSpPr>
          <p:cNvPr id="53251" name="Rectangle 3"/>
          <p:cNvSpPr>
            <a:spLocks noGrp="1" noChangeArrowheads="1"/>
          </p:cNvSpPr>
          <p:nvPr>
            <p:ph type="body" idx="1"/>
          </p:nvPr>
        </p:nvSpPr>
        <p:spPr>
          <a:xfrm>
            <a:off x="1524000" y="1752600"/>
            <a:ext cx="6019800" cy="3657600"/>
          </a:xfrm>
        </p:spPr>
        <p:txBody>
          <a:bodyPr/>
          <a:lstStyle/>
          <a:p>
            <a:r>
              <a:rPr lang="en-US" altLang="en-US"/>
              <a:t>Sabbath as eschaton?</a:t>
            </a:r>
          </a:p>
          <a:p>
            <a:r>
              <a:rPr lang="en-US" altLang="en-US"/>
              <a:t>Healing as eschatological?</a:t>
            </a:r>
          </a:p>
          <a:p>
            <a:r>
              <a:rPr lang="en-US" altLang="en-US"/>
              <a:t>God works on the Sabbath…</a:t>
            </a:r>
          </a:p>
          <a:p>
            <a:pPr lvl="1"/>
            <a:r>
              <a:rPr lang="en-US" altLang="en-US"/>
              <a:t>… especially as regards redemption. </a:t>
            </a:r>
          </a:p>
        </p:txBody>
      </p:sp>
    </p:spTree>
    <p:custDataLst>
      <p:tags r:id="rId1"/>
    </p:custDataLst>
  </p:cSld>
  <p:clrMapOvr>
    <a:masterClrMapping/>
  </p:clrMapOvr>
  <p:transition advTm="278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251">
                                            <p:txEl>
                                              <p:pRg st="3" end="3"/>
                                            </p:txEl>
                                          </p:spTgt>
                                        </p:tgtEl>
                                        <p:attrNameLst>
                                          <p:attrName>style.visibility</p:attrName>
                                        </p:attrNameLst>
                                      </p:cBhvr>
                                      <p:to>
                                        <p:strVal val="visible"/>
                                      </p:to>
                                    </p:set>
                                    <p:anim calcmode="lin" valueType="num">
                                      <p:cBhvr additive="base">
                                        <p:cTn id="25" dur="5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32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JesusHealsNoblemansSon"/>
          <p:cNvPicPr>
            <a:picLocks noChangeAspect="1" noChangeArrowheads="1"/>
          </p:cNvPicPr>
          <p:nvPr/>
        </p:nvPicPr>
        <p:blipFill>
          <a:blip r:embed="rId3">
            <a:extLst>
              <a:ext uri="{28A0092B-C50C-407E-A947-70E740481C1C}">
                <a14:useLocalDpi xmlns:a14="http://schemas.microsoft.com/office/drawing/2010/main" val="0"/>
              </a:ext>
            </a:extLst>
          </a:blip>
          <a:srcRect l="4286" t="3052" r="4286" b="4930"/>
          <a:stretch>
            <a:fillRect/>
          </a:stretch>
        </p:blipFill>
        <p:spPr bwMode="auto">
          <a:xfrm>
            <a:off x="1981200" y="304800"/>
            <a:ext cx="5100638" cy="6248400"/>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ctrTitle"/>
          </p:nvPr>
        </p:nvSpPr>
        <p:spPr/>
        <p:txBody>
          <a:bodyPr/>
          <a:lstStyle/>
          <a:p>
            <a:r>
              <a:rPr lang="en-US" altLang="en-US">
                <a:solidFill>
                  <a:schemeClr val="bg1"/>
                </a:solidFill>
              </a:rPr>
              <a:t>Healing </a:t>
            </a:r>
            <a:br>
              <a:rPr lang="en-US" altLang="en-US">
                <a:solidFill>
                  <a:schemeClr val="bg1"/>
                </a:solidFill>
              </a:rPr>
            </a:br>
            <a:r>
              <a:rPr lang="en-US" altLang="en-US">
                <a:solidFill>
                  <a:schemeClr val="bg1"/>
                </a:solidFill>
              </a:rPr>
              <a:t>Nobleman's Son</a:t>
            </a:r>
            <a:r>
              <a:rPr lang="en-US" altLang="en-US"/>
              <a:t> </a:t>
            </a:r>
          </a:p>
        </p:txBody>
      </p:sp>
      <p:sp>
        <p:nvSpPr>
          <p:cNvPr id="3077" name="Rectangle 5"/>
          <p:cNvSpPr>
            <a:spLocks noGrp="1" noChangeArrowheads="1"/>
          </p:cNvSpPr>
          <p:nvPr>
            <p:ph type="subTitle" idx="1"/>
          </p:nvPr>
        </p:nvSpPr>
        <p:spPr/>
        <p:txBody>
          <a:bodyPr/>
          <a:lstStyle/>
          <a:p>
            <a:r>
              <a:rPr lang="en-US" altLang="en-US">
                <a:solidFill>
                  <a:schemeClr val="bg1"/>
                </a:solidFill>
              </a:rPr>
              <a:t>John 4</a:t>
            </a:r>
          </a:p>
        </p:txBody>
      </p:sp>
    </p:spTree>
    <p:custDataLst>
      <p:tags r:id="rId1"/>
    </p:custDataLst>
  </p:cSld>
  <p:clrMapOvr>
    <a:masterClrMapping/>
  </p:clrMapOvr>
  <p:transition advTm="118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077">
                                            <p:txEl>
                                              <p:pRg st="0" end="0"/>
                                            </p:txEl>
                                          </p:spTgt>
                                        </p:tgtEl>
                                        <p:attrNameLst>
                                          <p:attrName>style.visibility</p:attrName>
                                        </p:attrNameLst>
                                      </p:cBhvr>
                                      <p:to>
                                        <p:strVal val="visible"/>
                                      </p:to>
                                    </p:set>
                                    <p:animEffect transition="in" filter="checkerboard(across)">
                                      <p:cBhvr>
                                        <p:cTn id="13" dur="500"/>
                                        <p:tgtEl>
                                          <p:spTgt spid="30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7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descr="ManBornBl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571500"/>
            <a:ext cx="7258050" cy="5715000"/>
          </a:xfrm>
          <a:prstGeom prst="rect">
            <a:avLst/>
          </a:prstGeom>
          <a:noFill/>
          <a:extLst>
            <a:ext uri="{909E8E84-426E-40DD-AFC4-6F175D3DCCD1}">
              <a14:hiddenFill xmlns:a14="http://schemas.microsoft.com/office/drawing/2010/main">
                <a:solidFill>
                  <a:srgbClr val="FFFFFF"/>
                </a:solidFill>
              </a14:hiddenFill>
            </a:ext>
          </a:extLst>
        </p:spPr>
      </p:pic>
      <p:sp>
        <p:nvSpPr>
          <p:cNvPr id="54276" name="Rectangle 4"/>
          <p:cNvSpPr>
            <a:spLocks noGrp="1" noChangeArrowheads="1"/>
          </p:cNvSpPr>
          <p:nvPr>
            <p:ph type="ctrTitle"/>
          </p:nvPr>
        </p:nvSpPr>
        <p:spPr/>
        <p:txBody>
          <a:bodyPr/>
          <a:lstStyle/>
          <a:p>
            <a:r>
              <a:rPr lang="en-US" altLang="en-US">
                <a:solidFill>
                  <a:schemeClr val="bg1"/>
                </a:solidFill>
              </a:rPr>
              <a:t>Man Born Blind</a:t>
            </a:r>
          </a:p>
        </p:txBody>
      </p:sp>
      <p:sp>
        <p:nvSpPr>
          <p:cNvPr id="54277" name="Rectangle 5"/>
          <p:cNvSpPr>
            <a:spLocks noGrp="1" noChangeArrowheads="1"/>
          </p:cNvSpPr>
          <p:nvPr>
            <p:ph type="subTitle" idx="1"/>
          </p:nvPr>
        </p:nvSpPr>
        <p:spPr/>
        <p:txBody>
          <a:bodyPr/>
          <a:lstStyle/>
          <a:p>
            <a:r>
              <a:rPr lang="en-US" altLang="en-US">
                <a:solidFill>
                  <a:schemeClr val="bg1"/>
                </a:solidFill>
              </a:rPr>
              <a:t>John 9</a:t>
            </a:r>
          </a:p>
        </p:txBody>
      </p:sp>
    </p:spTree>
    <p:custDataLst>
      <p:tags r:id="rId1"/>
    </p:custDataLst>
  </p:cSld>
  <p:clrMapOvr>
    <a:masterClrMapping/>
  </p:clrMapOvr>
  <p:transition advTm="161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p:cTn id="7" dur="500" fill="hold"/>
                                        <p:tgtEl>
                                          <p:spTgt spid="54276"/>
                                        </p:tgtEl>
                                        <p:attrNameLst>
                                          <p:attrName>ppt_w</p:attrName>
                                        </p:attrNameLst>
                                      </p:cBhvr>
                                      <p:tavLst>
                                        <p:tav tm="0">
                                          <p:val>
                                            <p:fltVal val="0"/>
                                          </p:val>
                                        </p:tav>
                                        <p:tav tm="100000">
                                          <p:val>
                                            <p:strVal val="#ppt_w"/>
                                          </p:val>
                                        </p:tav>
                                      </p:tavLst>
                                    </p:anim>
                                    <p:anim calcmode="lin" valueType="num">
                                      <p:cBhvr>
                                        <p:cTn id="8" dur="500" fill="hold"/>
                                        <p:tgtEl>
                                          <p:spTgt spid="5427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4277">
                                            <p:txEl>
                                              <p:pRg st="0" end="0"/>
                                            </p:txEl>
                                          </p:spTgt>
                                        </p:tgtEl>
                                        <p:attrNameLst>
                                          <p:attrName>style.visibility</p:attrName>
                                        </p:attrNameLst>
                                      </p:cBhvr>
                                      <p:to>
                                        <p:strVal val="visible"/>
                                      </p:to>
                                    </p:set>
                                    <p:animEffect transition="in" filter="checkerboard(across)">
                                      <p:cBhvr>
                                        <p:cTn id="13" dur="500"/>
                                        <p:tgtEl>
                                          <p:spTgt spid="542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P spid="5427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John 9:1-6</a:t>
            </a:r>
          </a:p>
        </p:txBody>
      </p:sp>
      <p:sp>
        <p:nvSpPr>
          <p:cNvPr id="56325" name="Text Box 5"/>
          <p:cNvSpPr txBox="1">
            <a:spLocks noChangeArrowheads="1"/>
          </p:cNvSpPr>
          <p:nvPr/>
        </p:nvSpPr>
        <p:spPr bwMode="auto">
          <a:xfrm>
            <a:off x="914400" y="1600200"/>
            <a:ext cx="7315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9:1 (NIV) As he went along, he saw a man blind from birth. 2 His disciples asked him, "Rabbi, who sinned, this man or his parents, that he was born blind?" 3 "Neither this man nor his parents sinned," said Jesus, "but this happened so that the work of God might be displayed in his life. 4 As long as it is day, we must do the work of him who sent me. Night is coming, when no one can work. 5 While I am in the world, I am the light of the world.“ 6 Having said this, he spit on the ground, made some mud with the saliva, and put it on the man's eyes. </a:t>
            </a:r>
          </a:p>
        </p:txBody>
      </p:sp>
    </p:spTree>
    <p:custDataLst>
      <p:tags r:id="rId1"/>
    </p:custDataLst>
  </p:cSld>
  <p:clrMapOvr>
    <a:masterClrMapping/>
  </p:clrMapOvr>
  <p:transition advTm="353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checkerboard(across)">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John 9:7-12</a:t>
            </a:r>
          </a:p>
        </p:txBody>
      </p:sp>
      <p:sp>
        <p:nvSpPr>
          <p:cNvPr id="58372" name="Text Box 4"/>
          <p:cNvSpPr txBox="1">
            <a:spLocks noChangeArrowheads="1"/>
          </p:cNvSpPr>
          <p:nvPr/>
        </p:nvSpPr>
        <p:spPr bwMode="auto">
          <a:xfrm>
            <a:off x="838200" y="1447800"/>
            <a:ext cx="7391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9:7 (NIV) "Go," he told him, "wash in the Pool of Siloam" (this word means Sent). So the man went and washed, and came home seeing. 8 His neighbors and those who had formerly seen him begging asked, "Isn't this the same man who used to sit and beg?" 9 Some claimed that he was. Others said, "No, he only looks like him." But he himself insisted, "I am the man." 10 "How then were your eyes opened?" they demanded. 11 He replied, "The man they call Jesus made some mud and put it on my eyes. He told me to go to Siloam and wash. So I went and washed, and then I could see." 12 "Where is this man?" they asked him. "I don't know," he said. </a:t>
            </a:r>
          </a:p>
        </p:txBody>
      </p:sp>
    </p:spTree>
    <p:custDataLst>
      <p:tags r:id="rId1"/>
    </p:custDataLst>
  </p:cSld>
  <p:clrMapOvr>
    <a:masterClrMapping/>
  </p:clrMapOvr>
  <p:transition advTm="361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checkerboard(across)">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John 9:13-18</a:t>
            </a:r>
          </a:p>
        </p:txBody>
      </p:sp>
      <p:sp>
        <p:nvSpPr>
          <p:cNvPr id="60420" name="Text Box 4"/>
          <p:cNvSpPr txBox="1">
            <a:spLocks noChangeArrowheads="1"/>
          </p:cNvSpPr>
          <p:nvPr/>
        </p:nvSpPr>
        <p:spPr bwMode="auto">
          <a:xfrm>
            <a:off x="609600" y="1295400"/>
            <a:ext cx="81534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9:13 (NIV) They brought to the Pharisees the man who had been blind. 14 Now the day on which Jesus had made the mud and opened the man's eyes was a Sabbath. 15 Therefore the Pharisees also asked him how he had received his sight. "He put mud on my eyes," the man replied, "and I washed, and now I see." 16 Some of the Pharisees said, "This man is not from God, for he does not keep the Sabbath." But others asked, "How can a sinner do such miraculous signs?" So they were divided. 17 Finally they turned again to the blind man, "What have you to say about him? It was your eyes he opened." The man replied, "He is a prophet." 18 The Jews still did not believe that he had been blind and had received his sight until they sent for the man's parents. </a:t>
            </a:r>
          </a:p>
        </p:txBody>
      </p:sp>
    </p:spTree>
    <p:custDataLst>
      <p:tags r:id="rId1"/>
    </p:custDataLst>
  </p:cSld>
  <p:clrMapOvr>
    <a:masterClrMapping/>
  </p:clrMapOvr>
  <p:transition advTm="388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checkerboard(across)">
                                      <p:cBhvr>
                                        <p:cTn id="7"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John 9:19-24</a:t>
            </a:r>
          </a:p>
        </p:txBody>
      </p:sp>
      <p:sp>
        <p:nvSpPr>
          <p:cNvPr id="62468" name="Text Box 4"/>
          <p:cNvSpPr txBox="1">
            <a:spLocks noChangeArrowheads="1"/>
          </p:cNvSpPr>
          <p:nvPr/>
        </p:nvSpPr>
        <p:spPr bwMode="auto">
          <a:xfrm>
            <a:off x="609600" y="1295400"/>
            <a:ext cx="80010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9:19 (NIV) "Is this your son?" they asked. "Is this the one you say was born blind? How is it that now he can see?" 20 "We know he is our son," the parents answered, "and we know he was born blind. 21 But how he can see now, or who opened his eyes, we don't know. Ask him. He is of age; he will speak for himself." 22 His parents said this because they were afraid of the Jews, for already the Jews had decided that anyone who acknow-ledged that Jesus was the Christ would be put out of the synagogue. 23 That was why his parents said, "He is of age; ask him." 24 A second time they summoned the man who had been blind. "Give glory to God,[A solemn charge to tell the truth (see Joshua 7:19)]" they said. "We know this man is a sinner." </a:t>
            </a:r>
          </a:p>
        </p:txBody>
      </p:sp>
    </p:spTree>
    <p:custDataLst>
      <p:tags r:id="rId1"/>
    </p:custDataLst>
  </p:cSld>
  <p:clrMapOvr>
    <a:masterClrMapping/>
  </p:clrMapOvr>
  <p:transition advTm="447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animEffect transition="in" filter="checkerboard(across)">
                                      <p:cBhvr>
                                        <p:cTn id="7"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John 9:25-30</a:t>
            </a:r>
          </a:p>
        </p:txBody>
      </p:sp>
      <p:sp>
        <p:nvSpPr>
          <p:cNvPr id="64516" name="Text Box 4"/>
          <p:cNvSpPr txBox="1">
            <a:spLocks noChangeArrowheads="1"/>
          </p:cNvSpPr>
          <p:nvPr/>
        </p:nvSpPr>
        <p:spPr bwMode="auto">
          <a:xfrm>
            <a:off x="914400" y="1447800"/>
            <a:ext cx="73152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9:25 (NIV) He replied, "Whether he is a sinner or not, I don't know. One thing I do know. I was blind but now I see!" 26 Then they asked him, "What did he do to you? How did he open your eyes?" 27 He answered, "I have told you already and you did not listen. Why do you want to hear it again? Do you want to become his disciples, too?" 28 Then they hurled insults at him and said, "You are this fellow's disciple! We are disciples of Moses! 29 We know that God spoke to Moses, but as for this fellow, we don't even know where he comes from." 30 The man answered, "Now that is remarkable! You don't know where he comes from, yet he opened my eyes."</a:t>
            </a:r>
            <a:r>
              <a:rPr lang="en-US" altLang="en-US"/>
              <a:t> </a:t>
            </a:r>
          </a:p>
        </p:txBody>
      </p:sp>
    </p:spTree>
    <p:custDataLst>
      <p:tags r:id="rId1"/>
    </p:custDataLst>
  </p:cSld>
  <p:clrMapOvr>
    <a:masterClrMapping/>
  </p:clrMapOvr>
  <p:transition advTm="340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checkerboard(across)">
                                      <p:cBhvr>
                                        <p:cTn id="7" dur="5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John 9:31-36</a:t>
            </a:r>
          </a:p>
        </p:txBody>
      </p:sp>
      <p:sp>
        <p:nvSpPr>
          <p:cNvPr id="66564" name="Text Box 4"/>
          <p:cNvSpPr txBox="1">
            <a:spLocks noChangeArrowheads="1"/>
          </p:cNvSpPr>
          <p:nvPr/>
        </p:nvSpPr>
        <p:spPr bwMode="auto">
          <a:xfrm>
            <a:off x="914400" y="1524000"/>
            <a:ext cx="7315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9:31 (NIV) We know that God does not listen to sinners. He listens to the godly man who does his will. 32 Nobody has ever heard of opening the eyes of a man born blind. 33 If this man were not from God, he could do nothing." 34 To this they replied, "You were steeped in sin at birth; how dare you lecture us!" And they threw him out. 35 Jesus heard that they had thrown him out, and when he found him, he said, "Do you believe in the Son of Man?" 36 "Who is he, sir?" the man asked. "Tell me so that I may believe in him." </a:t>
            </a:r>
          </a:p>
        </p:txBody>
      </p:sp>
    </p:spTree>
    <p:custDataLst>
      <p:tags r:id="rId1"/>
    </p:custDataLst>
  </p:cSld>
  <p:clrMapOvr>
    <a:masterClrMapping/>
  </p:clrMapOvr>
  <p:transition advTm="249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checkerboard(across)">
                                      <p:cBhvr>
                                        <p:cTn id="7" dur="5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John 9:37-41</a:t>
            </a:r>
          </a:p>
        </p:txBody>
      </p:sp>
      <p:sp>
        <p:nvSpPr>
          <p:cNvPr id="68612" name="Text Box 4"/>
          <p:cNvSpPr txBox="1">
            <a:spLocks noChangeArrowheads="1"/>
          </p:cNvSpPr>
          <p:nvPr/>
        </p:nvSpPr>
        <p:spPr bwMode="auto">
          <a:xfrm>
            <a:off x="914400" y="16002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9:36 (NIV) "Who is he, sir?" the man asked. "Tell me so that I may believe in him." 37 Jesus said, "You have now seen him; in fact, he is the one speaking with you." 38 Then the man said, "Lord, I believe," and he worshiped him. 39 Jesus said, "For judgment I have come into this world, so that the blind will see and those who see will become blind." 40 Some Pharisees who were with him heard him say this and asked, "What? Are we blind too?" 41 Jesus said, "If you were blind, you would not be guilty of sin; but now that you claim you can see, your guilt remains." </a:t>
            </a:r>
          </a:p>
        </p:txBody>
      </p:sp>
    </p:spTree>
    <p:custDataLst>
      <p:tags r:id="rId1"/>
    </p:custDataLst>
  </p:cSld>
  <p:clrMapOvr>
    <a:masterClrMapping/>
  </p:clrMapOvr>
  <p:transition advTm="381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8612"/>
                                        </p:tgtEl>
                                        <p:attrNameLst>
                                          <p:attrName>style.visibility</p:attrName>
                                        </p:attrNameLst>
                                      </p:cBhvr>
                                      <p:to>
                                        <p:strVal val="visible"/>
                                      </p:to>
                                    </p:set>
                                    <p:animEffect transition="in" filter="checkerboard(across)">
                                      <p:cBhvr>
                                        <p:cTn id="7" dur="500"/>
                                        <p:tgtEl>
                                          <p:spTgt spid="6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Historicity of the Event</a:t>
            </a:r>
          </a:p>
        </p:txBody>
      </p:sp>
      <p:sp>
        <p:nvSpPr>
          <p:cNvPr id="70659" name="Rectangle 3"/>
          <p:cNvSpPr>
            <a:spLocks noGrp="1" noChangeArrowheads="1"/>
          </p:cNvSpPr>
          <p:nvPr>
            <p:ph type="body" idx="1"/>
          </p:nvPr>
        </p:nvSpPr>
        <p:spPr/>
        <p:txBody>
          <a:bodyPr/>
          <a:lstStyle/>
          <a:p>
            <a:r>
              <a:rPr lang="en-US" altLang="en-US" sz="2800"/>
              <a:t>Occasion </a:t>
            </a:r>
          </a:p>
          <a:p>
            <a:pPr lvl="1"/>
            <a:r>
              <a:rPr lang="en-US" altLang="en-US" sz="2400"/>
              <a:t>At Jerusalem, whether Feast of Tabernacles (chs 7-8) or Feast of Dedication (Hannukah, ch 10).</a:t>
            </a:r>
          </a:p>
          <a:p>
            <a:pPr lvl="1"/>
            <a:r>
              <a:rPr lang="en-US" altLang="en-US" sz="2400"/>
              <a:t>Jesus &amp; disciples see man born blind (presumably begging, v 8)</a:t>
            </a:r>
          </a:p>
          <a:p>
            <a:pPr lvl="2"/>
            <a:r>
              <a:rPr lang="en-US" altLang="en-US" sz="2000"/>
              <a:t>Disciples ask question about cause of ailment.</a:t>
            </a:r>
          </a:p>
          <a:p>
            <a:pPr lvl="2"/>
            <a:r>
              <a:rPr lang="en-US" altLang="en-US" sz="2000"/>
              <a:t>Jesus heals him.</a:t>
            </a:r>
          </a:p>
          <a:p>
            <a:r>
              <a:rPr lang="en-US" altLang="en-US" sz="2800"/>
              <a:t>Liberal explanations</a:t>
            </a:r>
          </a:p>
          <a:p>
            <a:pPr lvl="1"/>
            <a:r>
              <a:rPr lang="en-US" altLang="en-US" sz="2400"/>
              <a:t>Invented? </a:t>
            </a:r>
          </a:p>
          <a:p>
            <a:pPr lvl="1"/>
            <a:r>
              <a:rPr lang="en-US" altLang="en-US" sz="2400"/>
              <a:t>Psychosomatic? </a:t>
            </a:r>
          </a:p>
        </p:txBody>
      </p:sp>
    </p:spTree>
    <p:custDataLst>
      <p:tags r:id="rId1"/>
    </p:custDataLst>
  </p:cSld>
  <p:clrMapOvr>
    <a:masterClrMapping/>
  </p:clrMapOvr>
  <p:transition advTm="485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additive="base">
                                        <p:cTn id="13"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additive="base">
                                        <p:cTn id="19"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659">
                                            <p:txEl>
                                              <p:pRg st="3" end="3"/>
                                            </p:txEl>
                                          </p:spTgt>
                                        </p:tgtEl>
                                        <p:attrNameLst>
                                          <p:attrName>style.visibility</p:attrName>
                                        </p:attrNameLst>
                                      </p:cBhvr>
                                      <p:to>
                                        <p:strVal val="visible"/>
                                      </p:to>
                                    </p:set>
                                    <p:anim calcmode="lin" valueType="num">
                                      <p:cBhvr additive="base">
                                        <p:cTn id="25" dur="5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0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0659">
                                            <p:txEl>
                                              <p:pRg st="4" end="4"/>
                                            </p:txEl>
                                          </p:spTgt>
                                        </p:tgtEl>
                                        <p:attrNameLst>
                                          <p:attrName>style.visibility</p:attrName>
                                        </p:attrNameLst>
                                      </p:cBhvr>
                                      <p:to>
                                        <p:strVal val="visible"/>
                                      </p:to>
                                    </p:set>
                                    <p:anim calcmode="lin" valueType="num">
                                      <p:cBhvr additive="base">
                                        <p:cTn id="31" dur="500" fill="hold"/>
                                        <p:tgtEl>
                                          <p:spTgt spid="70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0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659">
                                            <p:txEl>
                                              <p:pRg st="5" end="5"/>
                                            </p:txEl>
                                          </p:spTgt>
                                        </p:tgtEl>
                                        <p:attrNameLst>
                                          <p:attrName>style.visibility</p:attrName>
                                        </p:attrNameLst>
                                      </p:cBhvr>
                                      <p:to>
                                        <p:strVal val="visible"/>
                                      </p:to>
                                    </p:set>
                                    <p:anim calcmode="lin" valueType="num">
                                      <p:cBhvr additive="base">
                                        <p:cTn id="37" dur="500" fill="hold"/>
                                        <p:tgtEl>
                                          <p:spTgt spid="70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0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0659">
                                            <p:txEl>
                                              <p:pRg st="6" end="6"/>
                                            </p:txEl>
                                          </p:spTgt>
                                        </p:tgtEl>
                                        <p:attrNameLst>
                                          <p:attrName>style.visibility</p:attrName>
                                        </p:attrNameLst>
                                      </p:cBhvr>
                                      <p:to>
                                        <p:strVal val="visible"/>
                                      </p:to>
                                    </p:set>
                                    <p:anim calcmode="lin" valueType="num">
                                      <p:cBhvr additive="base">
                                        <p:cTn id="43" dur="500" fill="hold"/>
                                        <p:tgtEl>
                                          <p:spTgt spid="70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0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0659">
                                            <p:txEl>
                                              <p:pRg st="7" end="7"/>
                                            </p:txEl>
                                          </p:spTgt>
                                        </p:tgtEl>
                                        <p:attrNameLst>
                                          <p:attrName>style.visibility</p:attrName>
                                        </p:attrNameLst>
                                      </p:cBhvr>
                                      <p:to>
                                        <p:strVal val="visible"/>
                                      </p:to>
                                    </p:set>
                                    <p:anim calcmode="lin" valueType="num">
                                      <p:cBhvr additive="base">
                                        <p:cTn id="49" dur="500" fill="hold"/>
                                        <p:tgtEl>
                                          <p:spTgt spid="70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06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Evidence of Historicity</a:t>
            </a:r>
          </a:p>
        </p:txBody>
      </p:sp>
      <p:sp>
        <p:nvSpPr>
          <p:cNvPr id="71683" name="Rectangle 3"/>
          <p:cNvSpPr>
            <a:spLocks noGrp="1" noChangeArrowheads="1"/>
          </p:cNvSpPr>
          <p:nvPr>
            <p:ph type="body" idx="1"/>
          </p:nvPr>
        </p:nvSpPr>
        <p:spPr/>
        <p:txBody>
          <a:bodyPr/>
          <a:lstStyle/>
          <a:p>
            <a:pPr>
              <a:lnSpc>
                <a:spcPct val="90000"/>
              </a:lnSpc>
            </a:pPr>
            <a:r>
              <a:rPr lang="en-US" altLang="en-US"/>
              <a:t>Terms: rabbi, Pharisees, Siloam</a:t>
            </a:r>
          </a:p>
          <a:p>
            <a:pPr>
              <a:lnSpc>
                <a:spcPct val="90000"/>
              </a:lnSpc>
            </a:pPr>
            <a:r>
              <a:rPr lang="en-US" altLang="en-US"/>
              <a:t>Sabbath controversy, involving spittle and clay making.</a:t>
            </a:r>
          </a:p>
          <a:p>
            <a:pPr>
              <a:lnSpc>
                <a:spcPct val="90000"/>
              </a:lnSpc>
            </a:pPr>
            <a:r>
              <a:rPr lang="en-US" altLang="en-US"/>
              <a:t>Details of investigation, excommunication</a:t>
            </a:r>
          </a:p>
          <a:p>
            <a:pPr>
              <a:lnSpc>
                <a:spcPct val="90000"/>
              </a:lnSpc>
            </a:pPr>
            <a:r>
              <a:rPr lang="en-US" altLang="en-US"/>
              <a:t>Hebraism "Give God the glory" (cp Joshua 7:19)</a:t>
            </a:r>
          </a:p>
          <a:p>
            <a:pPr>
              <a:lnSpc>
                <a:spcPct val="90000"/>
              </a:lnSpc>
            </a:pPr>
            <a:r>
              <a:rPr lang="en-US" altLang="en-US"/>
              <a:t>Perceptive picture of human psychology re/ blind man, parents, neighbors, </a:t>
            </a:r>
          </a:p>
          <a:p>
            <a:pPr>
              <a:lnSpc>
                <a:spcPct val="90000"/>
              </a:lnSpc>
            </a:pPr>
            <a:r>
              <a:rPr lang="en-US" altLang="en-US"/>
              <a:t>Pharisees</a:t>
            </a:r>
            <a:r>
              <a:rPr lang="en-US" altLang="en-US">
                <a:cs typeface="Arial" charset="0"/>
              </a:rPr>
              <a:t>'</a:t>
            </a:r>
            <a:r>
              <a:rPr lang="en-US" altLang="en-US"/>
              <a:t> behavior</a:t>
            </a:r>
          </a:p>
        </p:txBody>
      </p:sp>
    </p:spTree>
    <p:custDataLst>
      <p:tags r:id="rId1"/>
    </p:custDataLst>
  </p:cSld>
  <p:clrMapOvr>
    <a:masterClrMapping/>
  </p:clrMapOvr>
  <p:transition advTm="615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additive="base">
                                        <p:cTn id="7" dur="500" fill="hold"/>
                                        <p:tgtEl>
                                          <p:spTgt spid="71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additive="base">
                                        <p:cTn id="13" dur="5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anim calcmode="lin" valueType="num">
                                      <p:cBhvr additive="base">
                                        <p:cTn id="19" dur="500" fill="hold"/>
                                        <p:tgtEl>
                                          <p:spTgt spid="71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683">
                                            <p:txEl>
                                              <p:pRg st="3" end="3"/>
                                            </p:txEl>
                                          </p:spTgt>
                                        </p:tgtEl>
                                        <p:attrNameLst>
                                          <p:attrName>style.visibility</p:attrName>
                                        </p:attrNameLst>
                                      </p:cBhvr>
                                      <p:to>
                                        <p:strVal val="visible"/>
                                      </p:to>
                                    </p:set>
                                    <p:anim calcmode="lin" valueType="num">
                                      <p:cBhvr additive="base">
                                        <p:cTn id="25" dur="500" fill="hold"/>
                                        <p:tgtEl>
                                          <p:spTgt spid="71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683">
                                            <p:txEl>
                                              <p:pRg st="4" end="4"/>
                                            </p:txEl>
                                          </p:spTgt>
                                        </p:tgtEl>
                                        <p:attrNameLst>
                                          <p:attrName>style.visibility</p:attrName>
                                        </p:attrNameLst>
                                      </p:cBhvr>
                                      <p:to>
                                        <p:strVal val="visible"/>
                                      </p:to>
                                    </p:set>
                                    <p:anim calcmode="lin" valueType="num">
                                      <p:cBhvr additive="base">
                                        <p:cTn id="31" dur="500" fill="hold"/>
                                        <p:tgtEl>
                                          <p:spTgt spid="71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683">
                                            <p:txEl>
                                              <p:pRg st="5" end="5"/>
                                            </p:txEl>
                                          </p:spTgt>
                                        </p:tgtEl>
                                        <p:attrNameLst>
                                          <p:attrName>style.visibility</p:attrName>
                                        </p:attrNameLst>
                                      </p:cBhvr>
                                      <p:to>
                                        <p:strVal val="visible"/>
                                      </p:to>
                                    </p:set>
                                    <p:anim calcmode="lin" valueType="num">
                                      <p:cBhvr additive="base">
                                        <p:cTn id="37" dur="500" fill="hold"/>
                                        <p:tgtEl>
                                          <p:spTgt spid="71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6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John 4:46-50</a:t>
            </a:r>
          </a:p>
        </p:txBody>
      </p:sp>
      <p:sp>
        <p:nvSpPr>
          <p:cNvPr id="7172" name="Text Box 4"/>
          <p:cNvSpPr txBox="1">
            <a:spLocks noChangeArrowheads="1"/>
          </p:cNvSpPr>
          <p:nvPr/>
        </p:nvSpPr>
        <p:spPr bwMode="auto">
          <a:xfrm>
            <a:off x="838200" y="16002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4:46 (NIV) Once more he visited Cana in Galilee, where he had turned the water into wine. And there was a certain royal official whose son lay sick at Capernaum. 47 When this man heard that Jesus had arrived in Galilee from Judea, he went to him and begged him to come and heal his son, who was close to death. 48 "Unless you people see miraculous signs and wonders," Jesus told him, "you will never believe." 49 The royal official said, "Sir, come down before my child dies." 50 Jesus replied, "You may go. Your son will live." The man took Jesus at his word and departed</a:t>
            </a:r>
            <a:r>
              <a:rPr lang="en-US" altLang="en-US"/>
              <a:t>. </a:t>
            </a:r>
          </a:p>
        </p:txBody>
      </p:sp>
    </p:spTree>
    <p:custDataLst>
      <p:tags r:id="rId1"/>
    </p:custDataLst>
  </p:cSld>
  <p:clrMapOvr>
    <a:masterClrMapping/>
  </p:clrMapOvr>
  <p:transition advTm="362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checkerboard(across)">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Reaction of Eyewitnesses </a:t>
            </a:r>
          </a:p>
        </p:txBody>
      </p:sp>
      <p:sp>
        <p:nvSpPr>
          <p:cNvPr id="72707" name="Rectangle 3"/>
          <p:cNvSpPr>
            <a:spLocks noGrp="1" noChangeArrowheads="1"/>
          </p:cNvSpPr>
          <p:nvPr>
            <p:ph type="body" idx="1"/>
          </p:nvPr>
        </p:nvSpPr>
        <p:spPr>
          <a:xfrm>
            <a:off x="1752600" y="1981200"/>
            <a:ext cx="5638800" cy="3048000"/>
          </a:xfrm>
        </p:spPr>
        <p:txBody>
          <a:bodyPr/>
          <a:lstStyle/>
          <a:p>
            <a:r>
              <a:rPr lang="en-US" altLang="en-US"/>
              <a:t>Growing faith of blind man</a:t>
            </a:r>
          </a:p>
          <a:p>
            <a:r>
              <a:rPr lang="en-US" altLang="en-US"/>
              <a:t>Growing disbelief of Pharisees (but still divided)</a:t>
            </a:r>
          </a:p>
          <a:p>
            <a:r>
              <a:rPr lang="en-US" altLang="en-US"/>
              <a:t>Dispute among neighbors over his identity </a:t>
            </a:r>
          </a:p>
        </p:txBody>
      </p:sp>
    </p:spTree>
    <p:custDataLst>
      <p:tags r:id="rId1"/>
    </p:custDataLst>
  </p:cSld>
  <p:clrMapOvr>
    <a:masterClrMapping/>
  </p:clrMapOvr>
  <p:transition advTm="148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 calcmode="lin" valueType="num">
                                      <p:cBhvr additive="base">
                                        <p:cTn id="13"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707">
                                            <p:txEl>
                                              <p:pRg st="2" end="2"/>
                                            </p:txEl>
                                          </p:spTgt>
                                        </p:tgtEl>
                                        <p:attrNameLst>
                                          <p:attrName>style.visibility</p:attrName>
                                        </p:attrNameLst>
                                      </p:cBhvr>
                                      <p:to>
                                        <p:strVal val="visible"/>
                                      </p:to>
                                    </p:set>
                                    <p:anim calcmode="lin" valueType="num">
                                      <p:cBhvr additive="base">
                                        <p:cTn id="19"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Old Testament Background</a:t>
            </a:r>
          </a:p>
        </p:txBody>
      </p:sp>
      <p:sp>
        <p:nvSpPr>
          <p:cNvPr id="73731" name="Rectangle 3"/>
          <p:cNvSpPr>
            <a:spLocks noGrp="1" noChangeArrowheads="1"/>
          </p:cNvSpPr>
          <p:nvPr>
            <p:ph type="body" idx="1"/>
          </p:nvPr>
        </p:nvSpPr>
        <p:spPr/>
        <p:txBody>
          <a:bodyPr/>
          <a:lstStyle/>
          <a:p>
            <a:r>
              <a:rPr lang="en-US" altLang="en-US"/>
              <a:t>Similar Miracles:</a:t>
            </a:r>
          </a:p>
          <a:p>
            <a:pPr lvl="1"/>
            <a:r>
              <a:rPr lang="en-US" altLang="en-US"/>
              <a:t>No cases of healing blind narrated in OT </a:t>
            </a:r>
          </a:p>
          <a:p>
            <a:r>
              <a:rPr lang="en-US" altLang="en-US"/>
              <a:t>Other:</a:t>
            </a:r>
          </a:p>
          <a:p>
            <a:pPr lvl="1"/>
            <a:r>
              <a:rPr lang="en-US" altLang="en-US"/>
              <a:t>God makes blind and heals (Ex 4:11; Ps 146:8).</a:t>
            </a:r>
          </a:p>
          <a:p>
            <a:pPr lvl="1"/>
            <a:r>
              <a:rPr lang="en-US" altLang="en-US"/>
              <a:t>Blind healed in eschaton (Isa 29:18; 35:5).</a:t>
            </a:r>
          </a:p>
          <a:p>
            <a:pPr lvl="1"/>
            <a:r>
              <a:rPr lang="en-US" altLang="en-US"/>
              <a:t>To be healed by God's servant (Isa 42:7) </a:t>
            </a:r>
          </a:p>
        </p:txBody>
      </p:sp>
    </p:spTree>
    <p:custDataLst>
      <p:tags r:id="rId1"/>
    </p:custDataLst>
  </p:cSld>
  <p:clrMapOvr>
    <a:masterClrMapping/>
  </p:clrMapOvr>
  <p:transition advTm="366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 calcmode="lin" valueType="num">
                                      <p:cBhvr additive="base">
                                        <p:cTn id="19"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731">
                                            <p:txEl>
                                              <p:pRg st="3" end="3"/>
                                            </p:txEl>
                                          </p:spTgt>
                                        </p:tgtEl>
                                        <p:attrNameLst>
                                          <p:attrName>style.visibility</p:attrName>
                                        </p:attrNameLst>
                                      </p:cBhvr>
                                      <p:to>
                                        <p:strVal val="visible"/>
                                      </p:to>
                                    </p:set>
                                    <p:anim calcmode="lin" valueType="num">
                                      <p:cBhvr additive="base">
                                        <p:cTn id="25" dur="5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7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731">
                                            <p:txEl>
                                              <p:pRg st="4" end="4"/>
                                            </p:txEl>
                                          </p:spTgt>
                                        </p:tgtEl>
                                        <p:attrNameLst>
                                          <p:attrName>style.visibility</p:attrName>
                                        </p:attrNameLst>
                                      </p:cBhvr>
                                      <p:to>
                                        <p:strVal val="visible"/>
                                      </p:to>
                                    </p:set>
                                    <p:anim calcmode="lin" valueType="num">
                                      <p:cBhvr additive="base">
                                        <p:cTn id="31" dur="500" fill="hold"/>
                                        <p:tgtEl>
                                          <p:spTgt spid="737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7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3731">
                                            <p:txEl>
                                              <p:pRg st="5" end="5"/>
                                            </p:txEl>
                                          </p:spTgt>
                                        </p:tgtEl>
                                        <p:attrNameLst>
                                          <p:attrName>style.visibility</p:attrName>
                                        </p:attrNameLst>
                                      </p:cBhvr>
                                      <p:to>
                                        <p:strVal val="visible"/>
                                      </p:to>
                                    </p:set>
                                    <p:anim calcmode="lin" valueType="num">
                                      <p:cBhvr additive="base">
                                        <p:cTn id="37" dur="500" fill="hold"/>
                                        <p:tgtEl>
                                          <p:spTgt spid="737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37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a:t>God Makes Blind and Heals</a:t>
            </a:r>
          </a:p>
        </p:txBody>
      </p:sp>
      <p:sp>
        <p:nvSpPr>
          <p:cNvPr id="74755" name="Rectangle 3"/>
          <p:cNvSpPr>
            <a:spLocks noGrp="1" noChangeArrowheads="1"/>
          </p:cNvSpPr>
          <p:nvPr>
            <p:ph type="body" idx="1"/>
          </p:nvPr>
        </p:nvSpPr>
        <p:spPr>
          <a:xfrm>
            <a:off x="457200" y="1600200"/>
            <a:ext cx="8229600" cy="4800600"/>
          </a:xfrm>
        </p:spPr>
        <p:txBody>
          <a:bodyPr/>
          <a:lstStyle/>
          <a:p>
            <a:pPr>
              <a:lnSpc>
                <a:spcPct val="90000"/>
              </a:lnSpc>
            </a:pPr>
            <a:r>
              <a:rPr lang="en-US" altLang="en-US"/>
              <a:t>Exod 4:11 (NIV) The LORD said to him, "Who gave man his mouth? Who makes him deaf or mute? Who gives him sight or makes him blind? Is it not I, the LORD? 12 Now go; I will help you speak and will teach you what to say." </a:t>
            </a:r>
          </a:p>
          <a:p>
            <a:pPr>
              <a:lnSpc>
                <a:spcPct val="90000"/>
              </a:lnSpc>
            </a:pPr>
            <a:r>
              <a:rPr lang="en-US" altLang="en-US"/>
              <a:t>Psalm 146:8 (NIV) the LORD gives sight to the blind, the LORD lifts up those who are bowed down,the LORD loves the righteous. </a:t>
            </a:r>
          </a:p>
          <a:p>
            <a:pPr>
              <a:lnSpc>
                <a:spcPct val="90000"/>
              </a:lnSpc>
            </a:pPr>
            <a:endParaRPr lang="en-US" altLang="en-US"/>
          </a:p>
        </p:txBody>
      </p:sp>
    </p:spTree>
    <p:custDataLst>
      <p:tags r:id="rId1"/>
    </p:custDataLst>
  </p:cSld>
  <p:clrMapOvr>
    <a:masterClrMapping/>
  </p:clrMapOvr>
  <p:transition advTm="253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checkerboard(across)">
                                      <p:cBhvr>
                                        <p:cTn id="7" dur="500"/>
                                        <p:tgtEl>
                                          <p:spTgt spid="747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checkerboard(across)">
                                      <p:cBhvr>
                                        <p:cTn id="12" dur="500"/>
                                        <p:tgtEl>
                                          <p:spTgt spid="747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Blind Healed in Eschaton</a:t>
            </a:r>
          </a:p>
        </p:txBody>
      </p:sp>
      <p:sp>
        <p:nvSpPr>
          <p:cNvPr id="75779" name="Rectangle 3"/>
          <p:cNvSpPr>
            <a:spLocks noGrp="1" noChangeArrowheads="1"/>
          </p:cNvSpPr>
          <p:nvPr>
            <p:ph type="body" idx="1"/>
          </p:nvPr>
        </p:nvSpPr>
        <p:spPr>
          <a:xfrm>
            <a:off x="990600" y="1600200"/>
            <a:ext cx="7162800" cy="3886200"/>
          </a:xfrm>
        </p:spPr>
        <p:txBody>
          <a:bodyPr/>
          <a:lstStyle/>
          <a:p>
            <a:r>
              <a:rPr lang="en-US" altLang="en-US"/>
              <a:t>Isa 29:18 (NIV) In that day the deaf will hear the words of the scroll, and out of gloom and darkness the eyes of the blind will see. </a:t>
            </a:r>
          </a:p>
          <a:p>
            <a:r>
              <a:rPr lang="en-US" altLang="en-US"/>
              <a:t>Isa 35:5 (NIV) Then will the eyes of the blind be opened and the ears of the deaf unstopped. </a:t>
            </a:r>
          </a:p>
        </p:txBody>
      </p:sp>
    </p:spTree>
    <p:custDataLst>
      <p:tags r:id="rId1"/>
    </p:custDataLst>
  </p:cSld>
  <p:clrMapOvr>
    <a:masterClrMapping/>
  </p:clrMapOvr>
  <p:transition advTm="171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checkerboard(across)">
                                      <p:cBhvr>
                                        <p:cTn id="7" dur="500"/>
                                        <p:tgtEl>
                                          <p:spTgt spid="75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5779">
                                            <p:txEl>
                                              <p:pRg st="1" end="1"/>
                                            </p:txEl>
                                          </p:spTgt>
                                        </p:tgtEl>
                                        <p:attrNameLst>
                                          <p:attrName>style.visibility</p:attrName>
                                        </p:attrNameLst>
                                      </p:cBhvr>
                                      <p:to>
                                        <p:strVal val="visible"/>
                                      </p:to>
                                    </p:set>
                                    <p:animEffect transition="in" filter="checkerboard(across)">
                                      <p:cBhvr>
                                        <p:cTn id="12" dur="500"/>
                                        <p:tgtEl>
                                          <p:spTgt spid="75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t>Healed by God's Servant</a:t>
            </a:r>
          </a:p>
        </p:txBody>
      </p:sp>
      <p:sp>
        <p:nvSpPr>
          <p:cNvPr id="76803" name="Rectangle 3"/>
          <p:cNvSpPr>
            <a:spLocks noGrp="1" noChangeArrowheads="1"/>
          </p:cNvSpPr>
          <p:nvPr>
            <p:ph type="body" idx="1"/>
          </p:nvPr>
        </p:nvSpPr>
        <p:spPr/>
        <p:txBody>
          <a:bodyPr/>
          <a:lstStyle/>
          <a:p>
            <a:pPr>
              <a:lnSpc>
                <a:spcPct val="90000"/>
              </a:lnSpc>
            </a:pPr>
            <a:r>
              <a:rPr lang="en-US" altLang="en-US" sz="2800"/>
              <a:t>Isa 42:5 (NIV) This is what God the LORD says</a:t>
            </a:r>
            <a:r>
              <a:rPr lang="en-US" altLang="en-US" sz="2800">
                <a:latin typeface="WP TypographicSymbols" pitchFamily="2" charset="0"/>
              </a:rPr>
              <a:t>n</a:t>
            </a:r>
            <a:r>
              <a:rPr lang="en-US" altLang="en-US" sz="2800"/>
              <a:t> he who created the heavens and stretched them out, who spread out the earth and all that comes out of it, who gives breath to its people, and life to those who walk on it: 6 "I, the LORD, have called you in righteousness; I will take hold of your hand. I will keep you and will make you to be a covenant for the people and a light for the Gentiles, 7 to open eyes that are blind, to free captives from prison and to release from the dungeon those who sit in darkness." </a:t>
            </a:r>
          </a:p>
        </p:txBody>
      </p:sp>
    </p:spTree>
    <p:custDataLst>
      <p:tags r:id="rId1"/>
    </p:custDataLst>
  </p:cSld>
  <p:clrMapOvr>
    <a:masterClrMapping/>
  </p:clrMapOvr>
  <p:transition advTm="340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checkerboard(across)">
                                      <p:cBhvr>
                                        <p:cTn id="7" dur="500"/>
                                        <p:tgtEl>
                                          <p:spTgt spid="76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Significance </a:t>
            </a:r>
          </a:p>
        </p:txBody>
      </p:sp>
      <p:sp>
        <p:nvSpPr>
          <p:cNvPr id="77827" name="Rectangle 3"/>
          <p:cNvSpPr>
            <a:spLocks noGrp="1" noChangeArrowheads="1"/>
          </p:cNvSpPr>
          <p:nvPr>
            <p:ph type="body" idx="1"/>
          </p:nvPr>
        </p:nvSpPr>
        <p:spPr/>
        <p:txBody>
          <a:bodyPr/>
          <a:lstStyle/>
          <a:p>
            <a:r>
              <a:rPr lang="en-US" altLang="en-US"/>
              <a:t>Immediate effect </a:t>
            </a:r>
          </a:p>
          <a:p>
            <a:pPr lvl="1"/>
            <a:r>
              <a:rPr lang="en-US" altLang="en-US"/>
              <a:t>Fellow healed, but also faced persecution; apparently came to salvation.</a:t>
            </a:r>
          </a:p>
          <a:p>
            <a:pPr lvl="1"/>
            <a:r>
              <a:rPr lang="en-US" altLang="en-US"/>
              <a:t>Pharisees forced to deal w/ matter; refuse to accept Christ's claims, so driven further away.</a:t>
            </a:r>
          </a:p>
          <a:p>
            <a:r>
              <a:rPr lang="en-US" altLang="en-US"/>
              <a:t>Place in salvation history </a:t>
            </a:r>
          </a:p>
          <a:p>
            <a:pPr lvl="1"/>
            <a:r>
              <a:rPr lang="en-US" altLang="en-US"/>
              <a:t>Again shows uniqueness of Christ in relation to Moses, Elijah, Elisha (v 32).</a:t>
            </a:r>
          </a:p>
          <a:p>
            <a:pPr lvl="1"/>
            <a:r>
              <a:rPr lang="en-US" altLang="en-US"/>
              <a:t>Also strong theme of judgment &amp; deliverance.  </a:t>
            </a:r>
          </a:p>
        </p:txBody>
      </p:sp>
    </p:spTree>
    <p:custDataLst>
      <p:tags r:id="rId1"/>
    </p:custDataLst>
  </p:cSld>
  <p:clrMapOvr>
    <a:masterClrMapping/>
  </p:clrMapOvr>
  <p:transition advTm="403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7827">
                                            <p:txEl>
                                              <p:pRg st="3" end="3"/>
                                            </p:txEl>
                                          </p:spTgt>
                                        </p:tgtEl>
                                        <p:attrNameLst>
                                          <p:attrName>style.visibility</p:attrName>
                                        </p:attrNameLst>
                                      </p:cBhvr>
                                      <p:to>
                                        <p:strVal val="visible"/>
                                      </p:to>
                                    </p:set>
                                    <p:anim calcmode="lin" valueType="num">
                                      <p:cBhvr additive="base">
                                        <p:cTn id="25" dur="500" fill="hold"/>
                                        <p:tgtEl>
                                          <p:spTgt spid="778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78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7827">
                                            <p:txEl>
                                              <p:pRg st="4" end="4"/>
                                            </p:txEl>
                                          </p:spTgt>
                                        </p:tgtEl>
                                        <p:attrNameLst>
                                          <p:attrName>style.visibility</p:attrName>
                                        </p:attrNameLst>
                                      </p:cBhvr>
                                      <p:to>
                                        <p:strVal val="visible"/>
                                      </p:to>
                                    </p:set>
                                    <p:anim calcmode="lin" valueType="num">
                                      <p:cBhvr additive="base">
                                        <p:cTn id="31" dur="500" fill="hold"/>
                                        <p:tgtEl>
                                          <p:spTgt spid="778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7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7827">
                                            <p:txEl>
                                              <p:pRg st="5" end="5"/>
                                            </p:txEl>
                                          </p:spTgt>
                                        </p:tgtEl>
                                        <p:attrNameLst>
                                          <p:attrName>style.visibility</p:attrName>
                                        </p:attrNameLst>
                                      </p:cBhvr>
                                      <p:to>
                                        <p:strVal val="visible"/>
                                      </p:to>
                                    </p:set>
                                    <p:anim calcmode="lin" valueType="num">
                                      <p:cBhvr additive="base">
                                        <p:cTn id="37" dur="500" fill="hold"/>
                                        <p:tgtEl>
                                          <p:spTgt spid="778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78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a:t>Symbolic Elements </a:t>
            </a:r>
          </a:p>
        </p:txBody>
      </p:sp>
      <p:sp>
        <p:nvSpPr>
          <p:cNvPr id="78851" name="Rectangle 3"/>
          <p:cNvSpPr>
            <a:spLocks noGrp="1" noChangeArrowheads="1"/>
          </p:cNvSpPr>
          <p:nvPr>
            <p:ph type="body" idx="1"/>
          </p:nvPr>
        </p:nvSpPr>
        <p:spPr>
          <a:xfrm>
            <a:off x="1447800" y="1600200"/>
            <a:ext cx="6248400" cy="4525963"/>
          </a:xfrm>
        </p:spPr>
        <p:txBody>
          <a:bodyPr/>
          <a:lstStyle/>
          <a:p>
            <a:r>
              <a:rPr lang="en-US" altLang="en-US"/>
              <a:t>Physical light &amp; vision, darkness &amp; blindness stand for spiritual (vv 5, 39-41; cp Isa 42:16-19; 59:10).</a:t>
            </a:r>
          </a:p>
          <a:p>
            <a:r>
              <a:rPr lang="en-US" altLang="en-US"/>
              <a:t>Jesus makes clay </a:t>
            </a:r>
            <a:r>
              <a:rPr lang="en-US" altLang="en-US">
                <a:sym typeface="Wingdings" pitchFamily="2" charset="2"/>
              </a:rPr>
              <a:t></a:t>
            </a:r>
            <a:r>
              <a:rPr lang="en-US" altLang="en-US"/>
              <a:t> God making clay to form man (Gen 2:7). </a:t>
            </a:r>
          </a:p>
        </p:txBody>
      </p:sp>
    </p:spTree>
    <p:custDataLst>
      <p:tags r:id="rId1"/>
    </p:custDataLst>
  </p:cSld>
  <p:clrMapOvr>
    <a:masterClrMapping/>
  </p:clrMapOvr>
  <p:transition advTm="485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checkerboard(across)">
                                      <p:cBhvr>
                                        <p:cTn id="7" dur="500"/>
                                        <p:tgtEl>
                                          <p:spTgt spid="78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8851">
                                            <p:txEl>
                                              <p:pRg st="1" end="1"/>
                                            </p:txEl>
                                          </p:spTgt>
                                        </p:tgtEl>
                                        <p:attrNameLst>
                                          <p:attrName>style.visibility</p:attrName>
                                        </p:attrNameLst>
                                      </p:cBhvr>
                                      <p:to>
                                        <p:strVal val="visible"/>
                                      </p:to>
                                    </p:set>
                                    <p:animEffect transition="in" filter="checkerboard(across)">
                                      <p:cBhvr>
                                        <p:cTn id="12" dur="500"/>
                                        <p:tgtEl>
                                          <p:spTgt spid="788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8" name="Picture 6" descr="Raising_of_Lazarus_Giot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96913"/>
            <a:ext cx="8153400" cy="5413375"/>
          </a:xfrm>
          <a:prstGeom prst="rect">
            <a:avLst/>
          </a:prstGeom>
          <a:noFill/>
          <a:extLst>
            <a:ext uri="{909E8E84-426E-40DD-AFC4-6F175D3DCCD1}">
              <a14:hiddenFill xmlns:a14="http://schemas.microsoft.com/office/drawing/2010/main">
                <a:solidFill>
                  <a:srgbClr val="FFFFFF"/>
                </a:solidFill>
              </a14:hiddenFill>
            </a:ext>
          </a:extLst>
        </p:spPr>
      </p:pic>
      <p:sp>
        <p:nvSpPr>
          <p:cNvPr id="79876" name="Rectangle 4"/>
          <p:cNvSpPr>
            <a:spLocks noGrp="1" noChangeArrowheads="1"/>
          </p:cNvSpPr>
          <p:nvPr>
            <p:ph type="ctrTitle"/>
          </p:nvPr>
        </p:nvSpPr>
        <p:spPr>
          <a:xfrm>
            <a:off x="685800" y="1600200"/>
            <a:ext cx="7772400" cy="1470025"/>
          </a:xfrm>
        </p:spPr>
        <p:txBody>
          <a:bodyPr/>
          <a:lstStyle/>
          <a:p>
            <a:r>
              <a:rPr lang="en-US" altLang="en-US">
                <a:solidFill>
                  <a:schemeClr val="bg1"/>
                </a:solidFill>
              </a:rPr>
              <a:t>Raising Lazarus</a:t>
            </a:r>
          </a:p>
        </p:txBody>
      </p:sp>
      <p:sp>
        <p:nvSpPr>
          <p:cNvPr id="79877" name="Rectangle 5"/>
          <p:cNvSpPr>
            <a:spLocks noGrp="1" noChangeArrowheads="1"/>
          </p:cNvSpPr>
          <p:nvPr>
            <p:ph type="subTitle" idx="1"/>
          </p:nvPr>
        </p:nvSpPr>
        <p:spPr/>
        <p:txBody>
          <a:bodyPr/>
          <a:lstStyle/>
          <a:p>
            <a:r>
              <a:rPr lang="en-US" altLang="en-US">
                <a:solidFill>
                  <a:schemeClr val="bg1"/>
                </a:solidFill>
              </a:rPr>
              <a:t>John 11</a:t>
            </a:r>
          </a:p>
        </p:txBody>
      </p:sp>
    </p:spTree>
    <p:custDataLst>
      <p:tags r:id="rId1"/>
    </p:custDataLst>
  </p:cSld>
  <p:clrMapOvr>
    <a:masterClrMapping/>
  </p:clrMapOvr>
  <p:transition advTm="166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500" fill="hold"/>
                                        <p:tgtEl>
                                          <p:spTgt spid="79876"/>
                                        </p:tgtEl>
                                        <p:attrNameLst>
                                          <p:attrName>ppt_w</p:attrName>
                                        </p:attrNameLst>
                                      </p:cBhvr>
                                      <p:tavLst>
                                        <p:tav tm="0">
                                          <p:val>
                                            <p:fltVal val="0"/>
                                          </p:val>
                                        </p:tav>
                                        <p:tav tm="100000">
                                          <p:val>
                                            <p:strVal val="#ppt_w"/>
                                          </p:val>
                                        </p:tav>
                                      </p:tavLst>
                                    </p:anim>
                                    <p:anim calcmode="lin" valueType="num">
                                      <p:cBhvr>
                                        <p:cTn id="8" dur="500" fill="hold"/>
                                        <p:tgtEl>
                                          <p:spTgt spid="7987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9877">
                                            <p:txEl>
                                              <p:pRg st="0" end="0"/>
                                            </p:txEl>
                                          </p:spTgt>
                                        </p:tgtEl>
                                        <p:attrNameLst>
                                          <p:attrName>style.visibility</p:attrName>
                                        </p:attrNameLst>
                                      </p:cBhvr>
                                      <p:to>
                                        <p:strVal val="visible"/>
                                      </p:to>
                                    </p:set>
                                    <p:animEffect transition="in" filter="checkerboard(across)">
                                      <p:cBhvr>
                                        <p:cTn id="13" dur="500"/>
                                        <p:tgtEl>
                                          <p:spTgt spid="798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P spid="7987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t>John 11:1-6</a:t>
            </a:r>
          </a:p>
        </p:txBody>
      </p:sp>
      <p:sp>
        <p:nvSpPr>
          <p:cNvPr id="81924" name="Text Box 4"/>
          <p:cNvSpPr txBox="1">
            <a:spLocks noChangeArrowheads="1"/>
          </p:cNvSpPr>
          <p:nvPr/>
        </p:nvSpPr>
        <p:spPr bwMode="auto">
          <a:xfrm>
            <a:off x="914400" y="1524000"/>
            <a:ext cx="74676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11:1 (NIV) Now a man named Lazarus was sick. He was from Bethany, the village of Mary and her sister Martha. 2 This Mary, whose brother Lazarus now lay sick, was the same one who poured perfume on the Lord and wiped his feet with her hair. 3 So the sisters sent word to Jesus, "Lord, the one you love is sick." 4 When he heard this, Jesus said, "This sickness will not end in death. No, it is for God's glory so that God's Son may be glorified through it." 5 Jesus loved Martha and her sister and Lazarus. 6 Yet when he heard that Lazarus was sick, he stayed where he was two more days. </a:t>
            </a:r>
          </a:p>
        </p:txBody>
      </p:sp>
    </p:spTree>
    <p:custDataLst>
      <p:tags r:id="rId1"/>
    </p:custDataLst>
  </p:cSld>
  <p:clrMapOvr>
    <a:masterClrMapping/>
  </p:clrMapOvr>
  <p:transition advTm="365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checkerboard(across)">
                                      <p:cBhvr>
                                        <p:cTn id="7"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a:t>John 11:7-13</a:t>
            </a:r>
          </a:p>
        </p:txBody>
      </p:sp>
      <p:sp>
        <p:nvSpPr>
          <p:cNvPr id="83972" name="Text Box 4"/>
          <p:cNvSpPr txBox="1">
            <a:spLocks noChangeArrowheads="1"/>
          </p:cNvSpPr>
          <p:nvPr/>
        </p:nvSpPr>
        <p:spPr bwMode="auto">
          <a:xfrm>
            <a:off x="914400" y="1371600"/>
            <a:ext cx="76200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11:7 (NIV) Then he said to his disciples, "Let us go back to Judea." 8 "But Rabbi," they said, "a short while ago the Jews tried to stone you, and yet you are going back there?" 9 Jesus answered, "Are there not twelve hours of daylight? A man who walks by day will not stumble, for he sees by this world's light. 10 It is when he walks by night that he stumbles, for he has no light." 11 After he had said this, he went on to tell them, "Our friend Lazarus has fallen asleep; but I am going there to wake him up." 12 His disciples replied, "Lord, if he sleeps, he will get better." 13 Jesus had been speaking of his death, but his disciples thought he meant natural sleep. </a:t>
            </a:r>
          </a:p>
        </p:txBody>
      </p:sp>
    </p:spTree>
    <p:custDataLst>
      <p:tags r:id="rId1"/>
    </p:custDataLst>
  </p:cSld>
  <p:clrMapOvr>
    <a:masterClrMapping/>
  </p:clrMapOvr>
  <p:transition advTm="371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checkerboard(across)">
                                      <p:cBhvr>
                                        <p:cTn id="7" dur="5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p:txBody>
          <a:bodyPr/>
          <a:lstStyle/>
          <a:p>
            <a:r>
              <a:rPr lang="en-US" altLang="en-US"/>
              <a:t>John 4:51-54</a:t>
            </a:r>
          </a:p>
        </p:txBody>
      </p:sp>
      <p:sp>
        <p:nvSpPr>
          <p:cNvPr id="9221" name="Text Box 5"/>
          <p:cNvSpPr txBox="1">
            <a:spLocks noChangeArrowheads="1"/>
          </p:cNvSpPr>
          <p:nvPr/>
        </p:nvSpPr>
        <p:spPr bwMode="auto">
          <a:xfrm>
            <a:off x="914400" y="1905000"/>
            <a:ext cx="73152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51 While he was still on the way, his servants met him with the news that his boy was living. 52 When he inquired as to the time when his son got better, they said to him, "The fever left him yesterday at the seventh hour." 53 Then the father realized that this was the exact time at which Jesus had said to him, "Your son will live." So he and all his household believed. 54 This was the second miraculous sign that Jesus performed, having come from Judea to Galilee. </a:t>
            </a:r>
          </a:p>
        </p:txBody>
      </p:sp>
    </p:spTree>
    <p:custDataLst>
      <p:tags r:id="rId1"/>
    </p:custDataLst>
  </p:cSld>
  <p:clrMapOvr>
    <a:masterClrMapping/>
  </p:clrMapOvr>
  <p:transition advTm="318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checkerboard(across)">
                                      <p:cBhvr>
                                        <p:cTn id="7"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John 11:14-20</a:t>
            </a:r>
          </a:p>
        </p:txBody>
      </p:sp>
      <p:sp>
        <p:nvSpPr>
          <p:cNvPr id="86020" name="Text Box 4"/>
          <p:cNvSpPr txBox="1">
            <a:spLocks noChangeArrowheads="1"/>
          </p:cNvSpPr>
          <p:nvPr/>
        </p:nvSpPr>
        <p:spPr bwMode="auto">
          <a:xfrm>
            <a:off x="914400" y="15240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11:14 (NIV) So then he told them plainly, "Lazarus is dead, 15 and for your sake I am glad I was not there, so that you may believe. But let us go to him." 16 Then Thomas (called Didymus) said to the rest of the disciples, "Let us also go, that we may die with him." 17 On his arrival, Jesus found that Lazarus had already been in the tomb for four days. 18 Bethany was less than two miles from Jerusalem, 19 and many Jews had come to Martha and Mary to comfort them in the loss of their brother. 20 When Martha heard that Jesus was coming, she went out to meet him, but Mary stayed at home. </a:t>
            </a:r>
          </a:p>
        </p:txBody>
      </p:sp>
    </p:spTree>
    <p:custDataLst>
      <p:tags r:id="rId1"/>
    </p:custDataLst>
  </p:cSld>
  <p:clrMapOvr>
    <a:masterClrMapping/>
  </p:clrMapOvr>
  <p:transition advTm="327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checkerboard(across)">
                                      <p:cBhvr>
                                        <p:cTn id="7" dur="5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John 11:21-27</a:t>
            </a:r>
          </a:p>
        </p:txBody>
      </p:sp>
      <p:sp>
        <p:nvSpPr>
          <p:cNvPr id="88068" name="Text Box 4"/>
          <p:cNvSpPr txBox="1">
            <a:spLocks noChangeArrowheads="1"/>
          </p:cNvSpPr>
          <p:nvPr/>
        </p:nvSpPr>
        <p:spPr bwMode="auto">
          <a:xfrm>
            <a:off x="990600" y="15240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11:21 (NIV) "Lord," Martha said to Jesus, "if you had been here, my brother would not have died. 22 But I know that even now God will give you whatever you ask." 23 Jesus said to her, "Your brother will rise again." 24 Martha answered, "I know he will rise again in the resurrection at the last day." 25 Jesus said to her, "I am the resurrection and the life. He who believes in me will live, even though he dies; 26 and whoever lives and believes in me will never die. Do you believe this?" 27 "Yes, Lord," she told him, "I believe that you are the Christ, [Messiah] the Son of God, who was to come into the world." </a:t>
            </a:r>
          </a:p>
        </p:txBody>
      </p:sp>
    </p:spTree>
    <p:custDataLst>
      <p:tags r:id="rId1"/>
    </p:custDataLst>
  </p:cSld>
  <p:clrMapOvr>
    <a:masterClrMapping/>
  </p:clrMapOvr>
  <p:transition advTm="350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checkerboard(across)">
                                      <p:cBhvr>
                                        <p:cTn id="7" dur="500"/>
                                        <p:tgtEl>
                                          <p:spTgt spid="88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John 11:28-32</a:t>
            </a:r>
          </a:p>
        </p:txBody>
      </p:sp>
      <p:sp>
        <p:nvSpPr>
          <p:cNvPr id="90116" name="Text Box 4"/>
          <p:cNvSpPr txBox="1">
            <a:spLocks noChangeArrowheads="1"/>
          </p:cNvSpPr>
          <p:nvPr/>
        </p:nvSpPr>
        <p:spPr bwMode="auto">
          <a:xfrm>
            <a:off x="762000" y="1447800"/>
            <a:ext cx="76200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11:28 (NIV) And after she had said this, she went back and called her sister Mary aside. "The Teacher is here," she said, "and is asking for you." 29 When Mary heard this, she got up quickly and went to him. 30 Now Jesus had not yet entered the village, but was still at the place where Martha had met him. 31 When the Jews who had been with Mary in the house, comforting her, noticed how quickly she got up and went out, they followed her, supposing she was going to the tomb to mourn there. 32 When Mary reached the place where Jesus was and saw him, she fell at his feet and said, "Lord, if you had been here, my brother would not have died." </a:t>
            </a:r>
          </a:p>
        </p:txBody>
      </p:sp>
    </p:spTree>
    <p:custDataLst>
      <p:tags r:id="rId1"/>
    </p:custDataLst>
  </p:cSld>
  <p:clrMapOvr>
    <a:masterClrMapping/>
  </p:clrMapOvr>
  <p:transition advTm="307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checkerboard(across)">
                                      <p:cBhvr>
                                        <p:cTn id="7" dur="5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a:t>John 11:33-39</a:t>
            </a:r>
          </a:p>
        </p:txBody>
      </p:sp>
      <p:sp>
        <p:nvSpPr>
          <p:cNvPr id="92164" name="Text Box 4"/>
          <p:cNvSpPr txBox="1">
            <a:spLocks noChangeArrowheads="1"/>
          </p:cNvSpPr>
          <p:nvPr/>
        </p:nvSpPr>
        <p:spPr bwMode="auto">
          <a:xfrm>
            <a:off x="914400" y="1447800"/>
            <a:ext cx="75438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11:33 (NIV) When Jesus saw her weeping, and the Jews who had come along with her also weeping, he was deeply moved in spirit and troubled. 34 "Where have you laid him?" he asked. "Come and see, Lord," they replied. 35 Jesus wept. 36 Then the Jews said, "See how he loved him!" 37 But some of them said, "Could not he who opened the eyes of the blind man have kept this man from dying?" 38 Jesus, once more deeply moved, came to the tomb. It was a cave with a stone laid across the entrance. 39 "Take away the stone," he said. "But, Lord," said Martha, the sister of the dead man, "by this time there is a bad odor, for he has been there four days." </a:t>
            </a:r>
          </a:p>
        </p:txBody>
      </p:sp>
    </p:spTree>
    <p:custDataLst>
      <p:tags r:id="rId1"/>
    </p:custDataLst>
  </p:cSld>
  <p:clrMapOvr>
    <a:masterClrMapping/>
  </p:clrMapOvr>
  <p:transition advTm="369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checkerboard(across)">
                                      <p:cBhvr>
                                        <p:cTn id="7" dur="5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John 11:40-44</a:t>
            </a:r>
          </a:p>
        </p:txBody>
      </p:sp>
      <p:sp>
        <p:nvSpPr>
          <p:cNvPr id="94212" name="Text Box 4"/>
          <p:cNvSpPr txBox="1">
            <a:spLocks noChangeArrowheads="1"/>
          </p:cNvSpPr>
          <p:nvPr/>
        </p:nvSpPr>
        <p:spPr bwMode="auto">
          <a:xfrm>
            <a:off x="914400" y="15240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11:40 (NIV) Then Jesus said, "Did I not tell you that if you believed, you would see the glory of God?" 41 So they took away the stone. Then Jesus looked up and said, "Father, I thank you that you have heard me. 42 I knew that you always hear me, but I said this for the benefit of the people standing here, that they may believe that you sent me." 43 When he had said this, Jesus called in a loud voice, "Lazarus, come out!" 44 The dead man came out, his hands and feet wrapped with strips of linen, and a cloth around his face. Jesus said to them, "Take off the grave clothes and let him go." </a:t>
            </a:r>
          </a:p>
        </p:txBody>
      </p:sp>
    </p:spTree>
    <p:custDataLst>
      <p:tags r:id="rId1"/>
    </p:custDataLst>
  </p:cSld>
  <p:clrMapOvr>
    <a:masterClrMapping/>
  </p:clrMapOvr>
  <p:transition advTm="318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checkerboard(across)">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John 11:45-50</a:t>
            </a:r>
          </a:p>
        </p:txBody>
      </p:sp>
      <p:sp>
        <p:nvSpPr>
          <p:cNvPr id="96260" name="Text Box 4"/>
          <p:cNvSpPr txBox="1">
            <a:spLocks noChangeArrowheads="1"/>
          </p:cNvSpPr>
          <p:nvPr/>
        </p:nvSpPr>
        <p:spPr bwMode="auto">
          <a:xfrm>
            <a:off x="609600" y="1371600"/>
            <a:ext cx="78486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11:45 (NIV) Therefore many of the Jews who had come to visit Mary, and had seen what Jesus did, put their faith in him. 46 But some of them went to the Pharisees and told them what Jesus had done. 47 Then the chief priests and the Pharisees called a meeting of the Sanhedrin. "What are we accomplishing?" they asked. "Here is this man performing many miraculous signs. 48 If we let him go on like this, everyone will believe in him, and then the Romans will come and take away both our place [Or temple] and our nation." 49 Then one of them, named Caiaphas, who was high priest that year, spoke up, "You know nothing at all! 50 You do not realize that it is better for you that one man die for the people than that the whole nation perish." </a:t>
            </a:r>
          </a:p>
        </p:txBody>
      </p:sp>
    </p:spTree>
    <p:custDataLst>
      <p:tags r:id="rId1"/>
    </p:custDataLst>
  </p:cSld>
  <p:clrMapOvr>
    <a:masterClrMapping/>
  </p:clrMapOvr>
  <p:transition advTm="388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checkerboard(across)">
                                      <p:cBhvr>
                                        <p:cTn id="7" dur="500"/>
                                        <p:tgtEl>
                                          <p:spTgt spid="96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John 11:51-53</a:t>
            </a:r>
          </a:p>
        </p:txBody>
      </p:sp>
      <p:sp>
        <p:nvSpPr>
          <p:cNvPr id="98308" name="Text Box 4"/>
          <p:cNvSpPr txBox="1">
            <a:spLocks noChangeArrowheads="1"/>
          </p:cNvSpPr>
          <p:nvPr/>
        </p:nvSpPr>
        <p:spPr bwMode="auto">
          <a:xfrm>
            <a:off x="1600200" y="1752600"/>
            <a:ext cx="58674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11:51 (NIV) He did not say this on his own, but as high priest that year he prophesied that Jesus would die for the Jewish nation, 52 and not only for that nation but also for the scattered children of God, to bring them together and make them one. 53 So from that day on they plotted to take his life. </a:t>
            </a:r>
          </a:p>
        </p:txBody>
      </p:sp>
    </p:spTree>
    <p:custDataLst>
      <p:tags r:id="rId1"/>
    </p:custDataLst>
  </p:cSld>
  <p:clrMapOvr>
    <a:masterClrMapping/>
  </p:clrMapOvr>
  <p:transition advTm="183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checkerboard(across)">
                                      <p:cBhvr>
                                        <p:cTn id="7" dur="50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Historicity of these Events</a:t>
            </a:r>
          </a:p>
        </p:txBody>
      </p:sp>
      <p:sp>
        <p:nvSpPr>
          <p:cNvPr id="100355" name="Rectangle 3"/>
          <p:cNvSpPr>
            <a:spLocks noGrp="1" noChangeArrowheads="1"/>
          </p:cNvSpPr>
          <p:nvPr>
            <p:ph type="body" idx="1"/>
          </p:nvPr>
        </p:nvSpPr>
        <p:spPr>
          <a:xfrm>
            <a:off x="914400" y="1600200"/>
            <a:ext cx="7391400" cy="4525963"/>
          </a:xfrm>
        </p:spPr>
        <p:txBody>
          <a:bodyPr/>
          <a:lstStyle/>
          <a:p>
            <a:r>
              <a:rPr lang="en-US" altLang="en-US"/>
              <a:t>Occasion </a:t>
            </a:r>
          </a:p>
          <a:p>
            <a:pPr lvl="1"/>
            <a:r>
              <a:rPr lang="en-US" altLang="en-US"/>
              <a:t>Just a few months before crucifixion, at end of Jesus' Perean ministry</a:t>
            </a:r>
          </a:p>
          <a:p>
            <a:pPr lvl="1"/>
            <a:r>
              <a:rPr lang="en-US" altLang="en-US"/>
              <a:t>Jesus at Bethany beyond Jordan when message reaches Him </a:t>
            </a:r>
          </a:p>
          <a:p>
            <a:pPr lvl="1"/>
            <a:r>
              <a:rPr lang="en-US" altLang="en-US"/>
              <a:t>He waits two days before going to Bethany near Jerusalem.</a:t>
            </a:r>
          </a:p>
        </p:txBody>
      </p:sp>
    </p:spTree>
    <p:custDataLst>
      <p:tags r:id="rId1"/>
    </p:custDataLst>
  </p:cSld>
  <p:clrMapOvr>
    <a:masterClrMapping/>
  </p:clrMapOvr>
  <p:transition advTm="235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additive="base">
                                        <p:cTn id="19" dur="500" fill="hold"/>
                                        <p:tgtEl>
                                          <p:spTgt spid="1003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03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0355">
                                            <p:txEl>
                                              <p:pRg st="3" end="3"/>
                                            </p:txEl>
                                          </p:spTgt>
                                        </p:tgtEl>
                                        <p:attrNameLst>
                                          <p:attrName>style.visibility</p:attrName>
                                        </p:attrNameLst>
                                      </p:cBhvr>
                                      <p:to>
                                        <p:strVal val="visible"/>
                                      </p:to>
                                    </p:set>
                                    <p:anim calcmode="lin" valueType="num">
                                      <p:cBhvr additive="base">
                                        <p:cTn id="25" dur="500" fill="hold"/>
                                        <p:tgtEl>
                                          <p:spTgt spid="1003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03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Liberal Explanations </a:t>
            </a:r>
          </a:p>
        </p:txBody>
      </p:sp>
      <p:sp>
        <p:nvSpPr>
          <p:cNvPr id="101379" name="Rectangle 3"/>
          <p:cNvSpPr>
            <a:spLocks noGrp="1" noChangeArrowheads="1"/>
          </p:cNvSpPr>
          <p:nvPr>
            <p:ph type="body" idx="1"/>
          </p:nvPr>
        </p:nvSpPr>
        <p:spPr>
          <a:xfrm>
            <a:off x="1828800" y="1524000"/>
            <a:ext cx="5562600" cy="3886200"/>
          </a:xfrm>
        </p:spPr>
        <p:txBody>
          <a:bodyPr/>
          <a:lstStyle/>
          <a:p>
            <a:r>
              <a:rPr lang="en-US" altLang="en-US"/>
              <a:t>Lazarus not really dead: </a:t>
            </a:r>
          </a:p>
          <a:p>
            <a:pPr lvl="1"/>
            <a:r>
              <a:rPr lang="en-US" altLang="en-US"/>
              <a:t>Resuscitation </a:t>
            </a:r>
          </a:p>
          <a:p>
            <a:pPr lvl="1"/>
            <a:r>
              <a:rPr lang="en-US" altLang="en-US"/>
              <a:t>or Plot</a:t>
            </a:r>
          </a:p>
          <a:p>
            <a:r>
              <a:rPr lang="en-US" altLang="en-US"/>
              <a:t>Parable of Lazarus &amp; Rich Man made into a narrative</a:t>
            </a:r>
          </a:p>
          <a:p>
            <a:r>
              <a:rPr lang="en-US" altLang="en-US"/>
              <a:t>Myth or allegory </a:t>
            </a:r>
          </a:p>
        </p:txBody>
      </p:sp>
    </p:spTree>
    <p:custDataLst>
      <p:tags r:id="rId1"/>
    </p:custDataLst>
  </p:cSld>
  <p:clrMapOvr>
    <a:masterClrMapping/>
  </p:clrMapOvr>
  <p:transition advTm="209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1379">
                                            <p:txEl>
                                              <p:pRg st="4" end="4"/>
                                            </p:txEl>
                                          </p:spTgt>
                                        </p:tgtEl>
                                        <p:attrNameLst>
                                          <p:attrName>style.visibility</p:attrName>
                                        </p:attrNameLst>
                                      </p:cBhvr>
                                      <p:to>
                                        <p:strVal val="visible"/>
                                      </p:to>
                                    </p:set>
                                    <p:anim calcmode="lin" valueType="num">
                                      <p:cBhvr additive="base">
                                        <p:cTn id="31" dur="500" fill="hold"/>
                                        <p:tgtEl>
                                          <p:spTgt spid="1013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13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a:t>Evidence of Historicity </a:t>
            </a:r>
          </a:p>
        </p:txBody>
      </p:sp>
      <p:sp>
        <p:nvSpPr>
          <p:cNvPr id="102403" name="Rectangle 3"/>
          <p:cNvSpPr>
            <a:spLocks noGrp="1" noChangeArrowheads="1"/>
          </p:cNvSpPr>
          <p:nvPr>
            <p:ph type="body" idx="1"/>
          </p:nvPr>
        </p:nvSpPr>
        <p:spPr/>
        <p:txBody>
          <a:bodyPr/>
          <a:lstStyle/>
          <a:p>
            <a:r>
              <a:rPr lang="en-US" altLang="en-US"/>
              <a:t>Character of Mary and Martha matches that in Luke.</a:t>
            </a:r>
          </a:p>
          <a:p>
            <a:r>
              <a:rPr lang="en-US" altLang="en-US"/>
              <a:t>Location of Bethany near Jerusalem, other place names.</a:t>
            </a:r>
          </a:p>
          <a:p>
            <a:r>
              <a:rPr lang="en-US" altLang="en-US"/>
              <a:t>Details of narrative, including reaction of enemies, reference to blind man (37). </a:t>
            </a:r>
          </a:p>
        </p:txBody>
      </p:sp>
    </p:spTree>
    <p:custDataLst>
      <p:tags r:id="rId1"/>
    </p:custDataLst>
  </p:cSld>
  <p:clrMapOvr>
    <a:masterClrMapping/>
  </p:clrMapOvr>
  <p:transition advTm="279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additive="base">
                                        <p:cTn id="7" dur="500" fill="hold"/>
                                        <p:tgtEl>
                                          <p:spTgt spid="102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additive="base">
                                        <p:cTn id="13" dur="500" fill="hold"/>
                                        <p:tgtEl>
                                          <p:spTgt spid="1024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additive="base">
                                        <p:cTn id="19" dur="5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Historicity of the Event</a:t>
            </a:r>
          </a:p>
        </p:txBody>
      </p:sp>
      <p:sp>
        <p:nvSpPr>
          <p:cNvPr id="11267" name="Rectangle 3"/>
          <p:cNvSpPr>
            <a:spLocks noGrp="1" noChangeArrowheads="1"/>
          </p:cNvSpPr>
          <p:nvPr>
            <p:ph type="body" idx="1"/>
          </p:nvPr>
        </p:nvSpPr>
        <p:spPr>
          <a:xfrm>
            <a:off x="1143000" y="1600200"/>
            <a:ext cx="6781800" cy="4525963"/>
          </a:xfrm>
        </p:spPr>
        <p:txBody>
          <a:bodyPr/>
          <a:lstStyle/>
          <a:p>
            <a:r>
              <a:rPr lang="en-US" altLang="en-US"/>
              <a:t>Occasion </a:t>
            </a:r>
          </a:p>
          <a:p>
            <a:pPr lvl="1"/>
            <a:r>
              <a:rPr lang="en-US" altLang="en-US"/>
              <a:t>After Jesus’ return from Judea &amp; Samaria into Galilee</a:t>
            </a:r>
          </a:p>
          <a:p>
            <a:pPr lvl="1"/>
            <a:r>
              <a:rPr lang="en-US" altLang="en-US"/>
              <a:t>In response to pleading of father</a:t>
            </a:r>
          </a:p>
          <a:p>
            <a:r>
              <a:rPr lang="en-US" altLang="en-US"/>
              <a:t>Liberal explanation (quasi-liberal)</a:t>
            </a:r>
          </a:p>
          <a:p>
            <a:pPr lvl="1"/>
            <a:r>
              <a:rPr lang="en-US" altLang="en-US"/>
              <a:t>Jesus telepathically gave boy will to live. </a:t>
            </a:r>
          </a:p>
        </p:txBody>
      </p:sp>
    </p:spTree>
    <p:custDataLst>
      <p:tags r:id="rId1"/>
    </p:custDataLst>
  </p:cSld>
  <p:clrMapOvr>
    <a:masterClrMapping/>
  </p:clrMapOvr>
  <p:transition advTm="250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Reaction of Eyewitnesses </a:t>
            </a:r>
          </a:p>
        </p:txBody>
      </p:sp>
      <p:sp>
        <p:nvSpPr>
          <p:cNvPr id="103427" name="Rectangle 3"/>
          <p:cNvSpPr>
            <a:spLocks noGrp="1" noChangeArrowheads="1"/>
          </p:cNvSpPr>
          <p:nvPr>
            <p:ph type="body" idx="1"/>
          </p:nvPr>
        </p:nvSpPr>
        <p:spPr>
          <a:xfrm>
            <a:off x="1447800" y="1600200"/>
            <a:ext cx="6172200" cy="4525963"/>
          </a:xfrm>
        </p:spPr>
        <p:txBody>
          <a:bodyPr/>
          <a:lstStyle/>
          <a:p>
            <a:r>
              <a:rPr lang="en-US" altLang="en-US"/>
              <a:t>Many Jews who saw event come to believe. </a:t>
            </a:r>
          </a:p>
          <a:p>
            <a:r>
              <a:rPr lang="en-US" altLang="en-US"/>
              <a:t>Some report incident to Pharisees. </a:t>
            </a:r>
          </a:p>
        </p:txBody>
      </p:sp>
    </p:spTree>
    <p:custDataLst>
      <p:tags r:id="rId1"/>
    </p:custDataLst>
  </p:cSld>
  <p:clrMapOvr>
    <a:masterClrMapping/>
  </p:clrMapOvr>
  <p:transition advTm="98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Old Testament Background </a:t>
            </a:r>
          </a:p>
        </p:txBody>
      </p:sp>
      <p:sp>
        <p:nvSpPr>
          <p:cNvPr id="104451" name="Rectangle 3"/>
          <p:cNvSpPr>
            <a:spLocks noGrp="1" noChangeArrowheads="1"/>
          </p:cNvSpPr>
          <p:nvPr>
            <p:ph type="body" idx="1"/>
          </p:nvPr>
        </p:nvSpPr>
        <p:spPr>
          <a:xfrm>
            <a:off x="914400" y="1447800"/>
            <a:ext cx="7315200" cy="4953000"/>
          </a:xfrm>
        </p:spPr>
        <p:txBody>
          <a:bodyPr/>
          <a:lstStyle/>
          <a:p>
            <a:pPr>
              <a:lnSpc>
                <a:spcPct val="90000"/>
              </a:lnSpc>
            </a:pPr>
            <a:r>
              <a:rPr lang="en-US" altLang="en-US" sz="2800"/>
              <a:t>Similar miracles </a:t>
            </a:r>
          </a:p>
          <a:p>
            <a:pPr lvl="1">
              <a:lnSpc>
                <a:spcPct val="90000"/>
              </a:lnSpc>
            </a:pPr>
            <a:r>
              <a:rPr lang="en-US" altLang="en-US" sz="2400"/>
              <a:t>Resurrection of widow's son (1 K 17) by Elijah </a:t>
            </a:r>
          </a:p>
          <a:p>
            <a:pPr lvl="1">
              <a:lnSpc>
                <a:spcPct val="90000"/>
              </a:lnSpc>
            </a:pPr>
            <a:r>
              <a:rPr lang="en-US" altLang="en-US" sz="2400"/>
              <a:t>of Shunemite's son (2 K 4) by Elisha </a:t>
            </a:r>
          </a:p>
          <a:p>
            <a:pPr lvl="1">
              <a:lnSpc>
                <a:spcPct val="90000"/>
              </a:lnSpc>
            </a:pPr>
            <a:r>
              <a:rPr lang="en-US" altLang="en-US" sz="2400"/>
              <a:t>of man by Elisha's bones (2 K 13) </a:t>
            </a:r>
          </a:p>
          <a:p>
            <a:pPr lvl="1">
              <a:lnSpc>
                <a:spcPct val="90000"/>
              </a:lnSpc>
            </a:pPr>
            <a:r>
              <a:rPr lang="en-US" altLang="en-US" sz="2400"/>
              <a:t>All rather recently dead</a:t>
            </a:r>
          </a:p>
          <a:p>
            <a:pPr>
              <a:lnSpc>
                <a:spcPct val="90000"/>
              </a:lnSpc>
            </a:pPr>
            <a:r>
              <a:rPr lang="en-US" altLang="en-US" sz="2800"/>
              <a:t>Other parallels </a:t>
            </a:r>
          </a:p>
          <a:p>
            <a:pPr lvl="1">
              <a:lnSpc>
                <a:spcPct val="90000"/>
              </a:lnSpc>
            </a:pPr>
            <a:r>
              <a:rPr lang="en-US" altLang="en-US" sz="2400"/>
              <a:t>Uncleanness conveyed by touching dead (Num 19:11-12).</a:t>
            </a:r>
          </a:p>
          <a:p>
            <a:pPr lvl="1">
              <a:lnSpc>
                <a:spcPct val="90000"/>
              </a:lnSpc>
            </a:pPr>
            <a:r>
              <a:rPr lang="en-US" altLang="en-US" sz="2400"/>
              <a:t>Eschatological materials on resurrection (e.g., Dan 12:2; Isa 26:19)</a:t>
            </a:r>
          </a:p>
          <a:p>
            <a:pPr lvl="1">
              <a:lnSpc>
                <a:spcPct val="90000"/>
              </a:lnSpc>
            </a:pPr>
            <a:r>
              <a:rPr lang="en-US" altLang="en-US" sz="2400"/>
              <a:t>Explicit connection of this resurrection with eschaton (23-26)  </a:t>
            </a:r>
          </a:p>
        </p:txBody>
      </p:sp>
    </p:spTree>
    <p:custDataLst>
      <p:tags r:id="rId1"/>
    </p:custDataLst>
  </p:cSld>
  <p:clrMapOvr>
    <a:masterClrMapping/>
  </p:clrMapOvr>
  <p:transition advTm="519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451">
                                            <p:txEl>
                                              <p:pRg st="4" end="4"/>
                                            </p:txEl>
                                          </p:spTgt>
                                        </p:tgtEl>
                                        <p:attrNameLst>
                                          <p:attrName>style.visibility</p:attrName>
                                        </p:attrNameLst>
                                      </p:cBhvr>
                                      <p:to>
                                        <p:strVal val="visible"/>
                                      </p:to>
                                    </p:set>
                                    <p:anim calcmode="lin" valueType="num">
                                      <p:cBhvr additive="base">
                                        <p:cTn id="31" dur="5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4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4451">
                                            <p:txEl>
                                              <p:pRg st="5" end="5"/>
                                            </p:txEl>
                                          </p:spTgt>
                                        </p:tgtEl>
                                        <p:attrNameLst>
                                          <p:attrName>style.visibility</p:attrName>
                                        </p:attrNameLst>
                                      </p:cBhvr>
                                      <p:to>
                                        <p:strVal val="visible"/>
                                      </p:to>
                                    </p:set>
                                    <p:anim calcmode="lin" valueType="num">
                                      <p:cBhvr additive="base">
                                        <p:cTn id="37" dur="500" fill="hold"/>
                                        <p:tgtEl>
                                          <p:spTgt spid="1044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44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4451">
                                            <p:txEl>
                                              <p:pRg st="6" end="6"/>
                                            </p:txEl>
                                          </p:spTgt>
                                        </p:tgtEl>
                                        <p:attrNameLst>
                                          <p:attrName>style.visibility</p:attrName>
                                        </p:attrNameLst>
                                      </p:cBhvr>
                                      <p:to>
                                        <p:strVal val="visible"/>
                                      </p:to>
                                    </p:set>
                                    <p:anim calcmode="lin" valueType="num">
                                      <p:cBhvr additive="base">
                                        <p:cTn id="43" dur="500" fill="hold"/>
                                        <p:tgtEl>
                                          <p:spTgt spid="10445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44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4451">
                                            <p:txEl>
                                              <p:pRg st="7" end="7"/>
                                            </p:txEl>
                                          </p:spTgt>
                                        </p:tgtEl>
                                        <p:attrNameLst>
                                          <p:attrName>style.visibility</p:attrName>
                                        </p:attrNameLst>
                                      </p:cBhvr>
                                      <p:to>
                                        <p:strVal val="visible"/>
                                      </p:to>
                                    </p:set>
                                    <p:anim calcmode="lin" valueType="num">
                                      <p:cBhvr additive="base">
                                        <p:cTn id="49" dur="500" fill="hold"/>
                                        <p:tgtEl>
                                          <p:spTgt spid="10445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445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4451">
                                            <p:txEl>
                                              <p:pRg st="8" end="8"/>
                                            </p:txEl>
                                          </p:spTgt>
                                        </p:tgtEl>
                                        <p:attrNameLst>
                                          <p:attrName>style.visibility</p:attrName>
                                        </p:attrNameLst>
                                      </p:cBhvr>
                                      <p:to>
                                        <p:strVal val="visible"/>
                                      </p:to>
                                    </p:set>
                                    <p:anim calcmode="lin" valueType="num">
                                      <p:cBhvr additive="base">
                                        <p:cTn id="55" dur="500" fill="hold"/>
                                        <p:tgtEl>
                                          <p:spTgt spid="10445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445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Significance </a:t>
            </a:r>
          </a:p>
        </p:txBody>
      </p:sp>
      <p:sp>
        <p:nvSpPr>
          <p:cNvPr id="105475" name="Rectangle 3"/>
          <p:cNvSpPr>
            <a:spLocks noGrp="1" noChangeArrowheads="1"/>
          </p:cNvSpPr>
          <p:nvPr>
            <p:ph type="body" idx="1"/>
          </p:nvPr>
        </p:nvSpPr>
        <p:spPr>
          <a:xfrm>
            <a:off x="1066800" y="1600200"/>
            <a:ext cx="7086600" cy="4525963"/>
          </a:xfrm>
        </p:spPr>
        <p:txBody>
          <a:bodyPr/>
          <a:lstStyle/>
          <a:p>
            <a:r>
              <a:rPr lang="en-US" altLang="en-US"/>
              <a:t>Immediate effect </a:t>
            </a:r>
          </a:p>
          <a:p>
            <a:pPr lvl="1"/>
            <a:r>
              <a:rPr lang="en-US" altLang="en-US"/>
              <a:t>Lazarus raised, family restored.</a:t>
            </a:r>
          </a:p>
          <a:p>
            <a:pPr lvl="1"/>
            <a:r>
              <a:rPr lang="en-US" altLang="en-US"/>
              <a:t>Sets in motion decision of Sanhedrin to kill Jesus.</a:t>
            </a:r>
          </a:p>
          <a:p>
            <a:r>
              <a:rPr lang="en-US" altLang="en-US"/>
              <a:t>Place in salvation history </a:t>
            </a:r>
          </a:p>
          <a:p>
            <a:pPr lvl="1"/>
            <a:r>
              <a:rPr lang="en-US" altLang="en-US"/>
              <a:t>Only addition to other resurrection accounts is statement of Jesus as Resurrection and Life.</a:t>
            </a:r>
          </a:p>
        </p:txBody>
      </p:sp>
    </p:spTree>
    <p:custDataLst>
      <p:tags r:id="rId1"/>
    </p:custDataLst>
  </p:cSld>
  <p:clrMapOvr>
    <a:masterClrMapping/>
  </p:clrMapOvr>
  <p:transition advTm="291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475">
                                            <p:txEl>
                                              <p:pRg st="3" end="3"/>
                                            </p:txEl>
                                          </p:spTgt>
                                        </p:tgtEl>
                                        <p:attrNameLst>
                                          <p:attrName>style.visibility</p:attrName>
                                        </p:attrNameLst>
                                      </p:cBhvr>
                                      <p:to>
                                        <p:strVal val="visible"/>
                                      </p:to>
                                    </p:set>
                                    <p:anim calcmode="lin" valueType="num">
                                      <p:cBhvr additive="base">
                                        <p:cTn id="25" dur="500" fill="hold"/>
                                        <p:tgtEl>
                                          <p:spTgt spid="1054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54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5475">
                                            <p:txEl>
                                              <p:pRg st="4" end="4"/>
                                            </p:txEl>
                                          </p:spTgt>
                                        </p:tgtEl>
                                        <p:attrNameLst>
                                          <p:attrName>style.visibility</p:attrName>
                                        </p:attrNameLst>
                                      </p:cBhvr>
                                      <p:to>
                                        <p:strVal val="visible"/>
                                      </p:to>
                                    </p:set>
                                    <p:anim calcmode="lin" valueType="num">
                                      <p:cBhvr additive="base">
                                        <p:cTn id="31" dur="500" fill="hold"/>
                                        <p:tgtEl>
                                          <p:spTgt spid="1054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54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a:t>Symbolic Elements </a:t>
            </a:r>
          </a:p>
        </p:txBody>
      </p:sp>
      <p:sp>
        <p:nvSpPr>
          <p:cNvPr id="106499" name="Rectangle 3"/>
          <p:cNvSpPr>
            <a:spLocks noGrp="1" noChangeArrowheads="1"/>
          </p:cNvSpPr>
          <p:nvPr>
            <p:ph type="body" idx="1"/>
          </p:nvPr>
        </p:nvSpPr>
        <p:spPr>
          <a:xfrm>
            <a:off x="1295400" y="1600200"/>
            <a:ext cx="6477000" cy="4525963"/>
          </a:xfrm>
        </p:spPr>
        <p:txBody>
          <a:bodyPr/>
          <a:lstStyle/>
          <a:p>
            <a:r>
              <a:rPr lang="en-US" altLang="en-US"/>
              <a:t>Here eschatological significance brought out in vv 23-26.</a:t>
            </a:r>
          </a:p>
        </p:txBody>
      </p:sp>
    </p:spTree>
    <p:custDataLst>
      <p:tags r:id="rId1"/>
    </p:custDataLst>
  </p:cSld>
  <p:clrMapOvr>
    <a:masterClrMapping/>
  </p:clrMapOvr>
  <p:transition advTm="97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6" name="Picture 6" descr="RaisingLaza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07524" name="Rectangle 4"/>
          <p:cNvSpPr>
            <a:spLocks noGrp="1" noChangeArrowheads="1"/>
          </p:cNvSpPr>
          <p:nvPr>
            <p:ph type="ctrTitle"/>
          </p:nvPr>
        </p:nvSpPr>
        <p:spPr>
          <a:xfrm>
            <a:off x="685800" y="762000"/>
            <a:ext cx="6858000" cy="1470025"/>
          </a:xfrm>
        </p:spPr>
        <p:txBody>
          <a:bodyPr/>
          <a:lstStyle/>
          <a:p>
            <a:r>
              <a:rPr lang="en-US" altLang="en-US"/>
              <a:t>The End</a:t>
            </a:r>
          </a:p>
        </p:txBody>
      </p:sp>
      <p:sp>
        <p:nvSpPr>
          <p:cNvPr id="10752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313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7524"/>
                                        </p:tgtEl>
                                        <p:attrNameLst>
                                          <p:attrName>style.visibility</p:attrName>
                                        </p:attrNameLst>
                                      </p:cBhvr>
                                      <p:to>
                                        <p:strVal val="visible"/>
                                      </p:to>
                                    </p:set>
                                    <p:anim calcmode="lin" valueType="num">
                                      <p:cBhvr>
                                        <p:cTn id="7" dur="500" fill="hold"/>
                                        <p:tgtEl>
                                          <p:spTgt spid="107524"/>
                                        </p:tgtEl>
                                        <p:attrNameLst>
                                          <p:attrName>ppt_w</p:attrName>
                                        </p:attrNameLst>
                                      </p:cBhvr>
                                      <p:tavLst>
                                        <p:tav tm="0">
                                          <p:val>
                                            <p:fltVal val="0"/>
                                          </p:val>
                                        </p:tav>
                                        <p:tav tm="100000">
                                          <p:val>
                                            <p:strVal val="#ppt_w"/>
                                          </p:val>
                                        </p:tav>
                                      </p:tavLst>
                                    </p:anim>
                                    <p:anim calcmode="lin" valueType="num">
                                      <p:cBhvr>
                                        <p:cTn id="8" dur="500" fill="hold"/>
                                        <p:tgtEl>
                                          <p:spTgt spid="1075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Evidence of Historicity </a:t>
            </a:r>
          </a:p>
        </p:txBody>
      </p:sp>
      <p:sp>
        <p:nvSpPr>
          <p:cNvPr id="12291" name="Rectangle 3"/>
          <p:cNvSpPr>
            <a:spLocks noGrp="1" noChangeArrowheads="1"/>
          </p:cNvSpPr>
          <p:nvPr>
            <p:ph type="body" idx="1"/>
          </p:nvPr>
        </p:nvSpPr>
        <p:spPr/>
        <p:txBody>
          <a:bodyPr/>
          <a:lstStyle/>
          <a:p>
            <a:pPr>
              <a:lnSpc>
                <a:spcPct val="90000"/>
              </a:lnSpc>
            </a:pPr>
            <a:r>
              <a:rPr lang="en-US" altLang="en-US"/>
              <a:t>Royal official or relative of royal family</a:t>
            </a:r>
          </a:p>
          <a:p>
            <a:pPr lvl="1">
              <a:lnSpc>
                <a:spcPct val="90000"/>
              </a:lnSpc>
            </a:pPr>
            <a:r>
              <a:rPr lang="en-US" altLang="en-US"/>
              <a:t>was he Chuza (of Luke 8:3)?</a:t>
            </a:r>
          </a:p>
          <a:p>
            <a:pPr>
              <a:lnSpc>
                <a:spcPct val="90000"/>
              </a:lnSpc>
            </a:pPr>
            <a:r>
              <a:rPr lang="en-US" altLang="en-US"/>
              <a:t>Verb "come down" (47) </a:t>
            </a:r>
          </a:p>
          <a:p>
            <a:pPr>
              <a:lnSpc>
                <a:spcPct val="90000"/>
              </a:lnSpc>
            </a:pPr>
            <a:r>
              <a:rPr lang="en-US" altLang="en-US"/>
              <a:t>Time indications (43, 52)</a:t>
            </a:r>
          </a:p>
          <a:p>
            <a:pPr>
              <a:lnSpc>
                <a:spcPct val="90000"/>
              </a:lnSpc>
            </a:pPr>
            <a:r>
              <a:rPr lang="en-US" altLang="en-US"/>
              <a:t>Development of father's faith: </a:t>
            </a:r>
          </a:p>
          <a:p>
            <a:pPr lvl="1">
              <a:lnSpc>
                <a:spcPct val="90000"/>
              </a:lnSpc>
            </a:pPr>
            <a:r>
              <a:rPr lang="en-US" altLang="en-US"/>
              <a:t>come down (47)</a:t>
            </a:r>
          </a:p>
          <a:p>
            <a:pPr lvl="1">
              <a:lnSpc>
                <a:spcPct val="90000"/>
              </a:lnSpc>
            </a:pPr>
            <a:r>
              <a:rPr lang="en-US" altLang="en-US"/>
              <a:t>accepts Jesus' word (50) </a:t>
            </a:r>
          </a:p>
          <a:p>
            <a:pPr lvl="1">
              <a:lnSpc>
                <a:spcPct val="90000"/>
              </a:lnSpc>
            </a:pPr>
            <a:r>
              <a:rPr lang="en-US" altLang="en-US"/>
              <a:t>began to get better (52) </a:t>
            </a:r>
          </a:p>
          <a:p>
            <a:pPr lvl="1">
              <a:lnSpc>
                <a:spcPct val="90000"/>
              </a:lnSpc>
            </a:pPr>
            <a:r>
              <a:rPr lang="en-US" altLang="en-US"/>
              <a:t>believed (53) </a:t>
            </a:r>
          </a:p>
        </p:txBody>
      </p:sp>
    </p:spTree>
    <p:custDataLst>
      <p:tags r:id="rId1"/>
    </p:custDataLst>
  </p:cSld>
  <p:clrMapOvr>
    <a:masterClrMapping/>
  </p:clrMapOvr>
  <p:transition advTm="631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1">
                                            <p:txEl>
                                              <p:pRg st="6" end="6"/>
                                            </p:txEl>
                                          </p:spTgt>
                                        </p:tgtEl>
                                        <p:attrNameLst>
                                          <p:attrName>style.visibility</p:attrName>
                                        </p:attrNameLst>
                                      </p:cBhvr>
                                      <p:to>
                                        <p:strVal val="visible"/>
                                      </p:to>
                                    </p:set>
                                    <p:anim calcmode="lin" valueType="num">
                                      <p:cBhvr additive="base">
                                        <p:cTn id="43" dur="5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291">
                                            <p:txEl>
                                              <p:pRg st="7" end="7"/>
                                            </p:txEl>
                                          </p:spTgt>
                                        </p:tgtEl>
                                        <p:attrNameLst>
                                          <p:attrName>style.visibility</p:attrName>
                                        </p:attrNameLst>
                                      </p:cBhvr>
                                      <p:to>
                                        <p:strVal val="visible"/>
                                      </p:to>
                                    </p:set>
                                    <p:anim calcmode="lin" valueType="num">
                                      <p:cBhvr additive="base">
                                        <p:cTn id="49" dur="5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2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291">
                                            <p:txEl>
                                              <p:pRg st="8" end="8"/>
                                            </p:txEl>
                                          </p:spTgt>
                                        </p:tgtEl>
                                        <p:attrNameLst>
                                          <p:attrName>style.visibility</p:attrName>
                                        </p:attrNameLst>
                                      </p:cBhvr>
                                      <p:to>
                                        <p:strVal val="visible"/>
                                      </p:to>
                                    </p:set>
                                    <p:anim calcmode="lin" valueType="num">
                                      <p:cBhvr additive="base">
                                        <p:cTn id="55" dur="500" fill="hold"/>
                                        <p:tgtEl>
                                          <p:spTgt spid="1229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29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Reaction of Eyewitnesses </a:t>
            </a:r>
          </a:p>
        </p:txBody>
      </p:sp>
      <p:sp>
        <p:nvSpPr>
          <p:cNvPr id="13315" name="Rectangle 3"/>
          <p:cNvSpPr>
            <a:spLocks noGrp="1" noChangeArrowheads="1"/>
          </p:cNvSpPr>
          <p:nvPr>
            <p:ph type="body" idx="1"/>
          </p:nvPr>
        </p:nvSpPr>
        <p:spPr>
          <a:xfrm>
            <a:off x="1371600" y="1600200"/>
            <a:ext cx="6324600" cy="3886200"/>
          </a:xfrm>
        </p:spPr>
        <p:txBody>
          <a:bodyPr/>
          <a:lstStyle/>
          <a:p>
            <a:r>
              <a:rPr lang="en-US" altLang="en-US"/>
              <a:t>Only father saw both sides. </a:t>
            </a:r>
          </a:p>
          <a:p>
            <a:pPr lvl="1"/>
            <a:r>
              <a:rPr lang="en-US" altLang="en-US"/>
              <a:t>… but independently checked time.</a:t>
            </a:r>
          </a:p>
          <a:p>
            <a:r>
              <a:rPr lang="en-US" altLang="en-US"/>
              <a:t>Servants &amp; household knew of sudden end of fever.</a:t>
            </a:r>
          </a:p>
          <a:p>
            <a:r>
              <a:rPr lang="en-US" altLang="en-US"/>
              <a:t>Father &amp; household believed.</a:t>
            </a:r>
          </a:p>
        </p:txBody>
      </p:sp>
    </p:spTree>
    <p:custDataLst>
      <p:tags r:id="rId1"/>
    </p:custDataLst>
  </p:cSld>
  <p:clrMapOvr>
    <a:masterClrMapping/>
  </p:clrMapOvr>
  <p:transition advTm="171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5.9"/>
</p:tagLst>
</file>

<file path=ppt/tags/tag10.xml><?xml version="1.0" encoding="utf-8"?>
<p:tagLst xmlns:a="http://schemas.openxmlformats.org/drawingml/2006/main" xmlns:r="http://schemas.openxmlformats.org/officeDocument/2006/relationships" xmlns:p="http://schemas.openxmlformats.org/presentationml/2006/main">
  <p:tag name="TIMING" val="|27.1|3|4.8|3.1|3.4|8.1|15.1"/>
</p:tagLst>
</file>

<file path=ppt/tags/tag11.xml><?xml version="1.0" encoding="utf-8"?>
<p:tagLst xmlns:a="http://schemas.openxmlformats.org/drawingml/2006/main" xmlns:r="http://schemas.openxmlformats.org/officeDocument/2006/relationships" xmlns:p="http://schemas.openxmlformats.org/presentationml/2006/main">
  <p:tag name="TIMING" val="|0.4|5|3.1|12.3|3.7"/>
</p:tagLst>
</file>

<file path=ppt/tags/tag12.xml><?xml version="1.0" encoding="utf-8"?>
<p:tagLst xmlns:a="http://schemas.openxmlformats.org/drawingml/2006/main" xmlns:r="http://schemas.openxmlformats.org/officeDocument/2006/relationships" xmlns:p="http://schemas.openxmlformats.org/presentationml/2006/main">
  <p:tag name="TIMING" val="|0.7|2.7|12|8.9|2|3|3.3|2.9|11.2|10.7"/>
</p:tagLst>
</file>

<file path=ppt/tags/tag13.xml><?xml version="1.0" encoding="utf-8"?>
<p:tagLst xmlns:a="http://schemas.openxmlformats.org/drawingml/2006/main" xmlns:r="http://schemas.openxmlformats.org/officeDocument/2006/relationships" xmlns:p="http://schemas.openxmlformats.org/presentationml/2006/main">
  <p:tag name="TIMING" val="|1.8|3.6|3.3|8.3|2.7|4.6"/>
</p:tagLst>
</file>

<file path=ppt/tags/tag14.xml><?xml version="1.0" encoding="utf-8"?>
<p:tagLst xmlns:a="http://schemas.openxmlformats.org/drawingml/2006/main" xmlns:r="http://schemas.openxmlformats.org/officeDocument/2006/relationships" xmlns:p="http://schemas.openxmlformats.org/presentationml/2006/main">
  <p:tag name="TIMING" val="|2|2.6|1.7"/>
</p:tagLst>
</file>

<file path=ppt/tags/tag15.xml><?xml version="1.0" encoding="utf-8"?>
<p:tagLst xmlns:a="http://schemas.openxmlformats.org/drawingml/2006/main" xmlns:r="http://schemas.openxmlformats.org/officeDocument/2006/relationships" xmlns:p="http://schemas.openxmlformats.org/presentationml/2006/main">
  <p:tag name="TIMING" val="|3.4"/>
</p:tagLst>
</file>

<file path=ppt/tags/tag16.xml><?xml version="1.0" encoding="utf-8"?>
<p:tagLst xmlns:a="http://schemas.openxmlformats.org/drawingml/2006/main" xmlns:r="http://schemas.openxmlformats.org/officeDocument/2006/relationships" xmlns:p="http://schemas.openxmlformats.org/presentationml/2006/main">
  <p:tag name="TIMING" val="|0.7"/>
</p:tagLst>
</file>

<file path=ppt/tags/tag17.xml><?xml version="1.0" encoding="utf-8"?>
<p:tagLst xmlns:a="http://schemas.openxmlformats.org/drawingml/2006/main" xmlns:r="http://schemas.openxmlformats.org/officeDocument/2006/relationships" xmlns:p="http://schemas.openxmlformats.org/presentationml/2006/main">
  <p:tag name="TIMING" val="|0.4|2.5|7.4|2.1|7.7|11.4"/>
</p:tagLst>
</file>

<file path=ppt/tags/tag18.xml><?xml version="1.0" encoding="utf-8"?>
<p:tagLst xmlns:a="http://schemas.openxmlformats.org/drawingml/2006/main" xmlns:r="http://schemas.openxmlformats.org/officeDocument/2006/relationships" xmlns:p="http://schemas.openxmlformats.org/presentationml/2006/main">
  <p:tag name="TIMING" val="|1.4|6.4|3.1"/>
</p:tagLst>
</file>

<file path=ppt/tags/tag19.xml><?xml version="1.0" encoding="utf-8"?>
<p:tagLst xmlns:a="http://schemas.openxmlformats.org/drawingml/2006/main" xmlns:r="http://schemas.openxmlformats.org/officeDocument/2006/relationships" xmlns:p="http://schemas.openxmlformats.org/presentationml/2006/main">
  <p:tag name="TIMING" val="|2.6|4.1|14.6|7.1|1.3|9.2"/>
</p:tagLst>
</file>

<file path=ppt/tags/tag2.xml><?xml version="1.0" encoding="utf-8"?>
<p:tagLst xmlns:a="http://schemas.openxmlformats.org/drawingml/2006/main" xmlns:r="http://schemas.openxmlformats.org/officeDocument/2006/relationships" xmlns:p="http://schemas.openxmlformats.org/presentationml/2006/main">
  <p:tag name="TIMING" val="|1|6.5|1.4|2.2|2|2.1|1.9|1.5"/>
</p:tagLst>
</file>

<file path=ppt/tags/tag20.xml><?xml version="1.0" encoding="utf-8"?>
<p:tagLst xmlns:a="http://schemas.openxmlformats.org/drawingml/2006/main" xmlns:r="http://schemas.openxmlformats.org/officeDocument/2006/relationships" xmlns:p="http://schemas.openxmlformats.org/presentationml/2006/main">
  <p:tag name="TIMING" val="|1.3|1.8|1.5|3.7|2.2|3.9|3.7|4.5"/>
</p:tagLst>
</file>

<file path=ppt/tags/tag21.xml><?xml version="1.0" encoding="utf-8"?>
<p:tagLst xmlns:a="http://schemas.openxmlformats.org/drawingml/2006/main" xmlns:r="http://schemas.openxmlformats.org/officeDocument/2006/relationships" xmlns:p="http://schemas.openxmlformats.org/presentationml/2006/main">
  <p:tag name="TIMING" val="|0.9|1.2|1.1"/>
</p:tagLst>
</file>

<file path=ppt/tags/tag22.xml><?xml version="1.0" encoding="utf-8"?>
<p:tagLst xmlns:a="http://schemas.openxmlformats.org/drawingml/2006/main" xmlns:r="http://schemas.openxmlformats.org/officeDocument/2006/relationships" xmlns:p="http://schemas.openxmlformats.org/presentationml/2006/main">
  <p:tag name="TIMING" val="|0.1|0.3"/>
</p:tagLst>
</file>

<file path=ppt/tags/tag23.xml><?xml version="1.0" encoding="utf-8"?>
<p:tagLst xmlns:a="http://schemas.openxmlformats.org/drawingml/2006/main" xmlns:r="http://schemas.openxmlformats.org/officeDocument/2006/relationships" xmlns:p="http://schemas.openxmlformats.org/presentationml/2006/main">
  <p:tag name="TIMING" val="|1.5|1.2|5.5|4.8"/>
</p:tagLst>
</file>

<file path=ppt/tags/tag24.xml><?xml version="1.0" encoding="utf-8"?>
<p:tagLst xmlns:a="http://schemas.openxmlformats.org/drawingml/2006/main" xmlns:r="http://schemas.openxmlformats.org/officeDocument/2006/relationships" xmlns:p="http://schemas.openxmlformats.org/presentationml/2006/main">
  <p:tag name="TIMING" val="|1.1|3.1|11"/>
</p:tagLst>
</file>

<file path=ppt/tags/tag25.xml><?xml version="1.0" encoding="utf-8"?>
<p:tagLst xmlns:a="http://schemas.openxmlformats.org/drawingml/2006/main" xmlns:r="http://schemas.openxmlformats.org/officeDocument/2006/relationships" xmlns:p="http://schemas.openxmlformats.org/presentationml/2006/main">
  <p:tag name="TIMING" val="|1|4.2"/>
</p:tagLst>
</file>

<file path=ppt/tags/tag26.xml><?xml version="1.0" encoding="utf-8"?>
<p:tagLst xmlns:a="http://schemas.openxmlformats.org/drawingml/2006/main" xmlns:r="http://schemas.openxmlformats.org/officeDocument/2006/relationships" xmlns:p="http://schemas.openxmlformats.org/presentationml/2006/main">
  <p:tag name="TIMING" val="|0.7|2.4|5.6"/>
</p:tagLst>
</file>

<file path=ppt/tags/tag27.xml><?xml version="1.0" encoding="utf-8"?>
<p:tagLst xmlns:a="http://schemas.openxmlformats.org/drawingml/2006/main" xmlns:r="http://schemas.openxmlformats.org/officeDocument/2006/relationships" xmlns:p="http://schemas.openxmlformats.org/presentationml/2006/main">
  <p:tag name="TIMING" val="|4|3.8|9.3|11.2|4.5|2.5|4.6"/>
</p:tagLst>
</file>

<file path=ppt/tags/tag28.xml><?xml version="1.0" encoding="utf-8"?>
<p:tagLst xmlns:a="http://schemas.openxmlformats.org/drawingml/2006/main" xmlns:r="http://schemas.openxmlformats.org/officeDocument/2006/relationships" xmlns:p="http://schemas.openxmlformats.org/presentationml/2006/main">
  <p:tag name="TIMING" val="|1.4|2|3.8|34.5|3|2.3|9.1"/>
</p:tagLst>
</file>

<file path=ppt/tags/tag29.xml><?xml version="1.0" encoding="utf-8"?>
<p:tagLst xmlns:a="http://schemas.openxmlformats.org/drawingml/2006/main" xmlns:r="http://schemas.openxmlformats.org/officeDocument/2006/relationships" xmlns:p="http://schemas.openxmlformats.org/presentationml/2006/main">
  <p:tag name="TIMING" val="|0.9|19.1"/>
</p:tagLst>
</file>

<file path=ppt/tags/tag3.xml><?xml version="1.0" encoding="utf-8"?>
<p:tagLst xmlns:a="http://schemas.openxmlformats.org/drawingml/2006/main" xmlns:r="http://schemas.openxmlformats.org/officeDocument/2006/relationships" xmlns:p="http://schemas.openxmlformats.org/presentationml/2006/main">
  <p:tag name="TIMING" val="|0.4|1|2.6|2.4|2|1.7|1.9|1.8|1.7|2.1"/>
</p:tagLst>
</file>

<file path=ppt/tags/tag30.xml><?xml version="1.0" encoding="utf-8"?>
<p:tagLst xmlns:a="http://schemas.openxmlformats.org/drawingml/2006/main" xmlns:r="http://schemas.openxmlformats.org/officeDocument/2006/relationships" xmlns:p="http://schemas.openxmlformats.org/presentationml/2006/main">
  <p:tag name="TIMING" val="|3.2|3.9"/>
</p:tagLst>
</file>

<file path=ppt/tags/tag31.xml><?xml version="1.0" encoding="utf-8"?>
<p:tagLst xmlns:a="http://schemas.openxmlformats.org/drawingml/2006/main" xmlns:r="http://schemas.openxmlformats.org/officeDocument/2006/relationships" xmlns:p="http://schemas.openxmlformats.org/presentationml/2006/main">
  <p:tag name="TIMING" val="|1.2"/>
</p:tagLst>
</file>

<file path=ppt/tags/tag32.xml><?xml version="1.0" encoding="utf-8"?>
<p:tagLst xmlns:a="http://schemas.openxmlformats.org/drawingml/2006/main" xmlns:r="http://schemas.openxmlformats.org/officeDocument/2006/relationships" xmlns:p="http://schemas.openxmlformats.org/presentationml/2006/main">
  <p:tag name="TIMING" val="|0.4"/>
</p:tagLst>
</file>

<file path=ppt/tags/tag33.xml><?xml version="1.0" encoding="utf-8"?>
<p:tagLst xmlns:a="http://schemas.openxmlformats.org/drawingml/2006/main" xmlns:r="http://schemas.openxmlformats.org/officeDocument/2006/relationships" xmlns:p="http://schemas.openxmlformats.org/presentationml/2006/main">
  <p:tag name="TIMING" val="|0.3"/>
</p:tagLst>
</file>

<file path=ppt/tags/tag34.xml><?xml version="1.0" encoding="utf-8"?>
<p:tagLst xmlns:a="http://schemas.openxmlformats.org/drawingml/2006/main" xmlns:r="http://schemas.openxmlformats.org/officeDocument/2006/relationships" xmlns:p="http://schemas.openxmlformats.org/presentationml/2006/main">
  <p:tag name="TIMING" val="|1.6|0.8|2|4.3|4.8|4.8|1.7|1.8"/>
</p:tagLst>
</file>

<file path=ppt/tags/tag35.xml><?xml version="1.0" encoding="utf-8"?>
<p:tagLst xmlns:a="http://schemas.openxmlformats.org/drawingml/2006/main" xmlns:r="http://schemas.openxmlformats.org/officeDocument/2006/relationships" xmlns:p="http://schemas.openxmlformats.org/presentationml/2006/main">
  <p:tag name="TIMING" val="|1.6|13.5|5.5"/>
</p:tagLst>
</file>

<file path=ppt/tags/tag36.xml><?xml version="1.0" encoding="utf-8"?>
<p:tagLst xmlns:a="http://schemas.openxmlformats.org/drawingml/2006/main" xmlns:r="http://schemas.openxmlformats.org/officeDocument/2006/relationships" xmlns:p="http://schemas.openxmlformats.org/presentationml/2006/main">
  <p:tag name="TIMING" val="|1.6|3.3|11.6"/>
</p:tagLst>
</file>

<file path=ppt/tags/tag37.xml><?xml version="1.0" encoding="utf-8"?>
<p:tagLst xmlns:a="http://schemas.openxmlformats.org/drawingml/2006/main" xmlns:r="http://schemas.openxmlformats.org/officeDocument/2006/relationships" xmlns:p="http://schemas.openxmlformats.org/presentationml/2006/main">
  <p:tag name="TIMING" val="|1.9|2.6|3.4|5.2|1.8|7.4|4.5|9.3"/>
</p:tagLst>
</file>

<file path=ppt/tags/tag38.xml><?xml version="1.0" encoding="utf-8"?>
<p:tagLst xmlns:a="http://schemas.openxmlformats.org/drawingml/2006/main" xmlns:r="http://schemas.openxmlformats.org/officeDocument/2006/relationships" xmlns:p="http://schemas.openxmlformats.org/presentationml/2006/main">
  <p:tag name="TIMING" val="|0.8|0.6|1.7|10|2.1|4.4"/>
</p:tagLst>
</file>

<file path=ppt/tags/tag39.xml><?xml version="1.0" encoding="utf-8"?>
<p:tagLst xmlns:a="http://schemas.openxmlformats.org/drawingml/2006/main" xmlns:r="http://schemas.openxmlformats.org/officeDocument/2006/relationships" xmlns:p="http://schemas.openxmlformats.org/presentationml/2006/main">
  <p:tag name="TIMING" val="|3.2|6.2|8.4|3.6"/>
</p:tagLst>
</file>

<file path=ppt/tags/tag4.xml><?xml version="1.0" encoding="utf-8"?>
<p:tagLst xmlns:a="http://schemas.openxmlformats.org/drawingml/2006/main" xmlns:r="http://schemas.openxmlformats.org/officeDocument/2006/relationships" xmlns:p="http://schemas.openxmlformats.org/presentationml/2006/main">
  <p:tag name="TIMING" val="|1.1|1.7"/>
</p:tagLst>
</file>

<file path=ppt/tags/tag40.xml><?xml version="1.0" encoding="utf-8"?>
<p:tagLst xmlns:a="http://schemas.openxmlformats.org/drawingml/2006/main" xmlns:r="http://schemas.openxmlformats.org/officeDocument/2006/relationships" xmlns:p="http://schemas.openxmlformats.org/presentationml/2006/main">
  <p:tag name="TIMING" val="|5.1|1.7"/>
</p:tagLst>
</file>

<file path=ppt/tags/tag41.xml><?xml version="1.0" encoding="utf-8"?>
<p:tagLst xmlns:a="http://schemas.openxmlformats.org/drawingml/2006/main" xmlns:r="http://schemas.openxmlformats.org/officeDocument/2006/relationships" xmlns:p="http://schemas.openxmlformats.org/presentationml/2006/main">
  <p:tag name="TIMING" val="|2.6"/>
</p:tagLst>
</file>

<file path=ppt/tags/tag42.xml><?xml version="1.0" encoding="utf-8"?>
<p:tagLst xmlns:a="http://schemas.openxmlformats.org/drawingml/2006/main" xmlns:r="http://schemas.openxmlformats.org/officeDocument/2006/relationships" xmlns:p="http://schemas.openxmlformats.org/presentationml/2006/main">
  <p:tag name="TIMING" val="|0.3"/>
</p:tagLst>
</file>

<file path=ppt/tags/tag43.xml><?xml version="1.0" encoding="utf-8"?>
<p:tagLst xmlns:a="http://schemas.openxmlformats.org/drawingml/2006/main" xmlns:r="http://schemas.openxmlformats.org/officeDocument/2006/relationships" xmlns:p="http://schemas.openxmlformats.org/presentationml/2006/main">
  <p:tag name="TIMING" val="|0.4"/>
</p:tagLst>
</file>

<file path=ppt/tags/tag44.xml><?xml version="1.0" encoding="utf-8"?>
<p:tagLst xmlns:a="http://schemas.openxmlformats.org/drawingml/2006/main" xmlns:r="http://schemas.openxmlformats.org/officeDocument/2006/relationships" xmlns:p="http://schemas.openxmlformats.org/presentationml/2006/main">
  <p:tag name="TIMING" val="|0.3"/>
</p:tagLst>
</file>

<file path=ppt/tags/tag45.xml><?xml version="1.0" encoding="utf-8"?>
<p:tagLst xmlns:a="http://schemas.openxmlformats.org/drawingml/2006/main" xmlns:r="http://schemas.openxmlformats.org/officeDocument/2006/relationships" xmlns:p="http://schemas.openxmlformats.org/presentationml/2006/main">
  <p:tag name="TIMING" val="|0.6"/>
</p:tagLst>
</file>

<file path=ppt/tags/tag46.xml><?xml version="1.0" encoding="utf-8"?>
<p:tagLst xmlns:a="http://schemas.openxmlformats.org/drawingml/2006/main" xmlns:r="http://schemas.openxmlformats.org/officeDocument/2006/relationships" xmlns:p="http://schemas.openxmlformats.org/presentationml/2006/main">
  <p:tag name="TIMING" val="|0.3"/>
</p:tagLst>
</file>

<file path=ppt/tags/tag47.xml><?xml version="1.0" encoding="utf-8"?>
<p:tagLst xmlns:a="http://schemas.openxmlformats.org/drawingml/2006/main" xmlns:r="http://schemas.openxmlformats.org/officeDocument/2006/relationships" xmlns:p="http://schemas.openxmlformats.org/presentationml/2006/main">
  <p:tag name="TIMING" val="|0.3"/>
</p:tagLst>
</file>

<file path=ppt/tags/tag48.xml><?xml version="1.0" encoding="utf-8"?>
<p:tagLst xmlns:a="http://schemas.openxmlformats.org/drawingml/2006/main" xmlns:r="http://schemas.openxmlformats.org/officeDocument/2006/relationships" xmlns:p="http://schemas.openxmlformats.org/presentationml/2006/main">
  <p:tag name="TIMING" val="|5.8|1|9.5|5.8|2.9|12.5|2.9|2.6"/>
</p:tagLst>
</file>

<file path=ppt/tags/tag49.xml><?xml version="1.0" encoding="utf-8"?>
<p:tagLst xmlns:a="http://schemas.openxmlformats.org/drawingml/2006/main" xmlns:r="http://schemas.openxmlformats.org/officeDocument/2006/relationships" xmlns:p="http://schemas.openxmlformats.org/presentationml/2006/main">
  <p:tag name="TIMING" val="|1.3|4.4|18.2|5.3|8.1|5.7"/>
</p:tagLst>
</file>

<file path=ppt/tags/tag5.xml><?xml version="1.0" encoding="utf-8"?>
<p:tagLst xmlns:a="http://schemas.openxmlformats.org/drawingml/2006/main" xmlns:r="http://schemas.openxmlformats.org/officeDocument/2006/relationships" xmlns:p="http://schemas.openxmlformats.org/presentationml/2006/main">
  <p:tag name="TIMING" val="|1.7"/>
</p:tagLst>
</file>

<file path=ppt/tags/tag50.xml><?xml version="1.0" encoding="utf-8"?>
<p:tagLst xmlns:a="http://schemas.openxmlformats.org/drawingml/2006/main" xmlns:r="http://schemas.openxmlformats.org/officeDocument/2006/relationships" xmlns:p="http://schemas.openxmlformats.org/presentationml/2006/main">
  <p:tag name="TIMING" val="|2.2|2.5|4.9"/>
</p:tagLst>
</file>

<file path=ppt/tags/tag51.xml><?xml version="1.0" encoding="utf-8"?>
<p:tagLst xmlns:a="http://schemas.openxmlformats.org/drawingml/2006/main" xmlns:r="http://schemas.openxmlformats.org/officeDocument/2006/relationships" xmlns:p="http://schemas.openxmlformats.org/presentationml/2006/main">
  <p:tag name="TIMING" val="|1.7|1.5|10.1|2|6.3|6.1"/>
</p:tagLst>
</file>

<file path=ppt/tags/tag52.xml><?xml version="1.0" encoding="utf-8"?>
<p:tagLst xmlns:a="http://schemas.openxmlformats.org/drawingml/2006/main" xmlns:r="http://schemas.openxmlformats.org/officeDocument/2006/relationships" xmlns:p="http://schemas.openxmlformats.org/presentationml/2006/main">
  <p:tag name="TIMING" val="|2.5|13.9"/>
</p:tagLst>
</file>

<file path=ppt/tags/tag53.xml><?xml version="1.0" encoding="utf-8"?>
<p:tagLst xmlns:a="http://schemas.openxmlformats.org/drawingml/2006/main" xmlns:r="http://schemas.openxmlformats.org/officeDocument/2006/relationships" xmlns:p="http://schemas.openxmlformats.org/presentationml/2006/main">
  <p:tag name="TIMING" val="|1.9|7.6"/>
</p:tagLst>
</file>

<file path=ppt/tags/tag54.xml><?xml version="1.0" encoding="utf-8"?>
<p:tagLst xmlns:a="http://schemas.openxmlformats.org/drawingml/2006/main" xmlns:r="http://schemas.openxmlformats.org/officeDocument/2006/relationships" xmlns:p="http://schemas.openxmlformats.org/presentationml/2006/main">
  <p:tag name="TIMING" val="|2.1"/>
</p:tagLst>
</file>

<file path=ppt/tags/tag55.xml><?xml version="1.0" encoding="utf-8"?>
<p:tagLst xmlns:a="http://schemas.openxmlformats.org/drawingml/2006/main" xmlns:r="http://schemas.openxmlformats.org/officeDocument/2006/relationships" xmlns:p="http://schemas.openxmlformats.org/presentationml/2006/main">
  <p:tag name="TIMING" val="|0.5|1.1|5.8|8.6|2.8|16.1"/>
</p:tagLst>
</file>

<file path=ppt/tags/tag56.xml><?xml version="1.0" encoding="utf-8"?>
<p:tagLst xmlns:a="http://schemas.openxmlformats.org/drawingml/2006/main" xmlns:r="http://schemas.openxmlformats.org/officeDocument/2006/relationships" xmlns:p="http://schemas.openxmlformats.org/presentationml/2006/main">
  <p:tag name="TIMING" val="|2.5|12.7"/>
</p:tagLst>
</file>

<file path=ppt/tags/tag57.xml><?xml version="1.0" encoding="utf-8"?>
<p:tagLst xmlns:a="http://schemas.openxmlformats.org/drawingml/2006/main" xmlns:r="http://schemas.openxmlformats.org/officeDocument/2006/relationships" xmlns:p="http://schemas.openxmlformats.org/presentationml/2006/main">
  <p:tag name="TIMING" val="|8.3|2.3"/>
</p:tagLst>
</file>

<file path=ppt/tags/tag58.xml><?xml version="1.0" encoding="utf-8"?>
<p:tagLst xmlns:a="http://schemas.openxmlformats.org/drawingml/2006/main" xmlns:r="http://schemas.openxmlformats.org/officeDocument/2006/relationships" xmlns:p="http://schemas.openxmlformats.org/presentationml/2006/main">
  <p:tag name="TIMING" val="|2.5"/>
</p:tagLst>
</file>

<file path=ppt/tags/tag59.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3"/>
</p:tagLst>
</file>

<file path=ppt/tags/tag60.xml><?xml version="1.0" encoding="utf-8"?>
<p:tagLst xmlns:a="http://schemas.openxmlformats.org/drawingml/2006/main" xmlns:r="http://schemas.openxmlformats.org/officeDocument/2006/relationships" xmlns:p="http://schemas.openxmlformats.org/presentationml/2006/main">
  <p:tag name="TIMING" val="|0.4"/>
</p:tagLst>
</file>

<file path=ppt/tags/tag61.xml><?xml version="1.0" encoding="utf-8"?>
<p:tagLst xmlns:a="http://schemas.openxmlformats.org/drawingml/2006/main" xmlns:r="http://schemas.openxmlformats.org/officeDocument/2006/relationships" xmlns:p="http://schemas.openxmlformats.org/presentationml/2006/main">
  <p:tag name="TIMING" val="|0.3"/>
</p:tagLst>
</file>

<file path=ppt/tags/tag62.xml><?xml version="1.0" encoding="utf-8"?>
<p:tagLst xmlns:a="http://schemas.openxmlformats.org/drawingml/2006/main" xmlns:r="http://schemas.openxmlformats.org/officeDocument/2006/relationships" xmlns:p="http://schemas.openxmlformats.org/presentationml/2006/main">
  <p:tag name="TIMING" val="|0.3"/>
</p:tagLst>
</file>

<file path=ppt/tags/tag63.xml><?xml version="1.0" encoding="utf-8"?>
<p:tagLst xmlns:a="http://schemas.openxmlformats.org/drawingml/2006/main" xmlns:r="http://schemas.openxmlformats.org/officeDocument/2006/relationships" xmlns:p="http://schemas.openxmlformats.org/presentationml/2006/main">
  <p:tag name="TIMING" val="|0.3"/>
</p:tagLst>
</file>

<file path=ppt/tags/tag64.xml><?xml version="1.0" encoding="utf-8"?>
<p:tagLst xmlns:a="http://schemas.openxmlformats.org/drawingml/2006/main" xmlns:r="http://schemas.openxmlformats.org/officeDocument/2006/relationships" xmlns:p="http://schemas.openxmlformats.org/presentationml/2006/main">
  <p:tag name="TIMING" val="|0.3"/>
</p:tagLst>
</file>

<file path=ppt/tags/tag65.xml><?xml version="1.0" encoding="utf-8"?>
<p:tagLst xmlns:a="http://schemas.openxmlformats.org/drawingml/2006/main" xmlns:r="http://schemas.openxmlformats.org/officeDocument/2006/relationships" xmlns:p="http://schemas.openxmlformats.org/presentationml/2006/main">
  <p:tag name="TIMING" val="|0.3"/>
</p:tagLst>
</file>

<file path=ppt/tags/tag66.xml><?xml version="1.0" encoding="utf-8"?>
<p:tagLst xmlns:a="http://schemas.openxmlformats.org/drawingml/2006/main" xmlns:r="http://schemas.openxmlformats.org/officeDocument/2006/relationships" xmlns:p="http://schemas.openxmlformats.org/presentationml/2006/main">
  <p:tag name="TIMING" val="|0.4"/>
</p:tagLst>
</file>

<file path=ppt/tags/tag67.xml><?xml version="1.0" encoding="utf-8"?>
<p:tagLst xmlns:a="http://schemas.openxmlformats.org/drawingml/2006/main" xmlns:r="http://schemas.openxmlformats.org/officeDocument/2006/relationships" xmlns:p="http://schemas.openxmlformats.org/presentationml/2006/main">
  <p:tag name="TIMING" val="|7.5|1.6|4.9|4.3"/>
</p:tagLst>
</file>

<file path=ppt/tags/tag68.xml><?xml version="1.0" encoding="utf-8"?>
<p:tagLst xmlns:a="http://schemas.openxmlformats.org/drawingml/2006/main" xmlns:r="http://schemas.openxmlformats.org/officeDocument/2006/relationships" xmlns:p="http://schemas.openxmlformats.org/presentationml/2006/main">
  <p:tag name="TIMING" val="|1.8|2.7|3.4|4.4|4.1"/>
</p:tagLst>
</file>

<file path=ppt/tags/tag69.xml><?xml version="1.0" encoding="utf-8"?>
<p:tagLst xmlns:a="http://schemas.openxmlformats.org/drawingml/2006/main" xmlns:r="http://schemas.openxmlformats.org/officeDocument/2006/relationships" xmlns:p="http://schemas.openxmlformats.org/presentationml/2006/main">
  <p:tag name="TIMING" val="|1.7|5.6|9"/>
</p:tagLst>
</file>

<file path=ppt/tags/tag7.xml><?xml version="1.0" encoding="utf-8"?>
<p:tagLst xmlns:a="http://schemas.openxmlformats.org/drawingml/2006/main" xmlns:r="http://schemas.openxmlformats.org/officeDocument/2006/relationships" xmlns:p="http://schemas.openxmlformats.org/presentationml/2006/main">
  <p:tag name="TIMING" val="|3.9|2.1|5.3|3.7|2.5"/>
</p:tagLst>
</file>

<file path=ppt/tags/tag70.xml><?xml version="1.0" encoding="utf-8"?>
<p:tagLst xmlns:a="http://schemas.openxmlformats.org/drawingml/2006/main" xmlns:r="http://schemas.openxmlformats.org/officeDocument/2006/relationships" xmlns:p="http://schemas.openxmlformats.org/presentationml/2006/main">
  <p:tag name="TIMING" val="|1.4|3.1"/>
</p:tagLst>
</file>

<file path=ppt/tags/tag71.xml><?xml version="1.0" encoding="utf-8"?>
<p:tagLst xmlns:a="http://schemas.openxmlformats.org/drawingml/2006/main" xmlns:r="http://schemas.openxmlformats.org/officeDocument/2006/relationships" xmlns:p="http://schemas.openxmlformats.org/presentationml/2006/main">
  <p:tag name="TIMING" val="|1.7|2|3.7|5.6|6.5|3.3|2.3|4.5|7.1"/>
</p:tagLst>
</file>

<file path=ppt/tags/tag72.xml><?xml version="1.0" encoding="utf-8"?>
<p:tagLst xmlns:a="http://schemas.openxmlformats.org/drawingml/2006/main" xmlns:r="http://schemas.openxmlformats.org/officeDocument/2006/relationships" xmlns:p="http://schemas.openxmlformats.org/presentationml/2006/main">
  <p:tag name="TIMING" val="|1.2|1.3|4.3|5.3|8.3"/>
</p:tagLst>
</file>

<file path=ppt/tags/tag73.xml><?xml version="1.0" encoding="utf-8"?>
<p:tagLst xmlns:a="http://schemas.openxmlformats.org/drawingml/2006/main" xmlns:r="http://schemas.openxmlformats.org/officeDocument/2006/relationships" xmlns:p="http://schemas.openxmlformats.org/presentationml/2006/main">
  <p:tag name="TIMING" val="|1.7"/>
</p:tagLst>
</file>

<file path=ppt/tags/tag74.xml><?xml version="1.0" encoding="utf-8"?>
<p:tagLst xmlns:a="http://schemas.openxmlformats.org/drawingml/2006/main" xmlns:r="http://schemas.openxmlformats.org/officeDocument/2006/relationships" xmlns:p="http://schemas.openxmlformats.org/presentationml/2006/main">
  <p:tag name="TIMING" val="|4.6"/>
</p:tagLst>
</file>

<file path=ppt/tags/tag8.xml><?xml version="1.0" encoding="utf-8"?>
<p:tagLst xmlns:a="http://schemas.openxmlformats.org/drawingml/2006/main" xmlns:r="http://schemas.openxmlformats.org/officeDocument/2006/relationships" xmlns:p="http://schemas.openxmlformats.org/presentationml/2006/main">
  <p:tag name="TIMING" val="|4.1|4.9|8.7|14.8|6.6|3.1|2.8|11.4|3.1"/>
</p:tagLst>
</file>

<file path=ppt/tags/tag9.xml><?xml version="1.0" encoding="utf-8"?>
<p:tagLst xmlns:a="http://schemas.openxmlformats.org/drawingml/2006/main" xmlns:r="http://schemas.openxmlformats.org/officeDocument/2006/relationships" xmlns:p="http://schemas.openxmlformats.org/presentationml/2006/main">
  <p:tag name="TIMING" val="|1.3|2.6|2.9|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406</TotalTime>
  <Words>5821</Words>
  <Application>Microsoft Office PowerPoint</Application>
  <PresentationFormat>On-screen Show (4:3)</PresentationFormat>
  <Paragraphs>319</Paragraphs>
  <Slides>74</Slides>
  <Notes>0</Notes>
  <HiddenSlides>0</HiddenSlides>
  <MMClips>1</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Default Design</vt:lpstr>
      <vt:lpstr>The Miracles of Jesus: 2. Over the Human Realm</vt:lpstr>
      <vt:lpstr>Introduction</vt:lpstr>
      <vt:lpstr>Introduction</vt:lpstr>
      <vt:lpstr>Healing  Nobleman's Son </vt:lpstr>
      <vt:lpstr>John 4:46-50</vt:lpstr>
      <vt:lpstr>John 4:51-54</vt:lpstr>
      <vt:lpstr>Historicity of the Event</vt:lpstr>
      <vt:lpstr>Evidence of Historicity </vt:lpstr>
      <vt:lpstr>Reaction of Eyewitnesses </vt:lpstr>
      <vt:lpstr>Old Testament Background </vt:lpstr>
      <vt:lpstr>Old Testament Background</vt:lpstr>
      <vt:lpstr>Significance </vt:lpstr>
      <vt:lpstr>Symbolic Elements </vt:lpstr>
      <vt:lpstr>Healing Paralytic</vt:lpstr>
      <vt:lpstr>Mark 2:1-7</vt:lpstr>
      <vt:lpstr>Mark 2:8-12</vt:lpstr>
      <vt:lpstr>Historicity of the Event</vt:lpstr>
      <vt:lpstr>Reaction of Eyewitnesses</vt:lpstr>
      <vt:lpstr>Old Testament Background </vt:lpstr>
      <vt:lpstr>Significance </vt:lpstr>
      <vt:lpstr>Cleansing Leper</vt:lpstr>
      <vt:lpstr>Matthew 8:1-4</vt:lpstr>
      <vt:lpstr>Historicity of the Event</vt:lpstr>
      <vt:lpstr>Liberal Explanations</vt:lpstr>
      <vt:lpstr>Evidence of Historicity </vt:lpstr>
      <vt:lpstr>Reaction of Eyewitnesses </vt:lpstr>
      <vt:lpstr>Old Testament Background </vt:lpstr>
      <vt:lpstr>Significance </vt:lpstr>
      <vt:lpstr>Symbolic Elements </vt:lpstr>
      <vt:lpstr>Healing at Pool of Bethesda</vt:lpstr>
      <vt:lpstr>John 5:1-6</vt:lpstr>
      <vt:lpstr>John 5:7-12</vt:lpstr>
      <vt:lpstr>John 5:13-18</vt:lpstr>
      <vt:lpstr>Historicity of the Event</vt:lpstr>
      <vt:lpstr>Evidence of Historicity</vt:lpstr>
      <vt:lpstr>Reaction of Eyewitnesses</vt:lpstr>
      <vt:lpstr>Old Testament Background </vt:lpstr>
      <vt:lpstr>Significance </vt:lpstr>
      <vt:lpstr>Symbolic elements </vt:lpstr>
      <vt:lpstr>Man Born Blind</vt:lpstr>
      <vt:lpstr>John 9:1-6</vt:lpstr>
      <vt:lpstr>John 9:7-12</vt:lpstr>
      <vt:lpstr>John 9:13-18</vt:lpstr>
      <vt:lpstr>John 9:19-24</vt:lpstr>
      <vt:lpstr>John 9:25-30</vt:lpstr>
      <vt:lpstr>John 9:31-36</vt:lpstr>
      <vt:lpstr>John 9:37-41</vt:lpstr>
      <vt:lpstr>Historicity of the Event</vt:lpstr>
      <vt:lpstr>Evidence of Historicity</vt:lpstr>
      <vt:lpstr>Reaction of Eyewitnesses </vt:lpstr>
      <vt:lpstr>Old Testament Background</vt:lpstr>
      <vt:lpstr>God Makes Blind and Heals</vt:lpstr>
      <vt:lpstr>Blind Healed in Eschaton</vt:lpstr>
      <vt:lpstr>Healed by God's Servant</vt:lpstr>
      <vt:lpstr>Significance </vt:lpstr>
      <vt:lpstr>Symbolic Elements </vt:lpstr>
      <vt:lpstr>Raising Lazarus</vt:lpstr>
      <vt:lpstr>John 11:1-6</vt:lpstr>
      <vt:lpstr>John 11:7-13</vt:lpstr>
      <vt:lpstr>John 11:14-20</vt:lpstr>
      <vt:lpstr>John 11:21-27</vt:lpstr>
      <vt:lpstr>John 11:28-32</vt:lpstr>
      <vt:lpstr>John 11:33-39</vt:lpstr>
      <vt:lpstr>John 11:40-44</vt:lpstr>
      <vt:lpstr>John 11:45-50</vt:lpstr>
      <vt:lpstr>John 11:51-53</vt:lpstr>
      <vt:lpstr>Historicity of these Events</vt:lpstr>
      <vt:lpstr>Liberal Explanations </vt:lpstr>
      <vt:lpstr>Evidence of Historicity </vt:lpstr>
      <vt:lpstr>Reaction of Eyewitnesses </vt:lpstr>
      <vt:lpstr>Old Testament Background </vt:lpstr>
      <vt:lpstr>Significance </vt:lpstr>
      <vt:lpstr>Symbolic Elements </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Miracles of Jesus: 2. Over the Human Realm</dc:title>
  <dc:creator>rnewman</dc:creator>
  <cp:lastModifiedBy>Newman</cp:lastModifiedBy>
  <cp:revision>257</cp:revision>
  <dcterms:created xsi:type="dcterms:W3CDTF">2011-08-23T17:27:00Z</dcterms:created>
  <dcterms:modified xsi:type="dcterms:W3CDTF">2015-07-15T20:52:17Z</dcterms:modified>
</cp:coreProperties>
</file>