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500690-F9FD-44EF-9075-5FD4289FFA2B}" type="slidenum">
              <a:rPr lang="en-US" altLang="en-US"/>
              <a:pPr/>
              <a:t>‹#›</a:t>
            </a:fld>
            <a:endParaRPr lang="en-US" altLang="en-US"/>
          </a:p>
        </p:txBody>
      </p:sp>
    </p:spTree>
    <p:extLst>
      <p:ext uri="{BB962C8B-B14F-4D97-AF65-F5344CB8AC3E}">
        <p14:creationId xmlns:p14="http://schemas.microsoft.com/office/powerpoint/2010/main" val="139207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874100-E0B3-4D8B-A95C-8229EB6F20D2}" type="slidenum">
              <a:rPr lang="en-US" altLang="en-US"/>
              <a:pPr/>
              <a:t>‹#›</a:t>
            </a:fld>
            <a:endParaRPr lang="en-US" altLang="en-US"/>
          </a:p>
        </p:txBody>
      </p:sp>
    </p:spTree>
    <p:extLst>
      <p:ext uri="{BB962C8B-B14F-4D97-AF65-F5344CB8AC3E}">
        <p14:creationId xmlns:p14="http://schemas.microsoft.com/office/powerpoint/2010/main" val="216100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F22852-956F-4E4D-9F85-8161A60452FB}" type="slidenum">
              <a:rPr lang="en-US" altLang="en-US"/>
              <a:pPr/>
              <a:t>‹#›</a:t>
            </a:fld>
            <a:endParaRPr lang="en-US" altLang="en-US"/>
          </a:p>
        </p:txBody>
      </p:sp>
    </p:spTree>
    <p:extLst>
      <p:ext uri="{BB962C8B-B14F-4D97-AF65-F5344CB8AC3E}">
        <p14:creationId xmlns:p14="http://schemas.microsoft.com/office/powerpoint/2010/main" val="2823859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BFED88A-C3B2-40F1-A1BB-F61DABD79DD7}" type="slidenum">
              <a:rPr lang="en-US" altLang="en-US"/>
              <a:pPr/>
              <a:t>‹#›</a:t>
            </a:fld>
            <a:endParaRPr lang="en-US" altLang="en-US"/>
          </a:p>
        </p:txBody>
      </p:sp>
    </p:spTree>
    <p:extLst>
      <p:ext uri="{BB962C8B-B14F-4D97-AF65-F5344CB8AC3E}">
        <p14:creationId xmlns:p14="http://schemas.microsoft.com/office/powerpoint/2010/main" val="379001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C29BC4-CD59-46C5-BF9C-704FE75B00CA}" type="slidenum">
              <a:rPr lang="en-US" altLang="en-US"/>
              <a:pPr/>
              <a:t>‹#›</a:t>
            </a:fld>
            <a:endParaRPr lang="en-US" altLang="en-US"/>
          </a:p>
        </p:txBody>
      </p:sp>
    </p:spTree>
    <p:extLst>
      <p:ext uri="{BB962C8B-B14F-4D97-AF65-F5344CB8AC3E}">
        <p14:creationId xmlns:p14="http://schemas.microsoft.com/office/powerpoint/2010/main" val="338867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0CCDA3-0B72-479E-A5C4-78909F7EE640}" type="slidenum">
              <a:rPr lang="en-US" altLang="en-US"/>
              <a:pPr/>
              <a:t>‹#›</a:t>
            </a:fld>
            <a:endParaRPr lang="en-US" altLang="en-US"/>
          </a:p>
        </p:txBody>
      </p:sp>
    </p:spTree>
    <p:extLst>
      <p:ext uri="{BB962C8B-B14F-4D97-AF65-F5344CB8AC3E}">
        <p14:creationId xmlns:p14="http://schemas.microsoft.com/office/powerpoint/2010/main" val="402661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8D2A97-8F18-4849-B1E1-E2216B23178C}" type="slidenum">
              <a:rPr lang="en-US" altLang="en-US"/>
              <a:pPr/>
              <a:t>‹#›</a:t>
            </a:fld>
            <a:endParaRPr lang="en-US" altLang="en-US"/>
          </a:p>
        </p:txBody>
      </p:sp>
    </p:spTree>
    <p:extLst>
      <p:ext uri="{BB962C8B-B14F-4D97-AF65-F5344CB8AC3E}">
        <p14:creationId xmlns:p14="http://schemas.microsoft.com/office/powerpoint/2010/main" val="100381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A1BF837-B00B-4F8C-95CD-C3520E85754C}" type="slidenum">
              <a:rPr lang="en-US" altLang="en-US"/>
              <a:pPr/>
              <a:t>‹#›</a:t>
            </a:fld>
            <a:endParaRPr lang="en-US" altLang="en-US"/>
          </a:p>
        </p:txBody>
      </p:sp>
    </p:spTree>
    <p:extLst>
      <p:ext uri="{BB962C8B-B14F-4D97-AF65-F5344CB8AC3E}">
        <p14:creationId xmlns:p14="http://schemas.microsoft.com/office/powerpoint/2010/main" val="154870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F1B9DAE-2EB8-4291-B0A1-5C26E142125F}" type="slidenum">
              <a:rPr lang="en-US" altLang="en-US"/>
              <a:pPr/>
              <a:t>‹#›</a:t>
            </a:fld>
            <a:endParaRPr lang="en-US" altLang="en-US"/>
          </a:p>
        </p:txBody>
      </p:sp>
    </p:spTree>
    <p:extLst>
      <p:ext uri="{BB962C8B-B14F-4D97-AF65-F5344CB8AC3E}">
        <p14:creationId xmlns:p14="http://schemas.microsoft.com/office/powerpoint/2010/main" val="96338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8788AC5-D72B-4C1D-A5D5-3A1E0EF33148}" type="slidenum">
              <a:rPr lang="en-US" altLang="en-US"/>
              <a:pPr/>
              <a:t>‹#›</a:t>
            </a:fld>
            <a:endParaRPr lang="en-US" altLang="en-US"/>
          </a:p>
        </p:txBody>
      </p:sp>
    </p:spTree>
    <p:extLst>
      <p:ext uri="{BB962C8B-B14F-4D97-AF65-F5344CB8AC3E}">
        <p14:creationId xmlns:p14="http://schemas.microsoft.com/office/powerpoint/2010/main" val="188993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C025E8-1F57-4316-8C8E-00A2A9817E93}" type="slidenum">
              <a:rPr lang="en-US" altLang="en-US"/>
              <a:pPr/>
              <a:t>‹#›</a:t>
            </a:fld>
            <a:endParaRPr lang="en-US" altLang="en-US"/>
          </a:p>
        </p:txBody>
      </p:sp>
    </p:spTree>
    <p:extLst>
      <p:ext uri="{BB962C8B-B14F-4D97-AF65-F5344CB8AC3E}">
        <p14:creationId xmlns:p14="http://schemas.microsoft.com/office/powerpoint/2010/main" val="100951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F6B5675-BF78-4BBF-87F5-D6429CCD6D98}" type="slidenum">
              <a:rPr lang="en-US" altLang="en-US"/>
              <a:pPr/>
              <a:t>‹#›</a:t>
            </a:fld>
            <a:endParaRPr lang="en-US" altLang="en-US"/>
          </a:p>
        </p:txBody>
      </p:sp>
    </p:spTree>
    <p:extLst>
      <p:ext uri="{BB962C8B-B14F-4D97-AF65-F5344CB8AC3E}">
        <p14:creationId xmlns:p14="http://schemas.microsoft.com/office/powerpoint/2010/main" val="109026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4FBCD9-8FEA-4B78-9196-1AD163F27D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MC910216397[1]"/>
          <p:cNvPicPr>
            <a:picLocks noChangeAspect="1" noChangeArrowheads="1"/>
          </p:cNvPicPr>
          <p:nvPr/>
        </p:nvPicPr>
        <p:blipFill>
          <a:blip r:embed="rId5">
            <a:extLst>
              <a:ext uri="{28A0092B-C50C-407E-A947-70E740481C1C}">
                <a14:useLocalDpi xmlns:a14="http://schemas.microsoft.com/office/drawing/2010/main" val="0"/>
              </a:ext>
            </a:extLst>
          </a:blip>
          <a:srcRect b="9373"/>
          <a:stretch>
            <a:fillRect/>
          </a:stretch>
        </p:blipFill>
        <p:spPr bwMode="auto">
          <a:xfrm>
            <a:off x="457200" y="173038"/>
            <a:ext cx="8305800" cy="655478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3600"/>
            <a:ext cx="7772400" cy="1470025"/>
          </a:xfrm>
        </p:spPr>
        <p:txBody>
          <a:bodyPr/>
          <a:lstStyle/>
          <a:p>
            <a:r>
              <a:rPr lang="en-US" altLang="en-US">
                <a:solidFill>
                  <a:schemeClr val="bg1"/>
                </a:solidFill>
              </a:rPr>
              <a:t>3. God’s Word is Light</a:t>
            </a:r>
          </a:p>
        </p:txBody>
      </p:sp>
      <p:sp>
        <p:nvSpPr>
          <p:cNvPr id="3075" name="Rectangle 3"/>
          <p:cNvSpPr>
            <a:spLocks noGrp="1" noChangeArrowheads="1"/>
          </p:cNvSpPr>
          <p:nvPr>
            <p:ph type="subTitle" idx="1"/>
          </p:nvPr>
        </p:nvSpPr>
        <p:spPr>
          <a:xfrm>
            <a:off x="1371600" y="3505200"/>
            <a:ext cx="6400800" cy="1066800"/>
          </a:xfrm>
        </p:spPr>
        <p:txBody>
          <a:bodyPr/>
          <a:lstStyle/>
          <a:p>
            <a:pPr>
              <a:lnSpc>
                <a:spcPct val="90000"/>
              </a:lnSpc>
            </a:pPr>
            <a:r>
              <a:rPr lang="en-US" altLang="en-US"/>
              <a:t>Psalm 119</a:t>
            </a:r>
          </a:p>
          <a:p>
            <a:pPr>
              <a:lnSpc>
                <a:spcPct val="90000"/>
              </a:lnSpc>
            </a:pPr>
            <a:r>
              <a:rPr lang="en-US" altLang="en-US" i="1"/>
              <a:t>Robert C. Newman</a:t>
            </a:r>
          </a:p>
        </p:txBody>
      </p:sp>
      <p:pic>
        <p:nvPicPr>
          <p:cNvPr id="2" name="Light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791200"/>
            <a:ext cx="609600" cy="609600"/>
          </a:xfrm>
          <a:prstGeom prst="rect">
            <a:avLst/>
          </a:prstGeom>
        </p:spPr>
      </p:pic>
    </p:spTree>
    <p:custDataLst>
      <p:tags r:id="rId1"/>
    </p:custDataLst>
  </p:cSld>
  <p:clrMapOvr>
    <a:masterClrMapping/>
  </p:clrMapOvr>
  <p:transition advTm="3592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7" dur="500"/>
                                        <p:tgtEl>
                                          <p:spTgt spid="30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2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3074" grpId="0"/>
      <p:bldP spid="30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Introduction</a:t>
            </a:r>
          </a:p>
        </p:txBody>
      </p:sp>
      <p:sp>
        <p:nvSpPr>
          <p:cNvPr id="4099" name="Rectangle 3"/>
          <p:cNvSpPr>
            <a:spLocks noGrp="1" noChangeArrowheads="1"/>
          </p:cNvSpPr>
          <p:nvPr>
            <p:ph type="body" idx="1"/>
          </p:nvPr>
        </p:nvSpPr>
        <p:spPr>
          <a:xfrm>
            <a:off x="1295400" y="1828800"/>
            <a:ext cx="6553200" cy="4114800"/>
          </a:xfrm>
        </p:spPr>
        <p:txBody>
          <a:bodyPr/>
          <a:lstStyle/>
          <a:p>
            <a:r>
              <a:rPr lang="en-US" altLang="en-US"/>
              <a:t>In this series of eight talks, we are now beginning to look at light as a picture which explains something else.</a:t>
            </a:r>
          </a:p>
          <a:p>
            <a:r>
              <a:rPr lang="en-US" altLang="en-US"/>
              <a:t>In this third talk, we will see how God’s Word, the Bible, is like light.</a:t>
            </a:r>
          </a:p>
        </p:txBody>
      </p:sp>
    </p:spTree>
    <p:custDataLst>
      <p:tags r:id="rId1"/>
    </p:custDataLst>
  </p:cSld>
  <p:clrMapOvr>
    <a:masterClrMapping/>
  </p:clrMapOvr>
  <p:transition advTm="149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Psalm 119:130</a:t>
            </a:r>
          </a:p>
        </p:txBody>
      </p:sp>
      <p:sp>
        <p:nvSpPr>
          <p:cNvPr id="6147" name="Rectangle 3"/>
          <p:cNvSpPr>
            <a:spLocks noGrp="1" noChangeArrowheads="1"/>
          </p:cNvSpPr>
          <p:nvPr>
            <p:ph type="body" idx="1"/>
          </p:nvPr>
        </p:nvSpPr>
        <p:spPr/>
        <p:txBody>
          <a:bodyPr/>
          <a:lstStyle/>
          <a:p>
            <a:r>
              <a:rPr lang="en-US" altLang="en-US"/>
              <a:t>119:130 (NIV) The unfolding of your words gives light; it gives understanding to the simple. </a:t>
            </a:r>
          </a:p>
          <a:p>
            <a:r>
              <a:rPr lang="en-US" altLang="en-US"/>
              <a:t>Just as light helps us see physical things by providing illumination…</a:t>
            </a:r>
          </a:p>
          <a:p>
            <a:r>
              <a:rPr lang="en-US" altLang="en-US"/>
              <a:t>So God’s Word, the Bible, helps us see spiritual things.</a:t>
            </a:r>
          </a:p>
          <a:p>
            <a:r>
              <a:rPr lang="en-US" altLang="en-US"/>
              <a:t>Illustration: lightning at night</a:t>
            </a:r>
          </a:p>
        </p:txBody>
      </p:sp>
      <p:pic>
        <p:nvPicPr>
          <p:cNvPr id="6148" name="Picture 4" descr="MP9004424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876800"/>
            <a:ext cx="2038350" cy="17827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52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500">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Note Psalm 119:98-100</a:t>
            </a:r>
          </a:p>
        </p:txBody>
      </p:sp>
      <p:sp>
        <p:nvSpPr>
          <p:cNvPr id="7171" name="Rectangle 3"/>
          <p:cNvSpPr>
            <a:spLocks noGrp="1" noChangeArrowheads="1"/>
          </p:cNvSpPr>
          <p:nvPr>
            <p:ph type="body" idx="1"/>
          </p:nvPr>
        </p:nvSpPr>
        <p:spPr>
          <a:xfrm>
            <a:off x="457200" y="1600200"/>
            <a:ext cx="8458200" cy="4525963"/>
          </a:xfrm>
        </p:spPr>
        <p:txBody>
          <a:bodyPr/>
          <a:lstStyle/>
          <a:p>
            <a:pPr>
              <a:lnSpc>
                <a:spcPct val="90000"/>
              </a:lnSpc>
            </a:pPr>
            <a:r>
              <a:rPr lang="en-US" altLang="en-US"/>
              <a:t>98 (NIV) Your commands make me wiser than my enemies, for they are ever with me. </a:t>
            </a:r>
          </a:p>
          <a:p>
            <a:pPr>
              <a:lnSpc>
                <a:spcPct val="90000"/>
              </a:lnSpc>
            </a:pPr>
            <a:r>
              <a:rPr lang="en-US" altLang="en-US"/>
              <a:t>99 I have more insight than all my teachers, for I meditate on your statutes. </a:t>
            </a:r>
          </a:p>
          <a:p>
            <a:pPr>
              <a:lnSpc>
                <a:spcPct val="90000"/>
              </a:lnSpc>
            </a:pPr>
            <a:r>
              <a:rPr lang="en-US" altLang="en-US"/>
              <a:t>100 I have more understanding than the elders, for I obey your precepts.</a:t>
            </a:r>
          </a:p>
          <a:p>
            <a:pPr>
              <a:lnSpc>
                <a:spcPct val="90000"/>
              </a:lnSpc>
            </a:pPr>
            <a:r>
              <a:rPr lang="en-US" altLang="en-US"/>
              <a:t>Compared to our enemies, our teachers, our elders, we can be wiser than they are by loving, studying &amp; obeying the Bible. </a:t>
            </a:r>
          </a:p>
        </p:txBody>
      </p:sp>
    </p:spTree>
    <p:custDataLst>
      <p:tags r:id="rId1"/>
    </p:custDataLst>
  </p:cSld>
  <p:clrMapOvr>
    <a:masterClrMapping/>
  </p:clrMapOvr>
  <p:transition advTm="34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Psalm 119:105</a:t>
            </a:r>
          </a:p>
        </p:txBody>
      </p:sp>
      <p:sp>
        <p:nvSpPr>
          <p:cNvPr id="8195" name="Rectangle 3"/>
          <p:cNvSpPr>
            <a:spLocks noGrp="1" noChangeArrowheads="1"/>
          </p:cNvSpPr>
          <p:nvPr>
            <p:ph type="body" idx="1"/>
          </p:nvPr>
        </p:nvSpPr>
        <p:spPr>
          <a:xfrm>
            <a:off x="762000" y="1676400"/>
            <a:ext cx="5943600" cy="4525963"/>
          </a:xfrm>
        </p:spPr>
        <p:txBody>
          <a:bodyPr/>
          <a:lstStyle/>
          <a:p>
            <a:pPr>
              <a:lnSpc>
                <a:spcPct val="90000"/>
              </a:lnSpc>
            </a:pPr>
            <a:r>
              <a:rPr lang="en-US" altLang="en-US"/>
              <a:t>105 (NIV) Your word is a lamp to my feet and a light for my path.</a:t>
            </a:r>
          </a:p>
          <a:p>
            <a:pPr>
              <a:lnSpc>
                <a:spcPct val="90000"/>
              </a:lnSpc>
            </a:pPr>
            <a:r>
              <a:rPr lang="en-US" altLang="en-US"/>
              <a:t>God’s Word is not only our source for knowledge (light illuminating surroundings)…</a:t>
            </a:r>
          </a:p>
          <a:p>
            <a:pPr>
              <a:lnSpc>
                <a:spcPct val="90000"/>
              </a:lnSpc>
            </a:pPr>
            <a:r>
              <a:rPr lang="en-US" altLang="en-US"/>
              <a:t>It is also our source for guidance in life (light to see the pathway).</a:t>
            </a:r>
          </a:p>
          <a:p>
            <a:pPr>
              <a:lnSpc>
                <a:spcPct val="90000"/>
              </a:lnSpc>
            </a:pPr>
            <a:endParaRPr lang="en-US" altLang="en-US"/>
          </a:p>
        </p:txBody>
      </p:sp>
      <p:pic>
        <p:nvPicPr>
          <p:cNvPr id="8197" name="Picture 5" descr="MC910217198[1]"/>
          <p:cNvPicPr>
            <a:picLocks noChangeAspect="1" noChangeArrowheads="1"/>
          </p:cNvPicPr>
          <p:nvPr/>
        </p:nvPicPr>
        <p:blipFill>
          <a:blip r:embed="rId3" cstate="print">
            <a:extLst>
              <a:ext uri="{28A0092B-C50C-407E-A947-70E740481C1C}">
                <a14:useLocalDpi xmlns:a14="http://schemas.microsoft.com/office/drawing/2010/main" val="0"/>
              </a:ext>
            </a:extLst>
          </a:blip>
          <a:srcRect l="9169" r="8310"/>
          <a:stretch>
            <a:fillRect/>
          </a:stretch>
        </p:blipFill>
        <p:spPr bwMode="auto">
          <a:xfrm>
            <a:off x="6607175" y="2743200"/>
            <a:ext cx="2189163" cy="2895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77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checkerboard(across)">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2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1143000"/>
          </a:xfrm>
        </p:spPr>
        <p:txBody>
          <a:bodyPr/>
          <a:lstStyle/>
          <a:p>
            <a:r>
              <a:rPr lang="en-US" altLang="en-US" sz="4000"/>
              <a:t>Look at Psalm 1</a:t>
            </a:r>
            <a:br>
              <a:rPr lang="en-US" altLang="en-US" sz="4000"/>
            </a:br>
            <a:r>
              <a:rPr lang="en-US" altLang="en-US" sz="4000"/>
              <a:t>“What is Life All About?”</a:t>
            </a:r>
          </a:p>
        </p:txBody>
      </p:sp>
      <p:sp>
        <p:nvSpPr>
          <p:cNvPr id="9219" name="Rectangle 3"/>
          <p:cNvSpPr>
            <a:spLocks noGrp="1" noChangeArrowheads="1"/>
          </p:cNvSpPr>
          <p:nvPr>
            <p:ph type="body" idx="1"/>
          </p:nvPr>
        </p:nvSpPr>
        <p:spPr>
          <a:xfrm>
            <a:off x="457200" y="1905000"/>
            <a:ext cx="8229600" cy="4525963"/>
          </a:xfrm>
        </p:spPr>
        <p:txBody>
          <a:bodyPr/>
          <a:lstStyle/>
          <a:p>
            <a:pPr>
              <a:lnSpc>
                <a:spcPct val="90000"/>
              </a:lnSpc>
            </a:pPr>
            <a:r>
              <a:rPr lang="en-US" altLang="en-US" sz="2400"/>
              <a:t>Verses 1-2: Where do we find out?</a:t>
            </a:r>
          </a:p>
          <a:p>
            <a:pPr lvl="1">
              <a:lnSpc>
                <a:spcPct val="90000"/>
              </a:lnSpc>
            </a:pPr>
            <a:r>
              <a:rPr lang="en-US" altLang="en-US" sz="2000"/>
              <a:t>Blessed is the man who does not walk in the counsel of the wicked or stand in the way of sinners or sit in the seat of mockers. But his delight is in the law of the LORD, and on his law he meditates day and night. </a:t>
            </a:r>
          </a:p>
          <a:p>
            <a:pPr>
              <a:lnSpc>
                <a:spcPct val="90000"/>
              </a:lnSpc>
            </a:pPr>
            <a:r>
              <a:rPr lang="en-US" altLang="en-US" sz="2400"/>
              <a:t>Verses 3-4: What difference does it make here &amp; Now?</a:t>
            </a:r>
          </a:p>
          <a:p>
            <a:pPr lvl="1">
              <a:lnSpc>
                <a:spcPct val="90000"/>
              </a:lnSpc>
            </a:pPr>
            <a:r>
              <a:rPr lang="en-US" altLang="en-US" sz="2000"/>
              <a:t>He is like a tree planted by streams of water, which yields its fruit in season and whose leaf does not wither. Whatever he does prospers. Not so the wicked! They are like chaff that the wind blows away. </a:t>
            </a:r>
          </a:p>
          <a:p>
            <a:pPr>
              <a:lnSpc>
                <a:spcPct val="90000"/>
              </a:lnSpc>
            </a:pPr>
            <a:r>
              <a:rPr lang="en-US" altLang="en-US" sz="2400"/>
              <a:t>Verses 5-6: What difference does it make when we die?</a:t>
            </a:r>
          </a:p>
          <a:p>
            <a:pPr lvl="1">
              <a:lnSpc>
                <a:spcPct val="90000"/>
              </a:lnSpc>
            </a:pPr>
            <a:r>
              <a:rPr lang="en-US" altLang="en-US" sz="2000"/>
              <a:t>Therefore the wicked will not stand in the judgment, nor sinners in the assembly of the righteous. For the LORD watches over the way of the righteous, but the way of the wicked will perish. </a:t>
            </a:r>
          </a:p>
        </p:txBody>
      </p:sp>
    </p:spTree>
    <p:custDataLst>
      <p:tags r:id="rId1"/>
    </p:custDataLst>
  </p:cSld>
  <p:clrMapOvr>
    <a:masterClrMapping/>
  </p:clrMapOvr>
  <p:transition advTm="1422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Conclusions</a:t>
            </a:r>
          </a:p>
        </p:txBody>
      </p:sp>
      <p:sp>
        <p:nvSpPr>
          <p:cNvPr id="10243" name="Rectangle 3"/>
          <p:cNvSpPr>
            <a:spLocks noGrp="1" noChangeArrowheads="1"/>
          </p:cNvSpPr>
          <p:nvPr>
            <p:ph type="body" sz="half" idx="1"/>
          </p:nvPr>
        </p:nvSpPr>
        <p:spPr/>
        <p:txBody>
          <a:bodyPr/>
          <a:lstStyle/>
          <a:p>
            <a:r>
              <a:rPr lang="en-US" altLang="en-US" sz="2800"/>
              <a:t>Without God’s Word, we are in the dark!</a:t>
            </a:r>
          </a:p>
          <a:p>
            <a:r>
              <a:rPr lang="en-US" altLang="en-US" sz="2800"/>
              <a:t>We won’t know what we need.</a:t>
            </a:r>
          </a:p>
          <a:p>
            <a:r>
              <a:rPr lang="en-US" altLang="en-US" sz="2800"/>
              <a:t>We will stumble and fall.</a:t>
            </a:r>
          </a:p>
          <a:p>
            <a:r>
              <a:rPr lang="en-US" altLang="en-US" sz="2800"/>
              <a:t>Don’t make a mess of your life by ignoring God’s guidance.</a:t>
            </a:r>
          </a:p>
        </p:txBody>
      </p:sp>
      <p:pic>
        <p:nvPicPr>
          <p:cNvPr id="10245" name="Picture 5" descr="MP90044347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7463" y="1600200"/>
            <a:ext cx="3138487" cy="4525963"/>
          </a:xfrm>
        </p:spPr>
      </p:pic>
    </p:spTree>
    <p:custDataLst>
      <p:tags r:id="rId1"/>
    </p:custDataLst>
  </p:cSld>
  <p:clrMapOvr>
    <a:masterClrMapping/>
  </p:clrMapOvr>
  <p:transition advTm="279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p:txBody>
          <a:bodyPr/>
          <a:lstStyle/>
          <a:p>
            <a:r>
              <a:rPr lang="en-US" altLang="en-US" sz="7200">
                <a:solidFill>
                  <a:srgbClr val="FFFF00"/>
                </a:solidFill>
              </a:rPr>
              <a:t>The End</a:t>
            </a:r>
          </a:p>
        </p:txBody>
      </p:sp>
      <p:sp>
        <p:nvSpPr>
          <p:cNvPr id="1229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203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3.4|1.1"/>
</p:tagLst>
</file>

<file path=ppt/tags/tag2.xml><?xml version="1.0" encoding="utf-8"?>
<p:tagLst xmlns:a="http://schemas.openxmlformats.org/drawingml/2006/main" xmlns:r="http://schemas.openxmlformats.org/officeDocument/2006/relationships" xmlns:p="http://schemas.openxmlformats.org/presentationml/2006/main">
  <p:tag name="TIMING" val="|2|6.3"/>
</p:tagLst>
</file>

<file path=ppt/tags/tag3.xml><?xml version="1.0" encoding="utf-8"?>
<p:tagLst xmlns:a="http://schemas.openxmlformats.org/drawingml/2006/main" xmlns:r="http://schemas.openxmlformats.org/officeDocument/2006/relationships" xmlns:p="http://schemas.openxmlformats.org/presentationml/2006/main">
  <p:tag name="TIMING" val="|1.6|8.7|4.9|4|1.6"/>
</p:tagLst>
</file>

<file path=ppt/tags/tag4.xml><?xml version="1.0" encoding="utf-8"?>
<p:tagLst xmlns:a="http://schemas.openxmlformats.org/drawingml/2006/main" xmlns:r="http://schemas.openxmlformats.org/officeDocument/2006/relationships" xmlns:p="http://schemas.openxmlformats.org/presentationml/2006/main">
  <p:tag name="TIMING" val="|4.6|5.6|5.7|6.2"/>
</p:tagLst>
</file>

<file path=ppt/tags/tag5.xml><?xml version="1.0" encoding="utf-8"?>
<p:tagLst xmlns:a="http://schemas.openxmlformats.org/drawingml/2006/main" xmlns:r="http://schemas.openxmlformats.org/officeDocument/2006/relationships" xmlns:p="http://schemas.openxmlformats.org/presentationml/2006/main">
  <p:tag name="TIMING" val="|4.4|7.2|3.1|4.1"/>
</p:tagLst>
</file>

<file path=ppt/tags/tag6.xml><?xml version="1.0" encoding="utf-8"?>
<p:tagLst xmlns:a="http://schemas.openxmlformats.org/drawingml/2006/main" xmlns:r="http://schemas.openxmlformats.org/officeDocument/2006/relationships" xmlns:p="http://schemas.openxmlformats.org/presentationml/2006/main">
  <p:tag name="TIMING" val="|9.3|7.7|21.8|10.3|54.5|6.1"/>
</p:tagLst>
</file>

<file path=ppt/tags/tag7.xml><?xml version="1.0" encoding="utf-8"?>
<p:tagLst xmlns:a="http://schemas.openxmlformats.org/drawingml/2006/main" xmlns:r="http://schemas.openxmlformats.org/officeDocument/2006/relationships" xmlns:p="http://schemas.openxmlformats.org/presentationml/2006/main">
  <p:tag name="TIMING" val="|5.7|5.2|2.7|6.2"/>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TotalTime>
  <Words>447</Words>
  <Application>Microsoft Office PowerPoint</Application>
  <PresentationFormat>On-screen Show (4:3)</PresentationFormat>
  <Paragraphs>33</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3. God’s Word is Light</vt:lpstr>
      <vt:lpstr>Introduction</vt:lpstr>
      <vt:lpstr>Psalm 119:130</vt:lpstr>
      <vt:lpstr>Note Psalm 119:98-100</vt:lpstr>
      <vt:lpstr>Psalm 119:105</vt:lpstr>
      <vt:lpstr>Look at Psalm 1 “What is Life All About?”</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Word is Light</dc:title>
  <dc:creator>rnewman</dc:creator>
  <cp:lastModifiedBy>Newman</cp:lastModifiedBy>
  <cp:revision>31</cp:revision>
  <dcterms:created xsi:type="dcterms:W3CDTF">2011-08-02T22:43:19Z</dcterms:created>
  <dcterms:modified xsi:type="dcterms:W3CDTF">2015-07-15T20:26:18Z</dcterms:modified>
</cp:coreProperties>
</file>