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5877BE-38F8-4A0C-B6E5-85CA1A60A820}" type="slidenum">
              <a:rPr lang="en-US" altLang="en-US"/>
              <a:pPr/>
              <a:t>‹#›</a:t>
            </a:fld>
            <a:endParaRPr lang="en-US" altLang="en-US"/>
          </a:p>
        </p:txBody>
      </p:sp>
    </p:spTree>
    <p:extLst>
      <p:ext uri="{BB962C8B-B14F-4D97-AF65-F5344CB8AC3E}">
        <p14:creationId xmlns:p14="http://schemas.microsoft.com/office/powerpoint/2010/main" val="214684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BCE592A-D5F3-498B-936D-F8E239149A78}" type="slidenum">
              <a:rPr lang="en-US" altLang="en-US"/>
              <a:pPr/>
              <a:t>‹#›</a:t>
            </a:fld>
            <a:endParaRPr lang="en-US" altLang="en-US"/>
          </a:p>
        </p:txBody>
      </p:sp>
    </p:spTree>
    <p:extLst>
      <p:ext uri="{BB962C8B-B14F-4D97-AF65-F5344CB8AC3E}">
        <p14:creationId xmlns:p14="http://schemas.microsoft.com/office/powerpoint/2010/main" val="59878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A7B3D1-171A-4E51-8351-E6CDE787B157}" type="slidenum">
              <a:rPr lang="en-US" altLang="en-US"/>
              <a:pPr/>
              <a:t>‹#›</a:t>
            </a:fld>
            <a:endParaRPr lang="en-US" altLang="en-US"/>
          </a:p>
        </p:txBody>
      </p:sp>
    </p:spTree>
    <p:extLst>
      <p:ext uri="{BB962C8B-B14F-4D97-AF65-F5344CB8AC3E}">
        <p14:creationId xmlns:p14="http://schemas.microsoft.com/office/powerpoint/2010/main" val="87333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5ACC00-3977-462C-B9FB-9224E4889D68}" type="slidenum">
              <a:rPr lang="en-US" altLang="en-US"/>
              <a:pPr/>
              <a:t>‹#›</a:t>
            </a:fld>
            <a:endParaRPr lang="en-US" altLang="en-US"/>
          </a:p>
        </p:txBody>
      </p:sp>
    </p:spTree>
    <p:extLst>
      <p:ext uri="{BB962C8B-B14F-4D97-AF65-F5344CB8AC3E}">
        <p14:creationId xmlns:p14="http://schemas.microsoft.com/office/powerpoint/2010/main" val="359270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1CDF96-68AB-4BFB-8E14-E03FFE6CE36D}" type="slidenum">
              <a:rPr lang="en-US" altLang="en-US"/>
              <a:pPr/>
              <a:t>‹#›</a:t>
            </a:fld>
            <a:endParaRPr lang="en-US" altLang="en-US"/>
          </a:p>
        </p:txBody>
      </p:sp>
    </p:spTree>
    <p:extLst>
      <p:ext uri="{BB962C8B-B14F-4D97-AF65-F5344CB8AC3E}">
        <p14:creationId xmlns:p14="http://schemas.microsoft.com/office/powerpoint/2010/main" val="419228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159E640-11A8-453F-95E0-A253691247B1}" type="slidenum">
              <a:rPr lang="en-US" altLang="en-US"/>
              <a:pPr/>
              <a:t>‹#›</a:t>
            </a:fld>
            <a:endParaRPr lang="en-US" altLang="en-US"/>
          </a:p>
        </p:txBody>
      </p:sp>
    </p:spTree>
    <p:extLst>
      <p:ext uri="{BB962C8B-B14F-4D97-AF65-F5344CB8AC3E}">
        <p14:creationId xmlns:p14="http://schemas.microsoft.com/office/powerpoint/2010/main" val="208358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A2B5FC9-95E8-4930-B535-FA48E9E90F24}" type="slidenum">
              <a:rPr lang="en-US" altLang="en-US"/>
              <a:pPr/>
              <a:t>‹#›</a:t>
            </a:fld>
            <a:endParaRPr lang="en-US" altLang="en-US"/>
          </a:p>
        </p:txBody>
      </p:sp>
    </p:spTree>
    <p:extLst>
      <p:ext uri="{BB962C8B-B14F-4D97-AF65-F5344CB8AC3E}">
        <p14:creationId xmlns:p14="http://schemas.microsoft.com/office/powerpoint/2010/main" val="386260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45C56F5-67CF-499D-8A47-E5ADDC0D6B51}" type="slidenum">
              <a:rPr lang="en-US" altLang="en-US"/>
              <a:pPr/>
              <a:t>‹#›</a:t>
            </a:fld>
            <a:endParaRPr lang="en-US" altLang="en-US"/>
          </a:p>
        </p:txBody>
      </p:sp>
    </p:spTree>
    <p:extLst>
      <p:ext uri="{BB962C8B-B14F-4D97-AF65-F5344CB8AC3E}">
        <p14:creationId xmlns:p14="http://schemas.microsoft.com/office/powerpoint/2010/main" val="24043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0A4B940-D074-4D88-9447-94F696235F2B}" type="slidenum">
              <a:rPr lang="en-US" altLang="en-US"/>
              <a:pPr/>
              <a:t>‹#›</a:t>
            </a:fld>
            <a:endParaRPr lang="en-US" altLang="en-US"/>
          </a:p>
        </p:txBody>
      </p:sp>
    </p:spTree>
    <p:extLst>
      <p:ext uri="{BB962C8B-B14F-4D97-AF65-F5344CB8AC3E}">
        <p14:creationId xmlns:p14="http://schemas.microsoft.com/office/powerpoint/2010/main" val="178973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CF23CBD-4E93-42B7-BE7C-7369785CBEA9}" type="slidenum">
              <a:rPr lang="en-US" altLang="en-US"/>
              <a:pPr/>
              <a:t>‹#›</a:t>
            </a:fld>
            <a:endParaRPr lang="en-US" altLang="en-US"/>
          </a:p>
        </p:txBody>
      </p:sp>
    </p:spTree>
    <p:extLst>
      <p:ext uri="{BB962C8B-B14F-4D97-AF65-F5344CB8AC3E}">
        <p14:creationId xmlns:p14="http://schemas.microsoft.com/office/powerpoint/2010/main" val="282005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48C0CFB-7A67-4791-85E5-C9E8EA390081}" type="slidenum">
              <a:rPr lang="en-US" altLang="en-US"/>
              <a:pPr/>
              <a:t>‹#›</a:t>
            </a:fld>
            <a:endParaRPr lang="en-US" altLang="en-US"/>
          </a:p>
        </p:txBody>
      </p:sp>
    </p:spTree>
    <p:extLst>
      <p:ext uri="{BB962C8B-B14F-4D97-AF65-F5344CB8AC3E}">
        <p14:creationId xmlns:p14="http://schemas.microsoft.com/office/powerpoint/2010/main" val="365971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A56BC7-8519-44A9-93F6-A7ADBD5F0F3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p:cNvSpPr>
            <a:spLocks noChangeArrowheads="1"/>
          </p:cNvSpPr>
          <p:nvPr/>
        </p:nvSpPr>
        <p:spPr bwMode="auto">
          <a:xfrm>
            <a:off x="2286000" y="762000"/>
            <a:ext cx="4876800" cy="3810000"/>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 name="Rectangle 2"/>
          <p:cNvSpPr>
            <a:spLocks noGrp="1" noChangeArrowheads="1"/>
          </p:cNvSpPr>
          <p:nvPr>
            <p:ph type="ctrTitle"/>
          </p:nvPr>
        </p:nvSpPr>
        <p:spPr/>
        <p:txBody>
          <a:bodyPr/>
          <a:lstStyle/>
          <a:p>
            <a:r>
              <a:rPr lang="en-US" altLang="en-US" sz="7200"/>
              <a:t>LIGHT</a:t>
            </a:r>
          </a:p>
        </p:txBody>
      </p:sp>
      <p:sp>
        <p:nvSpPr>
          <p:cNvPr id="2051" name="Rectangle 3"/>
          <p:cNvSpPr>
            <a:spLocks noGrp="1" noChangeArrowheads="1"/>
          </p:cNvSpPr>
          <p:nvPr>
            <p:ph type="subTitle" idx="1"/>
          </p:nvPr>
        </p:nvSpPr>
        <p:spPr>
          <a:xfrm>
            <a:off x="1371600" y="4495800"/>
            <a:ext cx="6400800" cy="1752600"/>
          </a:xfrm>
        </p:spPr>
        <p:txBody>
          <a:bodyPr/>
          <a:lstStyle/>
          <a:p>
            <a:r>
              <a:rPr lang="en-US" altLang="en-US"/>
              <a:t>Robert C. Newman</a:t>
            </a:r>
          </a:p>
        </p:txBody>
      </p:sp>
      <p:pic>
        <p:nvPicPr>
          <p:cNvPr id="2" name="Light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09600" y="5638800"/>
            <a:ext cx="609600" cy="609600"/>
          </a:xfrm>
          <a:prstGeom prst="rect">
            <a:avLst/>
          </a:prstGeom>
        </p:spPr>
      </p:pic>
    </p:spTree>
    <p:custDataLst>
      <p:tags r:id="rId1"/>
    </p:custDataLst>
  </p:cSld>
  <p:clrMapOvr>
    <a:masterClrMapping/>
  </p:clrMapOvr>
  <p:transition advTm="4188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500" fill="hold"/>
                                        <p:tgtEl>
                                          <p:spTgt spid="2052"/>
                                        </p:tgtEl>
                                        <p:attrNameLst>
                                          <p:attrName>ppt_w</p:attrName>
                                        </p:attrNameLst>
                                      </p:cBhvr>
                                      <p:tavLst>
                                        <p:tav tm="0">
                                          <p:val>
                                            <p:fltVal val="0"/>
                                          </p:val>
                                        </p:tav>
                                        <p:tav tm="100000">
                                          <p:val>
                                            <p:strVal val="#ppt_w"/>
                                          </p:val>
                                        </p:tav>
                                      </p:tavLst>
                                    </p:anim>
                                    <p:anim calcmode="lin" valueType="num">
                                      <p:cBhvr>
                                        <p:cTn id="16" dur="5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1"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2" fill="hold" display="0">
                  <p:stCondLst>
                    <p:cond delay="indefinite"/>
                  </p:stCondLst>
                  <p:endCondLst>
                    <p:cond evt="onStopAudio" delay="0">
                      <p:tgtEl>
                        <p:sldTgt/>
                      </p:tgtEl>
                    </p:cond>
                  </p:endCondLst>
                </p:cTn>
                <p:tgtEl>
                  <p:spTgt spid="2"/>
                </p:tgtEl>
              </p:cMediaNode>
            </p:audio>
          </p:childTnLst>
        </p:cTn>
      </p:par>
    </p:tnLst>
    <p:bldLst>
      <p:bldP spid="2052" grpId="0" animBg="1"/>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God Sees the Light as Good</a:t>
            </a:r>
          </a:p>
        </p:txBody>
      </p:sp>
      <p:sp>
        <p:nvSpPr>
          <p:cNvPr id="13315" name="Rectangle 3"/>
          <p:cNvSpPr>
            <a:spLocks noGrp="1" noChangeArrowheads="1"/>
          </p:cNvSpPr>
          <p:nvPr>
            <p:ph type="body" idx="1"/>
          </p:nvPr>
        </p:nvSpPr>
        <p:spPr>
          <a:xfrm>
            <a:off x="1371600" y="1524000"/>
            <a:ext cx="6477000" cy="4525963"/>
          </a:xfrm>
        </p:spPr>
        <p:txBody>
          <a:bodyPr/>
          <a:lstStyle/>
          <a:p>
            <a:r>
              <a:rPr lang="en-US" altLang="en-US"/>
              <a:t>What is this light good for?</a:t>
            </a:r>
          </a:p>
          <a:p>
            <a:r>
              <a:rPr lang="en-US" altLang="en-US"/>
              <a:t>Here light is mentioned without any source being seen.</a:t>
            </a:r>
          </a:p>
          <a:p>
            <a:r>
              <a:rPr lang="en-US" altLang="en-US"/>
              <a:t>Even if we can’t see its source, this light is good for:</a:t>
            </a:r>
          </a:p>
          <a:p>
            <a:pPr lvl="1"/>
            <a:r>
              <a:rPr lang="en-US" altLang="en-US"/>
              <a:t>Illumination</a:t>
            </a:r>
          </a:p>
          <a:p>
            <a:pPr lvl="1"/>
            <a:r>
              <a:rPr lang="en-US" altLang="en-US"/>
              <a:t>Heat</a:t>
            </a:r>
          </a:p>
          <a:p>
            <a:pPr lvl="1"/>
            <a:r>
              <a:rPr lang="en-US" altLang="en-US"/>
              <a:t>Giving &amp; sustaining life</a:t>
            </a:r>
          </a:p>
        </p:txBody>
      </p:sp>
    </p:spTree>
    <p:custDataLst>
      <p:tags r:id="rId1"/>
    </p:custDataLst>
  </p:cSld>
  <p:clrMapOvr>
    <a:masterClrMapping/>
  </p:clrMapOvr>
  <p:transition advTm="328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Appearance of Light Sources</a:t>
            </a:r>
          </a:p>
        </p:txBody>
      </p:sp>
      <p:sp>
        <p:nvSpPr>
          <p:cNvPr id="14340" name="Text Box 4"/>
          <p:cNvSpPr txBox="1">
            <a:spLocks noChangeArrowheads="1"/>
          </p:cNvSpPr>
          <p:nvPr/>
        </p:nvSpPr>
        <p:spPr bwMode="auto">
          <a:xfrm>
            <a:off x="609600" y="1524000"/>
            <a:ext cx="7848600"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Genesis 1:14 (NIV) And God said, "Let there be lights in the expanse of the sky to separate the day from the night, and let them serve as signs to mark seasons and days and years, 15 and let them be lights in the expanse of the sky to give light on the earth." And it was so. 16 God made two great lights</a:t>
            </a:r>
            <a:r>
              <a:rPr lang="en-US" altLang="en-US" sz="2400">
                <a:latin typeface="WP TypographicSymbols" pitchFamily="2" charset="0"/>
              </a:rPr>
              <a:t>n</a:t>
            </a:r>
            <a:r>
              <a:rPr lang="en-US" altLang="en-US" sz="2400"/>
              <a:t>the greater light to govern the day and the lesser light to govern the night. He also made the stars. 17 God set them in the expanse of the sky to give light on the earth, 18 to govern the day and the night, and to separate light from darkness. And God saw that it was good. 19 And there was evening, and there was morning</a:t>
            </a:r>
            <a:r>
              <a:rPr lang="en-US" altLang="en-US" sz="2400">
                <a:latin typeface="WP TypographicSymbols" pitchFamily="2" charset="0"/>
              </a:rPr>
              <a:t>n</a:t>
            </a:r>
            <a:r>
              <a:rPr lang="en-US" altLang="en-US" sz="2400"/>
              <a:t>the fourth day.</a:t>
            </a:r>
            <a:r>
              <a:rPr lang="en-US" altLang="en-US" sz="2800"/>
              <a:t> </a:t>
            </a:r>
          </a:p>
        </p:txBody>
      </p:sp>
    </p:spTree>
    <p:custDataLst>
      <p:tags r:id="rId1"/>
    </p:custDataLst>
  </p:cSld>
  <p:clrMapOvr>
    <a:masterClrMapping/>
  </p:clrMapOvr>
  <p:transition advTm="401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Appearance of Light Sources</a:t>
            </a:r>
          </a:p>
        </p:txBody>
      </p:sp>
      <p:sp>
        <p:nvSpPr>
          <p:cNvPr id="16387" name="Rectangle 3"/>
          <p:cNvSpPr>
            <a:spLocks noGrp="1" noChangeArrowheads="1"/>
          </p:cNvSpPr>
          <p:nvPr>
            <p:ph type="body" idx="1"/>
          </p:nvPr>
        </p:nvSpPr>
        <p:spPr>
          <a:xfrm>
            <a:off x="457200" y="1600200"/>
            <a:ext cx="8229600" cy="4800600"/>
          </a:xfrm>
        </p:spPr>
        <p:txBody>
          <a:bodyPr/>
          <a:lstStyle/>
          <a:p>
            <a:pPr>
              <a:lnSpc>
                <a:spcPct val="90000"/>
              </a:lnSpc>
            </a:pPr>
            <a:r>
              <a:rPr lang="en-US" altLang="en-US" sz="2800"/>
              <a:t>This happens after God has done further work on the earth since the creation of light in 1:3-5.</a:t>
            </a:r>
          </a:p>
          <a:p>
            <a:pPr>
              <a:lnSpc>
                <a:spcPct val="90000"/>
              </a:lnSpc>
            </a:pPr>
            <a:r>
              <a:rPr lang="en-US" altLang="en-US" sz="2800"/>
              <a:t>This work includes:</a:t>
            </a:r>
          </a:p>
          <a:p>
            <a:pPr lvl="1">
              <a:lnSpc>
                <a:spcPct val="90000"/>
              </a:lnSpc>
            </a:pPr>
            <a:r>
              <a:rPr lang="en-US" altLang="en-US" sz="2400"/>
              <a:t>Earth’s Atmosphere</a:t>
            </a:r>
          </a:p>
          <a:p>
            <a:pPr lvl="1">
              <a:lnSpc>
                <a:spcPct val="90000"/>
              </a:lnSpc>
            </a:pPr>
            <a:r>
              <a:rPr lang="en-US" altLang="en-US" sz="2400"/>
              <a:t>Dry land</a:t>
            </a:r>
          </a:p>
          <a:p>
            <a:pPr lvl="1">
              <a:lnSpc>
                <a:spcPct val="90000"/>
              </a:lnSpc>
            </a:pPr>
            <a:r>
              <a:rPr lang="en-US" altLang="en-US" sz="2400"/>
              <a:t>Plants</a:t>
            </a:r>
          </a:p>
          <a:p>
            <a:pPr>
              <a:lnSpc>
                <a:spcPct val="90000"/>
              </a:lnSpc>
            </a:pPr>
            <a:r>
              <a:rPr lang="en-US" altLang="en-US" sz="2800"/>
              <a:t>Were these light sources made right here in verses 14-19, or were they caused to appear after having been made back in verses 3-5?</a:t>
            </a:r>
          </a:p>
          <a:p>
            <a:pPr>
              <a:lnSpc>
                <a:spcPct val="90000"/>
              </a:lnSpc>
            </a:pPr>
            <a:r>
              <a:rPr lang="en-US" altLang="en-US" sz="2800"/>
              <a:t>I think these appear now because God has caused to atmosphere to clear up.</a:t>
            </a:r>
          </a:p>
        </p:txBody>
      </p:sp>
    </p:spTree>
    <p:custDataLst>
      <p:tags r:id="rId1"/>
    </p:custDataLst>
  </p:cSld>
  <p:clrMapOvr>
    <a:masterClrMapping/>
  </p:clrMapOvr>
  <p:transition advTm="494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Purposes of the Light Sources</a:t>
            </a:r>
          </a:p>
        </p:txBody>
      </p:sp>
      <p:sp>
        <p:nvSpPr>
          <p:cNvPr id="17411" name="Rectangle 3"/>
          <p:cNvSpPr>
            <a:spLocks noGrp="1" noChangeArrowheads="1"/>
          </p:cNvSpPr>
          <p:nvPr>
            <p:ph type="body" idx="1"/>
          </p:nvPr>
        </p:nvSpPr>
        <p:spPr/>
        <p:txBody>
          <a:bodyPr/>
          <a:lstStyle/>
          <a:p>
            <a:r>
              <a:rPr lang="en-US" altLang="en-US"/>
              <a:t>We are told these light sources function to:</a:t>
            </a:r>
          </a:p>
          <a:p>
            <a:pPr lvl="1"/>
            <a:r>
              <a:rPr lang="en-US" altLang="en-US"/>
              <a:t>Separate day and night</a:t>
            </a:r>
          </a:p>
          <a:p>
            <a:pPr lvl="1"/>
            <a:r>
              <a:rPr lang="en-US" altLang="en-US"/>
              <a:t>Act as signs</a:t>
            </a:r>
          </a:p>
          <a:p>
            <a:pPr lvl="1"/>
            <a:r>
              <a:rPr lang="en-US" altLang="en-US"/>
              <a:t>Mark the seasons, days &amp; years</a:t>
            </a:r>
          </a:p>
          <a:p>
            <a:pPr lvl="1"/>
            <a:r>
              <a:rPr lang="en-US" altLang="en-US"/>
              <a:t>Illuminate the earth</a:t>
            </a:r>
          </a:p>
          <a:p>
            <a:pPr lvl="1"/>
            <a:r>
              <a:rPr lang="en-US" altLang="en-US"/>
              <a:t>Govern the day (sun) &amp; govern the night (moon).</a:t>
            </a:r>
          </a:p>
          <a:p>
            <a:r>
              <a:rPr lang="en-US" altLang="en-US"/>
              <a:t>How do they do this? </a:t>
            </a:r>
          </a:p>
        </p:txBody>
      </p:sp>
    </p:spTree>
    <p:custDataLst>
      <p:tags r:id="rId1"/>
    </p:custDataLst>
  </p:cSld>
  <p:clrMapOvr>
    <a:masterClrMapping/>
  </p:clrMapOvr>
  <p:transition advTm="294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How do they do this?</a:t>
            </a:r>
          </a:p>
        </p:txBody>
      </p:sp>
      <p:sp>
        <p:nvSpPr>
          <p:cNvPr id="18435" name="Rectangle 3"/>
          <p:cNvSpPr>
            <a:spLocks noGrp="1" noChangeArrowheads="1"/>
          </p:cNvSpPr>
          <p:nvPr>
            <p:ph type="body" idx="1"/>
          </p:nvPr>
        </p:nvSpPr>
        <p:spPr/>
        <p:txBody>
          <a:bodyPr/>
          <a:lstStyle/>
          <a:p>
            <a:r>
              <a:rPr lang="en-US" altLang="en-US"/>
              <a:t>Some of these things were not known by humans in ancient times; others were.</a:t>
            </a:r>
          </a:p>
          <a:p>
            <a:r>
              <a:rPr lang="en-US" altLang="en-US"/>
              <a:t>To separate day &amp; night.</a:t>
            </a:r>
          </a:p>
          <a:p>
            <a:pPr lvl="1"/>
            <a:r>
              <a:rPr lang="en-US" altLang="en-US"/>
              <a:t>Clearly the sun does this by illuminating our atmosphere.</a:t>
            </a:r>
          </a:p>
          <a:p>
            <a:pPr lvl="1"/>
            <a:r>
              <a:rPr lang="en-US" altLang="en-US"/>
              <a:t>The ancients knew that the sky lit up as the sun rose; they may not have known why or how.  </a:t>
            </a:r>
          </a:p>
          <a:p>
            <a:pPr lvl="1"/>
            <a:r>
              <a:rPr lang="en-US" altLang="en-US"/>
              <a:t>God knew.</a:t>
            </a:r>
          </a:p>
        </p:txBody>
      </p:sp>
    </p:spTree>
    <p:custDataLst>
      <p:tags r:id="rId1"/>
    </p:custDataLst>
  </p:cSld>
  <p:clrMapOvr>
    <a:masterClrMapping/>
  </p:clrMapOvr>
  <p:transition advTm="278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How do they do this?</a:t>
            </a:r>
          </a:p>
        </p:txBody>
      </p:sp>
      <p:sp>
        <p:nvSpPr>
          <p:cNvPr id="19459" name="Rectangle 3"/>
          <p:cNvSpPr>
            <a:spLocks noGrp="1" noChangeArrowheads="1"/>
          </p:cNvSpPr>
          <p:nvPr>
            <p:ph type="body" idx="1"/>
          </p:nvPr>
        </p:nvSpPr>
        <p:spPr>
          <a:xfrm>
            <a:off x="457200" y="1371600"/>
            <a:ext cx="8229600" cy="5257800"/>
          </a:xfrm>
        </p:spPr>
        <p:txBody>
          <a:bodyPr/>
          <a:lstStyle/>
          <a:p>
            <a:pPr>
              <a:lnSpc>
                <a:spcPct val="90000"/>
              </a:lnSpc>
            </a:pPr>
            <a:r>
              <a:rPr lang="en-US" altLang="en-US"/>
              <a:t>To function as signs:</a:t>
            </a:r>
          </a:p>
          <a:p>
            <a:pPr lvl="1">
              <a:lnSpc>
                <a:spcPct val="90000"/>
              </a:lnSpc>
            </a:pPr>
            <a:r>
              <a:rPr lang="en-US" altLang="en-US"/>
              <a:t>Not sure if author intends anything more than marking off seasons, days &amp; years here.  Eclipses, comets, etc. might be included.</a:t>
            </a:r>
          </a:p>
          <a:p>
            <a:pPr>
              <a:lnSpc>
                <a:spcPct val="90000"/>
              </a:lnSpc>
            </a:pPr>
            <a:r>
              <a:rPr lang="en-US" altLang="en-US"/>
              <a:t>To mark seasons &amp; years:</a:t>
            </a:r>
          </a:p>
          <a:p>
            <a:pPr lvl="1">
              <a:lnSpc>
                <a:spcPct val="90000"/>
              </a:lnSpc>
            </a:pPr>
            <a:r>
              <a:rPr lang="en-US" altLang="en-US"/>
              <a:t>Already in ancient times, before the development of detailed calendars, farmers knew from the relative positions of stars &amp; sun when to plant their crops.</a:t>
            </a:r>
          </a:p>
          <a:p>
            <a:pPr lvl="1">
              <a:lnSpc>
                <a:spcPct val="90000"/>
              </a:lnSpc>
            </a:pPr>
            <a:r>
              <a:rPr lang="en-US" altLang="en-US"/>
              <a:t>And people marked the passing of a year by the return of the sun to its same position among the stars.</a:t>
            </a:r>
          </a:p>
        </p:txBody>
      </p:sp>
    </p:spTree>
    <p:custDataLst>
      <p:tags r:id="rId1"/>
    </p:custDataLst>
  </p:cSld>
  <p:clrMapOvr>
    <a:masterClrMapping/>
  </p:clrMapOvr>
  <p:transition advTm="515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How do they do this?</a:t>
            </a:r>
          </a:p>
        </p:txBody>
      </p:sp>
      <p:sp>
        <p:nvSpPr>
          <p:cNvPr id="20483" name="Rectangle 3"/>
          <p:cNvSpPr>
            <a:spLocks noGrp="1" noChangeArrowheads="1"/>
          </p:cNvSpPr>
          <p:nvPr>
            <p:ph type="body" idx="1"/>
          </p:nvPr>
        </p:nvSpPr>
        <p:spPr/>
        <p:txBody>
          <a:bodyPr/>
          <a:lstStyle/>
          <a:p>
            <a:r>
              <a:rPr lang="en-US" altLang="en-US"/>
              <a:t>To mark the months:</a:t>
            </a:r>
          </a:p>
          <a:p>
            <a:pPr lvl="1"/>
            <a:r>
              <a:rPr lang="en-US" altLang="en-US"/>
              <a:t>The phases of the moon mark off the months.</a:t>
            </a:r>
          </a:p>
          <a:p>
            <a:pPr lvl="1"/>
            <a:r>
              <a:rPr lang="en-US" altLang="en-US"/>
              <a:t>In ancient calendars, the months actually corresponded to the moon’s phases, though they don’t in our current Western calendar.</a:t>
            </a:r>
          </a:p>
          <a:p>
            <a:r>
              <a:rPr lang="en-US" altLang="en-US"/>
              <a:t>To illuminate the earth:</a:t>
            </a:r>
          </a:p>
          <a:p>
            <a:pPr lvl="1"/>
            <a:r>
              <a:rPr lang="en-US" altLang="en-US"/>
              <a:t>This was rather obvious to the ancients, and included both the sun and the moon, and possibly the stars also.</a:t>
            </a:r>
          </a:p>
        </p:txBody>
      </p:sp>
    </p:spTree>
    <p:custDataLst>
      <p:tags r:id="rId1"/>
    </p:custDataLst>
  </p:cSld>
  <p:clrMapOvr>
    <a:masterClrMapping/>
  </p:clrMapOvr>
  <p:transition advTm="589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To Govern Day &amp; Night</a:t>
            </a:r>
          </a:p>
        </p:txBody>
      </p:sp>
      <p:sp>
        <p:nvSpPr>
          <p:cNvPr id="21507" name="Rectangle 3"/>
          <p:cNvSpPr>
            <a:spLocks noGrp="1" noChangeArrowheads="1"/>
          </p:cNvSpPr>
          <p:nvPr>
            <p:ph type="body" idx="1"/>
          </p:nvPr>
        </p:nvSpPr>
        <p:spPr>
          <a:xfrm>
            <a:off x="685800" y="1600200"/>
            <a:ext cx="7772400" cy="4525963"/>
          </a:xfrm>
        </p:spPr>
        <p:txBody>
          <a:bodyPr/>
          <a:lstStyle/>
          <a:p>
            <a:r>
              <a:rPr lang="en-US" altLang="en-US"/>
              <a:t>Probably “govern” should be translated here as “dominate.”</a:t>
            </a:r>
          </a:p>
          <a:p>
            <a:r>
              <a:rPr lang="en-US" altLang="en-US"/>
              <a:t>Clearly the sun dominates the day.</a:t>
            </a:r>
          </a:p>
          <a:p>
            <a:r>
              <a:rPr lang="en-US" altLang="en-US"/>
              <a:t>When it is up at night, the moon dominates the night (and dominates the stars also).</a:t>
            </a:r>
          </a:p>
          <a:p>
            <a:r>
              <a:rPr lang="en-US" altLang="en-US"/>
              <a:t>All these light sources are, like the light itself, “good.”</a:t>
            </a:r>
          </a:p>
        </p:txBody>
      </p:sp>
    </p:spTree>
    <p:custDataLst>
      <p:tags r:id="rId1"/>
    </p:custDataLst>
  </p:cSld>
  <p:clrMapOvr>
    <a:masterClrMapping/>
  </p:clrMapOvr>
  <p:transition advTm="262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Conclusions</a:t>
            </a:r>
          </a:p>
        </p:txBody>
      </p:sp>
      <p:sp>
        <p:nvSpPr>
          <p:cNvPr id="22531" name="Rectangle 3"/>
          <p:cNvSpPr>
            <a:spLocks noGrp="1" noChangeArrowheads="1"/>
          </p:cNvSpPr>
          <p:nvPr>
            <p:ph type="body" idx="1"/>
          </p:nvPr>
        </p:nvSpPr>
        <p:spPr/>
        <p:txBody>
          <a:bodyPr/>
          <a:lstStyle/>
          <a:p>
            <a:pPr>
              <a:lnSpc>
                <a:spcPct val="90000"/>
              </a:lnSpc>
            </a:pPr>
            <a:r>
              <a:rPr lang="en-US" altLang="en-US" sz="2800"/>
              <a:t>God created light, which is necessary for all of life as we know it.</a:t>
            </a:r>
          </a:p>
          <a:p>
            <a:pPr>
              <a:lnSpc>
                <a:spcPct val="90000"/>
              </a:lnSpc>
            </a:pPr>
            <a:r>
              <a:rPr lang="en-US" altLang="en-US" sz="2800"/>
              <a:t>It is easy for us to be laid-back, to take such things for granted, to be unthankful.</a:t>
            </a:r>
          </a:p>
          <a:p>
            <a:pPr>
              <a:lnSpc>
                <a:spcPct val="90000"/>
              </a:lnSpc>
            </a:pPr>
            <a:r>
              <a:rPr lang="en-US" altLang="en-US" sz="2800"/>
              <a:t>We need to continually remind ourselves that God  given us everything good we have.</a:t>
            </a:r>
          </a:p>
          <a:p>
            <a:pPr>
              <a:lnSpc>
                <a:spcPct val="90000"/>
              </a:lnSpc>
            </a:pPr>
            <a:r>
              <a:rPr lang="en-US" altLang="en-US" sz="2800"/>
              <a:t>James 1:17 (NIV) Every good and perfect gift is from above, coming down from the Father of the heavenly lights, who does not change like shifting shadows. </a:t>
            </a:r>
          </a:p>
        </p:txBody>
      </p:sp>
    </p:spTree>
    <p:custDataLst>
      <p:tags r:id="rId1"/>
    </p:custDataLst>
  </p:cSld>
  <p:clrMapOvr>
    <a:masterClrMapping/>
  </p:clrMapOvr>
  <p:transition advTm="327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Conclusions</a:t>
            </a:r>
          </a:p>
        </p:txBody>
      </p:sp>
      <p:sp>
        <p:nvSpPr>
          <p:cNvPr id="23555" name="Rectangle 3"/>
          <p:cNvSpPr>
            <a:spLocks noGrp="1" noChangeArrowheads="1"/>
          </p:cNvSpPr>
          <p:nvPr>
            <p:ph type="body" idx="1"/>
          </p:nvPr>
        </p:nvSpPr>
        <p:spPr/>
        <p:txBody>
          <a:bodyPr/>
          <a:lstStyle/>
          <a:p>
            <a:pPr>
              <a:lnSpc>
                <a:spcPct val="90000"/>
              </a:lnSpc>
            </a:pPr>
            <a:r>
              <a:rPr lang="en-US" altLang="en-US"/>
              <a:t>Along with light, and partly because of the light, God has given us:</a:t>
            </a:r>
          </a:p>
          <a:p>
            <a:pPr lvl="1">
              <a:lnSpc>
                <a:spcPct val="90000"/>
              </a:lnSpc>
            </a:pPr>
            <a:r>
              <a:rPr lang="en-US" altLang="en-US"/>
              <a:t>Life</a:t>
            </a:r>
          </a:p>
          <a:p>
            <a:pPr lvl="1">
              <a:lnSpc>
                <a:spcPct val="90000"/>
              </a:lnSpc>
            </a:pPr>
            <a:r>
              <a:rPr lang="en-US" altLang="en-US"/>
              <a:t>Illumination</a:t>
            </a:r>
          </a:p>
          <a:p>
            <a:pPr lvl="1">
              <a:lnSpc>
                <a:spcPct val="90000"/>
              </a:lnSpc>
            </a:pPr>
            <a:r>
              <a:rPr lang="en-US" altLang="en-US"/>
              <a:t>Warmth</a:t>
            </a:r>
          </a:p>
          <a:p>
            <a:pPr lvl="1">
              <a:lnSpc>
                <a:spcPct val="90000"/>
              </a:lnSpc>
            </a:pPr>
            <a:r>
              <a:rPr lang="en-US" altLang="en-US"/>
              <a:t>Time-keepers</a:t>
            </a:r>
          </a:p>
          <a:p>
            <a:pPr>
              <a:lnSpc>
                <a:spcPct val="90000"/>
              </a:lnSpc>
            </a:pPr>
            <a:r>
              <a:rPr lang="en-US" altLang="en-US"/>
              <a:t>Are we using these things in such a way that shows we know where they come from?</a:t>
            </a:r>
          </a:p>
        </p:txBody>
      </p:sp>
    </p:spTree>
    <p:custDataLst>
      <p:tags r:id="rId1"/>
    </p:custDataLst>
  </p:cSld>
  <p:clrMapOvr>
    <a:masterClrMapping/>
  </p:clrMapOvr>
  <p:transition advTm="231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Overview</a:t>
            </a:r>
          </a:p>
        </p:txBody>
      </p:sp>
      <p:sp>
        <p:nvSpPr>
          <p:cNvPr id="3075" name="Rectangle 3"/>
          <p:cNvSpPr>
            <a:spLocks noGrp="1" noChangeArrowheads="1"/>
          </p:cNvSpPr>
          <p:nvPr>
            <p:ph type="body" idx="1"/>
          </p:nvPr>
        </p:nvSpPr>
        <p:spPr>
          <a:xfrm>
            <a:off x="990600" y="1600200"/>
            <a:ext cx="7239000" cy="4525963"/>
          </a:xfrm>
        </p:spPr>
        <p:txBody>
          <a:bodyPr/>
          <a:lstStyle/>
          <a:p>
            <a:r>
              <a:rPr lang="en-US" altLang="en-US"/>
              <a:t>A series of eight talks on light given to a young people’s camp at French Creek State Park in Pennsylvania, August 1979.</a:t>
            </a:r>
          </a:p>
          <a:p>
            <a:r>
              <a:rPr lang="en-US" altLang="en-US"/>
              <a:t>The first two talks look at light as it is in nature, in order to understand the biblical analogies which make up the remaining six talks.</a:t>
            </a:r>
          </a:p>
        </p:txBody>
      </p:sp>
    </p:spTree>
    <p:custDataLst>
      <p:tags r:id="rId1"/>
    </p:custDataLst>
  </p:cSld>
  <p:clrMapOvr>
    <a:masterClrMapping/>
  </p:clrMapOvr>
  <p:transition advTm="206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AutoShape 6"/>
          <p:cNvSpPr>
            <a:spLocks noChangeArrowheads="1"/>
          </p:cNvSpPr>
          <p:nvPr/>
        </p:nvSpPr>
        <p:spPr bwMode="auto">
          <a:xfrm>
            <a:off x="2362200" y="990600"/>
            <a:ext cx="4876800" cy="3810000"/>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0" name="Rectangle 4"/>
          <p:cNvSpPr>
            <a:spLocks noGrp="1" noChangeArrowheads="1"/>
          </p:cNvSpPr>
          <p:nvPr>
            <p:ph type="ctrTitle"/>
          </p:nvPr>
        </p:nvSpPr>
        <p:spPr>
          <a:xfrm>
            <a:off x="685800" y="2133600"/>
            <a:ext cx="7772400" cy="1470025"/>
          </a:xfrm>
        </p:spPr>
        <p:txBody>
          <a:bodyPr/>
          <a:lstStyle/>
          <a:p>
            <a:r>
              <a:rPr lang="en-US" altLang="en-US"/>
              <a:t>The End</a:t>
            </a:r>
          </a:p>
        </p:txBody>
      </p:sp>
      <p:sp>
        <p:nvSpPr>
          <p:cNvPr id="39941" name="Rectangle 5"/>
          <p:cNvSpPr>
            <a:spLocks noGrp="1" noChangeArrowheads="1"/>
          </p:cNvSpPr>
          <p:nvPr>
            <p:ph type="subTitle" idx="1"/>
          </p:nvPr>
        </p:nvSpPr>
        <p:spPr>
          <a:xfrm>
            <a:off x="1524000" y="3962400"/>
            <a:ext cx="6400800" cy="1752600"/>
          </a:xfrm>
        </p:spPr>
        <p:txBody>
          <a:bodyPr/>
          <a:lstStyle/>
          <a:p>
            <a:endParaRPr lang="en-US" altLang="en-US"/>
          </a:p>
        </p:txBody>
      </p:sp>
    </p:spTree>
  </p:cSld>
  <p:clrMapOvr>
    <a:masterClrMapping/>
  </p:clrMapOvr>
  <p:transition advTm="1175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500" fill="hold"/>
                                        <p:tgtEl>
                                          <p:spTgt spid="39942"/>
                                        </p:tgtEl>
                                        <p:attrNameLst>
                                          <p:attrName>ppt_w</p:attrName>
                                        </p:attrNameLst>
                                      </p:cBhvr>
                                      <p:tavLst>
                                        <p:tav tm="0">
                                          <p:val>
                                            <p:fltVal val="0"/>
                                          </p:val>
                                        </p:tav>
                                        <p:tav tm="100000">
                                          <p:val>
                                            <p:strVal val="#ppt_w"/>
                                          </p:val>
                                        </p:tav>
                                      </p:tavLst>
                                    </p:anim>
                                    <p:anim calcmode="lin" valueType="num">
                                      <p:cBhvr>
                                        <p:cTn id="8" dur="500" fill="hold"/>
                                        <p:tgtEl>
                                          <p:spTgt spid="399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Series Contents</a:t>
            </a:r>
          </a:p>
        </p:txBody>
      </p:sp>
      <p:sp>
        <p:nvSpPr>
          <p:cNvPr id="4099" name="Rectangle 3"/>
          <p:cNvSpPr>
            <a:spLocks noGrp="1" noChangeArrowheads="1"/>
          </p:cNvSpPr>
          <p:nvPr>
            <p:ph type="body" idx="1"/>
          </p:nvPr>
        </p:nvSpPr>
        <p:spPr/>
        <p:txBody>
          <a:bodyPr/>
          <a:lstStyle/>
          <a:p>
            <a:pPr>
              <a:lnSpc>
                <a:spcPct val="90000"/>
              </a:lnSpc>
            </a:pPr>
            <a:r>
              <a:rPr lang="en-US" altLang="en-US"/>
              <a:t>1. The Creation of Light (Genesis 1)</a:t>
            </a:r>
          </a:p>
          <a:p>
            <a:pPr>
              <a:lnSpc>
                <a:spcPct val="90000"/>
              </a:lnSpc>
            </a:pPr>
            <a:r>
              <a:rPr lang="en-US" altLang="en-US"/>
              <a:t>2. Light Revealing God (Psalm 19)</a:t>
            </a:r>
          </a:p>
          <a:p>
            <a:pPr>
              <a:lnSpc>
                <a:spcPct val="90000"/>
              </a:lnSpc>
            </a:pPr>
            <a:r>
              <a:rPr lang="en-US" altLang="en-US"/>
              <a:t>3. God’s Word as Light (Psalm 119)</a:t>
            </a:r>
          </a:p>
          <a:p>
            <a:pPr>
              <a:lnSpc>
                <a:spcPct val="90000"/>
              </a:lnSpc>
            </a:pPr>
            <a:r>
              <a:rPr lang="en-US" altLang="en-US"/>
              <a:t>4. Messiah the Light (Isaiah 8-9)</a:t>
            </a:r>
          </a:p>
          <a:p>
            <a:pPr>
              <a:lnSpc>
                <a:spcPct val="90000"/>
              </a:lnSpc>
            </a:pPr>
            <a:r>
              <a:rPr lang="en-US" altLang="en-US"/>
              <a:t>5. God, Our Light in Bad Times (Micah 7)</a:t>
            </a:r>
          </a:p>
          <a:p>
            <a:pPr>
              <a:lnSpc>
                <a:spcPct val="90000"/>
              </a:lnSpc>
            </a:pPr>
            <a:r>
              <a:rPr lang="en-US" altLang="en-US"/>
              <a:t>6. God is Light (1 John 1-2)</a:t>
            </a:r>
          </a:p>
          <a:p>
            <a:pPr>
              <a:lnSpc>
                <a:spcPct val="90000"/>
              </a:lnSpc>
            </a:pPr>
            <a:r>
              <a:rPr lang="en-US" altLang="en-US"/>
              <a:t>7. Walk as Children of Light (Ephesians 5)</a:t>
            </a:r>
          </a:p>
          <a:p>
            <a:pPr>
              <a:lnSpc>
                <a:spcPct val="90000"/>
              </a:lnSpc>
            </a:pPr>
            <a:r>
              <a:rPr lang="en-US" altLang="en-US"/>
              <a:t>8. Let Your Light Shine (Matthew 5)</a:t>
            </a:r>
          </a:p>
        </p:txBody>
      </p:sp>
    </p:spTree>
    <p:custDataLst>
      <p:tags r:id="rId1"/>
    </p:custDataLst>
  </p:cSld>
  <p:clrMapOvr>
    <a:masterClrMapping/>
  </p:clrMapOvr>
  <p:transition advTm="507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reationGod"/>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b="26231"/>
          <a:stretch>
            <a:fillRect/>
          </a:stretch>
        </p:blipFill>
        <p:spPr bwMode="auto">
          <a:xfrm>
            <a:off x="1447800" y="293688"/>
            <a:ext cx="6477000" cy="6235700"/>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Grp="1" noChangeArrowheads="1"/>
          </p:cNvSpPr>
          <p:nvPr>
            <p:ph type="ctrTitle"/>
          </p:nvPr>
        </p:nvSpPr>
        <p:spPr/>
        <p:txBody>
          <a:bodyPr/>
          <a:lstStyle/>
          <a:p>
            <a:r>
              <a:rPr lang="en-US" altLang="en-US"/>
              <a:t>1. The Creation of Light</a:t>
            </a:r>
          </a:p>
        </p:txBody>
      </p:sp>
      <p:sp>
        <p:nvSpPr>
          <p:cNvPr id="5125" name="Rectangle 5"/>
          <p:cNvSpPr>
            <a:spLocks noGrp="1" noChangeArrowheads="1"/>
          </p:cNvSpPr>
          <p:nvPr>
            <p:ph type="subTitle" idx="1"/>
          </p:nvPr>
        </p:nvSpPr>
        <p:spPr/>
        <p:txBody>
          <a:bodyPr/>
          <a:lstStyle/>
          <a:p>
            <a:r>
              <a:rPr lang="en-US" altLang="en-US"/>
              <a:t>Genesis 1</a:t>
            </a:r>
          </a:p>
        </p:txBody>
      </p:sp>
    </p:spTree>
    <p:custDataLst>
      <p:tags r:id="rId1"/>
    </p:custDataLst>
  </p:cSld>
  <p:clrMapOvr>
    <a:masterClrMapping/>
  </p:clrMapOvr>
  <p:transition advTm="67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125">
                                            <p:txEl>
                                              <p:pRg st="0" end="0"/>
                                            </p:txEl>
                                          </p:spTgt>
                                        </p:tgtEl>
                                        <p:attrNameLst>
                                          <p:attrName>style.visibility</p:attrName>
                                        </p:attrNameLst>
                                      </p:cBhvr>
                                      <p:to>
                                        <p:strVal val="visible"/>
                                      </p:to>
                                    </p:set>
                                    <p:animEffect transition="in" filter="checkerboard(across)">
                                      <p:cBhvr>
                                        <p:cTn id="13" dur="5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Introduction</a:t>
            </a:r>
          </a:p>
        </p:txBody>
      </p:sp>
      <p:sp>
        <p:nvSpPr>
          <p:cNvPr id="7171" name="Rectangle 3"/>
          <p:cNvSpPr>
            <a:spLocks noGrp="1" noChangeArrowheads="1"/>
          </p:cNvSpPr>
          <p:nvPr>
            <p:ph type="body" idx="1"/>
          </p:nvPr>
        </p:nvSpPr>
        <p:spPr>
          <a:xfrm>
            <a:off x="838200" y="1600200"/>
            <a:ext cx="7467600" cy="4525963"/>
          </a:xfrm>
        </p:spPr>
        <p:txBody>
          <a:bodyPr/>
          <a:lstStyle/>
          <a:p>
            <a:pPr>
              <a:lnSpc>
                <a:spcPct val="90000"/>
              </a:lnSpc>
            </a:pPr>
            <a:r>
              <a:rPr lang="en-US" altLang="en-US"/>
              <a:t>In order to understand the Bible’s use of light as an illustration of various spiritual truths, it is helpful to understand some things about light in the physical world.</a:t>
            </a:r>
          </a:p>
          <a:p>
            <a:pPr>
              <a:lnSpc>
                <a:spcPct val="90000"/>
              </a:lnSpc>
            </a:pPr>
            <a:r>
              <a:rPr lang="en-US" altLang="en-US"/>
              <a:t>Here we will look at the creation of light by God in Gen 1:3-5, and the appearance of light sources in Gen 1:14-19.</a:t>
            </a:r>
          </a:p>
        </p:txBody>
      </p:sp>
    </p:spTree>
    <p:custDataLst>
      <p:tags r:id="rId1"/>
    </p:custDataLst>
  </p:cSld>
  <p:clrMapOvr>
    <a:masterClrMapping/>
  </p:clrMapOvr>
  <p:transition advTm="185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2"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Creation of Light</a:t>
            </a:r>
          </a:p>
        </p:txBody>
      </p:sp>
      <p:sp>
        <p:nvSpPr>
          <p:cNvPr id="8196" name="Text Box 4"/>
          <p:cNvSpPr txBox="1">
            <a:spLocks noChangeArrowheads="1"/>
          </p:cNvSpPr>
          <p:nvPr/>
        </p:nvSpPr>
        <p:spPr bwMode="auto">
          <a:xfrm>
            <a:off x="914400" y="1752600"/>
            <a:ext cx="7315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Genesis 1:3 (NIV) And God said, "Let there be light," and there was light. 4 God saw that the light was good, and he separated the light from the darkness. 5 God called the light "day," and the darkness he called "night." And there was evening, and there was morning</a:t>
            </a:r>
            <a:r>
              <a:rPr lang="en-US" altLang="en-US" sz="3200">
                <a:latin typeface="WP TypographicSymbols" pitchFamily="2" charset="0"/>
              </a:rPr>
              <a:t>n</a:t>
            </a:r>
            <a:r>
              <a:rPr lang="en-US" altLang="en-US" sz="3200"/>
              <a:t>the first day. </a:t>
            </a:r>
          </a:p>
        </p:txBody>
      </p:sp>
    </p:spTree>
    <p:custDataLst>
      <p:tags r:id="rId1"/>
    </p:custDataLst>
  </p:cSld>
  <p:clrMapOvr>
    <a:masterClrMapping/>
  </p:clrMapOvr>
  <p:transition advTm="214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Creation of Light</a:t>
            </a:r>
          </a:p>
        </p:txBody>
      </p:sp>
      <p:sp>
        <p:nvSpPr>
          <p:cNvPr id="10243" name="Rectangle 3"/>
          <p:cNvSpPr>
            <a:spLocks noGrp="1" noChangeArrowheads="1"/>
          </p:cNvSpPr>
          <p:nvPr>
            <p:ph type="body" idx="1"/>
          </p:nvPr>
        </p:nvSpPr>
        <p:spPr>
          <a:xfrm>
            <a:off x="685800" y="1600200"/>
            <a:ext cx="7772400" cy="4525963"/>
          </a:xfrm>
        </p:spPr>
        <p:txBody>
          <a:bodyPr/>
          <a:lstStyle/>
          <a:p>
            <a:r>
              <a:rPr lang="en-US" altLang="en-US"/>
              <a:t>God created light as part of His plan in organizing the matter He had created earlier.</a:t>
            </a:r>
          </a:p>
          <a:p>
            <a:r>
              <a:rPr lang="en-US" altLang="en-US"/>
              <a:t>The Genesis account gives no creation of darkness, as dark is merely the absence of light.</a:t>
            </a:r>
          </a:p>
          <a:p>
            <a:r>
              <a:rPr lang="en-US" altLang="en-US"/>
              <a:t>As we shall see, however, darkness has a symbolic function in the Bible.</a:t>
            </a:r>
          </a:p>
        </p:txBody>
      </p:sp>
    </p:spTree>
    <p:custDataLst>
      <p:tags r:id="rId1"/>
    </p:custDataLst>
  </p:cSld>
  <p:clrMapOvr>
    <a:masterClrMapping/>
  </p:clrMapOvr>
  <p:transition advTm="208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God Speaks</a:t>
            </a:r>
          </a:p>
        </p:txBody>
      </p:sp>
      <p:sp>
        <p:nvSpPr>
          <p:cNvPr id="11267" name="Rectangle 3"/>
          <p:cNvSpPr>
            <a:spLocks noGrp="1" noChangeArrowheads="1"/>
          </p:cNvSpPr>
          <p:nvPr>
            <p:ph type="body" idx="1"/>
          </p:nvPr>
        </p:nvSpPr>
        <p:spPr>
          <a:xfrm>
            <a:off x="457200" y="1600200"/>
            <a:ext cx="8229600" cy="4876800"/>
          </a:xfrm>
        </p:spPr>
        <p:txBody>
          <a:bodyPr/>
          <a:lstStyle/>
          <a:p>
            <a:r>
              <a:rPr lang="en-US" altLang="en-US"/>
              <a:t>God said, “Let there be light.”</a:t>
            </a:r>
          </a:p>
          <a:p>
            <a:r>
              <a:rPr lang="en-US" altLang="en-US"/>
              <a:t>God speaks and it happens!</a:t>
            </a:r>
          </a:p>
          <a:p>
            <a:r>
              <a:rPr lang="en-US" altLang="en-US"/>
              <a:t>This is true of everything God does, but it doesn’t mean that God does not often use various means to bring about His will.</a:t>
            </a:r>
          </a:p>
          <a:p>
            <a:r>
              <a:rPr lang="en-US" altLang="en-US"/>
              <a:t>God is rather like the author of a novel, who determines what occurs in the novel, even though various characters may cause these events to happen.</a:t>
            </a:r>
          </a:p>
        </p:txBody>
      </p:sp>
    </p:spTree>
    <p:custDataLst>
      <p:tags r:id="rId1"/>
    </p:custDataLst>
  </p:cSld>
  <p:clrMapOvr>
    <a:masterClrMapping/>
  </p:clrMapOvr>
  <p:transition advTm="225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What Was Created Here?</a:t>
            </a:r>
          </a:p>
        </p:txBody>
      </p:sp>
      <p:sp>
        <p:nvSpPr>
          <p:cNvPr id="12291" name="Rectangle 3"/>
          <p:cNvSpPr>
            <a:spLocks noGrp="1" noChangeArrowheads="1"/>
          </p:cNvSpPr>
          <p:nvPr>
            <p:ph type="body" idx="1"/>
          </p:nvPr>
        </p:nvSpPr>
        <p:spPr/>
        <p:txBody>
          <a:bodyPr/>
          <a:lstStyle/>
          <a:p>
            <a:pPr>
              <a:lnSpc>
                <a:spcPct val="90000"/>
              </a:lnSpc>
            </a:pPr>
            <a:r>
              <a:rPr lang="en-US" altLang="en-US"/>
              <a:t>Was this pure light, independent of anything else?</a:t>
            </a:r>
          </a:p>
          <a:p>
            <a:pPr>
              <a:lnSpc>
                <a:spcPct val="90000"/>
              </a:lnSpc>
            </a:pPr>
            <a:r>
              <a:rPr lang="en-US" altLang="en-US"/>
              <a:t>Was it some sort of electrical light?</a:t>
            </a:r>
          </a:p>
          <a:p>
            <a:pPr>
              <a:lnSpc>
                <a:spcPct val="90000"/>
              </a:lnSpc>
            </a:pPr>
            <a:r>
              <a:rPr lang="en-US" altLang="en-US"/>
              <a:t>Was it the flash of the big bang?</a:t>
            </a:r>
          </a:p>
          <a:p>
            <a:pPr>
              <a:lnSpc>
                <a:spcPct val="90000"/>
              </a:lnSpc>
            </a:pPr>
            <a:r>
              <a:rPr lang="en-US" altLang="en-US"/>
              <a:t>Was it sunlight?</a:t>
            </a:r>
          </a:p>
          <a:p>
            <a:pPr>
              <a:lnSpc>
                <a:spcPct val="90000"/>
              </a:lnSpc>
            </a:pPr>
            <a:r>
              <a:rPr lang="en-US" altLang="en-US"/>
              <a:t>We aren’t told, so commentators have made various suggestions.</a:t>
            </a:r>
          </a:p>
          <a:p>
            <a:pPr>
              <a:lnSpc>
                <a:spcPct val="90000"/>
              </a:lnSpc>
            </a:pPr>
            <a:r>
              <a:rPr lang="en-US" altLang="en-US"/>
              <a:t>I think this was sunlight; see my PP talk “Genesis One &amp; the Origin of the Earth.”</a:t>
            </a:r>
          </a:p>
        </p:txBody>
      </p:sp>
    </p:spTree>
    <p:custDataLst>
      <p:tags r:id="rId1"/>
    </p:custDataLst>
  </p:cSld>
  <p:clrMapOvr>
    <a:masterClrMapping/>
  </p:clrMapOvr>
  <p:transition advTm="284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9|1.1"/>
</p:tagLst>
</file>

<file path=ppt/tags/tag10.xml><?xml version="1.0" encoding="utf-8"?>
<p:tagLst xmlns:a="http://schemas.openxmlformats.org/drawingml/2006/main" xmlns:r="http://schemas.openxmlformats.org/officeDocument/2006/relationships" xmlns:p="http://schemas.openxmlformats.org/presentationml/2006/main">
  <p:tag name="TIMING" val="|4.6|3.2|10.4|3.4|3.4|1.9"/>
</p:tagLst>
</file>

<file path=ppt/tags/tag11.xml><?xml version="1.0" encoding="utf-8"?>
<p:tagLst xmlns:a="http://schemas.openxmlformats.org/drawingml/2006/main" xmlns:r="http://schemas.openxmlformats.org/officeDocument/2006/relationships" xmlns:p="http://schemas.openxmlformats.org/presentationml/2006/main">
  <p:tag name="TIMING" val="|3.5"/>
</p:tagLst>
</file>

<file path=ppt/tags/tag12.xml><?xml version="1.0" encoding="utf-8"?>
<p:tagLst xmlns:a="http://schemas.openxmlformats.org/drawingml/2006/main" xmlns:r="http://schemas.openxmlformats.org/officeDocument/2006/relationships" xmlns:p="http://schemas.openxmlformats.org/presentationml/2006/main">
  <p:tag name="TIMING" val="|1.6|10.1|1.1|2.7|1.4|2.7|10.8"/>
</p:tagLst>
</file>

<file path=ppt/tags/tag13.xml><?xml version="1.0" encoding="utf-8"?>
<p:tagLst xmlns:a="http://schemas.openxmlformats.org/drawingml/2006/main" xmlns:r="http://schemas.openxmlformats.org/officeDocument/2006/relationships" xmlns:p="http://schemas.openxmlformats.org/presentationml/2006/main">
  <p:tag name="TIMING" val="|3.4|2.6|1.8|1.9|10.3|2|5.3"/>
</p:tagLst>
</file>

<file path=ppt/tags/tag14.xml><?xml version="1.0" encoding="utf-8"?>
<p:tagLst xmlns:a="http://schemas.openxmlformats.org/drawingml/2006/main" xmlns:r="http://schemas.openxmlformats.org/officeDocument/2006/relationships" xmlns:p="http://schemas.openxmlformats.org/presentationml/2006/main">
  <p:tag name="TIMING" val="|2|7.4|1.9|5.1|5.8"/>
</p:tagLst>
</file>

<file path=ppt/tags/tag15.xml><?xml version="1.0" encoding="utf-8"?>
<p:tagLst xmlns:a="http://schemas.openxmlformats.org/drawingml/2006/main" xmlns:r="http://schemas.openxmlformats.org/officeDocument/2006/relationships" xmlns:p="http://schemas.openxmlformats.org/presentationml/2006/main">
  <p:tag name="TIMING" val="|0.3|2.3|16.6|2.8|16"/>
</p:tagLst>
</file>

<file path=ppt/tags/tag16.xml><?xml version="1.0" encoding="utf-8"?>
<p:tagLst xmlns:a="http://schemas.openxmlformats.org/drawingml/2006/main" xmlns:r="http://schemas.openxmlformats.org/officeDocument/2006/relationships" xmlns:p="http://schemas.openxmlformats.org/presentationml/2006/main">
  <p:tag name="TIMING" val="|1.4|2.8|3.1|32.6|2.3"/>
</p:tagLst>
</file>

<file path=ppt/tags/tag17.xml><?xml version="1.0" encoding="utf-8"?>
<p:tagLst xmlns:a="http://schemas.openxmlformats.org/drawingml/2006/main" xmlns:r="http://schemas.openxmlformats.org/officeDocument/2006/relationships" xmlns:p="http://schemas.openxmlformats.org/presentationml/2006/main">
  <p:tag name="TIMING" val="|2.1|3.6|4.1|5.1"/>
</p:tagLst>
</file>

<file path=ppt/tags/tag18.xml><?xml version="1.0" encoding="utf-8"?>
<p:tagLst xmlns:a="http://schemas.openxmlformats.org/drawingml/2006/main" xmlns:r="http://schemas.openxmlformats.org/officeDocument/2006/relationships" xmlns:p="http://schemas.openxmlformats.org/presentationml/2006/main">
  <p:tag name="TIMING" val="|0.7|4.7|8.2|7.5"/>
</p:tagLst>
</file>

<file path=ppt/tags/tag19.xml><?xml version="1.0" encoding="utf-8"?>
<p:tagLst xmlns:a="http://schemas.openxmlformats.org/drawingml/2006/main" xmlns:r="http://schemas.openxmlformats.org/officeDocument/2006/relationships" xmlns:p="http://schemas.openxmlformats.org/presentationml/2006/main">
  <p:tag name="TIMING" val="|0.5|3.5|1.7|1.6|1.5|5.7"/>
</p:tagLst>
</file>

<file path=ppt/tags/tag2.xml><?xml version="1.0" encoding="utf-8"?>
<p:tagLst xmlns:a="http://schemas.openxmlformats.org/drawingml/2006/main" xmlns:r="http://schemas.openxmlformats.org/officeDocument/2006/relationships" xmlns:p="http://schemas.openxmlformats.org/presentationml/2006/main">
  <p:tag name="TIMING" val="|2.3|8.4"/>
</p:tagLst>
</file>

<file path=ppt/tags/tag3.xml><?xml version="1.0" encoding="utf-8"?>
<p:tagLst xmlns:a="http://schemas.openxmlformats.org/drawingml/2006/main" xmlns:r="http://schemas.openxmlformats.org/officeDocument/2006/relationships" xmlns:p="http://schemas.openxmlformats.org/presentationml/2006/main">
  <p:tag name="TIMING" val="|1.9|4.9|4.7|5.2|8.4|6.5|7.2|5.7"/>
</p:tagLst>
</file>

<file path=ppt/tags/tag4.xml><?xml version="1.0" encoding="utf-8"?>
<p:tagLst xmlns:a="http://schemas.openxmlformats.org/drawingml/2006/main" xmlns:r="http://schemas.openxmlformats.org/officeDocument/2006/relationships" xmlns:p="http://schemas.openxmlformats.org/presentationml/2006/main">
  <p:tag name="TIMING" val="|1.1|2.1"/>
</p:tagLst>
</file>

<file path=ppt/tags/tag5.xml><?xml version="1.0" encoding="utf-8"?>
<p:tagLst xmlns:a="http://schemas.openxmlformats.org/drawingml/2006/main" xmlns:r="http://schemas.openxmlformats.org/officeDocument/2006/relationships" xmlns:p="http://schemas.openxmlformats.org/presentationml/2006/main">
  <p:tag name="TIMING" val="|0.9|6.4"/>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1|6.9|5.8"/>
</p:tagLst>
</file>

<file path=ppt/tags/tag8.xml><?xml version="1.0" encoding="utf-8"?>
<p:tagLst xmlns:a="http://schemas.openxmlformats.org/drawingml/2006/main" xmlns:r="http://schemas.openxmlformats.org/officeDocument/2006/relationships" xmlns:p="http://schemas.openxmlformats.org/presentationml/2006/main">
  <p:tag name="TIMING" val="|0.6|1.7|2.2|6.8"/>
</p:tagLst>
</file>

<file path=ppt/tags/tag9.xml><?xml version="1.0" encoding="utf-8"?>
<p:tagLst xmlns:a="http://schemas.openxmlformats.org/drawingml/2006/main" xmlns:r="http://schemas.openxmlformats.org/officeDocument/2006/relationships" xmlns:p="http://schemas.openxmlformats.org/presentationml/2006/main">
  <p:tag name="TIMING" val="|2.1|4.2|3.2|2.5|2.6|3.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156</TotalTime>
  <Words>1198</Words>
  <Application>Microsoft Office PowerPoint</Application>
  <PresentationFormat>On-screen Show (4:3)</PresentationFormat>
  <Paragraphs>98</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LIGHT</vt:lpstr>
      <vt:lpstr>Overview</vt:lpstr>
      <vt:lpstr>Series Contents</vt:lpstr>
      <vt:lpstr>1. The Creation of Light</vt:lpstr>
      <vt:lpstr>Introduction</vt:lpstr>
      <vt:lpstr>The Creation of Light</vt:lpstr>
      <vt:lpstr>The Creation of Light</vt:lpstr>
      <vt:lpstr>God Speaks</vt:lpstr>
      <vt:lpstr>What Was Created Here?</vt:lpstr>
      <vt:lpstr>God Sees the Light as Good</vt:lpstr>
      <vt:lpstr>Appearance of Light Sources</vt:lpstr>
      <vt:lpstr>Appearance of Light Sources</vt:lpstr>
      <vt:lpstr>Purposes of the Light Sources</vt:lpstr>
      <vt:lpstr>How do they do this?</vt:lpstr>
      <vt:lpstr>How do they do this?</vt:lpstr>
      <vt:lpstr>How do they do this?</vt:lpstr>
      <vt:lpstr>To Govern Day &amp; Night</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dc:title>
  <dc:creator>rnewman</dc:creator>
  <cp:lastModifiedBy>Newman</cp:lastModifiedBy>
  <cp:revision>110</cp:revision>
  <dcterms:created xsi:type="dcterms:W3CDTF">2011-08-01T21:33:22Z</dcterms:created>
  <dcterms:modified xsi:type="dcterms:W3CDTF">2015-07-15T20:17:58Z</dcterms:modified>
</cp:coreProperties>
</file>