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939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939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939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06F3D02F-9EE3-4F61-B991-2B3051CC8F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2242-DF12-4A1A-A68E-D166E28B4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5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D470-AE6F-47FE-80D6-12A26306C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9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C81792-2C41-44D6-91CB-8407168CA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7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1305-99ED-4CB4-81FD-B5A695D15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AFCED-F7EC-4E38-A789-72B6908BA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7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B565-09EC-4432-9028-21BAC9275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01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F0A29-1441-4F9F-A415-E83DE908A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6488-A9DC-4E8E-9693-EEBC6635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3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16F6-266E-44EA-A176-381CB3F00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7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644DA-8E86-4792-9F16-DF8D4A833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7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0C818-F6CF-48C5-A401-086AA8F28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2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83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83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9EF2D9C-325C-462F-91E3-A6135AEC0C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Letters of Peter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LettersPet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Lack of Early Attestation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Should not be over-emphasized.</a:t>
            </a:r>
          </a:p>
          <a:p>
            <a:r>
              <a:rPr lang="en-US" altLang="en-US"/>
              <a:t>Yes, no other book in NT canon so poorly attested.</a:t>
            </a:r>
          </a:p>
          <a:p>
            <a:r>
              <a:rPr lang="en-US" altLang="en-US"/>
              <a:t>But no other book outside NT so well-attested.</a:t>
            </a:r>
          </a:p>
          <a:p>
            <a:r>
              <a:rPr lang="en-US" altLang="en-US"/>
              <a:t>Some book in NT has to be last in attestation!</a:t>
            </a:r>
          </a:p>
        </p:txBody>
      </p:sp>
    </p:spTree>
    <p:custDataLst>
      <p:tags r:id="rId1"/>
    </p:custDataLst>
  </p:cSld>
  <p:clrMapOvr>
    <a:masterClrMapping/>
  </p:clrMapOvr>
  <p:transition advTm="33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Lack of Early Attestation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Possible explanations: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 Peter did not exist until late (c130 AD).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existed but was not mentioned.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did not have as wide circulation as 1 Peter.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did not exist till late.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Liberals favor this, but a problem here.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How get in canon so late?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Plenty of competitors by mid-2</a:t>
            </a:r>
            <a:r>
              <a:rPr lang="en-US" altLang="en-US" baseline="30000"/>
              <a:t>nd</a:t>
            </a:r>
            <a:r>
              <a:rPr lang="en-US" altLang="en-US"/>
              <a:t> century</a:t>
            </a:r>
          </a:p>
        </p:txBody>
      </p:sp>
    </p:spTree>
    <p:custDataLst>
      <p:tags r:id="rId1"/>
    </p:custDataLst>
  </p:cSld>
  <p:clrMapOvr>
    <a:masterClrMapping/>
  </p:clrMapOvr>
  <p:transition advTm="44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Lack of Early Attestation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It existed but was not mentioned.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statistical fluke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know the Apostolic Fathers did not quote from every book they viewed as canonical; see under NT Canon.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didn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have as wide circulation as 1 Peter.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Location of recipients not given in 2 Peter.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Perhaps a smaller subgroup of 1 Peter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recipients.</a:t>
            </a:r>
          </a:p>
        </p:txBody>
      </p:sp>
    </p:spTree>
    <p:custDataLst>
      <p:tags r:id="rId1"/>
    </p:custDataLst>
  </p:cSld>
  <p:clrMapOvr>
    <a:masterClrMapping/>
  </p:clrMapOvr>
  <p:transition advTm="67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Lack of Early Attestation?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Some possible allusions to 2 Peter:</a:t>
            </a:r>
          </a:p>
          <a:p>
            <a:r>
              <a:rPr lang="en-US" altLang="en-US" sz="2800"/>
              <a:t>1 Clement 11 refer to 2 Peter 2:6-9?</a:t>
            </a:r>
          </a:p>
          <a:p>
            <a:pPr lvl="1"/>
            <a:r>
              <a:rPr lang="en-US" altLang="en-US" sz="2400"/>
              <a:t>Piety of Lot, God rescues godly, punishes others</a:t>
            </a:r>
          </a:p>
          <a:p>
            <a:r>
              <a:rPr lang="en-US" altLang="en-US" sz="2800"/>
              <a:t>Ps-Barnabas 15 -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day of Lord shall be as 1000 years</a:t>
            </a:r>
            <a:r>
              <a:rPr lang="en-US" altLang="en-US" sz="2800">
                <a:cs typeface="Arial" charset="0"/>
              </a:rPr>
              <a:t>"</a:t>
            </a:r>
          </a:p>
          <a:p>
            <a:pPr lvl="1"/>
            <a:r>
              <a:rPr lang="en-US" altLang="en-US" sz="2400"/>
              <a:t>Psalm 90:4 has same times, but opposite order</a:t>
            </a:r>
          </a:p>
          <a:p>
            <a:pPr lvl="1"/>
            <a:r>
              <a:rPr lang="en-US" altLang="en-US" sz="2400"/>
              <a:t>2 Pet 3:8 is very close in the Greek.</a:t>
            </a:r>
          </a:p>
          <a:p>
            <a:r>
              <a:rPr lang="en-US" altLang="en-US" sz="2800"/>
              <a:t>Jude quoting 2 Peter?</a:t>
            </a:r>
          </a:p>
          <a:p>
            <a:pPr lvl="1"/>
            <a:r>
              <a:rPr lang="en-US" altLang="en-US" sz="2400"/>
              <a:t>See discussion under Jude</a:t>
            </a:r>
          </a:p>
        </p:txBody>
      </p:sp>
    </p:spTree>
    <p:custDataLst>
      <p:tags r:id="rId1"/>
    </p:custDataLst>
  </p:cSld>
  <p:clrMapOvr>
    <a:masterClrMapping/>
  </p:clrMapOvr>
  <p:transition advTm="84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Date of the Letters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607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Date of 1 and 2 Peter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genuine, then written before Peter’s death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Martyred in Nero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s reign; Nero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s suicide AD 68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 Peter before 2 Peter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This is the 2</a:t>
            </a:r>
            <a:r>
              <a:rPr lang="en-US" altLang="en-US" sz="2400" baseline="30000"/>
              <a:t>nd</a:t>
            </a:r>
            <a:r>
              <a:rPr lang="en-US" altLang="en-US" sz="2400"/>
              <a:t> letter I am writing</a:t>
            </a:r>
            <a:r>
              <a:rPr lang="en-US" altLang="en-US" sz="2400">
                <a:cs typeface="Arial" charset="0"/>
              </a:rPr>
              <a:t>"</a:t>
            </a:r>
            <a:r>
              <a:rPr lang="en-US" altLang="en-US" sz="2400"/>
              <a:t> – 2 Pet 3:1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 Peter sounds like persecution going on.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Written to warn of change in Roman policy?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so, then probably not before fall AD 64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2 Peter probably close to his death, but Peter not yet in prison.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 both letters in range AD 64-68.</a:t>
            </a:r>
          </a:p>
        </p:txBody>
      </p:sp>
    </p:spTree>
    <p:custDataLst>
      <p:tags r:id="rId1"/>
    </p:custDataLst>
  </p:cSld>
  <p:clrMapOvr>
    <a:masterClrMapping/>
  </p:clrMapOvr>
  <p:transition advTm="68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First Peter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37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Written from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Babylon</a:t>
            </a:r>
            <a:r>
              <a:rPr lang="en-US" altLang="en-US">
                <a:cs typeface="Arial" charset="0"/>
              </a:rPr>
              <a:t>"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Ancient city?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City gone, but area still called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Babylon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Near modern Cairo?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Also called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Babylon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in NT times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Figurative for Rome?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Rev 17:9 refers to Rome as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Babylon.</a:t>
            </a:r>
            <a:r>
              <a:rPr lang="en-US" altLang="en-US">
                <a:cs typeface="Arial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Peter may have used term for OT enemies.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May be used to hide Peter’s location.</a:t>
            </a:r>
          </a:p>
        </p:txBody>
      </p:sp>
    </p:spTree>
    <p:custDataLst>
      <p:tags r:id="rId1"/>
    </p:custDataLst>
  </p:cSld>
  <p:clrMapOvr>
    <a:masterClrMapping/>
  </p:clrMapOvr>
  <p:transition advTm="139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Recipients of 1 Peter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Written to Asia Minor (all but 2 south provinces)</a:t>
            </a:r>
          </a:p>
          <a:p>
            <a:pPr lvl="1"/>
            <a:r>
              <a:rPr lang="en-US" altLang="en-US"/>
              <a:t>Areas where Paul had ministered</a:t>
            </a:r>
          </a:p>
          <a:p>
            <a:pPr lvl="1"/>
            <a:r>
              <a:rPr lang="en-US" altLang="en-US"/>
              <a:t>Perhaps Peter had also ministered here.</a:t>
            </a:r>
          </a:p>
          <a:p>
            <a:pPr lvl="1"/>
            <a:r>
              <a:rPr lang="en-US" altLang="en-US"/>
              <a:t>Perhaps he is warning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churches.</a:t>
            </a:r>
          </a:p>
          <a:p>
            <a:r>
              <a:rPr lang="en-US" altLang="en-US"/>
              <a:t>Recipients seem to be mainly Gentiles rather than Jews.</a:t>
            </a:r>
          </a:p>
        </p:txBody>
      </p:sp>
    </p:spTree>
    <p:custDataLst>
      <p:tags r:id="rId1"/>
    </p:custDataLst>
  </p:cSld>
  <p:clrMapOvr>
    <a:masterClrMapping/>
  </p:clrMapOvr>
  <p:transition advTm="84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Theme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To encourage Christians in persecution: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See references to persecution: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1:6-7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distressed by trials… tested by fire</a:t>
            </a:r>
            <a:r>
              <a:rPr lang="en-US" altLang="en-US">
                <a:cs typeface="Arial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4:4 – verbal abuse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4:12-13 – “fiery ordeal… testing…</a:t>
            </a:r>
            <a:r>
              <a:rPr lang="en-US" altLang="en-US">
                <a:cs typeface="Arial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4:16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suffers as a Christian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Sounds like organized persecution, probably Nero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</a:t>
            </a:r>
          </a:p>
        </p:txBody>
      </p:sp>
    </p:spTree>
    <p:custDataLst>
      <p:tags r:id="rId1"/>
    </p:custDataLst>
  </p:cSld>
  <p:clrMapOvr>
    <a:masterClrMapping/>
  </p:clrMapOvr>
  <p:transition advTm="43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Authenticity of the Letters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27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Peter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Encouragement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back to Christ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suffering</a:t>
            </a:r>
          </a:p>
          <a:p>
            <a:pPr lvl="1"/>
            <a:r>
              <a:rPr lang="en-US" altLang="en-US"/>
              <a:t>We share in it in some way</a:t>
            </a:r>
          </a:p>
          <a:p>
            <a:pPr lvl="1"/>
            <a:r>
              <a:rPr lang="en-US" altLang="en-US"/>
              <a:t>1:11 – predicted by prophets</a:t>
            </a:r>
          </a:p>
          <a:p>
            <a:pPr lvl="1"/>
            <a:r>
              <a:rPr lang="en-US" altLang="en-US"/>
              <a:t>2:21f – serves as our example</a:t>
            </a:r>
          </a:p>
          <a:p>
            <a:pPr lvl="1"/>
            <a:r>
              <a:rPr lang="en-US" altLang="en-US"/>
              <a:t>3:17f – suffer for doing right</a:t>
            </a:r>
          </a:p>
          <a:p>
            <a:pPr lvl="1"/>
            <a:r>
              <a:rPr lang="en-US" altLang="en-US"/>
              <a:t>4:1 – prepare to suffer as Christ did</a:t>
            </a:r>
          </a:p>
          <a:p>
            <a:pPr lvl="1"/>
            <a:r>
              <a:rPr lang="en-US" altLang="en-US"/>
              <a:t>4:13 – share sufferings of Christ</a:t>
            </a:r>
          </a:p>
        </p:txBody>
      </p:sp>
    </p:spTree>
    <p:custDataLst>
      <p:tags r:id="rId1"/>
    </p:custDataLst>
  </p:cSld>
  <p:clrMapOvr>
    <a:masterClrMapping/>
  </p:clrMapOvr>
  <p:transition advTm="3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Peter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Encouragement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forward to Christ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coming:</a:t>
            </a:r>
          </a:p>
          <a:p>
            <a:pPr lvl="1"/>
            <a:r>
              <a:rPr lang="en-US" altLang="en-US"/>
              <a:t>1:3f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a living hope… imperishable inheritance</a:t>
            </a:r>
            <a:r>
              <a:rPr lang="en-US" altLang="en-US">
                <a:cs typeface="Arial" charset="0"/>
              </a:rPr>
              <a:t>"</a:t>
            </a:r>
          </a:p>
          <a:p>
            <a:pPr lvl="1"/>
            <a:r>
              <a:rPr lang="en-US" altLang="en-US"/>
              <a:t>3:22 – Jesus has already gone to heaven</a:t>
            </a:r>
          </a:p>
          <a:p>
            <a:pPr lvl="1"/>
            <a:r>
              <a:rPr lang="en-US" altLang="en-US"/>
              <a:t>4:7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the end of all things is at hand…</a:t>
            </a:r>
            <a:r>
              <a:rPr lang="en-US" altLang="en-US">
                <a:cs typeface="Arial" charset="0"/>
              </a:rPr>
              <a:t>"</a:t>
            </a:r>
          </a:p>
          <a:p>
            <a:pPr lvl="1"/>
            <a:r>
              <a:rPr lang="en-US" altLang="en-US"/>
              <a:t>4:13 – will rejoice at his coming</a:t>
            </a:r>
          </a:p>
        </p:txBody>
      </p:sp>
    </p:spTree>
    <p:custDataLst>
      <p:tags r:id="rId1"/>
    </p:custDataLst>
  </p:cSld>
  <p:clrMapOvr>
    <a:masterClrMapping/>
  </p:clrMapOvr>
  <p:transition advTm="32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Second Theme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Peter exhorts believers to holy living</a:t>
            </a:r>
          </a:p>
          <a:p>
            <a:pPr lvl="1"/>
            <a:r>
              <a:rPr lang="en-US" altLang="en-US"/>
              <a:t>1:13ff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gird up your minds for action…</a:t>
            </a:r>
            <a:r>
              <a:rPr lang="en-US" altLang="en-US">
                <a:cs typeface="Arial" charset="0"/>
              </a:rPr>
              <a:t>"</a:t>
            </a:r>
          </a:p>
          <a:p>
            <a:pPr lvl="1"/>
            <a:r>
              <a:rPr lang="en-US" altLang="en-US"/>
              <a:t>2:12ff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keep your behavior excellent…</a:t>
            </a:r>
            <a:r>
              <a:rPr lang="en-US" altLang="en-US">
                <a:cs typeface="Arial" charset="0"/>
              </a:rPr>
              <a:t>"</a:t>
            </a:r>
          </a:p>
          <a:p>
            <a:pPr lvl="1"/>
            <a:r>
              <a:rPr lang="en-US" altLang="en-US"/>
              <a:t>4:1ff –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live no longer for the lusts of men…</a:t>
            </a:r>
            <a:r>
              <a:rPr lang="en-US" altLang="en-US">
                <a:cs typeface="Arial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6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Topical 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Address &amp; greeting (1:1-2)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Thanksgiving (1:3-12)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Implications of salvation (1:13-2:10)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Christian relationships (2:11-3:12)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Suffering &amp; the will of God (3:13-22)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Holy living (4:1-11)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fiery trial (4:12-19)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Address to elders (5:1-4)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General address &amp; benediction (5:5-11)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Personal comments &amp; greetings (5:12-14)</a:t>
            </a:r>
          </a:p>
        </p:txBody>
      </p:sp>
    </p:spTree>
    <p:custDataLst>
      <p:tags r:id="rId1"/>
    </p:custDataLst>
  </p:cSld>
  <p:clrMapOvr>
    <a:masterClrMapping/>
  </p:clrMapOvr>
  <p:transition advTm="50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Huddleston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Acrostic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4613" cy="4419600"/>
          </a:xfrm>
        </p:spPr>
        <p:txBody>
          <a:bodyPr/>
          <a:lstStyle/>
          <a:p>
            <a:r>
              <a:rPr lang="en-US" altLang="en-US" sz="2800">
                <a:solidFill>
                  <a:srgbClr val="CC0000"/>
                </a:solidFill>
              </a:rPr>
              <a:t>T</a:t>
            </a:r>
            <a:r>
              <a:rPr lang="en-US" altLang="en-US" sz="2800"/>
              <a:t>rials prove your faith.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R</a:t>
            </a:r>
            <a:r>
              <a:rPr lang="en-US" altLang="en-US" sz="2800"/>
              <a:t>espond as Christ did.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I</a:t>
            </a:r>
            <a:r>
              <a:rPr lang="en-US" altLang="en-US" sz="2800"/>
              <a:t>nnocent conscience quiets foes.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A</a:t>
            </a:r>
            <a:r>
              <a:rPr lang="en-US" altLang="en-US" sz="2800"/>
              <a:t>ttitudes pleasing to God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L</a:t>
            </a:r>
            <a:r>
              <a:rPr lang="en-US" altLang="en-US" sz="2800"/>
              <a:t>eaders to serve humbly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9788" y="1600200"/>
            <a:ext cx="3884612" cy="4419600"/>
          </a:xfrm>
        </p:spPr>
        <p:txBody>
          <a:bodyPr/>
          <a:lstStyle/>
          <a:p>
            <a:endParaRPr lang="en-US" altLang="en-US" sz="2800"/>
          </a:p>
        </p:txBody>
      </p:sp>
      <p:pic>
        <p:nvPicPr>
          <p:cNvPr id="44036" name="Picture 4" descr="Huddleston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965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1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Argument of 1 Peter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 condensed, explanatory paraphrase</a:t>
            </a:r>
          </a:p>
        </p:txBody>
      </p:sp>
    </p:spTree>
  </p:cSld>
  <p:clrMapOvr>
    <a:masterClrMapping/>
  </p:clrMapOvr>
  <p:transition advTm="36634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Second Peter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268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Recipients of 2 Peter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Address is very general:</a:t>
            </a:r>
          </a:p>
          <a:p>
            <a:pPr lvl="1"/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Those who have received a faith of the same kind as ours</a:t>
            </a:r>
            <a:r>
              <a:rPr lang="en-US" altLang="en-US">
                <a:cs typeface="Arial" charset="0"/>
              </a:rPr>
              <a:t>"</a:t>
            </a:r>
          </a:p>
          <a:p>
            <a:pPr lvl="1"/>
            <a:r>
              <a:rPr lang="en-US" altLang="en-US"/>
              <a:t>All Christians intended, or some partial group?</a:t>
            </a:r>
          </a:p>
          <a:p>
            <a:pPr lvl="1"/>
            <a:r>
              <a:rPr lang="en-US" altLang="en-US"/>
              <a:t>Some overlap with recipients of 1 Peter, as 2 Pet 3:1 says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this is the 2</a:t>
            </a:r>
            <a:r>
              <a:rPr lang="en-US" altLang="en-US" baseline="30000"/>
              <a:t>nd</a:t>
            </a:r>
            <a:r>
              <a:rPr lang="en-US" altLang="en-US"/>
              <a:t> time I’ve written you.</a:t>
            </a:r>
            <a:r>
              <a:rPr lang="en-US" altLang="en-US">
                <a:cs typeface="Arial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39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Themes of 2 Peter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Growth (chapter 1)</a:t>
            </a:r>
          </a:p>
          <a:p>
            <a:r>
              <a:rPr lang="en-US" altLang="en-US"/>
              <a:t>Apostasy (chapter 2)</a:t>
            </a:r>
          </a:p>
          <a:p>
            <a:r>
              <a:rPr lang="en-US" altLang="en-US"/>
              <a:t>Second coming (chapter 3)</a:t>
            </a:r>
          </a:p>
        </p:txBody>
      </p:sp>
    </p:spTree>
    <p:custDataLst>
      <p:tags r:id="rId1"/>
    </p:custDataLst>
  </p:cSld>
  <p:clrMapOvr>
    <a:masterClrMapping/>
  </p:clrMapOvr>
  <p:transition advTm="10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Topical Outline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Salutation (1:1-2)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Truth of Christian faith attested (1:3-21)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Personal experience (3-11)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Eyewitness testimony (12-18)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Fulfilled prophecy (19-21)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Condemnation of false prophets (2:1-3:10)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Duties of believers (3:11-18)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Benediction (3:18)</a:t>
            </a:r>
          </a:p>
        </p:txBody>
      </p:sp>
    </p:spTree>
    <p:custDataLst>
      <p:tags r:id="rId1"/>
    </p:custDataLst>
  </p:cSld>
  <p:clrMapOvr>
    <a:masterClrMapping/>
  </p:clrMapOvr>
  <p:transition advTm="34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Authenticity of 1 Peter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Denied by many liberals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Accepted by some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Usual objection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Sounds too much like Paul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Problems (for liberals)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Peter &amp; Paul are so similar and have the same views about Jesus, then hard to have split between them, or between them &amp; Gospels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Peter, Paul &amp; Gospels too much alike, hard to propose they are wrong!</a:t>
            </a:r>
          </a:p>
        </p:txBody>
      </p:sp>
    </p:spTree>
    <p:custDataLst>
      <p:tags r:id="rId1"/>
    </p:custDataLst>
  </p:cSld>
  <p:clrMapOvr>
    <a:masterClrMapping/>
  </p:clrMapOvr>
  <p:transition advTm="56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Topical Outline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Condemnation of false prophets (2:1-3:10)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Share judgment with OT false prophets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Unrestrained sinners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Lead to slavery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Doubt 2</a:t>
            </a:r>
            <a:r>
              <a:rPr lang="en-US" altLang="en-US" baseline="30000"/>
              <a:t>nd</a:t>
            </a:r>
            <a:r>
              <a:rPr lang="en-US" altLang="en-US"/>
              <a:t> coming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Pictured by flood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Delayed by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mercy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Certain to come</a:t>
            </a:r>
          </a:p>
        </p:txBody>
      </p:sp>
    </p:spTree>
    <p:custDataLst>
      <p:tags r:id="rId1"/>
    </p:custDataLst>
  </p:cSld>
  <p:clrMapOvr>
    <a:masterClrMapping/>
  </p:clrMapOvr>
  <p:transition advTm="28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Topical Outline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Duties of believers (3:11-18)</a:t>
            </a:r>
          </a:p>
          <a:p>
            <a:pPr lvl="1"/>
            <a:r>
              <a:rPr lang="en-US" altLang="en-US"/>
              <a:t>Be holy </a:t>
            </a:r>
          </a:p>
          <a:p>
            <a:pPr lvl="1"/>
            <a:r>
              <a:rPr lang="en-US" altLang="en-US"/>
              <a:t>Recognize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patience</a:t>
            </a:r>
          </a:p>
          <a:p>
            <a:pPr lvl="1"/>
            <a:r>
              <a:rPr lang="en-US" altLang="en-US"/>
              <a:t>Watch out for deception</a:t>
            </a:r>
          </a:p>
          <a:p>
            <a:pPr lvl="1"/>
            <a:r>
              <a:rPr lang="en-US" altLang="en-US"/>
              <a:t>Grow in grace</a:t>
            </a:r>
          </a:p>
          <a:p>
            <a:r>
              <a:rPr lang="en-US" altLang="en-US"/>
              <a:t>Benediction (3:18)</a:t>
            </a:r>
          </a:p>
        </p:txBody>
      </p:sp>
    </p:spTree>
    <p:custDataLst>
      <p:tags r:id="rId1"/>
    </p:custDataLst>
  </p:cSld>
  <p:clrMapOvr>
    <a:masterClrMapping/>
  </p:clrMapOvr>
  <p:transition advTm="18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Huddleston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Acrostic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73288"/>
            <a:ext cx="3884613" cy="3846512"/>
          </a:xfrm>
        </p:spPr>
        <p:txBody>
          <a:bodyPr/>
          <a:lstStyle/>
          <a:p>
            <a:r>
              <a:rPr lang="en-US" altLang="en-US" sz="2800">
                <a:solidFill>
                  <a:srgbClr val="CC0000"/>
                </a:solidFill>
              </a:rPr>
              <a:t>A</a:t>
            </a:r>
            <a:r>
              <a:rPr lang="en-US" altLang="en-US" sz="2800"/>
              <a:t>dd virtues to faith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D</a:t>
            </a:r>
            <a:r>
              <a:rPr lang="en-US" altLang="en-US" sz="2800"/>
              <a:t>eeds of false teachers</a:t>
            </a:r>
          </a:p>
          <a:p>
            <a:r>
              <a:rPr lang="en-US" altLang="en-US" sz="2800">
                <a:solidFill>
                  <a:srgbClr val="CC0000"/>
                </a:solidFill>
              </a:rPr>
              <a:t>D</a:t>
            </a:r>
            <a:r>
              <a:rPr lang="en-US" altLang="en-US" sz="2800"/>
              <a:t>iligence before Lord’s return</a:t>
            </a:r>
          </a:p>
        </p:txBody>
      </p:sp>
      <p:pic>
        <p:nvPicPr>
          <p:cNvPr id="52229" name="Picture 1029" descr="Huddles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13" y="1600200"/>
            <a:ext cx="2722562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9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0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Authenticity of 1 Peter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Apostolic unity is hard on liberal theories.</a:t>
            </a:r>
          </a:p>
          <a:p>
            <a:r>
              <a:rPr lang="en-US" altLang="en-US"/>
              <a:t>Conservative liberals say Peter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view is new, not going back to Jesus.</a:t>
            </a:r>
          </a:p>
          <a:p>
            <a:r>
              <a:rPr lang="en-US" altLang="en-US"/>
              <a:t>1 Peter was recognized early in church.</a:t>
            </a:r>
          </a:p>
          <a:p>
            <a:r>
              <a:rPr lang="en-US" altLang="en-US"/>
              <a:t>Evidence for its use widespread.</a:t>
            </a:r>
          </a:p>
          <a:p>
            <a:r>
              <a:rPr lang="en-US" altLang="en-US"/>
              <a:t>Authorship in antiquity not doubted within the church.</a:t>
            </a:r>
          </a:p>
        </p:txBody>
      </p:sp>
    </p:spTree>
    <p:custDataLst>
      <p:tags r:id="rId1"/>
    </p:custDataLst>
  </p:cSld>
  <p:clrMapOvr>
    <a:masterClrMapping/>
  </p:clrMapOvr>
  <p:transition advTm="5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Authenticity of 2 Peter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Universally rejected by liberals</a:t>
            </a:r>
          </a:p>
          <a:p>
            <a:r>
              <a:rPr lang="en-US" altLang="en-US"/>
              <a:t>Their arguments:</a:t>
            </a:r>
          </a:p>
          <a:p>
            <a:pPr lvl="1"/>
            <a:r>
              <a:rPr lang="en-US" altLang="en-US"/>
              <a:t>Style is different from 1 Peter.</a:t>
            </a:r>
          </a:p>
          <a:p>
            <a:pPr lvl="1"/>
            <a:r>
              <a:rPr lang="en-US" altLang="en-US"/>
              <a:t>Refers to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letters as scripture, so late.</a:t>
            </a:r>
          </a:p>
          <a:p>
            <a:pPr lvl="1"/>
            <a:r>
              <a:rPr lang="en-US" altLang="en-US"/>
              <a:t>Copied from Jude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letter.</a:t>
            </a:r>
          </a:p>
          <a:p>
            <a:pPr lvl="1"/>
            <a:r>
              <a:rPr lang="en-US" altLang="en-US"/>
              <a:t>No early references to 2 Peter.</a:t>
            </a:r>
          </a:p>
          <a:p>
            <a:r>
              <a:rPr lang="en-US" altLang="en-US"/>
              <a:t>These arguments are answerable.</a:t>
            </a:r>
          </a:p>
        </p:txBody>
      </p:sp>
    </p:spTree>
    <p:custDataLst>
      <p:tags r:id="rId1"/>
    </p:custDataLst>
  </p:cSld>
  <p:clrMapOvr>
    <a:masterClrMapping/>
  </p:clrMapOvr>
  <p:transition advTm="63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Style of 2 Peter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Yes, it differs from style of 1 Peter.</a:t>
            </a:r>
          </a:p>
          <a:p>
            <a:r>
              <a:rPr lang="en-US" altLang="en-US"/>
              <a:t>1 Peter may have been written with help from Silas/Silvanus (see 1 Pet 5:2).</a:t>
            </a:r>
          </a:p>
          <a:p>
            <a:r>
              <a:rPr lang="en-US" altLang="en-US"/>
              <a:t>If this is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Silas, he probably had better Greek language ability than Peter.</a:t>
            </a:r>
          </a:p>
          <a:p>
            <a:r>
              <a:rPr lang="en-US" altLang="en-US"/>
              <a:t>Neither letter is bad Greek, though.</a:t>
            </a:r>
          </a:p>
          <a:p>
            <a:r>
              <a:rPr lang="en-US" altLang="en-US"/>
              <a:t>No book is closer to 2 Peter than 1 Peter.</a:t>
            </a:r>
          </a:p>
        </p:txBody>
      </p:sp>
    </p:spTree>
    <p:custDataLst>
      <p:tags r:id="rId1"/>
    </p:custDataLst>
  </p:cSld>
  <p:clrMapOvr>
    <a:masterClrMapping/>
  </p:clrMapOvr>
  <p:transition advTm="44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to Paul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 problem if Paul &amp; Peter enemies.</a:t>
            </a:r>
          </a:p>
          <a:p>
            <a:r>
              <a:rPr lang="en-US" altLang="en-US"/>
              <a:t>This is not the view of Acts &amp;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letters.</a:t>
            </a:r>
          </a:p>
          <a:p>
            <a:pPr lvl="1"/>
            <a:r>
              <a:rPr lang="en-US" altLang="en-US"/>
              <a:t>Peter recognized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ministry to Gentiles.</a:t>
            </a:r>
          </a:p>
          <a:p>
            <a:r>
              <a:rPr lang="en-US" altLang="en-US"/>
              <a:t>Peter would surely have known of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letters, as their ministries overlapped in both time and space.</a:t>
            </a:r>
          </a:p>
        </p:txBody>
      </p:sp>
    </p:spTree>
    <p:custDataLst>
      <p:tags r:id="rId1"/>
    </p:custDataLst>
  </p:cSld>
  <p:clrMapOvr>
    <a:masterClrMapping/>
  </p:clrMapOvr>
  <p:transition advTm="40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to Paul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But Peter implies Paul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letters are scripture.</a:t>
            </a:r>
          </a:p>
          <a:p>
            <a:r>
              <a:rPr lang="en-US" altLang="en-US"/>
              <a:t>Did the Apostles expect more scripture?</a:t>
            </a:r>
          </a:p>
          <a:p>
            <a:pPr lvl="1"/>
            <a:r>
              <a:rPr lang="en-US" altLang="en-US"/>
              <a:t>Jesus said the Holy Spirit would teach them.</a:t>
            </a:r>
          </a:p>
          <a:p>
            <a:pPr lvl="1"/>
            <a:r>
              <a:rPr lang="en-US" altLang="en-US"/>
              <a:t>They were given authority to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bind &amp; loose.</a:t>
            </a:r>
            <a:r>
              <a:rPr lang="en-US" altLang="en-US">
                <a:cs typeface="Arial" charset="0"/>
              </a:rPr>
              <a:t>"</a:t>
            </a:r>
          </a:p>
          <a:p>
            <a:pPr lvl="2"/>
            <a:r>
              <a:rPr lang="en-US" altLang="en-US"/>
              <a:t>Rabbinic term for rule-making &amp; abrogating</a:t>
            </a:r>
          </a:p>
          <a:p>
            <a:pPr lvl="1"/>
            <a:r>
              <a:rPr lang="en-US" altLang="en-US"/>
              <a:t>So, if the Lord didn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return right away, they would expect to write it themselves.</a:t>
            </a:r>
          </a:p>
        </p:txBody>
      </p:sp>
    </p:spTree>
    <p:custDataLst>
      <p:tags r:id="rId1"/>
    </p:custDataLst>
  </p:cSld>
  <p:clrMapOvr>
    <a:masterClrMapping/>
  </p:clrMapOvr>
  <p:transition advTm="501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Resemblance to Jude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2 Peter does resemble Jude in places</a:t>
            </a:r>
          </a:p>
          <a:p>
            <a:r>
              <a:rPr lang="en-US" altLang="en-US"/>
              <a:t>Possibilities:</a:t>
            </a:r>
          </a:p>
          <a:p>
            <a:pPr lvl="1"/>
            <a:r>
              <a:rPr lang="en-US" altLang="en-US"/>
              <a:t>2 Peter copied Jude, so prob late, hoax.</a:t>
            </a:r>
          </a:p>
          <a:p>
            <a:pPr lvl="1"/>
            <a:r>
              <a:rPr lang="en-US" altLang="en-US"/>
              <a:t>Jude copied 2 Peter, so 2 Peter early.</a:t>
            </a:r>
          </a:p>
          <a:p>
            <a:pPr lvl="1"/>
            <a:r>
              <a:rPr lang="en-US" altLang="en-US"/>
              <a:t>Both copied another source.</a:t>
            </a:r>
          </a:p>
          <a:p>
            <a:r>
              <a:rPr lang="en-US" altLang="en-US"/>
              <a:t>Actually looks like Jude copied 2 Peter</a:t>
            </a:r>
          </a:p>
          <a:p>
            <a:pPr lvl="1"/>
            <a:r>
              <a:rPr lang="en-US" altLang="en-US"/>
              <a:t>See our discussion under Jude</a:t>
            </a:r>
          </a:p>
        </p:txBody>
      </p:sp>
    </p:spTree>
    <p:custDataLst>
      <p:tags r:id="rId1"/>
    </p:custDataLst>
  </p:cSld>
  <p:clrMapOvr>
    <a:masterClrMapping/>
  </p:clrMapOvr>
  <p:transition advTm="47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8.4|8|7.8|1.7|2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8|3.5|22.8|9.3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8|6.1|9.2|6.2|9|5.5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9|12.9|4|5|6.2|5.2|6.8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7|7|3|6.3|2.8|56.9|1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2|4.4|3.8|3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2.3|8.1|3.6|4.5|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|3.6|3.7|4.4|6.2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5.7|3.3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48.3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2.1|2.4|8.5|2.8|28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3.3|4.6|3.9|4.4|2.5|3.7|6.9|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4.3|11.4|5.3|15.6|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4|9.5|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4.4|2.8|3.6|3.2|4.9|4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3.3|2.6|2.6|3.2|5.3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4|2.3|1.4|3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9|4.3|5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8.1|9.8|5.3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1.3|4.7|15.2|22.6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3|8.8|14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6|12.9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2.9|3|7.7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9|2|7.2|9.8|11.1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8.9|9.2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232</TotalTime>
  <Words>1316</Words>
  <Application>Microsoft Office PowerPoint</Application>
  <PresentationFormat>On-screen Show (4:3)</PresentationFormat>
  <Paragraphs>194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Radial</vt:lpstr>
      <vt:lpstr>The Letters of Peter</vt:lpstr>
      <vt:lpstr>Authenticity of the Letters</vt:lpstr>
      <vt:lpstr>Authenticity of 1 Peter</vt:lpstr>
      <vt:lpstr>Authenticity of 1 Peter</vt:lpstr>
      <vt:lpstr>Authenticity of 2 Peter</vt:lpstr>
      <vt:lpstr>Style of 2 Peter</vt:lpstr>
      <vt:lpstr>Reference to Paul</vt:lpstr>
      <vt:lpstr>Reference to Paul</vt:lpstr>
      <vt:lpstr>Resemblance to Jude</vt:lpstr>
      <vt:lpstr>Lack of Early Attestation</vt:lpstr>
      <vt:lpstr>Lack of Early Attestation</vt:lpstr>
      <vt:lpstr>Lack of Early Attestation</vt:lpstr>
      <vt:lpstr>Lack of Early Attestation?</vt:lpstr>
      <vt:lpstr>Date of the Letters</vt:lpstr>
      <vt:lpstr>Date of 1 and 2 Peter</vt:lpstr>
      <vt:lpstr>First Peter</vt:lpstr>
      <vt:lpstr>Written from "Babylon"</vt:lpstr>
      <vt:lpstr>Recipients of 1 Peter</vt:lpstr>
      <vt:lpstr>Main Theme</vt:lpstr>
      <vt:lpstr>Peter's Encouragement</vt:lpstr>
      <vt:lpstr>Peter's Encouragement</vt:lpstr>
      <vt:lpstr>A Second Theme</vt:lpstr>
      <vt:lpstr>Topical Outline</vt:lpstr>
      <vt:lpstr>Huddleston's Acrostic</vt:lpstr>
      <vt:lpstr>Argument of 1 Peter</vt:lpstr>
      <vt:lpstr>Second Peter</vt:lpstr>
      <vt:lpstr>Recipients of 2 Peter</vt:lpstr>
      <vt:lpstr>Main Themes of 2 Peter</vt:lpstr>
      <vt:lpstr>Topical Outline</vt:lpstr>
      <vt:lpstr>Topical Outline</vt:lpstr>
      <vt:lpstr>Topical Outline</vt:lpstr>
      <vt:lpstr>Huddleston's Acrostic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Letters of Peter</dc:title>
  <dc:creator>RC Newman</dc:creator>
  <cp:lastModifiedBy>Newman</cp:lastModifiedBy>
  <cp:revision>115</cp:revision>
  <cp:lastPrinted>1601-01-01T00:00:00Z</cp:lastPrinted>
  <dcterms:created xsi:type="dcterms:W3CDTF">2002-10-10T17:34:11Z</dcterms:created>
  <dcterms:modified xsi:type="dcterms:W3CDTF">2015-07-06T14:32:04Z</dcterms:modified>
</cp:coreProperties>
</file>