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65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626" name="Group 1026"/>
          <p:cNvGrpSpPr>
            <a:grpSpLocks/>
          </p:cNvGrpSpPr>
          <p:nvPr/>
        </p:nvGrpSpPr>
        <p:grpSpPr bwMode="auto">
          <a:xfrm>
            <a:off x="0" y="107950"/>
            <a:ext cx="9101138" cy="6750050"/>
            <a:chOff x="0" y="68"/>
            <a:chExt cx="5733" cy="4252"/>
          </a:xfrm>
        </p:grpSpPr>
        <p:grpSp>
          <p:nvGrpSpPr>
            <p:cNvPr id="26627" name="Group 1027"/>
            <p:cNvGrpSpPr>
              <a:grpSpLocks/>
            </p:cNvGrpSpPr>
            <p:nvPr/>
          </p:nvGrpSpPr>
          <p:grpSpPr bwMode="auto">
            <a:xfrm>
              <a:off x="0" y="68"/>
              <a:ext cx="5733" cy="4088"/>
              <a:chOff x="0" y="68"/>
              <a:chExt cx="5733" cy="4088"/>
            </a:xfrm>
          </p:grpSpPr>
          <p:grpSp>
            <p:nvGrpSpPr>
              <p:cNvPr id="26628" name="Group 1028"/>
              <p:cNvGrpSpPr>
                <a:grpSpLocks/>
              </p:cNvGrpSpPr>
              <p:nvPr userDrawn="1"/>
            </p:nvGrpSpPr>
            <p:grpSpPr bwMode="auto">
              <a:xfrm>
                <a:off x="0" y="144"/>
                <a:ext cx="5730" cy="4012"/>
                <a:chOff x="0" y="144"/>
                <a:chExt cx="5730" cy="4012"/>
              </a:xfrm>
            </p:grpSpPr>
            <p:sp>
              <p:nvSpPr>
                <p:cNvPr id="26629" name="Line 1029"/>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1030"/>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1031"/>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Line 1032"/>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Line 1033"/>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Line 1034"/>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Line 1035"/>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Line 1036"/>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37" name="Group 1037"/>
                <p:cNvGrpSpPr>
                  <a:grpSpLocks/>
                </p:cNvGrpSpPr>
                <p:nvPr userDrawn="1"/>
              </p:nvGrpSpPr>
              <p:grpSpPr bwMode="auto">
                <a:xfrm>
                  <a:off x="483" y="144"/>
                  <a:ext cx="975" cy="4012"/>
                  <a:chOff x="483" y="144"/>
                  <a:chExt cx="975" cy="4012"/>
                </a:xfrm>
              </p:grpSpPr>
              <p:grpSp>
                <p:nvGrpSpPr>
                  <p:cNvPr id="26638" name="Group 1038"/>
                  <p:cNvGrpSpPr>
                    <a:grpSpLocks/>
                  </p:cNvGrpSpPr>
                  <p:nvPr userDrawn="1"/>
                </p:nvGrpSpPr>
                <p:grpSpPr bwMode="auto">
                  <a:xfrm>
                    <a:off x="483" y="144"/>
                    <a:ext cx="975" cy="947"/>
                    <a:chOff x="483" y="144"/>
                    <a:chExt cx="975" cy="947"/>
                  </a:xfrm>
                </p:grpSpPr>
                <p:sp>
                  <p:nvSpPr>
                    <p:cNvPr id="26639" name="Line 1039"/>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Line 1040"/>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Line 1041"/>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Line 1042"/>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Line 1043"/>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Line 1044"/>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Line 1045"/>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Line 1046"/>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47" name="Group 1047"/>
                  <p:cNvGrpSpPr>
                    <a:grpSpLocks/>
                  </p:cNvGrpSpPr>
                  <p:nvPr/>
                </p:nvGrpSpPr>
                <p:grpSpPr bwMode="auto">
                  <a:xfrm>
                    <a:off x="483" y="1166"/>
                    <a:ext cx="975" cy="947"/>
                    <a:chOff x="288" y="528"/>
                    <a:chExt cx="1680" cy="1632"/>
                  </a:xfrm>
                </p:grpSpPr>
                <p:sp>
                  <p:nvSpPr>
                    <p:cNvPr id="26648" name="Line 104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Line 104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Line 1050"/>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1" name="Line 1051"/>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2" name="Line 1052"/>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3" name="Line 1053"/>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Line 105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5" name="Line 105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56" name="Group 1056"/>
                  <p:cNvGrpSpPr>
                    <a:grpSpLocks/>
                  </p:cNvGrpSpPr>
                  <p:nvPr/>
                </p:nvGrpSpPr>
                <p:grpSpPr bwMode="auto">
                  <a:xfrm>
                    <a:off x="483" y="2187"/>
                    <a:ext cx="975" cy="947"/>
                    <a:chOff x="288" y="528"/>
                    <a:chExt cx="1680" cy="1632"/>
                  </a:xfrm>
                </p:grpSpPr>
                <p:sp>
                  <p:nvSpPr>
                    <p:cNvPr id="26657" name="Line 105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8" name="Line 105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9" name="Line 1059"/>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0" name="Line 1060"/>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Line 1061"/>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2" name="Line 1062"/>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Line 106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4" name="Line 106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65" name="Group 1065"/>
                  <p:cNvGrpSpPr>
                    <a:grpSpLocks/>
                  </p:cNvGrpSpPr>
                  <p:nvPr/>
                </p:nvGrpSpPr>
                <p:grpSpPr bwMode="auto">
                  <a:xfrm>
                    <a:off x="483" y="3209"/>
                    <a:ext cx="975" cy="947"/>
                    <a:chOff x="288" y="528"/>
                    <a:chExt cx="1680" cy="1632"/>
                  </a:xfrm>
                </p:grpSpPr>
                <p:sp>
                  <p:nvSpPr>
                    <p:cNvPr id="26666" name="Line 106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7" name="Line 106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8" name="Line 1068"/>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9" name="Line 1069"/>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Line 1070"/>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Line 1071"/>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2" name="Line 107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3" name="Line 107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674" name="Group 1074"/>
                <p:cNvGrpSpPr>
                  <a:grpSpLocks/>
                </p:cNvGrpSpPr>
                <p:nvPr userDrawn="1"/>
              </p:nvGrpSpPr>
              <p:grpSpPr bwMode="auto">
                <a:xfrm>
                  <a:off x="1551" y="144"/>
                  <a:ext cx="975" cy="4012"/>
                  <a:chOff x="1551" y="144"/>
                  <a:chExt cx="975" cy="4012"/>
                </a:xfrm>
              </p:grpSpPr>
              <p:grpSp>
                <p:nvGrpSpPr>
                  <p:cNvPr id="26675" name="Group 1075"/>
                  <p:cNvGrpSpPr>
                    <a:grpSpLocks/>
                  </p:cNvGrpSpPr>
                  <p:nvPr userDrawn="1"/>
                </p:nvGrpSpPr>
                <p:grpSpPr bwMode="auto">
                  <a:xfrm>
                    <a:off x="1551" y="144"/>
                    <a:ext cx="975" cy="947"/>
                    <a:chOff x="1551" y="144"/>
                    <a:chExt cx="975" cy="947"/>
                  </a:xfrm>
                </p:grpSpPr>
                <p:sp>
                  <p:nvSpPr>
                    <p:cNvPr id="26676" name="Line 1076"/>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7" name="Line 1077"/>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8" name="Line 1078"/>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9" name="Line 1079"/>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0" name="Line 1080"/>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1" name="Line 1081"/>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2" name="Line 1082"/>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3" name="Line 1083"/>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84" name="Group 1084"/>
                  <p:cNvGrpSpPr>
                    <a:grpSpLocks/>
                  </p:cNvGrpSpPr>
                  <p:nvPr/>
                </p:nvGrpSpPr>
                <p:grpSpPr bwMode="auto">
                  <a:xfrm>
                    <a:off x="1551" y="1166"/>
                    <a:ext cx="975" cy="947"/>
                    <a:chOff x="288" y="528"/>
                    <a:chExt cx="1680" cy="1632"/>
                  </a:xfrm>
                </p:grpSpPr>
                <p:sp>
                  <p:nvSpPr>
                    <p:cNvPr id="26685" name="Line 108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6" name="Line 108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7" name="Line 1087"/>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8" name="Line 1088"/>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9" name="Line 1089"/>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0" name="Line 1090"/>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1" name="Line 109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2" name="Line 109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93" name="Group 1093"/>
                  <p:cNvGrpSpPr>
                    <a:grpSpLocks/>
                  </p:cNvGrpSpPr>
                  <p:nvPr/>
                </p:nvGrpSpPr>
                <p:grpSpPr bwMode="auto">
                  <a:xfrm>
                    <a:off x="1551" y="2187"/>
                    <a:ext cx="975" cy="947"/>
                    <a:chOff x="288" y="528"/>
                    <a:chExt cx="1680" cy="1632"/>
                  </a:xfrm>
                </p:grpSpPr>
                <p:sp>
                  <p:nvSpPr>
                    <p:cNvPr id="26694" name="Line 109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5" name="Line 109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6" name="Line 1096"/>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7" name="Line 1097"/>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8" name="Line 1098"/>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9" name="Line 1099"/>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0" name="Line 110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1" name="Line 110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02" name="Group 1102"/>
                  <p:cNvGrpSpPr>
                    <a:grpSpLocks/>
                  </p:cNvGrpSpPr>
                  <p:nvPr/>
                </p:nvGrpSpPr>
                <p:grpSpPr bwMode="auto">
                  <a:xfrm>
                    <a:off x="1551" y="3209"/>
                    <a:ext cx="975" cy="947"/>
                    <a:chOff x="288" y="528"/>
                    <a:chExt cx="1680" cy="1632"/>
                  </a:xfrm>
                </p:grpSpPr>
                <p:sp>
                  <p:nvSpPr>
                    <p:cNvPr id="26703" name="Line 110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4" name="Line 110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5" name="Line 1105"/>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6" name="Line 1106"/>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7" name="Line 1107"/>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8" name="Line 1108"/>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9" name="Line 110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0" name="Line 111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11" name="Group 1111"/>
                <p:cNvGrpSpPr>
                  <a:grpSpLocks/>
                </p:cNvGrpSpPr>
                <p:nvPr userDrawn="1"/>
              </p:nvGrpSpPr>
              <p:grpSpPr bwMode="auto">
                <a:xfrm>
                  <a:off x="2619" y="144"/>
                  <a:ext cx="975" cy="4012"/>
                  <a:chOff x="2619" y="144"/>
                  <a:chExt cx="975" cy="4012"/>
                </a:xfrm>
              </p:grpSpPr>
              <p:grpSp>
                <p:nvGrpSpPr>
                  <p:cNvPr id="26712" name="Group 1112"/>
                  <p:cNvGrpSpPr>
                    <a:grpSpLocks/>
                  </p:cNvGrpSpPr>
                  <p:nvPr userDrawn="1"/>
                </p:nvGrpSpPr>
                <p:grpSpPr bwMode="auto">
                  <a:xfrm>
                    <a:off x="2619" y="144"/>
                    <a:ext cx="975" cy="947"/>
                    <a:chOff x="2619" y="144"/>
                    <a:chExt cx="975" cy="947"/>
                  </a:xfrm>
                </p:grpSpPr>
                <p:sp>
                  <p:nvSpPr>
                    <p:cNvPr id="26713" name="Line 1113"/>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4" name="Line 1114"/>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5" name="Line 1115"/>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6" name="Line 1116"/>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7" name="Line 1117"/>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8" name="Line 1118"/>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9" name="Line 1119"/>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0" name="Line 1120"/>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21" name="Group 1121"/>
                  <p:cNvGrpSpPr>
                    <a:grpSpLocks/>
                  </p:cNvGrpSpPr>
                  <p:nvPr/>
                </p:nvGrpSpPr>
                <p:grpSpPr bwMode="auto">
                  <a:xfrm>
                    <a:off x="2619" y="1166"/>
                    <a:ext cx="975" cy="947"/>
                    <a:chOff x="288" y="528"/>
                    <a:chExt cx="1680" cy="1632"/>
                  </a:xfrm>
                </p:grpSpPr>
                <p:sp>
                  <p:nvSpPr>
                    <p:cNvPr id="26722" name="Line 112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3" name="Line 112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4" name="Line 1124"/>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5" name="Line 1125"/>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6" name="Line 1126"/>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7" name="Line 1127"/>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8" name="Line 112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9" name="Line 112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0" name="Group 1130"/>
                  <p:cNvGrpSpPr>
                    <a:grpSpLocks/>
                  </p:cNvGrpSpPr>
                  <p:nvPr/>
                </p:nvGrpSpPr>
                <p:grpSpPr bwMode="auto">
                  <a:xfrm>
                    <a:off x="2619" y="2187"/>
                    <a:ext cx="975" cy="947"/>
                    <a:chOff x="288" y="528"/>
                    <a:chExt cx="1680" cy="1632"/>
                  </a:xfrm>
                </p:grpSpPr>
                <p:sp>
                  <p:nvSpPr>
                    <p:cNvPr id="26731" name="Line 113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2" name="Line 113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 name="Line 1133"/>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 name="Line 1134"/>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5" name="Line 1135"/>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 name="Line 1136"/>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7" name="Line 113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8" name="Line 113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9" name="Group 1139"/>
                  <p:cNvGrpSpPr>
                    <a:grpSpLocks/>
                  </p:cNvGrpSpPr>
                  <p:nvPr/>
                </p:nvGrpSpPr>
                <p:grpSpPr bwMode="auto">
                  <a:xfrm>
                    <a:off x="2619" y="3209"/>
                    <a:ext cx="975" cy="947"/>
                    <a:chOff x="288" y="528"/>
                    <a:chExt cx="1680" cy="1632"/>
                  </a:xfrm>
                </p:grpSpPr>
                <p:sp>
                  <p:nvSpPr>
                    <p:cNvPr id="26740" name="Line 114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1" name="Line 114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2" name="Line 1142"/>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3" name="Line 1143"/>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4" name="Line 1144"/>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5" name="Line 1145"/>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6" name="Line 114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7" name="Line 114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48" name="Group 1148"/>
                <p:cNvGrpSpPr>
                  <a:grpSpLocks/>
                </p:cNvGrpSpPr>
                <p:nvPr userDrawn="1"/>
              </p:nvGrpSpPr>
              <p:grpSpPr bwMode="auto">
                <a:xfrm>
                  <a:off x="3687" y="144"/>
                  <a:ext cx="975" cy="4012"/>
                  <a:chOff x="3687" y="144"/>
                  <a:chExt cx="975" cy="4012"/>
                </a:xfrm>
              </p:grpSpPr>
              <p:grpSp>
                <p:nvGrpSpPr>
                  <p:cNvPr id="26749" name="Group 1149"/>
                  <p:cNvGrpSpPr>
                    <a:grpSpLocks/>
                  </p:cNvGrpSpPr>
                  <p:nvPr userDrawn="1"/>
                </p:nvGrpSpPr>
                <p:grpSpPr bwMode="auto">
                  <a:xfrm>
                    <a:off x="3687" y="144"/>
                    <a:ext cx="975" cy="947"/>
                    <a:chOff x="3687" y="144"/>
                    <a:chExt cx="975" cy="947"/>
                  </a:xfrm>
                </p:grpSpPr>
                <p:sp>
                  <p:nvSpPr>
                    <p:cNvPr id="26750" name="Line 1150"/>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1" name="Line 1151"/>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2" name="Line 1152"/>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3" name="Line 1153"/>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4" name="Line 1154"/>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5" name="Line 1155"/>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6" name="Line 1156"/>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7" name="Line 1157"/>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58" name="Group 1158"/>
                  <p:cNvGrpSpPr>
                    <a:grpSpLocks/>
                  </p:cNvGrpSpPr>
                  <p:nvPr/>
                </p:nvGrpSpPr>
                <p:grpSpPr bwMode="auto">
                  <a:xfrm>
                    <a:off x="3687" y="1166"/>
                    <a:ext cx="975" cy="947"/>
                    <a:chOff x="288" y="528"/>
                    <a:chExt cx="1680" cy="1632"/>
                  </a:xfrm>
                </p:grpSpPr>
                <p:sp>
                  <p:nvSpPr>
                    <p:cNvPr id="26759" name="Line 115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0" name="Line 116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1" name="Line 1161"/>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2" name="Line 1162"/>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3" name="Line 1163"/>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4" name="Line 1164"/>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5" name="Line 116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6" name="Line 116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67" name="Group 1167"/>
                  <p:cNvGrpSpPr>
                    <a:grpSpLocks/>
                  </p:cNvGrpSpPr>
                  <p:nvPr/>
                </p:nvGrpSpPr>
                <p:grpSpPr bwMode="auto">
                  <a:xfrm>
                    <a:off x="3687" y="2187"/>
                    <a:ext cx="975" cy="947"/>
                    <a:chOff x="288" y="528"/>
                    <a:chExt cx="1680" cy="1632"/>
                  </a:xfrm>
                </p:grpSpPr>
                <p:sp>
                  <p:nvSpPr>
                    <p:cNvPr id="26768" name="Line 116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9" name="Line 116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0" name="Line 1170"/>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1" name="Line 1171"/>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2" name="Line 1172"/>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3" name="Line 1173"/>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4" name="Line 117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5" name="Line 117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76" name="Group 1176"/>
                  <p:cNvGrpSpPr>
                    <a:grpSpLocks/>
                  </p:cNvGrpSpPr>
                  <p:nvPr/>
                </p:nvGrpSpPr>
                <p:grpSpPr bwMode="auto">
                  <a:xfrm>
                    <a:off x="3687" y="3209"/>
                    <a:ext cx="975" cy="947"/>
                    <a:chOff x="288" y="528"/>
                    <a:chExt cx="1680" cy="1632"/>
                  </a:xfrm>
                </p:grpSpPr>
                <p:sp>
                  <p:nvSpPr>
                    <p:cNvPr id="26777" name="Line 117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8" name="Line 117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9" name="Line 1179"/>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0" name="Line 1180"/>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1" name="Line 1181"/>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2" name="Line 1182"/>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3" name="Line 118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4" name="Line 118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85" name="Group 1185"/>
                <p:cNvGrpSpPr>
                  <a:grpSpLocks/>
                </p:cNvGrpSpPr>
                <p:nvPr userDrawn="1"/>
              </p:nvGrpSpPr>
              <p:grpSpPr bwMode="auto">
                <a:xfrm>
                  <a:off x="4755" y="144"/>
                  <a:ext cx="975" cy="4012"/>
                  <a:chOff x="4755" y="144"/>
                  <a:chExt cx="975" cy="4012"/>
                </a:xfrm>
              </p:grpSpPr>
              <p:grpSp>
                <p:nvGrpSpPr>
                  <p:cNvPr id="26786" name="Group 1186"/>
                  <p:cNvGrpSpPr>
                    <a:grpSpLocks/>
                  </p:cNvGrpSpPr>
                  <p:nvPr userDrawn="1"/>
                </p:nvGrpSpPr>
                <p:grpSpPr bwMode="auto">
                  <a:xfrm>
                    <a:off x="4755" y="144"/>
                    <a:ext cx="975" cy="947"/>
                    <a:chOff x="4755" y="144"/>
                    <a:chExt cx="975" cy="947"/>
                  </a:xfrm>
                </p:grpSpPr>
                <p:sp>
                  <p:nvSpPr>
                    <p:cNvPr id="26787" name="Line 1187"/>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8" name="Line 1188"/>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9" name="Line 1189"/>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0" name="Line 1190"/>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1" name="Line 1191"/>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2" name="Line 1192"/>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3" name="Line 1193"/>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4" name="Line 1194"/>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95" name="Group 1195"/>
                  <p:cNvGrpSpPr>
                    <a:grpSpLocks/>
                  </p:cNvGrpSpPr>
                  <p:nvPr/>
                </p:nvGrpSpPr>
                <p:grpSpPr bwMode="auto">
                  <a:xfrm>
                    <a:off x="4755" y="1166"/>
                    <a:ext cx="975" cy="947"/>
                    <a:chOff x="288" y="528"/>
                    <a:chExt cx="1680" cy="1632"/>
                  </a:xfrm>
                </p:grpSpPr>
                <p:sp>
                  <p:nvSpPr>
                    <p:cNvPr id="26796" name="Line 119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7" name="Line 119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8" name="Line 1198"/>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9" name="Line 1199"/>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0" name="Line 1200"/>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1" name="Line 1201"/>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2" name="Line 120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3" name="Line 120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04" name="Group 1204"/>
                  <p:cNvGrpSpPr>
                    <a:grpSpLocks/>
                  </p:cNvGrpSpPr>
                  <p:nvPr/>
                </p:nvGrpSpPr>
                <p:grpSpPr bwMode="auto">
                  <a:xfrm>
                    <a:off x="4755" y="2187"/>
                    <a:ext cx="975" cy="947"/>
                    <a:chOff x="288" y="528"/>
                    <a:chExt cx="1680" cy="1632"/>
                  </a:xfrm>
                </p:grpSpPr>
                <p:sp>
                  <p:nvSpPr>
                    <p:cNvPr id="26805" name="Line 120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6" name="Line 120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7" name="Line 1207"/>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8" name="Line 1208"/>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9" name="Line 1209"/>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0" name="Line 1210"/>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1" name="Line 121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2" name="Line 121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13" name="Group 1213"/>
                  <p:cNvGrpSpPr>
                    <a:grpSpLocks/>
                  </p:cNvGrpSpPr>
                  <p:nvPr/>
                </p:nvGrpSpPr>
                <p:grpSpPr bwMode="auto">
                  <a:xfrm>
                    <a:off x="4755" y="3209"/>
                    <a:ext cx="975" cy="947"/>
                    <a:chOff x="288" y="528"/>
                    <a:chExt cx="1680" cy="1632"/>
                  </a:xfrm>
                </p:grpSpPr>
                <p:sp>
                  <p:nvSpPr>
                    <p:cNvPr id="26814" name="Line 121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5" name="Line 121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6" name="Line 1216"/>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7" name="Line 1217"/>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8" name="Line 1218"/>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9" name="Line 1219"/>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0" name="Line 122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1" name="Line 122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6822" name="Group 1222"/>
              <p:cNvGrpSpPr>
                <a:grpSpLocks/>
              </p:cNvGrpSpPr>
              <p:nvPr userDrawn="1"/>
            </p:nvGrpSpPr>
            <p:grpSpPr bwMode="auto">
              <a:xfrm>
                <a:off x="3" y="68"/>
                <a:ext cx="5730" cy="0"/>
                <a:chOff x="3" y="68"/>
                <a:chExt cx="5730" cy="0"/>
              </a:xfrm>
            </p:grpSpPr>
            <p:sp>
              <p:nvSpPr>
                <p:cNvPr id="26823" name="Line 1223"/>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4" name="Line 1224"/>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5" name="Line 1225"/>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6" name="Line 1226"/>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7" name="Line 1227"/>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8" name="Line 1228"/>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9" name="Line 1229"/>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 name="Line 1230"/>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1" name="Line 1231"/>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2" name="Line 1232"/>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3" name="Line 1233"/>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834" name="Group 1234"/>
            <p:cNvGrpSpPr>
              <a:grpSpLocks/>
            </p:cNvGrpSpPr>
            <p:nvPr/>
          </p:nvGrpSpPr>
          <p:grpSpPr bwMode="auto">
            <a:xfrm>
              <a:off x="336" y="1200"/>
              <a:ext cx="5088" cy="1056"/>
              <a:chOff x="336" y="1200"/>
              <a:chExt cx="5088" cy="1056"/>
            </a:xfrm>
          </p:grpSpPr>
          <p:sp>
            <p:nvSpPr>
              <p:cNvPr id="26835" name="Rectangle 1235"/>
              <p:cNvSpPr>
                <a:spLocks noChangeArrowheads="1"/>
              </p:cNvSpPr>
              <p:nvPr userDrawn="1"/>
            </p:nvSpPr>
            <p:spPr bwMode="auto">
              <a:xfrm>
                <a:off x="2880" y="1200"/>
                <a:ext cx="2544" cy="52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6" name="Rectangle 1236"/>
              <p:cNvSpPr>
                <a:spLocks noChangeArrowheads="1"/>
              </p:cNvSpPr>
              <p:nvPr userDrawn="1"/>
            </p:nvSpPr>
            <p:spPr bwMode="auto">
              <a:xfrm>
                <a:off x="2880" y="1728"/>
                <a:ext cx="2544" cy="52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7" name="Rectangle 1237"/>
              <p:cNvSpPr>
                <a:spLocks noChangeArrowheads="1"/>
              </p:cNvSpPr>
              <p:nvPr userDrawn="1"/>
            </p:nvSpPr>
            <p:spPr bwMode="auto">
              <a:xfrm>
                <a:off x="336" y="1728"/>
                <a:ext cx="2544" cy="52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8" name="Rectangle 1238"/>
              <p:cNvSpPr>
                <a:spLocks noChangeArrowheads="1"/>
              </p:cNvSpPr>
              <p:nvPr userDrawn="1"/>
            </p:nvSpPr>
            <p:spPr bwMode="auto">
              <a:xfrm>
                <a:off x="336" y="1200"/>
                <a:ext cx="2544" cy="5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9" name="Rectangle 1239"/>
              <p:cNvSpPr>
                <a:spLocks noChangeArrowheads="1"/>
              </p:cNvSpPr>
              <p:nvPr userDrawn="1"/>
            </p:nvSpPr>
            <p:spPr bwMode="white">
              <a:xfrm>
                <a:off x="432" y="1296"/>
                <a:ext cx="4896" cy="8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40" name="Group 1240"/>
            <p:cNvGrpSpPr>
              <a:grpSpLocks/>
            </p:cNvGrpSpPr>
            <p:nvPr/>
          </p:nvGrpSpPr>
          <p:grpSpPr bwMode="auto">
            <a:xfrm>
              <a:off x="192" y="4273"/>
              <a:ext cx="5328" cy="47"/>
              <a:chOff x="192" y="3840"/>
              <a:chExt cx="5328" cy="47"/>
            </a:xfrm>
          </p:grpSpPr>
          <p:grpSp>
            <p:nvGrpSpPr>
              <p:cNvPr id="26841" name="Group 1241"/>
              <p:cNvGrpSpPr>
                <a:grpSpLocks/>
              </p:cNvGrpSpPr>
              <p:nvPr userDrawn="1"/>
            </p:nvGrpSpPr>
            <p:grpSpPr bwMode="auto">
              <a:xfrm>
                <a:off x="192" y="3840"/>
                <a:ext cx="624" cy="47"/>
                <a:chOff x="624" y="3706"/>
                <a:chExt cx="1056" cy="106"/>
              </a:xfrm>
            </p:grpSpPr>
            <p:sp>
              <p:nvSpPr>
                <p:cNvPr id="26842" name="Rectangle 1242"/>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3" name="Rectangle 1243"/>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44" name="Group 1244"/>
              <p:cNvGrpSpPr>
                <a:grpSpLocks/>
              </p:cNvGrpSpPr>
              <p:nvPr userDrawn="1"/>
            </p:nvGrpSpPr>
            <p:grpSpPr bwMode="auto">
              <a:xfrm>
                <a:off x="864" y="3840"/>
                <a:ext cx="624" cy="47"/>
                <a:chOff x="624" y="3600"/>
                <a:chExt cx="1056" cy="106"/>
              </a:xfrm>
            </p:grpSpPr>
            <p:sp>
              <p:nvSpPr>
                <p:cNvPr id="26845" name="Rectangle 1245"/>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6" name="Rectangle 1246"/>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47" name="Group 1247"/>
              <p:cNvGrpSpPr>
                <a:grpSpLocks/>
              </p:cNvGrpSpPr>
              <p:nvPr userDrawn="1"/>
            </p:nvGrpSpPr>
            <p:grpSpPr bwMode="auto">
              <a:xfrm>
                <a:off x="1536" y="3840"/>
                <a:ext cx="624" cy="47"/>
                <a:chOff x="624" y="3706"/>
                <a:chExt cx="1056" cy="106"/>
              </a:xfrm>
            </p:grpSpPr>
            <p:sp>
              <p:nvSpPr>
                <p:cNvPr id="26848" name="Rectangle 1248"/>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9" name="Rectangle 1249"/>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50" name="Group 1250"/>
              <p:cNvGrpSpPr>
                <a:grpSpLocks/>
              </p:cNvGrpSpPr>
              <p:nvPr userDrawn="1"/>
            </p:nvGrpSpPr>
            <p:grpSpPr bwMode="auto">
              <a:xfrm>
                <a:off x="2208" y="3840"/>
                <a:ext cx="624" cy="47"/>
                <a:chOff x="624" y="3600"/>
                <a:chExt cx="1056" cy="106"/>
              </a:xfrm>
            </p:grpSpPr>
            <p:sp>
              <p:nvSpPr>
                <p:cNvPr id="26851" name="Rectangle 1251"/>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2" name="Rectangle 1252"/>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53" name="Group 1253"/>
              <p:cNvGrpSpPr>
                <a:grpSpLocks/>
              </p:cNvGrpSpPr>
              <p:nvPr userDrawn="1"/>
            </p:nvGrpSpPr>
            <p:grpSpPr bwMode="auto">
              <a:xfrm>
                <a:off x="2880" y="3840"/>
                <a:ext cx="624" cy="47"/>
                <a:chOff x="624" y="3706"/>
                <a:chExt cx="1056" cy="106"/>
              </a:xfrm>
            </p:grpSpPr>
            <p:sp>
              <p:nvSpPr>
                <p:cNvPr id="26854" name="Rectangle 1254"/>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5" name="Rectangle 1255"/>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56" name="Group 1256"/>
              <p:cNvGrpSpPr>
                <a:grpSpLocks/>
              </p:cNvGrpSpPr>
              <p:nvPr userDrawn="1"/>
            </p:nvGrpSpPr>
            <p:grpSpPr bwMode="auto">
              <a:xfrm>
                <a:off x="3552" y="3840"/>
                <a:ext cx="624" cy="47"/>
                <a:chOff x="624" y="3600"/>
                <a:chExt cx="1056" cy="106"/>
              </a:xfrm>
            </p:grpSpPr>
            <p:sp>
              <p:nvSpPr>
                <p:cNvPr id="26857" name="Rectangle 1257"/>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8" name="Rectangle 1258"/>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59" name="Group 1259"/>
              <p:cNvGrpSpPr>
                <a:grpSpLocks/>
              </p:cNvGrpSpPr>
              <p:nvPr userDrawn="1"/>
            </p:nvGrpSpPr>
            <p:grpSpPr bwMode="auto">
              <a:xfrm>
                <a:off x="4224" y="3840"/>
                <a:ext cx="624" cy="47"/>
                <a:chOff x="624" y="3706"/>
                <a:chExt cx="1056" cy="106"/>
              </a:xfrm>
            </p:grpSpPr>
            <p:sp>
              <p:nvSpPr>
                <p:cNvPr id="26860" name="Rectangle 1260"/>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1" name="Rectangle 1261"/>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62" name="Group 1262"/>
              <p:cNvGrpSpPr>
                <a:grpSpLocks/>
              </p:cNvGrpSpPr>
              <p:nvPr userDrawn="1"/>
            </p:nvGrpSpPr>
            <p:grpSpPr bwMode="auto">
              <a:xfrm>
                <a:off x="4896" y="3840"/>
                <a:ext cx="624" cy="47"/>
                <a:chOff x="624" y="3600"/>
                <a:chExt cx="1056" cy="106"/>
              </a:xfrm>
            </p:grpSpPr>
            <p:sp>
              <p:nvSpPr>
                <p:cNvPr id="26863" name="Rectangle 1263"/>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4" name="Rectangle 1264"/>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6865" name="Rectangle 1265"/>
          <p:cNvSpPr>
            <a:spLocks noGrp="1" noChangeArrowheads="1"/>
          </p:cNvSpPr>
          <p:nvPr>
            <p:ph type="ctrTitle"/>
          </p:nvPr>
        </p:nvSpPr>
        <p:spPr>
          <a:xfrm>
            <a:off x="685800" y="2133600"/>
            <a:ext cx="7772400" cy="1143000"/>
          </a:xfrm>
        </p:spPr>
        <p:txBody>
          <a:bodyPr/>
          <a:lstStyle>
            <a:lvl1pPr>
              <a:defRPr/>
            </a:lvl1pPr>
          </a:lstStyle>
          <a:p>
            <a:pPr lvl="0"/>
            <a:r>
              <a:rPr lang="en-US" altLang="en-US" noProof="0" smtClean="0"/>
              <a:t>Click to edit Master title style</a:t>
            </a:r>
          </a:p>
        </p:txBody>
      </p:sp>
      <p:sp>
        <p:nvSpPr>
          <p:cNvPr id="26866" name="Rectangle 1266"/>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pPr lvl="0"/>
            <a:r>
              <a:rPr lang="en-US" altLang="en-US" noProof="0" smtClean="0"/>
              <a:t>Click to edit Master subtitle style</a:t>
            </a:r>
          </a:p>
        </p:txBody>
      </p:sp>
      <p:sp>
        <p:nvSpPr>
          <p:cNvPr id="26867" name="Rectangle 1267"/>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26868" name="Rectangle 1268"/>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26869" name="Rectangle 1269"/>
          <p:cNvSpPr>
            <a:spLocks noGrp="1" noChangeArrowheads="1"/>
          </p:cNvSpPr>
          <p:nvPr>
            <p:ph type="sldNum" sz="quarter" idx="4"/>
          </p:nvPr>
        </p:nvSpPr>
        <p:spPr>
          <a:xfrm>
            <a:off x="6553200" y="6248400"/>
            <a:ext cx="1905000" cy="457200"/>
          </a:xfrm>
        </p:spPr>
        <p:txBody>
          <a:bodyPr/>
          <a:lstStyle>
            <a:lvl1pPr>
              <a:defRPr/>
            </a:lvl1pPr>
          </a:lstStyle>
          <a:p>
            <a:fld id="{B1E7B1DB-EAFD-41FE-9D4B-F9C3A7B6501C}" type="slidenum">
              <a:rPr lang="en-US" altLang="en-US"/>
              <a:pPr/>
              <a:t>‹#›</a:t>
            </a:fld>
            <a:endParaRPr lang="en-US" altLang="en-US"/>
          </a:p>
        </p:txBody>
      </p:sp>
      <p:pic>
        <p:nvPicPr>
          <p:cNvPr id="26870" name="Picture 1270" descr="posbul1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87C67D-C171-4610-B49E-955E023D72FF}" type="slidenum">
              <a:rPr lang="en-US" altLang="en-US"/>
              <a:pPr/>
              <a:t>‹#›</a:t>
            </a:fld>
            <a:endParaRPr lang="en-US" altLang="en-US"/>
          </a:p>
        </p:txBody>
      </p:sp>
    </p:spTree>
    <p:extLst>
      <p:ext uri="{BB962C8B-B14F-4D97-AF65-F5344CB8AC3E}">
        <p14:creationId xmlns:p14="http://schemas.microsoft.com/office/powerpoint/2010/main" val="64333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B6C339-D9FF-4339-A8EB-1E25C5A60929}" type="slidenum">
              <a:rPr lang="en-US" altLang="en-US"/>
              <a:pPr/>
              <a:t>‹#›</a:t>
            </a:fld>
            <a:endParaRPr lang="en-US" altLang="en-US"/>
          </a:p>
        </p:txBody>
      </p:sp>
    </p:spTree>
    <p:extLst>
      <p:ext uri="{BB962C8B-B14F-4D97-AF65-F5344CB8AC3E}">
        <p14:creationId xmlns:p14="http://schemas.microsoft.com/office/powerpoint/2010/main" val="267602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fld id="{9CCED888-9ED5-400F-BCF0-8E4A105A49DE}" type="slidenum">
              <a:rPr lang="en-US" altLang="en-US"/>
              <a:pPr/>
              <a:t>‹#›</a:t>
            </a:fld>
            <a:endParaRPr lang="en-US" altLang="en-US"/>
          </a:p>
        </p:txBody>
      </p:sp>
    </p:spTree>
    <p:extLst>
      <p:ext uri="{BB962C8B-B14F-4D97-AF65-F5344CB8AC3E}">
        <p14:creationId xmlns:p14="http://schemas.microsoft.com/office/powerpoint/2010/main" val="54660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254ADC-AF83-4646-BC55-D5E6B8B57AEE}" type="slidenum">
              <a:rPr lang="en-US" altLang="en-US"/>
              <a:pPr/>
              <a:t>‹#›</a:t>
            </a:fld>
            <a:endParaRPr lang="en-US" altLang="en-US"/>
          </a:p>
        </p:txBody>
      </p:sp>
    </p:spTree>
    <p:extLst>
      <p:ext uri="{BB962C8B-B14F-4D97-AF65-F5344CB8AC3E}">
        <p14:creationId xmlns:p14="http://schemas.microsoft.com/office/powerpoint/2010/main" val="376034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87BD5D-3BAE-42B8-95BC-A301C3194220}" type="slidenum">
              <a:rPr lang="en-US" altLang="en-US"/>
              <a:pPr/>
              <a:t>‹#›</a:t>
            </a:fld>
            <a:endParaRPr lang="en-US" altLang="en-US"/>
          </a:p>
        </p:txBody>
      </p:sp>
    </p:spTree>
    <p:extLst>
      <p:ext uri="{BB962C8B-B14F-4D97-AF65-F5344CB8AC3E}">
        <p14:creationId xmlns:p14="http://schemas.microsoft.com/office/powerpoint/2010/main" val="385625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0C0D32-DC38-4AB5-A640-C17926BDA852}" type="slidenum">
              <a:rPr lang="en-US" altLang="en-US"/>
              <a:pPr/>
              <a:t>‹#›</a:t>
            </a:fld>
            <a:endParaRPr lang="en-US" altLang="en-US"/>
          </a:p>
        </p:txBody>
      </p:sp>
    </p:spTree>
    <p:extLst>
      <p:ext uri="{BB962C8B-B14F-4D97-AF65-F5344CB8AC3E}">
        <p14:creationId xmlns:p14="http://schemas.microsoft.com/office/powerpoint/2010/main" val="155987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7323B3B-51FF-4041-A227-E8096E5EE7C8}" type="slidenum">
              <a:rPr lang="en-US" altLang="en-US"/>
              <a:pPr/>
              <a:t>‹#›</a:t>
            </a:fld>
            <a:endParaRPr lang="en-US" altLang="en-US"/>
          </a:p>
        </p:txBody>
      </p:sp>
    </p:spTree>
    <p:extLst>
      <p:ext uri="{BB962C8B-B14F-4D97-AF65-F5344CB8AC3E}">
        <p14:creationId xmlns:p14="http://schemas.microsoft.com/office/powerpoint/2010/main" val="102193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08036D3-1268-4534-B7B7-E8307E63EFF1}" type="slidenum">
              <a:rPr lang="en-US" altLang="en-US"/>
              <a:pPr/>
              <a:t>‹#›</a:t>
            </a:fld>
            <a:endParaRPr lang="en-US" altLang="en-US"/>
          </a:p>
        </p:txBody>
      </p:sp>
    </p:spTree>
    <p:extLst>
      <p:ext uri="{BB962C8B-B14F-4D97-AF65-F5344CB8AC3E}">
        <p14:creationId xmlns:p14="http://schemas.microsoft.com/office/powerpoint/2010/main" val="128624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1F93357-4E04-4978-BF85-088785F6AF7E}" type="slidenum">
              <a:rPr lang="en-US" altLang="en-US"/>
              <a:pPr/>
              <a:t>‹#›</a:t>
            </a:fld>
            <a:endParaRPr lang="en-US" altLang="en-US"/>
          </a:p>
        </p:txBody>
      </p:sp>
    </p:spTree>
    <p:extLst>
      <p:ext uri="{BB962C8B-B14F-4D97-AF65-F5344CB8AC3E}">
        <p14:creationId xmlns:p14="http://schemas.microsoft.com/office/powerpoint/2010/main" val="37955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359C82-D30A-4962-B852-EB6C737B4107}" type="slidenum">
              <a:rPr lang="en-US" altLang="en-US"/>
              <a:pPr/>
              <a:t>‹#›</a:t>
            </a:fld>
            <a:endParaRPr lang="en-US" altLang="en-US"/>
          </a:p>
        </p:txBody>
      </p:sp>
    </p:spTree>
    <p:extLst>
      <p:ext uri="{BB962C8B-B14F-4D97-AF65-F5344CB8AC3E}">
        <p14:creationId xmlns:p14="http://schemas.microsoft.com/office/powerpoint/2010/main" val="181179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F7D333-C8BB-44F9-9A13-83AADA335B14}" type="slidenum">
              <a:rPr lang="en-US" altLang="en-US"/>
              <a:pPr/>
              <a:t>‹#›</a:t>
            </a:fld>
            <a:endParaRPr lang="en-US" altLang="en-US"/>
          </a:p>
        </p:txBody>
      </p:sp>
    </p:spTree>
    <p:extLst>
      <p:ext uri="{BB962C8B-B14F-4D97-AF65-F5344CB8AC3E}">
        <p14:creationId xmlns:p14="http://schemas.microsoft.com/office/powerpoint/2010/main" val="52970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215900" y="76200"/>
            <a:ext cx="8686800" cy="6781800"/>
            <a:chOff x="136" y="48"/>
            <a:chExt cx="5472" cy="4272"/>
          </a:xfrm>
        </p:grpSpPr>
        <p:grpSp>
          <p:nvGrpSpPr>
            <p:cNvPr id="25603" name="Group 3"/>
            <p:cNvGrpSpPr>
              <a:grpSpLocks/>
            </p:cNvGrpSpPr>
            <p:nvPr userDrawn="1"/>
          </p:nvGrpSpPr>
          <p:grpSpPr bwMode="auto">
            <a:xfrm>
              <a:off x="136" y="48"/>
              <a:ext cx="5472" cy="212"/>
              <a:chOff x="136" y="48"/>
              <a:chExt cx="5472" cy="212"/>
            </a:xfrm>
          </p:grpSpPr>
          <p:grpSp>
            <p:nvGrpSpPr>
              <p:cNvPr id="25604" name="Group 4"/>
              <p:cNvGrpSpPr>
                <a:grpSpLocks/>
              </p:cNvGrpSpPr>
              <p:nvPr/>
            </p:nvGrpSpPr>
            <p:grpSpPr bwMode="auto">
              <a:xfrm>
                <a:off x="136" y="48"/>
                <a:ext cx="1056" cy="212"/>
                <a:chOff x="2544" y="2160"/>
                <a:chExt cx="1920" cy="384"/>
              </a:xfrm>
            </p:grpSpPr>
            <p:sp>
              <p:nvSpPr>
                <p:cNvPr id="25605" name="Rectangle 5"/>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6" name="Rectangle 6"/>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7" name="Rectangle 7"/>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Rectangle 8"/>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Rectangle 9"/>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10" name="Group 10"/>
              <p:cNvGrpSpPr>
                <a:grpSpLocks/>
              </p:cNvGrpSpPr>
              <p:nvPr/>
            </p:nvGrpSpPr>
            <p:grpSpPr bwMode="auto">
              <a:xfrm>
                <a:off x="1240" y="48"/>
                <a:ext cx="1056" cy="212"/>
                <a:chOff x="2544" y="2160"/>
                <a:chExt cx="1920" cy="384"/>
              </a:xfrm>
            </p:grpSpPr>
            <p:sp>
              <p:nvSpPr>
                <p:cNvPr id="25611" name="Rectangle 11"/>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Rectangle 12"/>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Rectangle 13"/>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4" name="Rectangle 14"/>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Rectangle 15"/>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16" name="Group 16"/>
              <p:cNvGrpSpPr>
                <a:grpSpLocks/>
              </p:cNvGrpSpPr>
              <p:nvPr/>
            </p:nvGrpSpPr>
            <p:grpSpPr bwMode="auto">
              <a:xfrm>
                <a:off x="2344" y="48"/>
                <a:ext cx="1056" cy="212"/>
                <a:chOff x="2544" y="2160"/>
                <a:chExt cx="1920" cy="384"/>
              </a:xfrm>
            </p:grpSpPr>
            <p:sp>
              <p:nvSpPr>
                <p:cNvPr id="25617" name="Rectangle 17"/>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Rectangle 18"/>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Rectangle 19"/>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Rectangle 20"/>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Rectangle 21"/>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2" name="Group 22"/>
              <p:cNvGrpSpPr>
                <a:grpSpLocks/>
              </p:cNvGrpSpPr>
              <p:nvPr/>
            </p:nvGrpSpPr>
            <p:grpSpPr bwMode="auto">
              <a:xfrm>
                <a:off x="3448" y="48"/>
                <a:ext cx="1056" cy="212"/>
                <a:chOff x="2544" y="2160"/>
                <a:chExt cx="1920" cy="384"/>
              </a:xfrm>
            </p:grpSpPr>
            <p:sp>
              <p:nvSpPr>
                <p:cNvPr id="25623" name="Rectangle 23"/>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Rectangle 24"/>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Rectangle 25"/>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Rectangle 26"/>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7" name="Rectangle 27"/>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8" name="Group 28"/>
              <p:cNvGrpSpPr>
                <a:grpSpLocks/>
              </p:cNvGrpSpPr>
              <p:nvPr/>
            </p:nvGrpSpPr>
            <p:grpSpPr bwMode="auto">
              <a:xfrm>
                <a:off x="4552" y="48"/>
                <a:ext cx="1056" cy="212"/>
                <a:chOff x="2544" y="2160"/>
                <a:chExt cx="1920" cy="384"/>
              </a:xfrm>
            </p:grpSpPr>
            <p:sp>
              <p:nvSpPr>
                <p:cNvPr id="25629" name="Rectangle 29"/>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0" name="Rectangle 30"/>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1" name="Rectangle 31"/>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Rectangle 32"/>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3" name="Rectangle 33"/>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5634" name="Group 34"/>
            <p:cNvGrpSpPr>
              <a:grpSpLocks/>
            </p:cNvGrpSpPr>
            <p:nvPr userDrawn="1"/>
          </p:nvGrpSpPr>
          <p:grpSpPr bwMode="auto">
            <a:xfrm>
              <a:off x="192" y="4273"/>
              <a:ext cx="5328" cy="47"/>
              <a:chOff x="192" y="3840"/>
              <a:chExt cx="5328" cy="47"/>
            </a:xfrm>
          </p:grpSpPr>
          <p:grpSp>
            <p:nvGrpSpPr>
              <p:cNvPr id="25635" name="Group 35"/>
              <p:cNvGrpSpPr>
                <a:grpSpLocks/>
              </p:cNvGrpSpPr>
              <p:nvPr userDrawn="1"/>
            </p:nvGrpSpPr>
            <p:grpSpPr bwMode="auto">
              <a:xfrm>
                <a:off x="192" y="3840"/>
                <a:ext cx="624" cy="47"/>
                <a:chOff x="624" y="3706"/>
                <a:chExt cx="1056" cy="106"/>
              </a:xfrm>
            </p:grpSpPr>
            <p:sp>
              <p:nvSpPr>
                <p:cNvPr id="25636" name="Rectangle 36"/>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7" name="Rectangle 37"/>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38" name="Group 38"/>
              <p:cNvGrpSpPr>
                <a:grpSpLocks/>
              </p:cNvGrpSpPr>
              <p:nvPr userDrawn="1"/>
            </p:nvGrpSpPr>
            <p:grpSpPr bwMode="auto">
              <a:xfrm>
                <a:off x="864" y="3840"/>
                <a:ext cx="624" cy="47"/>
                <a:chOff x="624" y="3600"/>
                <a:chExt cx="1056" cy="106"/>
              </a:xfrm>
            </p:grpSpPr>
            <p:sp>
              <p:nvSpPr>
                <p:cNvPr id="25639" name="Rectangle 39"/>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0" name="Rectangle 40"/>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41" name="Group 41"/>
              <p:cNvGrpSpPr>
                <a:grpSpLocks/>
              </p:cNvGrpSpPr>
              <p:nvPr userDrawn="1"/>
            </p:nvGrpSpPr>
            <p:grpSpPr bwMode="auto">
              <a:xfrm>
                <a:off x="1536" y="3840"/>
                <a:ext cx="624" cy="47"/>
                <a:chOff x="624" y="3706"/>
                <a:chExt cx="1056" cy="106"/>
              </a:xfrm>
            </p:grpSpPr>
            <p:sp>
              <p:nvSpPr>
                <p:cNvPr id="25642" name="Rectangle 42"/>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3" name="Rectangle 43"/>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44" name="Group 44"/>
              <p:cNvGrpSpPr>
                <a:grpSpLocks/>
              </p:cNvGrpSpPr>
              <p:nvPr userDrawn="1"/>
            </p:nvGrpSpPr>
            <p:grpSpPr bwMode="auto">
              <a:xfrm>
                <a:off x="2208" y="3840"/>
                <a:ext cx="624" cy="47"/>
                <a:chOff x="624" y="3600"/>
                <a:chExt cx="1056" cy="106"/>
              </a:xfrm>
            </p:grpSpPr>
            <p:sp>
              <p:nvSpPr>
                <p:cNvPr id="25645" name="Rectangle 45"/>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6" name="Rectangle 46"/>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47" name="Group 47"/>
              <p:cNvGrpSpPr>
                <a:grpSpLocks/>
              </p:cNvGrpSpPr>
              <p:nvPr userDrawn="1"/>
            </p:nvGrpSpPr>
            <p:grpSpPr bwMode="auto">
              <a:xfrm>
                <a:off x="2880" y="3840"/>
                <a:ext cx="624" cy="47"/>
                <a:chOff x="624" y="3706"/>
                <a:chExt cx="1056" cy="106"/>
              </a:xfrm>
            </p:grpSpPr>
            <p:sp>
              <p:nvSpPr>
                <p:cNvPr id="25648" name="Rectangle 48"/>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9" name="Rectangle 49"/>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50" name="Group 50"/>
              <p:cNvGrpSpPr>
                <a:grpSpLocks/>
              </p:cNvGrpSpPr>
              <p:nvPr userDrawn="1"/>
            </p:nvGrpSpPr>
            <p:grpSpPr bwMode="auto">
              <a:xfrm>
                <a:off x="3552" y="3840"/>
                <a:ext cx="624" cy="47"/>
                <a:chOff x="624" y="3600"/>
                <a:chExt cx="1056" cy="106"/>
              </a:xfrm>
            </p:grpSpPr>
            <p:sp>
              <p:nvSpPr>
                <p:cNvPr id="25651" name="Rectangle 51"/>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2" name="Rectangle 52"/>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53" name="Group 53"/>
              <p:cNvGrpSpPr>
                <a:grpSpLocks/>
              </p:cNvGrpSpPr>
              <p:nvPr userDrawn="1"/>
            </p:nvGrpSpPr>
            <p:grpSpPr bwMode="auto">
              <a:xfrm>
                <a:off x="4224" y="3840"/>
                <a:ext cx="624" cy="47"/>
                <a:chOff x="624" y="3706"/>
                <a:chExt cx="1056" cy="106"/>
              </a:xfrm>
            </p:grpSpPr>
            <p:sp>
              <p:nvSpPr>
                <p:cNvPr id="25654" name="Rectangle 54"/>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5" name="Rectangle 55"/>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56" name="Group 56"/>
              <p:cNvGrpSpPr>
                <a:grpSpLocks/>
              </p:cNvGrpSpPr>
              <p:nvPr userDrawn="1"/>
            </p:nvGrpSpPr>
            <p:grpSpPr bwMode="auto">
              <a:xfrm>
                <a:off x="4896" y="3840"/>
                <a:ext cx="624" cy="47"/>
                <a:chOff x="624" y="3600"/>
                <a:chExt cx="1056" cy="106"/>
              </a:xfrm>
            </p:grpSpPr>
            <p:sp>
              <p:nvSpPr>
                <p:cNvPr id="25657" name="Rectangle 57"/>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8" name="Rectangle 58"/>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5659" name="Rectangle 5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60" name="Rectangle 6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61" name="Rectangle 61"/>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Arial Narrow" pitchFamily="34" charset="0"/>
              </a:defRPr>
            </a:lvl1pPr>
          </a:lstStyle>
          <a:p>
            <a:endParaRPr lang="en-US" altLang="en-US"/>
          </a:p>
        </p:txBody>
      </p:sp>
      <p:sp>
        <p:nvSpPr>
          <p:cNvPr id="25662" name="Rectangle 62"/>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Narrow" pitchFamily="34" charset="0"/>
              </a:defRPr>
            </a:lvl1pPr>
          </a:lstStyle>
          <a:p>
            <a:endParaRPr lang="en-US" altLang="en-US"/>
          </a:p>
        </p:txBody>
      </p:sp>
      <p:sp>
        <p:nvSpPr>
          <p:cNvPr id="25663" name="Rectangle 63"/>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Narrow" pitchFamily="34" charset="0"/>
              </a:defRPr>
            </a:lvl1pPr>
          </a:lstStyle>
          <a:p>
            <a:fld id="{0F04236A-A86B-4613-A736-76CC19FA7F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SzPct val="80000"/>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folHlink"/>
        </a:buClr>
        <a:buSzPct val="65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27.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2.xml"/><Relationship Id="rId1" Type="http://schemas.openxmlformats.org/officeDocument/2006/relationships/tags" Target="../tags/tag64.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682875"/>
            <a:ext cx="7772400" cy="593725"/>
          </a:xfrm>
        </p:spPr>
        <p:txBody>
          <a:bodyPr/>
          <a:lstStyle/>
          <a:p>
            <a:r>
              <a:rPr lang="en-US" altLang="en-US"/>
              <a:t>Did Moses Write the Torah?</a:t>
            </a:r>
          </a:p>
        </p:txBody>
      </p:sp>
      <p:sp>
        <p:nvSpPr>
          <p:cNvPr id="24579" name="Rectangle 3"/>
          <p:cNvSpPr>
            <a:spLocks noGrp="1" noChangeArrowheads="1"/>
          </p:cNvSpPr>
          <p:nvPr>
            <p:ph type="subTitle" idx="1"/>
          </p:nvPr>
        </p:nvSpPr>
        <p:spPr/>
        <p:txBody>
          <a:bodyPr/>
          <a:lstStyle/>
          <a:p>
            <a:r>
              <a:rPr lang="en-US" altLang="en-US"/>
              <a:t>Examining the JEDP Theory</a:t>
            </a:r>
          </a:p>
          <a:p>
            <a:r>
              <a:rPr lang="en-US" altLang="en-US" i="1"/>
              <a:t>Allan A. MacRae</a:t>
            </a:r>
          </a:p>
          <a:p>
            <a:r>
              <a:rPr lang="en-US" altLang="en-US" i="1"/>
              <a:t>Robert C. Newman</a:t>
            </a:r>
          </a:p>
        </p:txBody>
      </p:sp>
      <p:pic>
        <p:nvPicPr>
          <p:cNvPr id="24580" name="Picture 4" descr="JEDPExam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04800"/>
            <a:ext cx="3057525" cy="2384425"/>
          </a:xfrm>
          <a:prstGeom prst="rect">
            <a:avLst/>
          </a:prstGeom>
          <a:noFill/>
          <a:extLst>
            <a:ext uri="{909E8E84-426E-40DD-AFC4-6F175D3DCCD1}">
              <a14:hiddenFill xmlns:a14="http://schemas.microsoft.com/office/drawing/2010/main">
                <a:solidFill>
                  <a:srgbClr val="FFFFFF"/>
                </a:solidFill>
              </a14:hiddenFill>
            </a:ext>
          </a:extLst>
        </p:spPr>
      </p:pic>
      <p:pic>
        <p:nvPicPr>
          <p:cNvPr id="3" name="JEDP.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24800" y="5486400"/>
            <a:ext cx="609600" cy="609600"/>
          </a:xfrm>
          <a:prstGeom prst="rect">
            <a:avLst/>
          </a:prstGeom>
        </p:spPr>
      </p:pic>
    </p:spTree>
    <p:custDataLst>
      <p:tags r:id="rId1"/>
    </p:custDataLst>
  </p:cSld>
  <p:clrMapOvr>
    <a:masterClrMapping/>
  </p:clrMapOvr>
  <p:transition advTm="373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p:cTn id="11" dur="500" fill="hold"/>
                                        <p:tgtEl>
                                          <p:spTgt spid="24578"/>
                                        </p:tgtEl>
                                        <p:attrNameLst>
                                          <p:attrName>ppt_w</p:attrName>
                                        </p:attrNameLst>
                                      </p:cBhvr>
                                      <p:tavLst>
                                        <p:tav tm="0">
                                          <p:val>
                                            <p:fltVal val="0"/>
                                          </p:val>
                                        </p:tav>
                                        <p:tav tm="100000">
                                          <p:val>
                                            <p:strVal val="#ppt_w"/>
                                          </p:val>
                                        </p:tav>
                                      </p:tavLst>
                                    </p:anim>
                                    <p:anim calcmode="lin" valueType="num">
                                      <p:cBhvr>
                                        <p:cTn id="12" dur="500" fill="hold"/>
                                        <p:tgtEl>
                                          <p:spTgt spid="2457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79">
                                            <p:txEl>
                                              <p:pRg st="0" end="0"/>
                                            </p:txEl>
                                          </p:spTgt>
                                        </p:tgtEl>
                                        <p:attrNameLst>
                                          <p:attrName>style.visibility</p:attrName>
                                        </p:attrNameLst>
                                      </p:cBhvr>
                                      <p:to>
                                        <p:strVal val="visible"/>
                                      </p:to>
                                    </p:set>
                                    <p:anim calcmode="lin" valueType="num">
                                      <p:cBhvr additive="base">
                                        <p:cTn id="1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 calcmode="lin" valueType="num">
                                      <p:cBhvr additive="base">
                                        <p:cTn id="2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579">
                                            <p:txEl>
                                              <p:pRg st="2" end="2"/>
                                            </p:txEl>
                                          </p:spTgt>
                                        </p:tgtEl>
                                        <p:attrNameLst>
                                          <p:attrName>style.visibility</p:attrName>
                                        </p:attrNameLst>
                                      </p:cBhvr>
                                      <p:to>
                                        <p:strVal val="visible"/>
                                      </p:to>
                                    </p:set>
                                    <p:anim calcmode="lin" valueType="num">
                                      <p:cBhvr additive="base">
                                        <p:cTn id="2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fill="hold" display="0">
                  <p:stCondLst>
                    <p:cond delay="indefinite"/>
                  </p:stCondLst>
                  <p:endCondLst>
                    <p:cond evt="onStopAudio" delay="0">
                      <p:tgtEl>
                        <p:sldTgt/>
                      </p:tgtEl>
                    </p:cond>
                  </p:endCondLst>
                </p:cTn>
                <p:tgtEl>
                  <p:spTgt spid="3"/>
                </p:tgtEl>
              </p:cMediaNode>
            </p:audio>
          </p:childTnLst>
        </p:cTn>
      </p:par>
    </p:tnLst>
    <p:bldLst>
      <p:bldP spid="24578" grpId="0" autoUpdateAnimBg="0"/>
      <p:bldP spid="24579"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Other Historical Evidence</a:t>
            </a:r>
          </a:p>
        </p:txBody>
      </p:sp>
      <p:sp>
        <p:nvSpPr>
          <p:cNvPr id="36867" name="Text Box 3"/>
          <p:cNvSpPr txBox="1">
            <a:spLocks noChangeArrowheads="1"/>
          </p:cNvSpPr>
          <p:nvPr/>
        </p:nvSpPr>
        <p:spPr bwMode="auto">
          <a:xfrm>
            <a:off x="990600" y="1905000"/>
            <a:ext cx="71628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No record that has come down to us from ancient times contains any mention of such documents as having ever existed.  There is no ancient reference to the writing of any such document, nor to such a process of combining documents as the theory assumes.  There is no evidence that any such process actually occurred.</a:t>
            </a:r>
          </a:p>
        </p:txBody>
      </p:sp>
    </p:spTree>
    <p:custDataLst>
      <p:tags r:id="rId1"/>
    </p:custDataLst>
  </p:cSld>
  <p:clrMapOvr>
    <a:masterClrMapping/>
  </p:clrMapOvr>
  <p:transition advTm="220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heckerboard(across)">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Rabbinic Literature</a:t>
            </a:r>
          </a:p>
        </p:txBody>
      </p:sp>
      <p:sp>
        <p:nvSpPr>
          <p:cNvPr id="37891" name="Rectangle 3"/>
          <p:cNvSpPr>
            <a:spLocks noGrp="1" noChangeArrowheads="1"/>
          </p:cNvSpPr>
          <p:nvPr>
            <p:ph type="body" sz="half" idx="1"/>
          </p:nvPr>
        </p:nvSpPr>
        <p:spPr/>
        <p:txBody>
          <a:bodyPr/>
          <a:lstStyle/>
          <a:p>
            <a:pPr>
              <a:lnSpc>
                <a:spcPct val="90000"/>
              </a:lnSpc>
            </a:pPr>
            <a:r>
              <a:rPr lang="en-US" altLang="en-US" sz="2400"/>
              <a:t>We have extensive writings from the rabbis from ~200 AD onward thru the medieval period.</a:t>
            </a:r>
          </a:p>
          <a:p>
            <a:pPr>
              <a:lnSpc>
                <a:spcPct val="90000"/>
              </a:lnSpc>
            </a:pPr>
            <a:r>
              <a:rPr lang="en-US" altLang="en-US" sz="2400"/>
              <a:t>None of these works refer to such documents as J, E, D or P.</a:t>
            </a:r>
          </a:p>
          <a:p>
            <a:pPr>
              <a:lnSpc>
                <a:spcPct val="90000"/>
              </a:lnSpc>
            </a:pPr>
            <a:r>
              <a:rPr lang="en-US" altLang="en-US" sz="2400"/>
              <a:t>This is a sample page from the Babylonian Talmud, composed about 550 AD.</a:t>
            </a:r>
          </a:p>
        </p:txBody>
      </p:sp>
      <p:pic>
        <p:nvPicPr>
          <p:cNvPr id="37894" name="Picture 6" descr="BTBerakot"/>
          <p:cNvPicPr>
            <a:picLocks noGrp="1" noChangeAspect="1" noChangeArrowheads="1"/>
          </p:cNvPicPr>
          <p:nvPr>
            <p:ph type="clipArt" sz="half" idx="2"/>
          </p:nvPr>
        </p:nvPicPr>
        <p:blipFill>
          <a:blip r:embed="rId3">
            <a:lum bright="-18000" contrast="12000"/>
            <a:extLst>
              <a:ext uri="{28A0092B-C50C-407E-A947-70E740481C1C}">
                <a14:useLocalDpi xmlns:a14="http://schemas.microsoft.com/office/drawing/2010/main" val="0"/>
              </a:ext>
            </a:extLst>
          </a:blip>
          <a:srcRect/>
          <a:stretch>
            <a:fillRect/>
          </a:stretch>
        </p:blipFill>
        <p:spPr>
          <a:xfrm>
            <a:off x="5164138" y="1981200"/>
            <a:ext cx="27781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6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checkerboard(across)">
                                      <p:cBhvr>
                                        <p:cTn id="7" dur="500"/>
                                        <p:tgtEl>
                                          <p:spTgt spid="37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additive="base">
                                        <p:cTn id="12"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additive="base">
                                        <p:cTn id="18"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 calcmode="lin" valueType="num">
                                      <p:cBhvr additive="base">
                                        <p:cTn id="24"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Jewish Historians</a:t>
            </a:r>
          </a:p>
        </p:txBody>
      </p:sp>
      <p:sp>
        <p:nvSpPr>
          <p:cNvPr id="41987" name="Rectangle 3"/>
          <p:cNvSpPr>
            <a:spLocks noGrp="1" noChangeArrowheads="1"/>
          </p:cNvSpPr>
          <p:nvPr>
            <p:ph type="body" sz="half" idx="1"/>
          </p:nvPr>
        </p:nvSpPr>
        <p:spPr/>
        <p:txBody>
          <a:bodyPr/>
          <a:lstStyle/>
          <a:p>
            <a:pPr>
              <a:lnSpc>
                <a:spcPct val="90000"/>
              </a:lnSpc>
            </a:pPr>
            <a:r>
              <a:rPr lang="en-US" altLang="en-US" sz="2400"/>
              <a:t>We have several significant historical writers from the time of Jesus, and briefer materials from earlier.</a:t>
            </a:r>
          </a:p>
          <a:p>
            <a:pPr>
              <a:lnSpc>
                <a:spcPct val="90000"/>
              </a:lnSpc>
            </a:pPr>
            <a:r>
              <a:rPr lang="en-US" altLang="en-US" sz="2400"/>
              <a:t>None of these make reference to works such as J, E, D or P.</a:t>
            </a:r>
          </a:p>
          <a:p>
            <a:pPr>
              <a:lnSpc>
                <a:spcPct val="90000"/>
              </a:lnSpc>
            </a:pPr>
            <a:r>
              <a:rPr lang="en-US" altLang="en-US" sz="2400"/>
              <a:t>This is Josephus</a:t>
            </a:r>
            <a:r>
              <a:rPr lang="en-US" altLang="en-US" sz="2400">
                <a:cs typeface="Arial" charset="0"/>
              </a:rPr>
              <a:t>'</a:t>
            </a:r>
            <a:r>
              <a:rPr lang="en-US" altLang="en-US" sz="2400"/>
              <a:t> </a:t>
            </a:r>
            <a:r>
              <a:rPr lang="en-US" altLang="en-US" sz="2400" i="1"/>
              <a:t>Antiquities</a:t>
            </a:r>
            <a:r>
              <a:rPr lang="en-US" altLang="en-US" sz="2400"/>
              <a:t>, the most extensive of such works, from ~ 100 AD.</a:t>
            </a:r>
          </a:p>
        </p:txBody>
      </p:sp>
      <p:pic>
        <p:nvPicPr>
          <p:cNvPr id="41988" name="Picture 4" descr="JosAntiq"/>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86375" y="1981200"/>
            <a:ext cx="25336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3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additive="base">
                                        <p:cTn id="12"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additive="base">
                                        <p:cTn id="18"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 calcmode="lin" valueType="num">
                                      <p:cBhvr additive="base">
                                        <p:cTn id="24"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Jewish Inscriptions</a:t>
            </a:r>
          </a:p>
        </p:txBody>
      </p:sp>
      <p:sp>
        <p:nvSpPr>
          <p:cNvPr id="39939" name="Rectangle 3"/>
          <p:cNvSpPr>
            <a:spLocks noGrp="1" noChangeArrowheads="1"/>
          </p:cNvSpPr>
          <p:nvPr>
            <p:ph type="body" sz="half" idx="1"/>
          </p:nvPr>
        </p:nvSpPr>
        <p:spPr/>
        <p:txBody>
          <a:bodyPr/>
          <a:lstStyle/>
          <a:p>
            <a:pPr>
              <a:lnSpc>
                <a:spcPct val="90000"/>
              </a:lnSpc>
            </a:pPr>
            <a:r>
              <a:rPr lang="en-US" altLang="en-US" sz="2800"/>
              <a:t>We have Hebrew inscriptions dating back as far as the 10</a:t>
            </a:r>
            <a:r>
              <a:rPr lang="en-US" altLang="en-US" sz="2800" baseline="30000"/>
              <a:t>th</a:t>
            </a:r>
            <a:r>
              <a:rPr lang="en-US" altLang="en-US" sz="2800"/>
              <a:t> century BC.</a:t>
            </a:r>
          </a:p>
          <a:p>
            <a:pPr>
              <a:lnSpc>
                <a:spcPct val="90000"/>
              </a:lnSpc>
            </a:pPr>
            <a:r>
              <a:rPr lang="en-US" altLang="en-US" sz="2800"/>
              <a:t>None of these allude to such documents as J, E, D, P either.</a:t>
            </a:r>
          </a:p>
          <a:p>
            <a:pPr>
              <a:lnSpc>
                <a:spcPct val="90000"/>
              </a:lnSpc>
            </a:pPr>
            <a:r>
              <a:rPr lang="en-US" altLang="en-US" sz="2800"/>
              <a:t>This is the Gezer calendar, from the 10</a:t>
            </a:r>
            <a:r>
              <a:rPr lang="en-US" altLang="en-US" sz="2800" baseline="30000"/>
              <a:t>th</a:t>
            </a:r>
            <a:r>
              <a:rPr lang="en-US" altLang="en-US" sz="2800"/>
              <a:t> century BC.</a:t>
            </a:r>
          </a:p>
        </p:txBody>
      </p:sp>
      <p:pic>
        <p:nvPicPr>
          <p:cNvPr id="39942" name="Picture 6" descr="GezerCalenda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8263" y="1981200"/>
            <a:ext cx="28082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6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checkerboard(across)">
                                      <p:cBhvr>
                                        <p:cTn id="7" dur="500"/>
                                        <p:tgtEl>
                                          <p:spTgt spid="39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additive="base">
                                        <p:cTn id="12"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additive="base">
                                        <p:cTn id="18"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 calcmode="lin" valueType="num">
                                      <p:cBhvr additive="base">
                                        <p:cTn id="24"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Summary on </a:t>
            </a:r>
            <a:br>
              <a:rPr lang="en-US" altLang="en-US"/>
            </a:br>
            <a:r>
              <a:rPr lang="en-US" altLang="en-US"/>
              <a:t>Historical Evidence</a:t>
            </a:r>
          </a:p>
        </p:txBody>
      </p:sp>
      <p:sp>
        <p:nvSpPr>
          <p:cNvPr id="40963" name="Rectangle 3"/>
          <p:cNvSpPr>
            <a:spLocks noGrp="1" noChangeArrowheads="1"/>
          </p:cNvSpPr>
          <p:nvPr>
            <p:ph type="body" idx="1"/>
          </p:nvPr>
        </p:nvSpPr>
        <p:spPr/>
        <p:txBody>
          <a:bodyPr/>
          <a:lstStyle/>
          <a:p>
            <a:r>
              <a:rPr lang="en-US" altLang="en-US"/>
              <a:t>Thus no documents resembling nor referring to J, E, D, P have come down to us from antiquity.</a:t>
            </a:r>
          </a:p>
          <a:p>
            <a:r>
              <a:rPr lang="en-US" altLang="en-US"/>
              <a:t>Thus, the burden of proof for the existence of such documents lies with those who would propound the theory, not with its opponents.</a:t>
            </a:r>
          </a:p>
        </p:txBody>
      </p:sp>
    </p:spTree>
    <p:custDataLst>
      <p:tags r:id="rId1"/>
    </p:custDataLst>
  </p:cSld>
  <p:clrMapOvr>
    <a:masterClrMapping/>
  </p:clrMapOvr>
  <p:transition advTm="174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Literary Method</a:t>
            </a:r>
          </a:p>
        </p:txBody>
      </p:sp>
      <p:sp>
        <p:nvSpPr>
          <p:cNvPr id="43011" name="Text Box 3"/>
          <p:cNvSpPr txBox="1">
            <a:spLocks noChangeArrowheads="1"/>
          </p:cNvSpPr>
          <p:nvPr/>
        </p:nvSpPr>
        <p:spPr bwMode="auto">
          <a:xfrm>
            <a:off x="838200" y="2057400"/>
            <a:ext cx="7696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JEDP theory is nearly the only survivor of a 19</a:t>
            </a:r>
            <a:r>
              <a:rPr lang="en-US" altLang="en-US" sz="2800" baseline="30000"/>
              <a:t>th</a:t>
            </a:r>
            <a:r>
              <a:rPr lang="en-US" altLang="en-US" sz="2800"/>
              <a:t> century literary practice that has been discarded outside the field of Biblical criticism.  A century ago it was common to theorize multiple authors and sources for almost any ancient or medieval document.  Most such theories have today been abandoned, and are viewed as merely curiosities.  It is only in the field of Biblical study that this 19</a:t>
            </a:r>
            <a:r>
              <a:rPr lang="en-US" altLang="en-US" sz="2800" baseline="30000"/>
              <a:t>th</a:t>
            </a:r>
            <a:r>
              <a:rPr lang="en-US" altLang="en-US" sz="2800"/>
              <a:t> century attitude has been retained.</a:t>
            </a:r>
          </a:p>
        </p:txBody>
      </p:sp>
    </p:spTree>
    <p:custDataLst>
      <p:tags r:id="rId1"/>
    </p:custDataLst>
  </p:cSld>
  <p:clrMapOvr>
    <a:masterClrMapping/>
  </p:clrMapOvr>
  <p:transition advTm="278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heckerboard(across)">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Beowulf</a:t>
            </a:r>
          </a:p>
        </p:txBody>
      </p:sp>
      <p:sp>
        <p:nvSpPr>
          <p:cNvPr id="44035" name="Rectangle 3"/>
          <p:cNvSpPr>
            <a:spLocks noGrp="1" noChangeArrowheads="1"/>
          </p:cNvSpPr>
          <p:nvPr>
            <p:ph type="body" sz="half" idx="1"/>
          </p:nvPr>
        </p:nvSpPr>
        <p:spPr/>
        <p:txBody>
          <a:bodyPr/>
          <a:lstStyle/>
          <a:p>
            <a:pPr>
              <a:lnSpc>
                <a:spcPct val="90000"/>
              </a:lnSpc>
            </a:pPr>
            <a:r>
              <a:rPr lang="en-US" altLang="en-US" sz="2400"/>
              <a:t>An Anglo-Saxon epic poem, the oldest such in the history of English literature (~ AD 700)</a:t>
            </a:r>
          </a:p>
          <a:p>
            <a:pPr>
              <a:lnSpc>
                <a:spcPct val="90000"/>
              </a:lnSpc>
            </a:pPr>
            <a:r>
              <a:rPr lang="en-US" altLang="en-US" sz="2400"/>
              <a:t>Adventures of the Danish hero Beowulf fighting various monsters</a:t>
            </a:r>
          </a:p>
          <a:p>
            <a:pPr>
              <a:lnSpc>
                <a:spcPct val="90000"/>
              </a:lnSpc>
            </a:pPr>
            <a:r>
              <a:rPr lang="en-US" altLang="en-US" sz="2400"/>
              <a:t>Once thought to have been composed of 6 sources, now seen as a unified composition</a:t>
            </a:r>
          </a:p>
        </p:txBody>
      </p:sp>
      <p:pic>
        <p:nvPicPr>
          <p:cNvPr id="44038" name="Picture 6" descr="beowul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13350" y="1981200"/>
            <a:ext cx="26797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8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checkerboard(across)">
                                      <p:cBhvr>
                                        <p:cTn id="7" dur="5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 calcmode="lin" valueType="num">
                                      <p:cBhvr additive="base">
                                        <p:cTn id="18"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4035">
                                            <p:txEl>
                                              <p:pRg st="2" end="2"/>
                                            </p:txEl>
                                          </p:spTgt>
                                        </p:tgtEl>
                                        <p:attrNameLst>
                                          <p:attrName>style.visibility</p:attrName>
                                        </p:attrNameLst>
                                      </p:cBhvr>
                                      <p:to>
                                        <p:strVal val="visible"/>
                                      </p:to>
                                    </p:set>
                                    <p:anim calcmode="lin" valueType="num">
                                      <p:cBhvr additive="base">
                                        <p:cTn id="24"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The Niebelungenlied</a:t>
            </a:r>
          </a:p>
        </p:txBody>
      </p:sp>
      <p:sp>
        <p:nvSpPr>
          <p:cNvPr id="45059" name="Rectangle 3"/>
          <p:cNvSpPr>
            <a:spLocks noGrp="1" noChangeArrowheads="1"/>
          </p:cNvSpPr>
          <p:nvPr>
            <p:ph type="body" sz="half" idx="1"/>
          </p:nvPr>
        </p:nvSpPr>
        <p:spPr/>
        <p:txBody>
          <a:bodyPr/>
          <a:lstStyle/>
          <a:p>
            <a:pPr>
              <a:lnSpc>
                <a:spcPct val="90000"/>
              </a:lnSpc>
            </a:pPr>
            <a:r>
              <a:rPr lang="en-US" altLang="en-US" sz="2400"/>
              <a:t>German saga from ~1200 AD, of treasure, murder &amp; revenge</a:t>
            </a:r>
          </a:p>
          <a:p>
            <a:pPr>
              <a:lnSpc>
                <a:spcPct val="90000"/>
              </a:lnSpc>
            </a:pPr>
            <a:r>
              <a:rPr lang="en-US" altLang="en-US" sz="2400"/>
              <a:t>Some of the material was used by Wagner in his </a:t>
            </a:r>
            <a:r>
              <a:rPr lang="en-US" altLang="en-US" sz="2400" i="1"/>
              <a:t>Ring</a:t>
            </a:r>
            <a:r>
              <a:rPr lang="en-US" altLang="en-US" sz="2400"/>
              <a:t> operas.</a:t>
            </a:r>
          </a:p>
          <a:p>
            <a:pPr>
              <a:lnSpc>
                <a:spcPct val="90000"/>
              </a:lnSpc>
            </a:pPr>
            <a:r>
              <a:rPr lang="en-US" altLang="en-US" sz="2400"/>
              <a:t>Karl Lachmann thought it was originally 20 independent songs.</a:t>
            </a:r>
          </a:p>
          <a:p>
            <a:pPr>
              <a:lnSpc>
                <a:spcPct val="90000"/>
              </a:lnSpc>
            </a:pPr>
            <a:r>
              <a:rPr lang="en-US" altLang="en-US" sz="2400"/>
              <a:t>Now seen as the work of a single author</a:t>
            </a:r>
          </a:p>
        </p:txBody>
      </p:sp>
      <p:pic>
        <p:nvPicPr>
          <p:cNvPr id="45062" name="Picture 6" descr="Niebelunge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565400"/>
            <a:ext cx="3810000" cy="2944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0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checkerboard(across)">
                                      <p:cBhvr>
                                        <p:cTn id="7" dur="500"/>
                                        <p:tgtEl>
                                          <p:spTgt spid="45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additive="base">
                                        <p:cTn id="18"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additive="base">
                                        <p:cTn id="24"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5059">
                                            <p:txEl>
                                              <p:pRg st="3" end="3"/>
                                            </p:txEl>
                                          </p:spTgt>
                                        </p:tgtEl>
                                        <p:attrNameLst>
                                          <p:attrName>style.visibility</p:attrName>
                                        </p:attrNameLst>
                                      </p:cBhvr>
                                      <p:to>
                                        <p:strVal val="visible"/>
                                      </p:to>
                                    </p:set>
                                    <p:anim calcmode="lin" valueType="num">
                                      <p:cBhvr additive="base">
                                        <p:cTn id="30"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Piers the Plowman</a:t>
            </a:r>
          </a:p>
        </p:txBody>
      </p:sp>
      <p:sp>
        <p:nvSpPr>
          <p:cNvPr id="46083" name="Rectangle 3"/>
          <p:cNvSpPr>
            <a:spLocks noGrp="1" noChangeArrowheads="1"/>
          </p:cNvSpPr>
          <p:nvPr>
            <p:ph type="body" sz="half" idx="1"/>
          </p:nvPr>
        </p:nvSpPr>
        <p:spPr/>
        <p:txBody>
          <a:bodyPr/>
          <a:lstStyle/>
          <a:p>
            <a:r>
              <a:rPr lang="en-US" altLang="en-US" sz="2800"/>
              <a:t>A 14</a:t>
            </a:r>
            <a:r>
              <a:rPr lang="en-US" altLang="en-US" sz="2800" baseline="30000"/>
              <a:t>th</a:t>
            </a:r>
            <a:r>
              <a:rPr lang="en-US" altLang="en-US" sz="2800"/>
              <a:t> cen poem, a series of allegorical dreams, exalting simplicity &amp; truth, satirizing the clergy</a:t>
            </a:r>
          </a:p>
          <a:p>
            <a:r>
              <a:rPr lang="en-US" altLang="en-US" sz="2800"/>
              <a:t>Once thought to be the work of five authors, now seen as the work of one.</a:t>
            </a:r>
          </a:p>
        </p:txBody>
      </p:sp>
      <p:pic>
        <p:nvPicPr>
          <p:cNvPr id="46086" name="Picture 6" descr="pier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203450"/>
            <a:ext cx="3810000" cy="366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9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checkerboard(across)">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 calcmode="lin" valueType="num">
                                      <p:cBhvr additive="base">
                                        <p:cTn id="12"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3">
                                            <p:txEl>
                                              <p:pRg st="1" end="1"/>
                                            </p:txEl>
                                          </p:spTgt>
                                        </p:tgtEl>
                                        <p:attrNameLst>
                                          <p:attrName>style.visibility</p:attrName>
                                        </p:attrNameLst>
                                      </p:cBhvr>
                                      <p:to>
                                        <p:strVal val="visible"/>
                                      </p:to>
                                    </p:set>
                                    <p:anim calcmode="lin" valueType="num">
                                      <p:cBhvr additive="base">
                                        <p:cTn id="18"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Literary Method Today</a:t>
            </a:r>
          </a:p>
        </p:txBody>
      </p:sp>
      <p:sp>
        <p:nvSpPr>
          <p:cNvPr id="47107" name="Text Box 3"/>
          <p:cNvSpPr txBox="1">
            <a:spLocks noChangeArrowheads="1"/>
          </p:cNvSpPr>
          <p:nvPr/>
        </p:nvSpPr>
        <p:spPr bwMode="auto">
          <a:xfrm>
            <a:off x="838200" y="1981200"/>
            <a:ext cx="7543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In field after field, theories of composite authorship, earlier versions, different strata, have been discarded.  The kind of analysis which was once thought to have been the particular duty of literary criticism is now markedly out of fashion.  The assumption today is more and more in favour of single authorship, unless there is clear external evidence to the contrary.</a:t>
            </a:r>
            <a:r>
              <a:rPr lang="en-US" altLang="en-US" sz="2800">
                <a:cs typeface="Times New Roman" pitchFamily="18" charset="0"/>
              </a:rPr>
              <a:t>"</a:t>
            </a:r>
            <a:r>
              <a:rPr lang="en-US" altLang="en-US" sz="2800"/>
              <a:t> </a:t>
            </a:r>
            <a:r>
              <a:rPr lang="en-US" altLang="en-US" sz="2800">
                <a:cs typeface="Times New Roman" pitchFamily="18" charset="0"/>
              </a:rPr>
              <a:t>–</a:t>
            </a:r>
            <a:r>
              <a:rPr lang="en-US" altLang="en-US" sz="2800"/>
              <a:t> Helen Gardner, </a:t>
            </a:r>
            <a:r>
              <a:rPr lang="en-US" altLang="en-US" sz="2800" i="1"/>
              <a:t>The Business of Criticism</a:t>
            </a:r>
            <a:r>
              <a:rPr lang="en-US" altLang="en-US" sz="2800"/>
              <a:t> (Oxford, 1959), p 97.</a:t>
            </a:r>
          </a:p>
        </p:txBody>
      </p:sp>
    </p:spTree>
    <p:custDataLst>
      <p:tags r:id="rId1"/>
    </p:custDataLst>
  </p:cSld>
  <p:clrMapOvr>
    <a:masterClrMapping/>
  </p:clrMapOvr>
  <p:transition advTm="326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checkerboard(across)">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What is the JEDP Theory?</a:t>
            </a:r>
          </a:p>
        </p:txBody>
      </p:sp>
      <p:sp>
        <p:nvSpPr>
          <p:cNvPr id="27651" name="Rectangle 3"/>
          <p:cNvSpPr>
            <a:spLocks noGrp="1" noChangeArrowheads="1"/>
          </p:cNvSpPr>
          <p:nvPr>
            <p:ph type="body" sz="half" idx="1"/>
          </p:nvPr>
        </p:nvSpPr>
        <p:spPr>
          <a:xfrm>
            <a:off x="685800" y="1600200"/>
            <a:ext cx="3810000" cy="4495800"/>
          </a:xfrm>
        </p:spPr>
        <p:txBody>
          <a:bodyPr/>
          <a:lstStyle/>
          <a:p>
            <a:pPr>
              <a:lnSpc>
                <a:spcPct val="90000"/>
              </a:lnSpc>
            </a:pPr>
            <a:r>
              <a:rPr lang="en-US" altLang="en-US" sz="2400"/>
              <a:t>Proposed by Julius Wellhausen in 1878.</a:t>
            </a:r>
          </a:p>
          <a:p>
            <a:pPr>
              <a:lnSpc>
                <a:spcPct val="90000"/>
              </a:lnSpc>
            </a:pPr>
            <a:r>
              <a:rPr lang="en-US" altLang="en-US" sz="2400"/>
              <a:t>Has dominated liberal OT studies ever since.</a:t>
            </a:r>
          </a:p>
          <a:p>
            <a:pPr>
              <a:lnSpc>
                <a:spcPct val="90000"/>
              </a:lnSpc>
            </a:pPr>
            <a:r>
              <a:rPr lang="en-US" altLang="en-US" sz="2400"/>
              <a:t>The Torah (Genesis thru Deuteronomy) was not written by Moses about 1400 BC.</a:t>
            </a:r>
          </a:p>
          <a:p>
            <a:pPr>
              <a:lnSpc>
                <a:spcPct val="90000"/>
              </a:lnSpc>
            </a:pPr>
            <a:r>
              <a:rPr lang="en-US" altLang="en-US" sz="2400"/>
              <a:t>Instead, authors J, E, D, P wrote 850-550 BC.  Their documents were assembled by editors over several centuries.</a:t>
            </a:r>
          </a:p>
        </p:txBody>
      </p:sp>
      <p:pic>
        <p:nvPicPr>
          <p:cNvPr id="27654" name="Picture 6" descr="Wellhausen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99000" y="1981200"/>
            <a:ext cx="3706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64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checkerboard(across)">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additive="base">
                                        <p:cTn id="18"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 calcmode="lin" valueType="num">
                                      <p:cBhvr additive="base">
                                        <p:cTn id="24"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7651">
                                            <p:txEl>
                                              <p:pRg st="3" end="3"/>
                                            </p:txEl>
                                          </p:spTgt>
                                        </p:tgtEl>
                                        <p:attrNameLst>
                                          <p:attrName>style.visibility</p:attrName>
                                        </p:attrNameLst>
                                      </p:cBhvr>
                                      <p:to>
                                        <p:strVal val="visible"/>
                                      </p:to>
                                    </p:set>
                                    <p:anim calcmode="lin" valueType="num">
                                      <p:cBhvr additive="base">
                                        <p:cTn id="30"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Other Source Theories</a:t>
            </a:r>
          </a:p>
        </p:txBody>
      </p:sp>
      <p:sp>
        <p:nvSpPr>
          <p:cNvPr id="48131" name="Text Box 3"/>
          <p:cNvSpPr txBox="1">
            <a:spLocks noChangeArrowheads="1"/>
          </p:cNvSpPr>
          <p:nvPr/>
        </p:nvSpPr>
        <p:spPr bwMode="auto">
          <a:xfrm>
            <a:off x="533400" y="1676400"/>
            <a:ext cx="8001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During the 19</a:t>
            </a:r>
            <a:r>
              <a:rPr lang="en-US" altLang="en-US" sz="2800" baseline="30000"/>
              <a:t>th</a:t>
            </a:r>
            <a:r>
              <a:rPr lang="en-US" altLang="en-US" sz="2800"/>
              <a:t> century various German scholars presented widely differing theories regarding the origins of the first five books of the Bible.  None of these theories gained complete ascendancy until 1878, when a particular theory </a:t>
            </a:r>
            <a:r>
              <a:rPr lang="en-US" altLang="en-US" sz="2800">
                <a:cs typeface="Times New Roman" pitchFamily="18" charset="0"/>
              </a:rPr>
              <a:t>— strikingly different from most of the views previously held — was advanced by Julius Wellhausen.  Though more than a century has passed during which no new evidence for the theory has been discovered, it is still being taught today in almost the identical form in which Wellhausen presented it.</a:t>
            </a:r>
          </a:p>
        </p:txBody>
      </p:sp>
    </p:spTree>
    <p:custDataLst>
      <p:tags r:id="rId1"/>
    </p:custDataLst>
  </p:cSld>
  <p:clrMapOvr>
    <a:masterClrMapping/>
  </p:clrMapOvr>
  <p:transition advTm="405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checkerboard(across)">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Predecessors </a:t>
            </a:r>
            <a:br>
              <a:rPr lang="en-US" altLang="en-US"/>
            </a:br>
            <a:r>
              <a:rPr lang="en-US" altLang="en-US"/>
              <a:t>to the JEDP Theory</a:t>
            </a:r>
          </a:p>
        </p:txBody>
      </p:sp>
      <p:sp>
        <p:nvSpPr>
          <p:cNvPr id="49155" name="Rectangle 3"/>
          <p:cNvSpPr>
            <a:spLocks noGrp="1" noChangeArrowheads="1"/>
          </p:cNvSpPr>
          <p:nvPr>
            <p:ph type="body" idx="1"/>
          </p:nvPr>
        </p:nvSpPr>
        <p:spPr/>
        <p:txBody>
          <a:bodyPr/>
          <a:lstStyle/>
          <a:p>
            <a:r>
              <a:rPr lang="en-US" altLang="en-US"/>
              <a:t>Two-Document Theory</a:t>
            </a:r>
          </a:p>
          <a:p>
            <a:r>
              <a:rPr lang="en-US" altLang="en-US"/>
              <a:t>Fragmentary Theory</a:t>
            </a:r>
          </a:p>
          <a:p>
            <a:r>
              <a:rPr lang="en-US" altLang="en-US"/>
              <a:t>Supplementary Theory</a:t>
            </a:r>
          </a:p>
          <a:p>
            <a:r>
              <a:rPr lang="en-US" altLang="en-US"/>
              <a:t>Crystallization Theory</a:t>
            </a:r>
          </a:p>
          <a:p>
            <a:r>
              <a:rPr lang="en-US" altLang="en-US"/>
              <a:t>Development Theories</a:t>
            </a:r>
          </a:p>
          <a:p>
            <a:r>
              <a:rPr lang="en-US" altLang="en-US"/>
              <a:t>Modified (3-Document) Theory</a:t>
            </a:r>
          </a:p>
        </p:txBody>
      </p:sp>
    </p:spTree>
    <p:custDataLst>
      <p:tags r:id="rId1"/>
    </p:custDataLst>
  </p:cSld>
  <p:clrMapOvr>
    <a:masterClrMapping/>
  </p:clrMapOvr>
  <p:transition advTm="192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enealJE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4791075" cy="5568950"/>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6248400" y="2590800"/>
            <a:ext cx="2362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tx2"/>
                </a:solidFill>
              </a:rPr>
              <a:t>Various Views on the Origin of Genesis thru Deuteronomy</a:t>
            </a:r>
          </a:p>
        </p:txBody>
      </p:sp>
    </p:spTree>
    <p:custDataLst>
      <p:tags r:id="rId1"/>
    </p:custDataLst>
  </p:cSld>
  <p:clrMapOvr>
    <a:masterClrMapping/>
  </p:clrMapOvr>
  <p:transition advTm="518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1+#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0178"/>
                                        </p:tgtEl>
                                        <p:attrNameLst>
                                          <p:attrName>style.visibility</p:attrName>
                                        </p:attrNameLst>
                                      </p:cBhvr>
                                      <p:to>
                                        <p:strVal val="visible"/>
                                      </p:to>
                                    </p:set>
                                    <p:animEffect transition="in" filter="checkerboard(across)">
                                      <p:cBhvr>
                                        <p:cTn id="13"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Two-Document Theory</a:t>
            </a:r>
          </a:p>
        </p:txBody>
      </p:sp>
      <p:sp>
        <p:nvSpPr>
          <p:cNvPr id="51203" name="Rectangle 3"/>
          <p:cNvSpPr>
            <a:spLocks noGrp="1" noChangeArrowheads="1"/>
          </p:cNvSpPr>
          <p:nvPr>
            <p:ph type="body" sz="half" idx="1"/>
          </p:nvPr>
        </p:nvSpPr>
        <p:spPr/>
        <p:txBody>
          <a:bodyPr/>
          <a:lstStyle/>
          <a:p>
            <a:r>
              <a:rPr lang="en-US" altLang="en-US" sz="2000"/>
              <a:t>Though noticed by Witter, it was Jean Astruc in 1753 who suggested that the two names for God pointed to two sources used by Moses.</a:t>
            </a:r>
          </a:p>
          <a:p>
            <a:r>
              <a:rPr lang="en-US" altLang="en-US" sz="2000"/>
              <a:t>Johann G. Eichhorn modified this in 1780, rejecting Moses as author &amp; dating the sources later.</a:t>
            </a:r>
          </a:p>
          <a:p>
            <a:r>
              <a:rPr lang="en-US" altLang="en-US" sz="2000"/>
              <a:t>Eichhorn saw two distinct documents, J and E, with 2 names of God and 2 styles.</a:t>
            </a:r>
          </a:p>
        </p:txBody>
      </p:sp>
      <p:pic>
        <p:nvPicPr>
          <p:cNvPr id="51206" name="Picture 6" descr="Astruc"/>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95838" y="1981200"/>
            <a:ext cx="3513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75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checkerboard(across)">
                                      <p:cBhvr>
                                        <p:cTn id="7" dur="5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additive="base">
                                        <p:cTn id="12"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 calcmode="lin" valueType="num">
                                      <p:cBhvr additive="base">
                                        <p:cTn id="18"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203">
                                            <p:txEl>
                                              <p:pRg st="2" end="2"/>
                                            </p:txEl>
                                          </p:spTgt>
                                        </p:tgtEl>
                                        <p:attrNameLst>
                                          <p:attrName>style.visibility</p:attrName>
                                        </p:attrNameLst>
                                      </p:cBhvr>
                                      <p:to>
                                        <p:strVal val="visible"/>
                                      </p:to>
                                    </p:set>
                                    <p:anim calcmode="lin" valueType="num">
                                      <p:cBhvr additive="base">
                                        <p:cTn id="24"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Two-Document Theory</a:t>
            </a:r>
          </a:p>
        </p:txBody>
      </p:sp>
      <p:sp>
        <p:nvSpPr>
          <p:cNvPr id="52227" name="Rectangle 3"/>
          <p:cNvSpPr>
            <a:spLocks noGrp="1" noChangeArrowheads="1"/>
          </p:cNvSpPr>
          <p:nvPr>
            <p:ph type="body" sz="half" idx="1"/>
          </p:nvPr>
        </p:nvSpPr>
        <p:spPr/>
        <p:txBody>
          <a:bodyPr/>
          <a:lstStyle/>
          <a:p>
            <a:r>
              <a:rPr lang="en-US" altLang="en-US" sz="2400"/>
              <a:t>One document, J, used </a:t>
            </a:r>
            <a:r>
              <a:rPr lang="en-US" altLang="en-US" sz="2400">
                <a:cs typeface="Arial" charset="0"/>
              </a:rPr>
              <a:t>"</a:t>
            </a:r>
            <a:r>
              <a:rPr lang="en-US" altLang="en-US" sz="2400"/>
              <a:t>Yahweh</a:t>
            </a:r>
            <a:r>
              <a:rPr lang="en-US" altLang="en-US" sz="2400">
                <a:cs typeface="Arial" charset="0"/>
              </a:rPr>
              <a:t>"</a:t>
            </a:r>
            <a:r>
              <a:rPr lang="en-US" altLang="en-US" sz="2400"/>
              <a:t> (Jehovah) for God’s name, and had a flowing, narrative style.</a:t>
            </a:r>
          </a:p>
          <a:p>
            <a:r>
              <a:rPr lang="en-US" altLang="en-US" sz="2400"/>
              <a:t>The other document, E, used “Elohim</a:t>
            </a:r>
            <a:r>
              <a:rPr lang="en-US" altLang="en-US" sz="2400">
                <a:cs typeface="Arial" charset="0"/>
              </a:rPr>
              <a:t>"</a:t>
            </a:r>
            <a:r>
              <a:rPr lang="en-US" altLang="en-US" sz="2400"/>
              <a:t> for God, and had a very dry, statistical, detailed style.</a:t>
            </a:r>
          </a:p>
        </p:txBody>
      </p:sp>
      <p:pic>
        <p:nvPicPr>
          <p:cNvPr id="52230" name="Picture 6" descr="JDocumen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9788" y="1981200"/>
            <a:ext cx="2466975"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1" name="Picture 7" descr="EDocu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581400"/>
            <a:ext cx="2176463" cy="2894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67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checkerboard(across)">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 calcmode="lin" valueType="num">
                                      <p:cBhvr additive="base">
                                        <p:cTn id="12"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2227">
                                            <p:txEl>
                                              <p:pRg st="1" end="1"/>
                                            </p:txEl>
                                          </p:spTgt>
                                        </p:tgtEl>
                                        <p:attrNameLst>
                                          <p:attrName>style.visibility</p:attrName>
                                        </p:attrNameLst>
                                      </p:cBhvr>
                                      <p:to>
                                        <p:strVal val="visible"/>
                                      </p:to>
                                    </p:set>
                                    <p:anim calcmode="lin" valueType="num">
                                      <p:cBhvr additive="base">
                                        <p:cTn id="18"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52231"/>
                                        </p:tgtEl>
                                        <p:attrNameLst>
                                          <p:attrName>style.visibility</p:attrName>
                                        </p:attrNameLst>
                                      </p:cBhvr>
                                      <p:to>
                                        <p:strVal val="visible"/>
                                      </p:to>
                                    </p:set>
                                    <p:animEffect transition="in" filter="checkerboard(across)">
                                      <p:cBhvr>
                                        <p:cTn id="24"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Fragmentary Theory</a:t>
            </a:r>
          </a:p>
        </p:txBody>
      </p:sp>
      <p:sp>
        <p:nvSpPr>
          <p:cNvPr id="53251" name="Rectangle 3"/>
          <p:cNvSpPr>
            <a:spLocks noGrp="1" noChangeArrowheads="1"/>
          </p:cNvSpPr>
          <p:nvPr>
            <p:ph type="body" sz="half" idx="1"/>
          </p:nvPr>
        </p:nvSpPr>
        <p:spPr>
          <a:xfrm>
            <a:off x="685800" y="1752600"/>
            <a:ext cx="3810000" cy="4114800"/>
          </a:xfrm>
        </p:spPr>
        <p:txBody>
          <a:bodyPr/>
          <a:lstStyle/>
          <a:p>
            <a:pPr>
              <a:lnSpc>
                <a:spcPct val="90000"/>
              </a:lnSpc>
            </a:pPr>
            <a:r>
              <a:rPr lang="en-US" altLang="en-US" sz="2400"/>
              <a:t>Karl Ilgen (1798) proposed dividing the two.  He came up with 17 documents and at least three authors.</a:t>
            </a:r>
          </a:p>
          <a:p>
            <a:pPr>
              <a:lnSpc>
                <a:spcPct val="90000"/>
              </a:lnSpc>
            </a:pPr>
            <a:r>
              <a:rPr lang="en-US" altLang="en-US" sz="2400"/>
              <a:t>Later suggestions by Alexander Geddes (1800), Johann Vater (1802) and Anton Hartmann (1831) found many more documents, mostly fragmentary, assembled by editors.</a:t>
            </a:r>
          </a:p>
        </p:txBody>
      </p:sp>
      <p:pic>
        <p:nvPicPr>
          <p:cNvPr id="53254" name="Picture 6" descr="Ilge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59375" y="1981200"/>
            <a:ext cx="27876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9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calcmode="lin" valueType="num">
                                      <p:cBhvr additive="base">
                                        <p:cTn id="12"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1">
                                            <p:txEl>
                                              <p:pRg st="1" end="1"/>
                                            </p:txEl>
                                          </p:spTgt>
                                        </p:tgtEl>
                                        <p:attrNameLst>
                                          <p:attrName>style.visibility</p:attrName>
                                        </p:attrNameLst>
                                      </p:cBhvr>
                                      <p:to>
                                        <p:strVal val="visible"/>
                                      </p:to>
                                    </p:set>
                                    <p:anim calcmode="lin" valueType="num">
                                      <p:cBhvr additive="base">
                                        <p:cTn id="18"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Supplementary Theory</a:t>
            </a:r>
          </a:p>
        </p:txBody>
      </p:sp>
      <p:sp>
        <p:nvSpPr>
          <p:cNvPr id="54275" name="Rectangle 3"/>
          <p:cNvSpPr>
            <a:spLocks noGrp="1" noChangeArrowheads="1"/>
          </p:cNvSpPr>
          <p:nvPr>
            <p:ph type="body" sz="half" idx="1"/>
          </p:nvPr>
        </p:nvSpPr>
        <p:spPr/>
        <p:txBody>
          <a:bodyPr/>
          <a:lstStyle/>
          <a:p>
            <a:pPr>
              <a:lnSpc>
                <a:spcPct val="90000"/>
              </a:lnSpc>
            </a:pPr>
            <a:r>
              <a:rPr lang="en-US" altLang="en-US" sz="2400"/>
              <a:t>Heinrich Ewald (1823) noticed an impressive unity running thru Genesis.  It couldn’t very well be a mass of independent fragments.</a:t>
            </a:r>
          </a:p>
          <a:p>
            <a:pPr>
              <a:lnSpc>
                <a:spcPct val="90000"/>
              </a:lnSpc>
            </a:pPr>
            <a:r>
              <a:rPr lang="en-US" altLang="en-US" sz="2400"/>
              <a:t>He and DeWette proposed that E was the main document, but it was supplemented by J material.</a:t>
            </a:r>
          </a:p>
        </p:txBody>
      </p:sp>
      <p:pic>
        <p:nvPicPr>
          <p:cNvPr id="54278" name="Picture 6" descr="Ewal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8250" y="1981200"/>
            <a:ext cx="30083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4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checkerboard(across)">
                                      <p:cBhvr>
                                        <p:cTn id="7" dur="500"/>
                                        <p:tgtEl>
                                          <p:spTgt spid="54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 calcmode="lin" valueType="num">
                                      <p:cBhvr additive="base">
                                        <p:cTn id="12"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 calcmode="lin" valueType="num">
                                      <p:cBhvr additive="base">
                                        <p:cTn id="18"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Crystallization Theory</a:t>
            </a:r>
          </a:p>
        </p:txBody>
      </p:sp>
      <p:sp>
        <p:nvSpPr>
          <p:cNvPr id="55299" name="Rectangle 3"/>
          <p:cNvSpPr>
            <a:spLocks noGrp="1" noChangeArrowheads="1"/>
          </p:cNvSpPr>
          <p:nvPr>
            <p:ph type="body" sz="half" idx="1"/>
          </p:nvPr>
        </p:nvSpPr>
        <p:spPr/>
        <p:txBody>
          <a:bodyPr/>
          <a:lstStyle/>
          <a:p>
            <a:r>
              <a:rPr lang="en-US" altLang="en-US" sz="2000"/>
              <a:t>Ewald later developed this to solve problems in the Supplementary Theory, as it looked like both J and E materials assumed the existence of the other.</a:t>
            </a:r>
          </a:p>
          <a:p>
            <a:r>
              <a:rPr lang="en-US" altLang="en-US" sz="2000"/>
              <a:t>Ewald suggested that J and E were types of material which gradually accumulated, being composed in view of the currently existing compilation.</a:t>
            </a:r>
          </a:p>
        </p:txBody>
      </p:sp>
      <p:pic>
        <p:nvPicPr>
          <p:cNvPr id="55305" name="Picture 9" descr="CrystalT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35250"/>
            <a:ext cx="3810000" cy="280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31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5"/>
                                        </p:tgtEl>
                                        <p:attrNameLst>
                                          <p:attrName>style.visibility</p:attrName>
                                        </p:attrNameLst>
                                      </p:cBhvr>
                                      <p:to>
                                        <p:strVal val="visible"/>
                                      </p:to>
                                    </p:set>
                                    <p:animEffect transition="in" filter="checkerboard(across)">
                                      <p:cBhvr>
                                        <p:cTn id="7" dur="500"/>
                                        <p:tgtEl>
                                          <p:spTgt spid="55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additive="base">
                                        <p:cTn id="12"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 calcmode="lin" valueType="num">
                                      <p:cBhvr additive="base">
                                        <p:cTn id="18"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Development Theories</a:t>
            </a:r>
          </a:p>
        </p:txBody>
      </p:sp>
      <p:sp>
        <p:nvSpPr>
          <p:cNvPr id="56323" name="Rectangle 3"/>
          <p:cNvSpPr>
            <a:spLocks noGrp="1" noChangeArrowheads="1"/>
          </p:cNvSpPr>
          <p:nvPr>
            <p:ph type="body" sz="half" idx="1"/>
          </p:nvPr>
        </p:nvSpPr>
        <p:spPr/>
        <p:txBody>
          <a:bodyPr/>
          <a:lstStyle/>
          <a:p>
            <a:pPr>
              <a:lnSpc>
                <a:spcPct val="90000"/>
              </a:lnSpc>
            </a:pPr>
            <a:r>
              <a:rPr lang="en-US" altLang="en-US" sz="2400"/>
              <a:t>Meanwhile, others were suggesting the Torah showed evidence of different stages of religion in different documents.</a:t>
            </a:r>
          </a:p>
          <a:p>
            <a:pPr>
              <a:lnSpc>
                <a:spcPct val="90000"/>
              </a:lnSpc>
            </a:pPr>
            <a:r>
              <a:rPr lang="en-US" altLang="en-US" sz="2400"/>
              <a:t>DeWette (1805) proposed a plot theory in which Deuteronomy was written by priests shortly before Josiah</a:t>
            </a:r>
            <a:r>
              <a:rPr lang="en-US" altLang="en-US" sz="2400">
                <a:cs typeface="Arial" charset="0"/>
              </a:rPr>
              <a:t>'</a:t>
            </a:r>
            <a:r>
              <a:rPr lang="en-US" altLang="en-US" sz="2400"/>
              <a:t>s time (~650 BC) to get worship in Jerusalem.</a:t>
            </a:r>
          </a:p>
        </p:txBody>
      </p:sp>
      <p:pic>
        <p:nvPicPr>
          <p:cNvPr id="56332" name="Picture 12" descr="DDiscov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562225"/>
            <a:ext cx="3810000" cy="2952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8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56332"/>
                                        </p:tgtEl>
                                        <p:attrNameLst>
                                          <p:attrName>style.visibility</p:attrName>
                                        </p:attrNameLst>
                                      </p:cBhvr>
                                      <p:to>
                                        <p:strVal val="visible"/>
                                      </p:to>
                                    </p:set>
                                    <p:animEffect transition="in" filter="checkerboard(across)">
                                      <p:cBhvr>
                                        <p:cTn id="19" dur="500"/>
                                        <p:tgtEl>
                                          <p:spTgt spid="56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Development Theories</a:t>
            </a:r>
          </a:p>
        </p:txBody>
      </p:sp>
      <p:sp>
        <p:nvSpPr>
          <p:cNvPr id="57347" name="Rectangle 3"/>
          <p:cNvSpPr>
            <a:spLocks noGrp="1" noChangeArrowheads="1"/>
          </p:cNvSpPr>
          <p:nvPr>
            <p:ph type="body" sz="half" idx="1"/>
          </p:nvPr>
        </p:nvSpPr>
        <p:spPr/>
        <p:txBody>
          <a:bodyPr/>
          <a:lstStyle/>
          <a:p>
            <a:pPr>
              <a:lnSpc>
                <a:spcPct val="90000"/>
              </a:lnSpc>
            </a:pPr>
            <a:r>
              <a:rPr lang="en-US" altLang="en-US" sz="2400"/>
              <a:t>Now scholars began to argue they had found fossils of earlier religious views in the Torah &amp; that these could be used to date the documents.</a:t>
            </a:r>
          </a:p>
          <a:p>
            <a:pPr>
              <a:lnSpc>
                <a:spcPct val="90000"/>
              </a:lnSpc>
            </a:pPr>
            <a:r>
              <a:rPr lang="en-US" altLang="en-US" sz="2400"/>
              <a:t>This led to Hupfeld</a:t>
            </a:r>
            <a:r>
              <a:rPr lang="en-US" altLang="en-US" sz="2400">
                <a:cs typeface="Arial" charset="0"/>
              </a:rPr>
              <a:t>'</a:t>
            </a:r>
            <a:r>
              <a:rPr lang="en-US" altLang="en-US" sz="2400"/>
              <a:t>s (1853) attempt to combine stylistic criteria with developmental ones.</a:t>
            </a:r>
          </a:p>
        </p:txBody>
      </p:sp>
      <p:pic>
        <p:nvPicPr>
          <p:cNvPr id="57350" name="Picture 6" descr="devargheading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387600"/>
            <a:ext cx="3810000" cy="330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0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checkerboard(across)">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additive="base">
                                        <p:cTn id="12"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7347">
                                            <p:txEl>
                                              <p:pRg st="1" end="1"/>
                                            </p:txEl>
                                          </p:spTgt>
                                        </p:tgtEl>
                                        <p:attrNameLst>
                                          <p:attrName>style.visibility</p:attrName>
                                        </p:attrNameLst>
                                      </p:cBhvr>
                                      <p:to>
                                        <p:strVal val="visible"/>
                                      </p:to>
                                    </p:set>
                                    <p:anim calcmode="lin" valueType="num">
                                      <p:cBhvr additive="base">
                                        <p:cTn id="18"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Wellhausen's Book</a:t>
            </a:r>
          </a:p>
        </p:txBody>
      </p:sp>
      <p:pic>
        <p:nvPicPr>
          <p:cNvPr id="29699" name="Picture 3" descr="Prolegome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676400"/>
            <a:ext cx="3032125" cy="4476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31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heckerboard(across)">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Modified 3-Document Theory</a:t>
            </a:r>
          </a:p>
        </p:txBody>
      </p:sp>
      <p:sp>
        <p:nvSpPr>
          <p:cNvPr id="58371" name="Rectangle 3"/>
          <p:cNvSpPr>
            <a:spLocks noGrp="1" noChangeArrowheads="1"/>
          </p:cNvSpPr>
          <p:nvPr>
            <p:ph type="body" sz="half" idx="1"/>
          </p:nvPr>
        </p:nvSpPr>
        <p:spPr/>
        <p:txBody>
          <a:bodyPr/>
          <a:lstStyle/>
          <a:p>
            <a:pPr>
              <a:lnSpc>
                <a:spcPct val="90000"/>
              </a:lnSpc>
            </a:pPr>
            <a:r>
              <a:rPr lang="en-US" altLang="en-US" sz="2000"/>
              <a:t>Hermann Hupfeld (1853) proposed a return to the old two-document view, but with E split into two very different documents.</a:t>
            </a:r>
          </a:p>
          <a:p>
            <a:pPr>
              <a:lnSpc>
                <a:spcPct val="90000"/>
              </a:lnSpc>
            </a:pPr>
            <a:r>
              <a:rPr lang="en-US" altLang="en-US" sz="2000"/>
              <a:t>One, called E, will use </a:t>
            </a:r>
            <a:r>
              <a:rPr lang="en-US" altLang="en-US" sz="2000">
                <a:cs typeface="Arial" charset="0"/>
              </a:rPr>
              <a:t>"</a:t>
            </a:r>
            <a:r>
              <a:rPr lang="en-US" altLang="en-US" sz="2000"/>
              <a:t>Elohim</a:t>
            </a:r>
            <a:r>
              <a:rPr lang="en-US" altLang="en-US" sz="2000">
                <a:cs typeface="Arial" charset="0"/>
              </a:rPr>
              <a:t>"</a:t>
            </a:r>
            <a:r>
              <a:rPr lang="en-US" altLang="en-US" sz="2000"/>
              <a:t> for God but have a flowing narrative style.</a:t>
            </a:r>
          </a:p>
          <a:p>
            <a:pPr>
              <a:lnSpc>
                <a:spcPct val="90000"/>
              </a:lnSpc>
            </a:pPr>
            <a:r>
              <a:rPr lang="en-US" altLang="en-US" sz="2000"/>
              <a:t>The other, called P, will also use </a:t>
            </a:r>
            <a:r>
              <a:rPr lang="en-US" altLang="en-US" sz="2000">
                <a:cs typeface="Arial" charset="0"/>
              </a:rPr>
              <a:t>"</a:t>
            </a:r>
            <a:r>
              <a:rPr lang="en-US" altLang="en-US" sz="2000"/>
              <a:t>Elohim</a:t>
            </a:r>
            <a:r>
              <a:rPr lang="en-US" altLang="en-US" sz="2000">
                <a:cs typeface="Arial" charset="0"/>
              </a:rPr>
              <a:t>"</a:t>
            </a:r>
            <a:r>
              <a:rPr lang="en-US" altLang="en-US" sz="2000"/>
              <a:t> but have a dry, statistical style.</a:t>
            </a:r>
          </a:p>
          <a:p>
            <a:pPr>
              <a:lnSpc>
                <a:spcPct val="90000"/>
              </a:lnSpc>
            </a:pPr>
            <a:r>
              <a:rPr lang="en-US" altLang="en-US" sz="2000"/>
              <a:t>This came to be viewed as a </a:t>
            </a:r>
            <a:r>
              <a:rPr lang="en-US" altLang="en-US" sz="2000">
                <a:cs typeface="Arial" charset="0"/>
              </a:rPr>
              <a:t>"</a:t>
            </a:r>
            <a:r>
              <a:rPr lang="en-US" altLang="en-US" sz="2000"/>
              <a:t>Copernican Revolution.</a:t>
            </a:r>
            <a:r>
              <a:rPr lang="en-US" altLang="en-US" sz="2000">
                <a:cs typeface="Arial" charset="0"/>
              </a:rPr>
              <a:t>"</a:t>
            </a:r>
          </a:p>
        </p:txBody>
      </p:sp>
      <p:pic>
        <p:nvPicPr>
          <p:cNvPr id="58374" name="Picture 6" descr="Hupfeldpic"/>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1600200"/>
            <a:ext cx="2225675"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6" name="Picture 8" descr="Hupfeld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57663"/>
            <a:ext cx="4035425" cy="24018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62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checkerboard(across)">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 calcmode="lin" valueType="num">
                                      <p:cBhvr additive="base">
                                        <p:cTn id="12"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 calcmode="lin" valueType="num">
                                      <p:cBhvr additive="base">
                                        <p:cTn id="18"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371">
                                            <p:txEl>
                                              <p:pRg st="2" end="2"/>
                                            </p:txEl>
                                          </p:spTgt>
                                        </p:tgtEl>
                                        <p:attrNameLst>
                                          <p:attrName>style.visibility</p:attrName>
                                        </p:attrNameLst>
                                      </p:cBhvr>
                                      <p:to>
                                        <p:strVal val="visible"/>
                                      </p:to>
                                    </p:set>
                                    <p:anim calcmode="lin" valueType="num">
                                      <p:cBhvr additive="base">
                                        <p:cTn id="24"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371">
                                            <p:txEl>
                                              <p:pRg st="3" end="3"/>
                                            </p:txEl>
                                          </p:spTgt>
                                        </p:tgtEl>
                                        <p:attrNameLst>
                                          <p:attrName>style.visibility</p:attrName>
                                        </p:attrNameLst>
                                      </p:cBhvr>
                                      <p:to>
                                        <p:strVal val="visible"/>
                                      </p:to>
                                    </p:set>
                                    <p:anim calcmode="lin" valueType="num">
                                      <p:cBhvr additive="base">
                                        <p:cTn id="30"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58376"/>
                                        </p:tgtEl>
                                        <p:attrNameLst>
                                          <p:attrName>style.visibility</p:attrName>
                                        </p:attrNameLst>
                                      </p:cBhvr>
                                      <p:to>
                                        <p:strVal val="visible"/>
                                      </p:to>
                                    </p:set>
                                    <p:animEffect transition="in" filter="checkerboard(across)">
                                      <p:cBhvr>
                                        <p:cTn id="36"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The "Copernican Revolution"</a:t>
            </a:r>
          </a:p>
        </p:txBody>
      </p:sp>
      <p:pic>
        <p:nvPicPr>
          <p:cNvPr id="59395" name="Picture 3" descr="J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2633663" cy="2847975"/>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EDocu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981200"/>
            <a:ext cx="160496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PESpl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419600"/>
            <a:ext cx="2693988" cy="1951038"/>
          </a:xfrm>
          <a:prstGeom prst="rect">
            <a:avLst/>
          </a:prstGeom>
          <a:noFill/>
          <a:extLst>
            <a:ext uri="{909E8E84-426E-40DD-AFC4-6F175D3DCCD1}">
              <a14:hiddenFill xmlns:a14="http://schemas.microsoft.com/office/drawing/2010/main">
                <a:solidFill>
                  <a:srgbClr val="FFFFFF"/>
                </a:solidFill>
              </a14:hiddenFill>
            </a:ext>
          </a:extLst>
        </p:spPr>
      </p:pic>
      <p:sp>
        <p:nvSpPr>
          <p:cNvPr id="59398" name="Text Box 6"/>
          <p:cNvSpPr txBox="1">
            <a:spLocks noChangeArrowheads="1"/>
          </p:cNvSpPr>
          <p:nvPr/>
        </p:nvSpPr>
        <p:spPr bwMode="auto">
          <a:xfrm>
            <a:off x="609600" y="51054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itchFamily="18" charset="0"/>
              </a:rPr>
              <a:t>"</a:t>
            </a:r>
            <a:r>
              <a:rPr lang="en-US" altLang="en-US"/>
              <a:t>Yahweh</a:t>
            </a:r>
            <a:r>
              <a:rPr lang="en-US" altLang="en-US">
                <a:cs typeface="Times New Roman" pitchFamily="18" charset="0"/>
              </a:rPr>
              <a:t>"</a:t>
            </a:r>
            <a:r>
              <a:rPr lang="en-US" altLang="en-US"/>
              <a:t> &amp; flowing, narrative style</a:t>
            </a:r>
          </a:p>
        </p:txBody>
      </p:sp>
      <p:sp>
        <p:nvSpPr>
          <p:cNvPr id="59399" name="Text Box 7"/>
          <p:cNvSpPr txBox="1">
            <a:spLocks noChangeArrowheads="1"/>
          </p:cNvSpPr>
          <p:nvPr/>
        </p:nvSpPr>
        <p:spPr bwMode="auto">
          <a:xfrm>
            <a:off x="6096000" y="2209800"/>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itchFamily="18" charset="0"/>
              </a:rPr>
              <a:t>"</a:t>
            </a:r>
            <a:r>
              <a:rPr lang="en-US" altLang="en-US"/>
              <a:t>Elohim</a:t>
            </a:r>
            <a:r>
              <a:rPr lang="en-US" altLang="en-US">
                <a:cs typeface="Times New Roman" pitchFamily="18" charset="0"/>
              </a:rPr>
              <a:t>"</a:t>
            </a:r>
            <a:r>
              <a:rPr lang="en-US" altLang="en-US"/>
              <a:t> &amp; dry, genealogical style</a:t>
            </a:r>
          </a:p>
        </p:txBody>
      </p:sp>
      <p:sp>
        <p:nvSpPr>
          <p:cNvPr id="59401" name="Text Box 9"/>
          <p:cNvSpPr txBox="1">
            <a:spLocks noChangeArrowheads="1"/>
          </p:cNvSpPr>
          <p:nvPr/>
        </p:nvSpPr>
        <p:spPr bwMode="auto">
          <a:xfrm>
            <a:off x="6858000" y="4648200"/>
            <a:ext cx="152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itchFamily="18" charset="0"/>
              </a:rPr>
              <a:t>"</a:t>
            </a:r>
            <a:r>
              <a:rPr lang="en-US" altLang="en-US"/>
              <a:t>Elohim</a:t>
            </a:r>
            <a:r>
              <a:rPr lang="en-US" altLang="en-US">
                <a:cs typeface="Times New Roman" pitchFamily="18" charset="0"/>
              </a:rPr>
              <a:t>"</a:t>
            </a:r>
            <a:r>
              <a:rPr lang="en-US" altLang="en-US"/>
              <a:t> &amp; flowing, narrative style</a:t>
            </a:r>
          </a:p>
        </p:txBody>
      </p:sp>
      <p:sp>
        <p:nvSpPr>
          <p:cNvPr id="59402" name="AutoShape 10"/>
          <p:cNvSpPr>
            <a:spLocks noChangeArrowheads="1"/>
          </p:cNvSpPr>
          <p:nvPr/>
        </p:nvSpPr>
        <p:spPr bwMode="auto">
          <a:xfrm>
            <a:off x="5715000" y="2590800"/>
            <a:ext cx="304800" cy="381000"/>
          </a:xfrm>
          <a:prstGeom prst="lef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AutoShape 12"/>
          <p:cNvSpPr>
            <a:spLocks noChangeArrowheads="1"/>
          </p:cNvSpPr>
          <p:nvPr/>
        </p:nvSpPr>
        <p:spPr bwMode="auto">
          <a:xfrm rot="-2691255">
            <a:off x="4724400" y="3810000"/>
            <a:ext cx="1676400" cy="381000"/>
          </a:xfrm>
          <a:prstGeom prst="leftArrow">
            <a:avLst>
              <a:gd name="adj1" fmla="val 50000"/>
              <a:gd name="adj2" fmla="val 11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275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heckerboard(across)">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9398"/>
                                        </p:tgtEl>
                                        <p:attrNameLst>
                                          <p:attrName>style.visibility</p:attrName>
                                        </p:attrNameLst>
                                      </p:cBhvr>
                                      <p:to>
                                        <p:strVal val="visible"/>
                                      </p:to>
                                    </p:set>
                                    <p:anim calcmode="lin" valueType="num">
                                      <p:cBhvr additive="base">
                                        <p:cTn id="12" dur="500" fill="hold"/>
                                        <p:tgtEl>
                                          <p:spTgt spid="59398"/>
                                        </p:tgtEl>
                                        <p:attrNameLst>
                                          <p:attrName>ppt_x</p:attrName>
                                        </p:attrNameLst>
                                      </p:cBhvr>
                                      <p:tavLst>
                                        <p:tav tm="0">
                                          <p:val>
                                            <p:strVal val="0-#ppt_w/2"/>
                                          </p:val>
                                        </p:tav>
                                        <p:tav tm="100000">
                                          <p:val>
                                            <p:strVal val="#ppt_x"/>
                                          </p:val>
                                        </p:tav>
                                      </p:tavLst>
                                    </p:anim>
                                    <p:anim calcmode="lin" valueType="num">
                                      <p:cBhvr additive="base">
                                        <p:cTn id="13" dur="500" fill="hold"/>
                                        <p:tgtEl>
                                          <p:spTgt spid="5939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59396"/>
                                        </p:tgtEl>
                                        <p:attrNameLst>
                                          <p:attrName>style.visibility</p:attrName>
                                        </p:attrNameLst>
                                      </p:cBhvr>
                                      <p:to>
                                        <p:strVal val="visible"/>
                                      </p:to>
                                    </p:set>
                                    <p:animEffect transition="in" filter="checkerboard(across)">
                                      <p:cBhvr>
                                        <p:cTn id="18" dur="500"/>
                                        <p:tgtEl>
                                          <p:spTgt spid="593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9399"/>
                                        </p:tgtEl>
                                        <p:attrNameLst>
                                          <p:attrName>style.visibility</p:attrName>
                                        </p:attrNameLst>
                                      </p:cBhvr>
                                      <p:to>
                                        <p:strVal val="visible"/>
                                      </p:to>
                                    </p:set>
                                    <p:anim calcmode="lin" valueType="num">
                                      <p:cBhvr additive="base">
                                        <p:cTn id="23" dur="500" fill="hold"/>
                                        <p:tgtEl>
                                          <p:spTgt spid="59399"/>
                                        </p:tgtEl>
                                        <p:attrNameLst>
                                          <p:attrName>ppt_x</p:attrName>
                                        </p:attrNameLst>
                                      </p:cBhvr>
                                      <p:tavLst>
                                        <p:tav tm="0">
                                          <p:val>
                                            <p:strVal val="1+#ppt_w/2"/>
                                          </p:val>
                                        </p:tav>
                                        <p:tav tm="100000">
                                          <p:val>
                                            <p:strVal val="#ppt_x"/>
                                          </p:val>
                                        </p:tav>
                                      </p:tavLst>
                                    </p:anim>
                                    <p:anim calcmode="lin" valueType="num">
                                      <p:cBhvr additive="base">
                                        <p:cTn id="24" dur="500" fill="hold"/>
                                        <p:tgtEl>
                                          <p:spTgt spid="5939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59397"/>
                                        </p:tgtEl>
                                        <p:attrNameLst>
                                          <p:attrName>style.visibility</p:attrName>
                                        </p:attrNameLst>
                                      </p:cBhvr>
                                      <p:to>
                                        <p:strVal val="visible"/>
                                      </p:to>
                                    </p:set>
                                    <p:animEffect transition="in" filter="checkerboard(across)">
                                      <p:cBhvr>
                                        <p:cTn id="29" dur="500"/>
                                        <p:tgtEl>
                                          <p:spTgt spid="5939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9402"/>
                                        </p:tgtEl>
                                        <p:attrNameLst>
                                          <p:attrName>style.visibility</p:attrName>
                                        </p:attrNameLst>
                                      </p:cBhvr>
                                      <p:to>
                                        <p:strVal val="visible"/>
                                      </p:to>
                                    </p:set>
                                    <p:anim calcmode="lin" valueType="num">
                                      <p:cBhvr additive="base">
                                        <p:cTn id="34" dur="500" fill="hold"/>
                                        <p:tgtEl>
                                          <p:spTgt spid="59402"/>
                                        </p:tgtEl>
                                        <p:attrNameLst>
                                          <p:attrName>ppt_x</p:attrName>
                                        </p:attrNameLst>
                                      </p:cBhvr>
                                      <p:tavLst>
                                        <p:tav tm="0">
                                          <p:val>
                                            <p:strVal val="1+#ppt_w/2"/>
                                          </p:val>
                                        </p:tav>
                                        <p:tav tm="100000">
                                          <p:val>
                                            <p:strVal val="#ppt_x"/>
                                          </p:val>
                                        </p:tav>
                                      </p:tavLst>
                                    </p:anim>
                                    <p:anim calcmode="lin" valueType="num">
                                      <p:cBhvr additive="base">
                                        <p:cTn id="35" dur="500" fill="hold"/>
                                        <p:tgtEl>
                                          <p:spTgt spid="59402"/>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9404"/>
                                        </p:tgtEl>
                                        <p:attrNameLst>
                                          <p:attrName>style.visibility</p:attrName>
                                        </p:attrNameLst>
                                      </p:cBhvr>
                                      <p:to>
                                        <p:strVal val="visible"/>
                                      </p:to>
                                    </p:set>
                                    <p:anim calcmode="lin" valueType="num">
                                      <p:cBhvr additive="base">
                                        <p:cTn id="40" dur="500" fill="hold"/>
                                        <p:tgtEl>
                                          <p:spTgt spid="59404"/>
                                        </p:tgtEl>
                                        <p:attrNameLst>
                                          <p:attrName>ppt_x</p:attrName>
                                        </p:attrNameLst>
                                      </p:cBhvr>
                                      <p:tavLst>
                                        <p:tav tm="0">
                                          <p:val>
                                            <p:strVal val="1+#ppt_w/2"/>
                                          </p:val>
                                        </p:tav>
                                        <p:tav tm="100000">
                                          <p:val>
                                            <p:strVal val="#ppt_x"/>
                                          </p:val>
                                        </p:tav>
                                      </p:tavLst>
                                    </p:anim>
                                    <p:anim calcmode="lin" valueType="num">
                                      <p:cBhvr additive="base">
                                        <p:cTn id="41" dur="500" fill="hold"/>
                                        <p:tgtEl>
                                          <p:spTgt spid="59404"/>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59401"/>
                                        </p:tgtEl>
                                        <p:attrNameLst>
                                          <p:attrName>style.visibility</p:attrName>
                                        </p:attrNameLst>
                                      </p:cBhvr>
                                      <p:to>
                                        <p:strVal val="visible"/>
                                      </p:to>
                                    </p:set>
                                    <p:anim calcmode="lin" valueType="num">
                                      <p:cBhvr additive="base">
                                        <p:cTn id="46" dur="500" fill="hold"/>
                                        <p:tgtEl>
                                          <p:spTgt spid="59401"/>
                                        </p:tgtEl>
                                        <p:attrNameLst>
                                          <p:attrName>ppt_x</p:attrName>
                                        </p:attrNameLst>
                                      </p:cBhvr>
                                      <p:tavLst>
                                        <p:tav tm="0">
                                          <p:val>
                                            <p:strVal val="1+#ppt_w/2"/>
                                          </p:val>
                                        </p:tav>
                                        <p:tav tm="100000">
                                          <p:val>
                                            <p:strVal val="#ppt_x"/>
                                          </p:val>
                                        </p:tav>
                                      </p:tavLst>
                                    </p:anim>
                                    <p:anim calcmode="lin" valueType="num">
                                      <p:cBhvr additive="base">
                                        <p:cTn id="47" dur="500" fill="hold"/>
                                        <p:tgtEl>
                                          <p:spTgt spid="594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utoUpdateAnimBg="0"/>
      <p:bldP spid="59399" grpId="0" autoUpdateAnimBg="0"/>
      <p:bldP spid="59401" grpId="0" autoUpdateAnimBg="0"/>
      <p:bldP spid="59402" grpId="0" animBg="1"/>
      <p:bldP spid="5940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The JEDP Theory</a:t>
            </a:r>
          </a:p>
        </p:txBody>
      </p:sp>
      <p:sp>
        <p:nvSpPr>
          <p:cNvPr id="60419" name="Rectangle 3"/>
          <p:cNvSpPr>
            <a:spLocks noGrp="1" noChangeArrowheads="1"/>
          </p:cNvSpPr>
          <p:nvPr>
            <p:ph type="body" sz="half" idx="1"/>
          </p:nvPr>
        </p:nvSpPr>
        <p:spPr/>
        <p:txBody>
          <a:bodyPr/>
          <a:lstStyle/>
          <a:p>
            <a:r>
              <a:rPr lang="en-US" altLang="en-US" sz="2000"/>
              <a:t>Wellhausen (1878) powerfully presented Hupfeld’s view, adding in the book of Deuteronomy as a fourth document (D) to produce his 4-document theory of the origin of the Torah.</a:t>
            </a:r>
          </a:p>
          <a:p>
            <a:r>
              <a:rPr lang="en-US" altLang="en-US" sz="2000"/>
              <a:t>What others had seen as the foundational document (E in the Supp Th) became for Wellhausen (as P) the very last to be written!</a:t>
            </a:r>
          </a:p>
        </p:txBody>
      </p:sp>
      <p:pic>
        <p:nvPicPr>
          <p:cNvPr id="60425" name="Picture 9" descr="JEDPdia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82875"/>
            <a:ext cx="3810000" cy="2709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53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checkerboard(across)">
                                      <p:cBhvr>
                                        <p:cTn id="7" dur="500"/>
                                        <p:tgtEl>
                                          <p:spTgt spid="60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 calcmode="lin" valueType="num">
                                      <p:cBhvr additive="base">
                                        <p:cTn id="12"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0419">
                                            <p:txEl>
                                              <p:pRg st="1" end="1"/>
                                            </p:txEl>
                                          </p:spTgt>
                                        </p:tgtEl>
                                        <p:attrNameLst>
                                          <p:attrName>style.visibility</p:attrName>
                                        </p:attrNameLst>
                                      </p:cBhvr>
                                      <p:to>
                                        <p:strVal val="visible"/>
                                      </p:to>
                                    </p:set>
                                    <p:anim calcmode="lin" valueType="num">
                                      <p:cBhvr additive="base">
                                        <p:cTn id="18"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Basically Moses as Author</a:t>
            </a:r>
          </a:p>
        </p:txBody>
      </p:sp>
      <p:sp>
        <p:nvSpPr>
          <p:cNvPr id="61443" name="Rectangle 3"/>
          <p:cNvSpPr>
            <a:spLocks noGrp="1" noChangeArrowheads="1"/>
          </p:cNvSpPr>
          <p:nvPr>
            <p:ph type="body" sz="half" idx="1"/>
          </p:nvPr>
        </p:nvSpPr>
        <p:spPr/>
        <p:txBody>
          <a:bodyPr/>
          <a:lstStyle/>
          <a:p>
            <a:pPr>
              <a:lnSpc>
                <a:spcPct val="90000"/>
              </a:lnSpc>
            </a:pPr>
            <a:r>
              <a:rPr lang="en-US" altLang="en-US" sz="2400"/>
              <a:t>Other scholars feel that the evidence does not warrant dividing the text into these hypothetical documents.</a:t>
            </a:r>
          </a:p>
          <a:p>
            <a:pPr>
              <a:lnSpc>
                <a:spcPct val="90000"/>
              </a:lnSpc>
            </a:pPr>
            <a:r>
              <a:rPr lang="en-US" altLang="en-US" sz="2400"/>
              <a:t>These include:</a:t>
            </a:r>
          </a:p>
          <a:p>
            <a:pPr lvl="1">
              <a:lnSpc>
                <a:spcPct val="90000"/>
              </a:lnSpc>
            </a:pPr>
            <a:r>
              <a:rPr lang="en-US" altLang="en-US" sz="2000"/>
              <a:t>E W Hengstenberg</a:t>
            </a:r>
          </a:p>
          <a:p>
            <a:pPr lvl="1">
              <a:lnSpc>
                <a:spcPct val="90000"/>
              </a:lnSpc>
            </a:pPr>
            <a:r>
              <a:rPr lang="en-US" altLang="en-US" sz="2000"/>
              <a:t>Wm Henry Green</a:t>
            </a:r>
          </a:p>
          <a:p>
            <a:pPr lvl="1">
              <a:lnSpc>
                <a:spcPct val="90000"/>
              </a:lnSpc>
            </a:pPr>
            <a:r>
              <a:rPr lang="en-US" altLang="en-US" sz="2000"/>
              <a:t>Robt Dick Wilson</a:t>
            </a:r>
          </a:p>
          <a:p>
            <a:pPr lvl="1">
              <a:lnSpc>
                <a:spcPct val="90000"/>
              </a:lnSpc>
            </a:pPr>
            <a:r>
              <a:rPr lang="en-US" altLang="en-US" sz="2000"/>
              <a:t>Edward J Young</a:t>
            </a:r>
          </a:p>
          <a:p>
            <a:pPr lvl="1">
              <a:lnSpc>
                <a:spcPct val="90000"/>
              </a:lnSpc>
            </a:pPr>
            <a:r>
              <a:rPr lang="en-US" altLang="en-US" sz="2000"/>
              <a:t>Oswald T Allis</a:t>
            </a:r>
          </a:p>
          <a:p>
            <a:pPr lvl="1">
              <a:lnSpc>
                <a:spcPct val="90000"/>
              </a:lnSpc>
            </a:pPr>
            <a:r>
              <a:rPr lang="en-US" altLang="en-US" sz="2000"/>
              <a:t>Allan A MacRae</a:t>
            </a:r>
          </a:p>
        </p:txBody>
      </p:sp>
      <p:pic>
        <p:nvPicPr>
          <p:cNvPr id="61449" name="Picture 9" descr="GenMosaic"/>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57838" y="1981200"/>
            <a:ext cx="1989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7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checkerboard(across)">
                                      <p:cBhvr>
                                        <p:cTn id="7" dur="500"/>
                                        <p:tgtEl>
                                          <p:spTgt spid="61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additive="base">
                                        <p:cTn id="12"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1443">
                                            <p:txEl>
                                              <p:pRg st="2" end="2"/>
                                            </p:txEl>
                                          </p:spTgt>
                                        </p:tgtEl>
                                        <p:attrNameLst>
                                          <p:attrName>style.visibility</p:attrName>
                                        </p:attrNameLst>
                                      </p:cBhvr>
                                      <p:to>
                                        <p:strVal val="visible"/>
                                      </p:to>
                                    </p:set>
                                    <p:anim calcmode="lin" valueType="num">
                                      <p:cBhvr additive="base">
                                        <p:cTn id="24"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1443">
                                            <p:txEl>
                                              <p:pRg st="3" end="3"/>
                                            </p:txEl>
                                          </p:spTgt>
                                        </p:tgtEl>
                                        <p:attrNameLst>
                                          <p:attrName>style.visibility</p:attrName>
                                        </p:attrNameLst>
                                      </p:cBhvr>
                                      <p:to>
                                        <p:strVal val="visible"/>
                                      </p:to>
                                    </p:set>
                                    <p:anim calcmode="lin" valueType="num">
                                      <p:cBhvr additive="base">
                                        <p:cTn id="30"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1443">
                                            <p:txEl>
                                              <p:pRg st="4" end="4"/>
                                            </p:txEl>
                                          </p:spTgt>
                                        </p:tgtEl>
                                        <p:attrNameLst>
                                          <p:attrName>style.visibility</p:attrName>
                                        </p:attrNameLst>
                                      </p:cBhvr>
                                      <p:to>
                                        <p:strVal val="visible"/>
                                      </p:to>
                                    </p:set>
                                    <p:anim calcmode="lin" valueType="num">
                                      <p:cBhvr additive="base">
                                        <p:cTn id="36"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1443">
                                            <p:txEl>
                                              <p:pRg st="5" end="5"/>
                                            </p:txEl>
                                          </p:spTgt>
                                        </p:tgtEl>
                                        <p:attrNameLst>
                                          <p:attrName>style.visibility</p:attrName>
                                        </p:attrNameLst>
                                      </p:cBhvr>
                                      <p:to>
                                        <p:strVal val="visible"/>
                                      </p:to>
                                    </p:set>
                                    <p:anim calcmode="lin" valueType="num">
                                      <p:cBhvr additive="base">
                                        <p:cTn id="42" dur="500" fill="hold"/>
                                        <p:tgtEl>
                                          <p:spTgt spid="6144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1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1443">
                                            <p:txEl>
                                              <p:pRg st="6" end="6"/>
                                            </p:txEl>
                                          </p:spTgt>
                                        </p:tgtEl>
                                        <p:attrNameLst>
                                          <p:attrName>style.visibility</p:attrName>
                                        </p:attrNameLst>
                                      </p:cBhvr>
                                      <p:to>
                                        <p:strVal val="visible"/>
                                      </p:to>
                                    </p:set>
                                    <p:anim calcmode="lin" valueType="num">
                                      <p:cBhvr additive="base">
                                        <p:cTn id="48" dur="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14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1443">
                                            <p:txEl>
                                              <p:pRg st="7" end="7"/>
                                            </p:txEl>
                                          </p:spTgt>
                                        </p:tgtEl>
                                        <p:attrNameLst>
                                          <p:attrName>style.visibility</p:attrName>
                                        </p:attrNameLst>
                                      </p:cBhvr>
                                      <p:to>
                                        <p:strVal val="visible"/>
                                      </p:to>
                                    </p:set>
                                    <p:anim calcmode="lin" valueType="num">
                                      <p:cBhvr additive="base">
                                        <p:cTn id="54" dur="5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14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8" name="Picture 4" descr="JEDPExam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3057525" cy="2384425"/>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ctrTitle"/>
          </p:nvPr>
        </p:nvSpPr>
        <p:spPr>
          <a:xfrm>
            <a:off x="685800" y="2362200"/>
            <a:ext cx="7772400" cy="1143000"/>
          </a:xfrm>
        </p:spPr>
        <p:txBody>
          <a:bodyPr/>
          <a:lstStyle/>
          <a:p>
            <a:r>
              <a:rPr lang="en-US" altLang="en-US"/>
              <a:t>Examining the JEDP Theory</a:t>
            </a:r>
          </a:p>
        </p:txBody>
      </p:sp>
      <p:sp>
        <p:nvSpPr>
          <p:cNvPr id="62467" name="Rectangle 3"/>
          <p:cNvSpPr>
            <a:spLocks noGrp="1" noChangeArrowheads="1"/>
          </p:cNvSpPr>
          <p:nvPr>
            <p:ph type="subTitle" idx="1"/>
          </p:nvPr>
        </p:nvSpPr>
        <p:spPr/>
        <p:txBody>
          <a:bodyPr/>
          <a:lstStyle/>
          <a:p>
            <a:r>
              <a:rPr lang="en-US" altLang="en-US"/>
              <a:t>Arguments &amp; Recent Developments</a:t>
            </a:r>
          </a:p>
        </p:txBody>
      </p:sp>
    </p:spTree>
    <p:custDataLst>
      <p:tags r:id="rId1"/>
    </p:custDataLst>
  </p:cSld>
  <p:clrMapOvr>
    <a:masterClrMapping/>
  </p:clrMapOvr>
  <p:transition advTm="190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 calcmode="lin" valueType="num">
                                      <p:cBhvr additive="base">
                                        <p:cTn id="13"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How Do Things Stand Today?</a:t>
            </a:r>
          </a:p>
        </p:txBody>
      </p:sp>
      <p:sp>
        <p:nvSpPr>
          <p:cNvPr id="63491" name="Rectangle 3"/>
          <p:cNvSpPr>
            <a:spLocks noGrp="1" noChangeArrowheads="1"/>
          </p:cNvSpPr>
          <p:nvPr>
            <p:ph type="body" sz="half" idx="1"/>
          </p:nvPr>
        </p:nvSpPr>
        <p:spPr/>
        <p:txBody>
          <a:bodyPr/>
          <a:lstStyle/>
          <a:p>
            <a:pPr>
              <a:lnSpc>
                <a:spcPct val="90000"/>
              </a:lnSpc>
            </a:pPr>
            <a:r>
              <a:rPr lang="en-US" altLang="en-US" sz="2400"/>
              <a:t>Will consider the evidence originally put forward for the JEDP theory.</a:t>
            </a:r>
          </a:p>
          <a:p>
            <a:pPr>
              <a:lnSpc>
                <a:spcPct val="90000"/>
              </a:lnSpc>
            </a:pPr>
            <a:r>
              <a:rPr lang="en-US" altLang="en-US" sz="2400"/>
              <a:t>Will make reference to recent developments</a:t>
            </a:r>
          </a:p>
          <a:p>
            <a:pPr>
              <a:lnSpc>
                <a:spcPct val="90000"/>
              </a:lnSpc>
            </a:pPr>
            <a:r>
              <a:rPr lang="en-US" altLang="en-US" sz="2400"/>
              <a:t>Most of our citations with be drawn from </a:t>
            </a:r>
            <a:r>
              <a:rPr lang="en-US" altLang="en-US" sz="2400" i="1"/>
              <a:t>The Bible &amp; the Ancient Near East:  Essays in Honor of William F. Albright.</a:t>
            </a:r>
            <a:endParaRPr lang="en-US" altLang="en-US" sz="2400"/>
          </a:p>
        </p:txBody>
      </p:sp>
      <p:pic>
        <p:nvPicPr>
          <p:cNvPr id="63497" name="Picture 9" descr="BANE0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190750"/>
            <a:ext cx="3810000" cy="3694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1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checkerboard(across)">
                                      <p:cBhvr>
                                        <p:cTn id="7" dur="500"/>
                                        <p:tgtEl>
                                          <p:spTgt spid="634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additive="base">
                                        <p:cTn id="18"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3491">
                                            <p:txEl>
                                              <p:pRg st="2" end="2"/>
                                            </p:txEl>
                                          </p:spTgt>
                                        </p:tgtEl>
                                        <p:attrNameLst>
                                          <p:attrName>style.visibility</p:attrName>
                                        </p:attrNameLst>
                                      </p:cBhvr>
                                      <p:to>
                                        <p:strVal val="visible"/>
                                      </p:to>
                                    </p:set>
                                    <p:anim calcmode="lin" valueType="num">
                                      <p:cBhvr additive="base">
                                        <p:cTn id="24"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Two Pillars</a:t>
            </a:r>
          </a:p>
        </p:txBody>
      </p:sp>
      <p:sp>
        <p:nvSpPr>
          <p:cNvPr id="64515" name="Text Box 3"/>
          <p:cNvSpPr txBox="1">
            <a:spLocks noChangeArrowheads="1"/>
          </p:cNvSpPr>
          <p:nvPr/>
        </p:nvSpPr>
        <p:spPr bwMode="auto">
          <a:xfrm>
            <a:off x="838200" y="1981200"/>
            <a:ext cx="7467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cs typeface="Times New Roman" pitchFamily="18" charset="0"/>
              </a:rPr>
              <a:t>"</a:t>
            </a:r>
            <a:r>
              <a:rPr lang="en-US" altLang="en-US" sz="3200"/>
              <a:t>The critical orthodoxy of the day [JEDP] rested on two pillars:</a:t>
            </a:r>
          </a:p>
          <a:p>
            <a:pPr>
              <a:spcBef>
                <a:spcPct val="50000"/>
              </a:spcBef>
            </a:pPr>
            <a:r>
              <a:rPr lang="en-US" altLang="en-US" sz="3200"/>
              <a:t>[1] an analysis of documents and</a:t>
            </a:r>
          </a:p>
          <a:p>
            <a:pPr>
              <a:spcBef>
                <a:spcPct val="50000"/>
              </a:spcBef>
            </a:pPr>
            <a:r>
              <a:rPr lang="en-US" altLang="en-US" sz="3200"/>
              <a:t>[2] a theory with regard to the development of Israel’s religion.</a:t>
            </a:r>
            <a:r>
              <a:rPr lang="en-US" altLang="en-US" sz="3200">
                <a:cs typeface="Times New Roman" pitchFamily="18" charset="0"/>
              </a:rPr>
              <a:t>"</a:t>
            </a:r>
            <a:r>
              <a:rPr lang="en-US" altLang="en-US" sz="3200"/>
              <a:t> </a:t>
            </a:r>
          </a:p>
          <a:p>
            <a:pPr>
              <a:spcBef>
                <a:spcPct val="50000"/>
              </a:spcBef>
            </a:pPr>
            <a:r>
              <a:rPr lang="en-US" altLang="en-US" sz="3200"/>
              <a:t>– John Bright in </a:t>
            </a:r>
            <a:r>
              <a:rPr lang="en-US" altLang="en-US" sz="3200" i="1"/>
              <a:t>BANE</a:t>
            </a:r>
            <a:r>
              <a:rPr lang="en-US" altLang="en-US" sz="3200"/>
              <a:t>, page 3</a:t>
            </a:r>
          </a:p>
        </p:txBody>
      </p:sp>
    </p:spTree>
    <p:custDataLst>
      <p:tags r:id="rId1"/>
    </p:custDataLst>
  </p:cSld>
  <p:clrMapOvr>
    <a:masterClrMapping/>
  </p:clrMapOvr>
  <p:transition advTm="222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checkerboard(across)">
                                      <p:cBhvr>
                                        <p:cTn id="7"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US" altLang="en-US"/>
              <a:t>The Development Argument</a:t>
            </a:r>
          </a:p>
        </p:txBody>
      </p:sp>
      <p:sp>
        <p:nvSpPr>
          <p:cNvPr id="65539" name="Rectangle 3"/>
          <p:cNvSpPr>
            <a:spLocks noGrp="1" noChangeArrowheads="1"/>
          </p:cNvSpPr>
          <p:nvPr>
            <p:ph type="subTitle" idx="1"/>
          </p:nvPr>
        </p:nvSpPr>
        <p:spPr/>
        <p:txBody>
          <a:bodyPr/>
          <a:lstStyle/>
          <a:p>
            <a:r>
              <a:rPr lang="en-US" altLang="en-US"/>
              <a:t>Examining the JEDP Theory</a:t>
            </a:r>
          </a:p>
        </p:txBody>
      </p:sp>
    </p:spTree>
    <p:custDataLst>
      <p:tags r:id="rId1"/>
    </p:custDataLst>
  </p:cSld>
  <p:clrMapOvr>
    <a:masterClrMapping/>
  </p:clrMapOvr>
  <p:transition advTm="74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The Development Argument</a:t>
            </a:r>
          </a:p>
        </p:txBody>
      </p:sp>
      <p:sp>
        <p:nvSpPr>
          <p:cNvPr id="66563" name="Text Box 3"/>
          <p:cNvSpPr txBox="1">
            <a:spLocks noChangeArrowheads="1"/>
          </p:cNvSpPr>
          <p:nvPr/>
        </p:nvSpPr>
        <p:spPr bwMode="auto">
          <a:xfrm>
            <a:off x="609600" y="236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66564" name="Text Box 4"/>
          <p:cNvSpPr txBox="1">
            <a:spLocks noChangeArrowheads="1"/>
          </p:cNvSpPr>
          <p:nvPr/>
        </p:nvSpPr>
        <p:spPr bwMode="auto">
          <a:xfrm>
            <a:off x="685800" y="1752600"/>
            <a:ext cx="7620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A great part of the reason for the acceptance of Wellhausen’s theory was his skillful presentation of a particular idea of the development of Israelite religion.  This idea, however, has now been almost universally discarded.  Few scholars today hold to a theory of Hebrew religious development even close to that upon which Wellhausen based his idea for the sources of the Pentateuch.  Yet his method of dividing sources and his view of their dates are still being presented as established fact.</a:t>
            </a:r>
          </a:p>
        </p:txBody>
      </p:sp>
    </p:spTree>
    <p:custDataLst>
      <p:tags r:id="rId1"/>
    </p:custDataLst>
  </p:cSld>
  <p:clrMapOvr>
    <a:masterClrMapping/>
  </p:clrMapOvr>
  <p:transition advTm="316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The Development Argument</a:t>
            </a:r>
          </a:p>
        </p:txBody>
      </p:sp>
      <p:pic>
        <p:nvPicPr>
          <p:cNvPr id="67587" name="Picture 3" descr="DevelAr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7696200" cy="3317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165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The Documents Described</a:t>
            </a:r>
          </a:p>
        </p:txBody>
      </p:sp>
      <p:sp>
        <p:nvSpPr>
          <p:cNvPr id="30723" name="Rectangle 3"/>
          <p:cNvSpPr>
            <a:spLocks noGrp="1" noChangeArrowheads="1"/>
          </p:cNvSpPr>
          <p:nvPr>
            <p:ph type="body" idx="1"/>
          </p:nvPr>
        </p:nvSpPr>
        <p:spPr/>
        <p:txBody>
          <a:bodyPr/>
          <a:lstStyle/>
          <a:p>
            <a:pPr>
              <a:lnSpc>
                <a:spcPct val="90000"/>
              </a:lnSpc>
            </a:pPr>
            <a:r>
              <a:rPr lang="en-US" altLang="en-US"/>
              <a:t>J a southern work, written ~ 850 BC</a:t>
            </a:r>
          </a:p>
          <a:p>
            <a:pPr lvl="1">
              <a:lnSpc>
                <a:spcPct val="90000"/>
              </a:lnSpc>
            </a:pPr>
            <a:r>
              <a:rPr lang="en-US" altLang="en-US"/>
              <a:t>Flowing narrative style, uses </a:t>
            </a:r>
            <a:r>
              <a:rPr lang="en-US" altLang="en-US">
                <a:cs typeface="Arial" charset="0"/>
              </a:rPr>
              <a:t>"</a:t>
            </a:r>
            <a:r>
              <a:rPr lang="en-US" altLang="en-US"/>
              <a:t>Yahweh</a:t>
            </a:r>
            <a:r>
              <a:rPr lang="en-US" altLang="en-US">
                <a:cs typeface="Arial" charset="0"/>
              </a:rPr>
              <a:t>"</a:t>
            </a:r>
          </a:p>
          <a:p>
            <a:pPr>
              <a:lnSpc>
                <a:spcPct val="90000"/>
              </a:lnSpc>
            </a:pPr>
            <a:r>
              <a:rPr lang="en-US" altLang="en-US"/>
              <a:t>E a northern work, written ~ 750 BC</a:t>
            </a:r>
          </a:p>
          <a:p>
            <a:pPr lvl="1">
              <a:lnSpc>
                <a:spcPct val="90000"/>
              </a:lnSpc>
            </a:pPr>
            <a:r>
              <a:rPr lang="en-US" altLang="en-US"/>
              <a:t>Flowing narrative style, used </a:t>
            </a:r>
            <a:r>
              <a:rPr lang="en-US" altLang="en-US">
                <a:cs typeface="Arial" charset="0"/>
              </a:rPr>
              <a:t>"</a:t>
            </a:r>
            <a:r>
              <a:rPr lang="en-US" altLang="en-US"/>
              <a:t>Elohim</a:t>
            </a:r>
            <a:r>
              <a:rPr lang="en-US" altLang="en-US">
                <a:cs typeface="Arial" charset="0"/>
              </a:rPr>
              <a:t>"</a:t>
            </a:r>
          </a:p>
          <a:p>
            <a:pPr>
              <a:lnSpc>
                <a:spcPct val="90000"/>
              </a:lnSpc>
            </a:pPr>
            <a:r>
              <a:rPr lang="en-US" altLang="en-US"/>
              <a:t>D about time of Josiah, ~ 650 BC</a:t>
            </a:r>
          </a:p>
          <a:p>
            <a:pPr lvl="1">
              <a:lnSpc>
                <a:spcPct val="90000"/>
              </a:lnSpc>
            </a:pPr>
            <a:r>
              <a:rPr lang="en-US" altLang="en-US"/>
              <a:t>Rhetorical style</a:t>
            </a:r>
          </a:p>
          <a:p>
            <a:pPr>
              <a:lnSpc>
                <a:spcPct val="90000"/>
              </a:lnSpc>
            </a:pPr>
            <a:r>
              <a:rPr lang="en-US" altLang="en-US"/>
              <a:t>P a priestly work, ~ 550 BC</a:t>
            </a:r>
          </a:p>
          <a:p>
            <a:pPr lvl="1">
              <a:lnSpc>
                <a:spcPct val="90000"/>
              </a:lnSpc>
            </a:pPr>
            <a:r>
              <a:rPr lang="en-US" altLang="en-US"/>
              <a:t>Dry, repetitive style, many details</a:t>
            </a:r>
          </a:p>
        </p:txBody>
      </p:sp>
    </p:spTree>
    <p:custDataLst>
      <p:tags r:id="rId1"/>
    </p:custDataLst>
  </p:cSld>
  <p:clrMapOvr>
    <a:masterClrMapping/>
  </p:clrMapOvr>
  <p:transition advTm="686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23">
                                            <p:txEl>
                                              <p:pRg st="7" end="7"/>
                                            </p:txEl>
                                          </p:spTgt>
                                        </p:tgtEl>
                                        <p:attrNameLst>
                                          <p:attrName>style.visibility</p:attrName>
                                        </p:attrNameLst>
                                      </p:cBhvr>
                                      <p:to>
                                        <p:strVal val="visible"/>
                                      </p:to>
                                    </p:set>
                                    <p:anim calcmode="lin" valueType="num">
                                      <p:cBhvr additive="base">
                                        <p:cTn id="49" dur="500" fill="hold"/>
                                        <p:tgtEl>
                                          <p:spTgt spid="307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7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The Place of Worship</a:t>
            </a:r>
          </a:p>
        </p:txBody>
      </p:sp>
      <p:sp>
        <p:nvSpPr>
          <p:cNvPr id="68611" name="Text Box 3"/>
          <p:cNvSpPr txBox="1">
            <a:spLocks noChangeArrowheads="1"/>
          </p:cNvSpPr>
          <p:nvPr/>
        </p:nvSpPr>
        <p:spPr bwMode="auto">
          <a:xfrm>
            <a:off x="762000" y="1676400"/>
            <a:ext cx="7620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As we learn from the NT, the Jews and Samaritans were not agreed on the proper place of worship, but that there could only be one was taken to be as certain as the unity of God Himself….  But this oneness of the sanctuary was not originally recognized either in fact or in law; it was a slow growth of time.  With the help of the OT we are still quite able to trace the process.  In doing so, it is possible to distinguish several stages of development…</a:t>
            </a:r>
            <a:r>
              <a:rPr lang="en-US" altLang="en-US" sz="2800">
                <a:cs typeface="Times New Roman" pitchFamily="18" charset="0"/>
              </a:rPr>
              <a:t>"</a:t>
            </a:r>
            <a:r>
              <a:rPr lang="en-US" altLang="en-US" sz="2800"/>
              <a:t> </a:t>
            </a:r>
            <a:r>
              <a:rPr lang="en-US" altLang="en-US" sz="2800">
                <a:cs typeface="Times New Roman" pitchFamily="18" charset="0"/>
              </a:rPr>
              <a:t>–</a:t>
            </a:r>
            <a:r>
              <a:rPr lang="en-US" altLang="en-US" sz="2800"/>
              <a:t> Wellhausen, </a:t>
            </a:r>
            <a:r>
              <a:rPr lang="en-US" altLang="en-US" sz="2800" i="1"/>
              <a:t>Prolegomena</a:t>
            </a:r>
            <a:r>
              <a:rPr lang="en-US" altLang="en-US" sz="2800"/>
              <a:t>, p 17.</a:t>
            </a:r>
          </a:p>
        </p:txBody>
      </p:sp>
    </p:spTree>
    <p:custDataLst>
      <p:tags r:id="rId1"/>
    </p:custDataLst>
  </p:cSld>
  <p:clrMapOvr>
    <a:masterClrMapping/>
  </p:clrMapOvr>
  <p:transition advTm="307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checkerboard(across)">
                                      <p:cBhvr>
                                        <p:cTn id="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Development of Religion</a:t>
            </a:r>
          </a:p>
        </p:txBody>
      </p:sp>
      <p:sp>
        <p:nvSpPr>
          <p:cNvPr id="69635" name="Text Box 3"/>
          <p:cNvSpPr txBox="1">
            <a:spLocks noChangeArrowheads="1"/>
          </p:cNvSpPr>
          <p:nvPr/>
        </p:nvSpPr>
        <p:spPr bwMode="auto">
          <a:xfrm>
            <a:off x="609600" y="1676400"/>
            <a:ext cx="7848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The generally accepted account of Israel’s history and religion produced by Wellhausen and popularized in the late 19</a:t>
            </a:r>
            <a:r>
              <a:rPr lang="en-US" altLang="en-US" sz="2800" baseline="30000"/>
              <a:t>th</a:t>
            </a:r>
            <a:r>
              <a:rPr lang="en-US" altLang="en-US" sz="2800"/>
              <a:t> and early 20</a:t>
            </a:r>
            <a:r>
              <a:rPr lang="en-US" altLang="en-US" sz="2800" baseline="30000"/>
              <a:t>th</a:t>
            </a:r>
            <a:r>
              <a:rPr lang="en-US" altLang="en-US" sz="2800"/>
              <a:t> centuries survives, to be sure, today.  It is especially among non-specialists that it is accepted as indubitably valid, and especially among those who would claim the label </a:t>
            </a:r>
            <a:r>
              <a:rPr lang="en-US" altLang="en-US" sz="2800">
                <a:cs typeface="Times New Roman" pitchFamily="18" charset="0"/>
              </a:rPr>
              <a:t>'</a:t>
            </a:r>
            <a:r>
              <a:rPr lang="en-US" altLang="en-US" sz="2800"/>
              <a:t>liberal,</a:t>
            </a:r>
            <a:r>
              <a:rPr lang="en-US" altLang="en-US" sz="2800">
                <a:cs typeface="Times New Roman" pitchFamily="18" charset="0"/>
              </a:rPr>
              <a:t>'</a:t>
            </a:r>
            <a:r>
              <a:rPr lang="en-US" altLang="en-US" sz="2800"/>
              <a:t> religious as well as secular.  Yet [it] was largely based on a Hegelian philosophy of history, not upon his literary analysis.  It was an </a:t>
            </a:r>
            <a:r>
              <a:rPr lang="en-US" altLang="en-US" sz="2800" i="1"/>
              <a:t>a priori</a:t>
            </a:r>
            <a:r>
              <a:rPr lang="en-US" altLang="en-US" sz="2800"/>
              <a:t> evolutionary scheme that guided him…</a:t>
            </a:r>
            <a:r>
              <a:rPr lang="en-US" altLang="en-US" sz="2800">
                <a:cs typeface="Times New Roman" pitchFamily="18" charset="0"/>
              </a:rPr>
              <a:t>"</a:t>
            </a:r>
            <a:r>
              <a:rPr lang="en-US" altLang="en-US" sz="2800"/>
              <a:t> – Mendenhall in </a:t>
            </a:r>
            <a:r>
              <a:rPr lang="en-US" altLang="en-US" sz="2800" i="1"/>
              <a:t>BANE</a:t>
            </a:r>
            <a:r>
              <a:rPr lang="en-US" altLang="en-US" sz="2800"/>
              <a:t>, 32.</a:t>
            </a:r>
          </a:p>
        </p:txBody>
      </p:sp>
    </p:spTree>
    <p:custDataLst>
      <p:tags r:id="rId1"/>
    </p:custDataLst>
  </p:cSld>
  <p:clrMapOvr>
    <a:masterClrMapping/>
  </p:clrMapOvr>
  <p:transition advTm="400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heckerboard(across)">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Development of Religion</a:t>
            </a:r>
          </a:p>
        </p:txBody>
      </p:sp>
      <p:sp>
        <p:nvSpPr>
          <p:cNvPr id="70659" name="Text Box 3"/>
          <p:cNvSpPr txBox="1">
            <a:spLocks noChangeArrowheads="1"/>
          </p:cNvSpPr>
          <p:nvPr/>
        </p:nvSpPr>
        <p:spPr bwMode="auto">
          <a:xfrm>
            <a:off x="609600" y="1905000"/>
            <a:ext cx="7924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 the reconstruction of the history of Israel and its religion, which Wellhausen carried out on the foundation of his literary analysis, has almost entirely broken down….  It was assumed that a document of a particular period could be utilized by the historian only for evidence of the period in which it was written….  This </a:t>
            </a:r>
            <a:r>
              <a:rPr lang="en-US" altLang="en-US" sz="2800">
                <a:cs typeface="Times New Roman" pitchFamily="18" charset="0"/>
              </a:rPr>
              <a:t>'</a:t>
            </a:r>
            <a:r>
              <a:rPr lang="en-US" altLang="en-US" sz="2800"/>
              <a:t>hyperskepticism</a:t>
            </a:r>
            <a:r>
              <a:rPr lang="en-US" altLang="en-US" sz="2800">
                <a:cs typeface="Times New Roman" pitchFamily="18" charset="0"/>
              </a:rPr>
              <a:t>'</a:t>
            </a:r>
            <a:r>
              <a:rPr lang="en-US" altLang="en-US" sz="2800"/>
              <a:t> did not result in a </a:t>
            </a:r>
            <a:r>
              <a:rPr lang="en-US" altLang="en-US" sz="2800">
                <a:cs typeface="Times New Roman" pitchFamily="18" charset="0"/>
              </a:rPr>
              <a:t>'</a:t>
            </a:r>
            <a:r>
              <a:rPr lang="en-US" altLang="en-US" sz="2800"/>
              <a:t>history,</a:t>
            </a:r>
            <a:r>
              <a:rPr lang="en-US" altLang="en-US" sz="2800">
                <a:cs typeface="Times New Roman" pitchFamily="18" charset="0"/>
              </a:rPr>
              <a:t>'</a:t>
            </a:r>
            <a:r>
              <a:rPr lang="en-US" altLang="en-US" sz="2800"/>
              <a:t> for it lacked foundations, and its builders lacked yardsticks.</a:t>
            </a:r>
            <a:r>
              <a:rPr lang="en-US" altLang="en-US" sz="2800">
                <a:cs typeface="Times New Roman" pitchFamily="18" charset="0"/>
              </a:rPr>
              <a:t>"</a:t>
            </a:r>
            <a:r>
              <a:rPr lang="en-US" altLang="en-US" sz="2800"/>
              <a:t> – Mendenhall in </a:t>
            </a:r>
            <a:r>
              <a:rPr lang="en-US" altLang="en-US" sz="2800" i="1"/>
              <a:t>BANE</a:t>
            </a:r>
            <a:r>
              <a:rPr lang="en-US" altLang="en-US" sz="2800"/>
              <a:t>, 29.</a:t>
            </a:r>
          </a:p>
        </p:txBody>
      </p:sp>
    </p:spTree>
    <p:custDataLst>
      <p:tags r:id="rId1"/>
    </p:custDataLst>
  </p:cSld>
  <p:clrMapOvr>
    <a:masterClrMapping/>
  </p:clrMapOvr>
  <p:transition advTm="276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checkerboard(across)">
                                      <p:cBhvr>
                                        <p:cTn id="7"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Development of Religion</a:t>
            </a:r>
          </a:p>
        </p:txBody>
      </p:sp>
      <p:sp>
        <p:nvSpPr>
          <p:cNvPr id="71683" name="Text Box 3"/>
          <p:cNvSpPr txBox="1">
            <a:spLocks noChangeArrowheads="1"/>
          </p:cNvSpPr>
          <p:nvPr/>
        </p:nvSpPr>
        <p:spPr bwMode="auto">
          <a:xfrm>
            <a:off x="685800" y="2057400"/>
            <a:ext cx="7848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The historical worth of these documents [JEDP] </a:t>
            </a:r>
            <a:r>
              <a:rPr lang="en-US" altLang="en-US" sz="2800">
                <a:cs typeface="Times New Roman" pitchFamily="18" charset="0"/>
              </a:rPr>
              <a:t>— centuries removed, as they were, from the events of which they purported to tell — was held to be minimal.  Instead, they were valued almost exclusively for the light they cast on the beliefs and practices of the respective periods in which they were written, not as sources of information regarding the period of Israel’s origins." – Bright in </a:t>
            </a:r>
            <a:r>
              <a:rPr lang="en-US" altLang="en-US" sz="2800" i="1">
                <a:cs typeface="Times New Roman" pitchFamily="18" charset="0"/>
              </a:rPr>
              <a:t>BANE</a:t>
            </a:r>
            <a:r>
              <a:rPr lang="en-US" altLang="en-US" sz="2800">
                <a:cs typeface="Times New Roman" pitchFamily="18" charset="0"/>
              </a:rPr>
              <a:t>, 4.</a:t>
            </a:r>
          </a:p>
        </p:txBody>
      </p:sp>
    </p:spTree>
    <p:custDataLst>
      <p:tags r:id="rId1"/>
    </p:custDataLst>
  </p:cSld>
  <p:clrMapOvr>
    <a:masterClrMapping/>
  </p:clrMapOvr>
  <p:transition advTm="307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checkerboard(across)">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Input from Archeology</a:t>
            </a:r>
          </a:p>
        </p:txBody>
      </p:sp>
      <p:sp>
        <p:nvSpPr>
          <p:cNvPr id="72707" name="Text Box 3"/>
          <p:cNvSpPr txBox="1">
            <a:spLocks noChangeArrowheads="1"/>
          </p:cNvSpPr>
          <p:nvPr/>
        </p:nvSpPr>
        <p:spPr bwMode="auto">
          <a:xfrm>
            <a:off x="685800" y="2057400"/>
            <a:ext cx="7772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It has become plain that the narratives of Israel’s origins found in the Hexateuch [Genesis thru Joshua], far from reflecting the circumstances of those later ages when the documents supposedly were written, reflect precisely </a:t>
            </a:r>
            <a:r>
              <a:rPr lang="en-US" altLang="en-US" sz="2800">
                <a:cs typeface="Times New Roman" pitchFamily="18" charset="0"/>
              </a:rPr>
              <a:t>— whatever one may say of their historical worth — those of the second millennium BC of which they purport to tell." – Bright in </a:t>
            </a:r>
            <a:r>
              <a:rPr lang="en-US" altLang="en-US" sz="2800" i="1">
                <a:cs typeface="Times New Roman" pitchFamily="18" charset="0"/>
              </a:rPr>
              <a:t>BANE</a:t>
            </a:r>
            <a:r>
              <a:rPr lang="en-US" altLang="en-US" sz="2800">
                <a:cs typeface="Times New Roman" pitchFamily="18" charset="0"/>
              </a:rPr>
              <a:t>, 6.</a:t>
            </a:r>
          </a:p>
        </p:txBody>
      </p:sp>
    </p:spTree>
    <p:custDataLst>
      <p:tags r:id="rId1"/>
    </p:custDataLst>
  </p:cSld>
  <p:clrMapOvr>
    <a:masterClrMapping/>
  </p:clrMapOvr>
  <p:transition advTm="347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checkerboard(across)">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The Stylistic Argument</a:t>
            </a:r>
          </a:p>
        </p:txBody>
      </p:sp>
      <p:sp>
        <p:nvSpPr>
          <p:cNvPr id="73731" name="Rectangle 3"/>
          <p:cNvSpPr>
            <a:spLocks noGrp="1" noChangeArrowheads="1"/>
          </p:cNvSpPr>
          <p:nvPr>
            <p:ph type="body" idx="1"/>
          </p:nvPr>
        </p:nvSpPr>
        <p:spPr/>
        <p:txBody>
          <a:bodyPr/>
          <a:lstStyle/>
          <a:p>
            <a:pPr>
              <a:buFontTx/>
              <a:buNone/>
            </a:pPr>
            <a:r>
              <a:rPr lang="en-US" altLang="en-US" sz="2800"/>
              <a:t>The claim here is that the Pentateuch consists of four distinct documents with distinct styles:</a:t>
            </a:r>
          </a:p>
          <a:p>
            <a:r>
              <a:rPr lang="en-US" altLang="en-US" sz="2800"/>
              <a:t>J – flowing, narrative style, using Jahweh</a:t>
            </a:r>
          </a:p>
          <a:p>
            <a:r>
              <a:rPr lang="en-US" altLang="en-US" sz="2800"/>
              <a:t>E – flowing, narrative style, using Elohim</a:t>
            </a:r>
          </a:p>
          <a:p>
            <a:r>
              <a:rPr lang="en-US" altLang="en-US" sz="2800"/>
              <a:t>D – hortatory, preachy style</a:t>
            </a:r>
          </a:p>
          <a:p>
            <a:r>
              <a:rPr lang="en-US" altLang="en-US" sz="2800"/>
              <a:t>P – dry, pedantic style</a:t>
            </a:r>
          </a:p>
        </p:txBody>
      </p:sp>
    </p:spTree>
    <p:custDataLst>
      <p:tags r:id="rId1"/>
    </p:custDataLst>
  </p:cSld>
  <p:clrMapOvr>
    <a:masterClrMapping/>
  </p:clrMapOvr>
  <p:transition advTm="219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The Stylistic Argument</a:t>
            </a:r>
          </a:p>
        </p:txBody>
      </p:sp>
      <p:sp>
        <p:nvSpPr>
          <p:cNvPr id="74755" name="Text Box 3"/>
          <p:cNvSpPr txBox="1">
            <a:spLocks noChangeArrowheads="1"/>
          </p:cNvSpPr>
          <p:nvPr/>
        </p:nvSpPr>
        <p:spPr bwMode="auto">
          <a:xfrm>
            <a:off x="685800" y="1905000"/>
            <a:ext cx="7696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itchFamily="18" charset="0"/>
              </a:rPr>
              <a:t>"</a:t>
            </a:r>
            <a:r>
              <a:rPr lang="en-US" altLang="en-US"/>
              <a:t>By its taste for barren names and numbers and technical descriptions, the Priestly Code [P] comes to stand on the same line with Chronicles and the other literature of Judaism which labors at an artificial revival of the old tradition.  Of a piece with this tendency is an indescribable pedantry, belonging to the very being of the author of the Priestly Code.  He has a very passion for classifying and drawing plans; if he has once dissected a genus into different species, we get all the species named to us one by one every time he has occasion to mention the genus.</a:t>
            </a:r>
            <a:r>
              <a:rPr lang="en-US" altLang="en-US">
                <a:cs typeface="Times New Roman" pitchFamily="18" charset="0"/>
              </a:rPr>
              <a:t>"</a:t>
            </a:r>
            <a:r>
              <a:rPr lang="en-US" altLang="en-US"/>
              <a:t> – Wellhausen, </a:t>
            </a:r>
            <a:r>
              <a:rPr lang="en-US" altLang="en-US" i="1"/>
              <a:t>Prolegomena</a:t>
            </a:r>
            <a:r>
              <a:rPr lang="en-US" altLang="en-US"/>
              <a:t>, 350.</a:t>
            </a:r>
          </a:p>
        </p:txBody>
      </p:sp>
    </p:spTree>
    <p:custDataLst>
      <p:tags r:id="rId1"/>
    </p:custDataLst>
  </p:cSld>
  <p:clrMapOvr>
    <a:masterClrMapping/>
  </p:clrMapOvr>
  <p:transition advTm="414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checkerboard(across)">
                                      <p:cBhvr>
                                        <p:cTn id="7"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The Stylistic Argument</a:t>
            </a:r>
          </a:p>
        </p:txBody>
      </p:sp>
      <p:sp>
        <p:nvSpPr>
          <p:cNvPr id="75779" name="Rectangle 3"/>
          <p:cNvSpPr>
            <a:spLocks noGrp="1" noChangeArrowheads="1"/>
          </p:cNvSpPr>
          <p:nvPr>
            <p:ph type="body" sz="half" idx="1"/>
          </p:nvPr>
        </p:nvSpPr>
        <p:spPr/>
        <p:txBody>
          <a:bodyPr/>
          <a:lstStyle/>
          <a:p>
            <a:pPr>
              <a:buFontTx/>
              <a:buNone/>
            </a:pPr>
            <a:r>
              <a:rPr lang="en-US" altLang="en-US" sz="2000"/>
              <a:t>	</a:t>
            </a:r>
            <a:r>
              <a:rPr lang="en-US" altLang="en-US" sz="2000">
                <a:cs typeface="Arial" charset="0"/>
              </a:rPr>
              <a:t>"</a:t>
            </a:r>
            <a:r>
              <a:rPr lang="en-US" altLang="en-US" sz="2000"/>
              <a:t>Space forbids here an examination of the styles of J and E … They have much in common; indeed, stylistic criteria alone would not generally suffice to distinguish J and E; though, when the distinction has been effected by other means, slight differences in style appear to disclose themselves.</a:t>
            </a:r>
            <a:r>
              <a:rPr lang="en-US" altLang="en-US" sz="2000">
                <a:cs typeface="Arial" charset="0"/>
              </a:rPr>
              <a:t>"</a:t>
            </a:r>
            <a:r>
              <a:rPr lang="en-US" altLang="en-US" sz="2000"/>
              <a:t> – Driver, </a:t>
            </a:r>
            <a:r>
              <a:rPr lang="en-US" altLang="en-US" sz="2000" i="1"/>
              <a:t>ILOT</a:t>
            </a:r>
            <a:r>
              <a:rPr lang="en-US" altLang="en-US" sz="2000"/>
              <a:t>, 126.</a:t>
            </a:r>
          </a:p>
        </p:txBody>
      </p:sp>
      <p:pic>
        <p:nvPicPr>
          <p:cNvPr id="75782" name="Picture 6" descr="DriverILOT"/>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92713" y="1981200"/>
            <a:ext cx="27209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30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checkerboard(across)">
                                      <p:cBhvr>
                                        <p:cTn id="7" dur="500"/>
                                        <p:tgtEl>
                                          <p:spTgt spid="75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checkerboard(across)">
                                      <p:cBhvr>
                                        <p:cTn id="12"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tyleGen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153400" cy="47132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04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checkerboard(across)">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The Stylistic Argument</a:t>
            </a:r>
          </a:p>
        </p:txBody>
      </p:sp>
      <p:sp>
        <p:nvSpPr>
          <p:cNvPr id="77827" name="Rectangle 3"/>
          <p:cNvSpPr>
            <a:spLocks noGrp="1" noChangeArrowheads="1"/>
          </p:cNvSpPr>
          <p:nvPr>
            <p:ph type="body" idx="1"/>
          </p:nvPr>
        </p:nvSpPr>
        <p:spPr/>
        <p:txBody>
          <a:bodyPr/>
          <a:lstStyle/>
          <a:p>
            <a:r>
              <a:rPr lang="en-US" altLang="en-US"/>
              <a:t>How widely can a style vary and still belong to a single person?</a:t>
            </a:r>
          </a:p>
          <a:p>
            <a:r>
              <a:rPr lang="en-US" altLang="en-US"/>
              <a:t>Consider:</a:t>
            </a:r>
          </a:p>
          <a:p>
            <a:pPr lvl="1"/>
            <a:r>
              <a:rPr lang="en-US" altLang="en-US"/>
              <a:t>The painter Pablo Picasso</a:t>
            </a:r>
          </a:p>
          <a:p>
            <a:pPr lvl="1"/>
            <a:r>
              <a:rPr lang="en-US" altLang="en-US"/>
              <a:t>The author Charles L. Dodgson</a:t>
            </a:r>
          </a:p>
        </p:txBody>
      </p:sp>
    </p:spTree>
    <p:custDataLst>
      <p:tags r:id="rId1"/>
    </p:custDataLst>
  </p:cSld>
  <p:clrMapOvr>
    <a:masterClrMapping/>
  </p:clrMapOvr>
  <p:transition advTm="160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8" name="Picture 4" descr="JEDPExam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3057525" cy="2384425"/>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ctrTitle"/>
          </p:nvPr>
        </p:nvSpPr>
        <p:spPr>
          <a:xfrm>
            <a:off x="685800" y="2438400"/>
            <a:ext cx="7772400" cy="1143000"/>
          </a:xfrm>
        </p:spPr>
        <p:txBody>
          <a:bodyPr/>
          <a:lstStyle/>
          <a:p>
            <a:r>
              <a:rPr lang="en-US" altLang="en-US"/>
              <a:t>Historical Background</a:t>
            </a:r>
          </a:p>
        </p:txBody>
      </p:sp>
      <p:sp>
        <p:nvSpPr>
          <p:cNvPr id="31747" name="Rectangle 3"/>
          <p:cNvSpPr>
            <a:spLocks noGrp="1" noChangeArrowheads="1"/>
          </p:cNvSpPr>
          <p:nvPr>
            <p:ph type="subTitle" idx="1"/>
          </p:nvPr>
        </p:nvSpPr>
        <p:spPr/>
        <p:txBody>
          <a:bodyPr/>
          <a:lstStyle/>
          <a:p>
            <a:r>
              <a:rPr lang="en-US" altLang="en-US"/>
              <a:t>The Context of the JEDP Theory</a:t>
            </a:r>
          </a:p>
        </p:txBody>
      </p:sp>
    </p:spTree>
    <p:custDataLst>
      <p:tags r:id="rId1"/>
    </p:custDataLst>
  </p:cSld>
  <p:clrMapOvr>
    <a:masterClrMapping/>
  </p:clrMapOvr>
  <p:transition advTm="120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Picasso's Style</a:t>
            </a:r>
          </a:p>
        </p:txBody>
      </p:sp>
      <p:pic>
        <p:nvPicPr>
          <p:cNvPr id="78853" name="Picture 5" descr="picasso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3363913" cy="412115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picasso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2743200" cy="4286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91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checkerboard(across)">
                                      <p:cBhvr>
                                        <p:cTn id="7" dur="500"/>
                                        <p:tgtEl>
                                          <p:spTgt spid="78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8854"/>
                                        </p:tgtEl>
                                        <p:attrNameLst>
                                          <p:attrName>style.visibility</p:attrName>
                                        </p:attrNameLst>
                                      </p:cBhvr>
                                      <p:to>
                                        <p:strVal val="visible"/>
                                      </p:to>
                                    </p:set>
                                    <p:animEffect transition="in" filter="checkerboard(across)">
                                      <p:cBhvr>
                                        <p:cTn id="12"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Dodgson/Carroll's Style</a:t>
            </a:r>
          </a:p>
        </p:txBody>
      </p:sp>
      <p:sp>
        <p:nvSpPr>
          <p:cNvPr id="79875" name="Rectangle 3"/>
          <p:cNvSpPr>
            <a:spLocks noGrp="1" noChangeArrowheads="1"/>
          </p:cNvSpPr>
          <p:nvPr>
            <p:ph type="body" sz="half" idx="1"/>
          </p:nvPr>
        </p:nvSpPr>
        <p:spPr/>
        <p:txBody>
          <a:bodyPr/>
          <a:lstStyle/>
          <a:p>
            <a:r>
              <a:rPr lang="en-US" altLang="en-US" sz="2000"/>
              <a:t>Charles Dodgson was a lecturer in math at Oxford.</a:t>
            </a:r>
          </a:p>
          <a:p>
            <a:r>
              <a:rPr lang="en-US" altLang="en-US" sz="2000"/>
              <a:t>He also wrote </a:t>
            </a:r>
            <a:r>
              <a:rPr lang="en-US" altLang="en-US" sz="2000" i="1"/>
              <a:t>Alice in Wonderland</a:t>
            </a:r>
            <a:r>
              <a:rPr lang="en-US" altLang="en-US" sz="2000"/>
              <a:t> and other stories for children.</a:t>
            </a:r>
          </a:p>
          <a:p>
            <a:r>
              <a:rPr lang="en-US" altLang="en-US" sz="2000"/>
              <a:t>Meeting Queen Victoria after the publication of </a:t>
            </a:r>
            <a:r>
              <a:rPr lang="en-US" altLang="en-US" sz="2000" i="1"/>
              <a:t>Alice</a:t>
            </a:r>
            <a:r>
              <a:rPr lang="en-US" altLang="en-US" sz="2000"/>
              <a:t>, the queen asked him to dedicate his next work to her.</a:t>
            </a:r>
          </a:p>
          <a:p>
            <a:r>
              <a:rPr lang="en-US" altLang="en-US" sz="2000"/>
              <a:t>He did – </a:t>
            </a:r>
            <a:r>
              <a:rPr lang="en-US" altLang="en-US" sz="2000" i="1"/>
              <a:t>An Elementary Treatise on Determinants</a:t>
            </a:r>
            <a:r>
              <a:rPr lang="en-US" altLang="en-US" sz="2000"/>
              <a:t>!</a:t>
            </a:r>
          </a:p>
        </p:txBody>
      </p:sp>
      <p:pic>
        <p:nvPicPr>
          <p:cNvPr id="79878" name="Picture 6" descr="Alice"/>
          <p:cNvPicPr>
            <a:picLocks noGrp="1" noChangeAspect="1" noChangeArrowheads="1"/>
          </p:cNvPicPr>
          <p:nvPr>
            <p:ph type="clipArt"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4678363" y="1981200"/>
            <a:ext cx="37480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35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checkerboard(across)">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 calcmode="lin" valueType="num">
                                      <p:cBhvr additive="base">
                                        <p:cTn id="12"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9875">
                                            <p:txEl>
                                              <p:pRg st="1" end="1"/>
                                            </p:txEl>
                                          </p:spTgt>
                                        </p:tgtEl>
                                        <p:attrNameLst>
                                          <p:attrName>style.visibility</p:attrName>
                                        </p:attrNameLst>
                                      </p:cBhvr>
                                      <p:to>
                                        <p:strVal val="visible"/>
                                      </p:to>
                                    </p:set>
                                    <p:anim calcmode="lin" valueType="num">
                                      <p:cBhvr additive="base">
                                        <p:cTn id="18"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9875">
                                            <p:txEl>
                                              <p:pRg st="2" end="2"/>
                                            </p:txEl>
                                          </p:spTgt>
                                        </p:tgtEl>
                                        <p:attrNameLst>
                                          <p:attrName>style.visibility</p:attrName>
                                        </p:attrNameLst>
                                      </p:cBhvr>
                                      <p:to>
                                        <p:strVal val="visible"/>
                                      </p:to>
                                    </p:set>
                                    <p:anim calcmode="lin" valueType="num">
                                      <p:cBhvr additive="base">
                                        <p:cTn id="24"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9875">
                                            <p:txEl>
                                              <p:pRg st="3" end="3"/>
                                            </p:txEl>
                                          </p:spTgt>
                                        </p:tgtEl>
                                        <p:attrNameLst>
                                          <p:attrName>style.visibility</p:attrName>
                                        </p:attrNameLst>
                                      </p:cBhvr>
                                      <p:to>
                                        <p:strVal val="visible"/>
                                      </p:to>
                                    </p:set>
                                    <p:anim calcmode="lin" valueType="num">
                                      <p:cBhvr additive="base">
                                        <p:cTn id="30"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The Stylistic Argument</a:t>
            </a:r>
          </a:p>
        </p:txBody>
      </p:sp>
      <p:sp>
        <p:nvSpPr>
          <p:cNvPr id="80899" name="Text Box 3"/>
          <p:cNvSpPr txBox="1">
            <a:spLocks noChangeArrowheads="1"/>
          </p:cNvSpPr>
          <p:nvPr/>
        </p:nvSpPr>
        <p:spPr bwMode="auto">
          <a:xfrm>
            <a:off x="609600" y="2057400"/>
            <a:ext cx="7772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The determination of authorship requires the gathering and judicious assessment of as much evidence, both internal and external, as can be found.  Internal evidence is normally more abundant, but is also very slippery.  The premise underlying its use is that every author’s work has unique idiosyncrasies of style…</a:t>
            </a:r>
            <a:r>
              <a:rPr lang="en-US" altLang="en-US" sz="2800">
                <a:cs typeface="Times New Roman" pitchFamily="18" charset="0"/>
              </a:rPr>
              <a:t>"</a:t>
            </a:r>
            <a:r>
              <a:rPr lang="en-US" altLang="en-US" sz="2800"/>
              <a:t> – Richard D. Altick, </a:t>
            </a:r>
            <a:r>
              <a:rPr lang="en-US" altLang="en-US" sz="2800" i="1"/>
              <a:t>The Art of Literary Research</a:t>
            </a:r>
            <a:r>
              <a:rPr lang="en-US" altLang="en-US" sz="2800"/>
              <a:t>, 69.</a:t>
            </a:r>
          </a:p>
        </p:txBody>
      </p:sp>
    </p:spTree>
    <p:custDataLst>
      <p:tags r:id="rId1"/>
    </p:custDataLst>
  </p:cSld>
  <p:clrMapOvr>
    <a:masterClrMapping/>
  </p:clrMapOvr>
  <p:transition advTm="315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checkerboard(across)">
                                      <p:cBhvr>
                                        <p:cTn id="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The Stylistic Argument</a:t>
            </a:r>
          </a:p>
        </p:txBody>
      </p:sp>
      <p:sp>
        <p:nvSpPr>
          <p:cNvPr id="81923" name="Text Box 3"/>
          <p:cNvSpPr txBox="1">
            <a:spLocks noChangeArrowheads="1"/>
          </p:cNvSpPr>
          <p:nvPr/>
        </p:nvSpPr>
        <p:spPr bwMode="auto">
          <a:xfrm>
            <a:off x="609600" y="1981200"/>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Proponents of the JEDP theory claim its truth can be demonstrated by the stylistic differences among the documents.  Yet these differences mostly settle down to the fact that certain parts of the Pentateuch are statistical or enumerative, while other parts are narrative, and most of Deuteronomy consists of exhortation.  There is no reason why the same writer should not use each of these styles depending on the nature of the particular subject matter.  Similar instances of the use of styles at least as different as these could be found in the works of nearly any extensive writer of recent years.</a:t>
            </a:r>
          </a:p>
        </p:txBody>
      </p:sp>
    </p:spTree>
    <p:custDataLst>
      <p:tags r:id="rId1"/>
    </p:custDataLst>
  </p:cSld>
  <p:clrMapOvr>
    <a:masterClrMapping/>
  </p:clrMapOvr>
  <p:transition advTm="378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checkerboard(across)">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A Suggested Answer</a:t>
            </a:r>
          </a:p>
        </p:txBody>
      </p:sp>
      <p:sp>
        <p:nvSpPr>
          <p:cNvPr id="82947" name="Rectangle 3"/>
          <p:cNvSpPr>
            <a:spLocks noGrp="1" noChangeArrowheads="1"/>
          </p:cNvSpPr>
          <p:nvPr>
            <p:ph type="body" idx="1"/>
          </p:nvPr>
        </p:nvSpPr>
        <p:spPr/>
        <p:txBody>
          <a:bodyPr/>
          <a:lstStyle/>
          <a:p>
            <a:pPr>
              <a:lnSpc>
                <a:spcPct val="90000"/>
              </a:lnSpc>
            </a:pPr>
            <a:r>
              <a:rPr lang="en-US" altLang="en-US"/>
              <a:t>J is primarily narrative using </a:t>
            </a:r>
            <a:r>
              <a:rPr lang="en-US" altLang="en-US">
                <a:cs typeface="Arial" charset="0"/>
              </a:rPr>
              <a:t>"</a:t>
            </a:r>
            <a:r>
              <a:rPr lang="en-US" altLang="en-US"/>
              <a:t>Yahweh.</a:t>
            </a:r>
            <a:r>
              <a:rPr lang="en-US" altLang="en-US">
                <a:cs typeface="Arial" charset="0"/>
              </a:rPr>
              <a:t>"</a:t>
            </a:r>
          </a:p>
          <a:p>
            <a:pPr>
              <a:lnSpc>
                <a:spcPct val="90000"/>
              </a:lnSpc>
            </a:pPr>
            <a:r>
              <a:rPr lang="en-US" altLang="en-US"/>
              <a:t>E is primarily narrative using </a:t>
            </a:r>
            <a:r>
              <a:rPr lang="en-US" altLang="en-US">
                <a:cs typeface="Arial" charset="0"/>
              </a:rPr>
              <a:t>"</a:t>
            </a:r>
            <a:r>
              <a:rPr lang="en-US" altLang="en-US"/>
              <a:t>Elohim.</a:t>
            </a:r>
            <a:r>
              <a:rPr lang="en-US" altLang="en-US">
                <a:cs typeface="Arial" charset="0"/>
              </a:rPr>
              <a:t>"</a:t>
            </a:r>
          </a:p>
          <a:p>
            <a:pPr>
              <a:lnSpc>
                <a:spcPct val="90000"/>
              </a:lnSpc>
            </a:pPr>
            <a:r>
              <a:rPr lang="en-US" altLang="en-US"/>
              <a:t>D is primarily exhortation.</a:t>
            </a:r>
          </a:p>
          <a:p>
            <a:pPr>
              <a:lnSpc>
                <a:spcPct val="90000"/>
              </a:lnSpc>
            </a:pPr>
            <a:r>
              <a:rPr lang="en-US" altLang="en-US"/>
              <a:t>P is primarly statistical and tabular material.</a:t>
            </a:r>
          </a:p>
          <a:p>
            <a:pPr>
              <a:lnSpc>
                <a:spcPct val="90000"/>
              </a:lnSpc>
            </a:pPr>
            <a:r>
              <a:rPr lang="en-US" altLang="en-US"/>
              <a:t>Thus the stylistic variation is just a reflection of differing subject matter and genre, rather than distinct authors.</a:t>
            </a:r>
          </a:p>
        </p:txBody>
      </p:sp>
    </p:spTree>
    <p:custDataLst>
      <p:tags r:id="rId1"/>
    </p:custDataLst>
  </p:cSld>
  <p:clrMapOvr>
    <a:masterClrMapping/>
  </p:clrMapOvr>
  <p:transition advTm="270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The Divine Name Argument</a:t>
            </a:r>
          </a:p>
        </p:txBody>
      </p:sp>
      <p:sp>
        <p:nvSpPr>
          <p:cNvPr id="83971" name="Rectangle 3"/>
          <p:cNvSpPr>
            <a:spLocks noGrp="1" noChangeArrowheads="1"/>
          </p:cNvSpPr>
          <p:nvPr>
            <p:ph type="body" idx="1"/>
          </p:nvPr>
        </p:nvSpPr>
        <p:spPr/>
        <p:txBody>
          <a:bodyPr/>
          <a:lstStyle/>
          <a:p>
            <a:r>
              <a:rPr lang="en-US" altLang="en-US" sz="2800"/>
              <a:t>This is closely related to the stylistic argument, as the latter often claims that certain words are characteristic of an author.</a:t>
            </a:r>
          </a:p>
          <a:p>
            <a:r>
              <a:rPr lang="en-US" altLang="en-US" sz="2800"/>
              <a:t>The divine name argument was especially important in the history of the JEDP theory.</a:t>
            </a:r>
          </a:p>
          <a:p>
            <a:r>
              <a:rPr lang="en-US" altLang="en-US" sz="2800"/>
              <a:t>The original division of documents was based on the use of </a:t>
            </a:r>
            <a:r>
              <a:rPr lang="en-US" altLang="en-US" sz="2800">
                <a:cs typeface="Arial" charset="0"/>
              </a:rPr>
              <a:t>"</a:t>
            </a:r>
            <a:r>
              <a:rPr lang="en-US" altLang="en-US" sz="2800"/>
              <a:t>Yahweh</a:t>
            </a:r>
            <a:r>
              <a:rPr lang="en-US" altLang="en-US" sz="2800">
                <a:cs typeface="Arial" charset="0"/>
              </a:rPr>
              <a:t>"</a:t>
            </a:r>
            <a:r>
              <a:rPr lang="en-US" altLang="en-US" sz="2800"/>
              <a:t> vs. “Elohim.</a:t>
            </a:r>
            <a:r>
              <a:rPr lang="en-US" altLang="en-US" sz="2800">
                <a:cs typeface="Arial" charset="0"/>
              </a:rPr>
              <a:t>"</a:t>
            </a:r>
          </a:p>
        </p:txBody>
      </p:sp>
    </p:spTree>
    <p:custDataLst>
      <p:tags r:id="rId1"/>
    </p:custDataLst>
  </p:cSld>
  <p:clrMapOvr>
    <a:masterClrMapping/>
  </p:clrMapOvr>
  <p:transition advTm="399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The Divine Name Argument</a:t>
            </a:r>
          </a:p>
        </p:txBody>
      </p:sp>
      <p:sp>
        <p:nvSpPr>
          <p:cNvPr id="84995" name="Rectangle 3"/>
          <p:cNvSpPr>
            <a:spLocks noGrp="1" noChangeArrowheads="1"/>
          </p:cNvSpPr>
          <p:nvPr>
            <p:ph type="body" idx="1"/>
          </p:nvPr>
        </p:nvSpPr>
        <p:spPr/>
        <p:txBody>
          <a:bodyPr/>
          <a:lstStyle/>
          <a:p>
            <a:r>
              <a:rPr lang="en-US" altLang="en-US"/>
              <a:t>In simple, popular presentations of the JEDP theory, the data is presented in a way that sounds like a very strong argument:</a:t>
            </a:r>
          </a:p>
          <a:p>
            <a:pPr lvl="1"/>
            <a:r>
              <a:rPr lang="en-US" altLang="en-US"/>
              <a:t>J uses </a:t>
            </a:r>
            <a:r>
              <a:rPr lang="en-US" altLang="en-US">
                <a:cs typeface="Arial" charset="0"/>
              </a:rPr>
              <a:t>"</a:t>
            </a:r>
            <a:r>
              <a:rPr lang="en-US" altLang="en-US"/>
              <a:t>Yahweh</a:t>
            </a:r>
            <a:r>
              <a:rPr lang="en-US" altLang="en-US">
                <a:cs typeface="Arial" charset="0"/>
              </a:rPr>
              <a:t>"</a:t>
            </a:r>
          </a:p>
          <a:p>
            <a:pPr lvl="1"/>
            <a:r>
              <a:rPr lang="en-US" altLang="en-US"/>
              <a:t>E uses </a:t>
            </a:r>
            <a:r>
              <a:rPr lang="en-US" altLang="en-US">
                <a:cs typeface="Arial" charset="0"/>
              </a:rPr>
              <a:t>"</a:t>
            </a:r>
            <a:r>
              <a:rPr lang="en-US" altLang="en-US"/>
              <a:t>Elohim.</a:t>
            </a:r>
            <a:r>
              <a:rPr lang="en-US" altLang="en-US">
                <a:cs typeface="Arial" charset="0"/>
              </a:rPr>
              <a:t>"</a:t>
            </a:r>
          </a:p>
        </p:txBody>
      </p:sp>
      <p:pic>
        <p:nvPicPr>
          <p:cNvPr id="84996" name="Picture 4" descr="Parme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657600"/>
            <a:ext cx="2562225" cy="2644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59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checkerboard(across)">
                                      <p:cBhvr>
                                        <p:cTn id="7" dur="500"/>
                                        <p:tgtEl>
                                          <p:spTgt spid="84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4995">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499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4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The Divine Name Argument</a:t>
            </a:r>
          </a:p>
        </p:txBody>
      </p:sp>
      <p:sp>
        <p:nvSpPr>
          <p:cNvPr id="86019" name="Rectangle 3"/>
          <p:cNvSpPr>
            <a:spLocks noGrp="1" noChangeArrowheads="1"/>
          </p:cNvSpPr>
          <p:nvPr>
            <p:ph type="body" sz="half" idx="1"/>
          </p:nvPr>
        </p:nvSpPr>
        <p:spPr/>
        <p:txBody>
          <a:bodyPr/>
          <a:lstStyle/>
          <a:p>
            <a:pPr>
              <a:lnSpc>
                <a:spcPct val="90000"/>
              </a:lnSpc>
              <a:buFontTx/>
              <a:buNone/>
            </a:pPr>
            <a:r>
              <a:rPr lang="en-US" altLang="en-US" sz="2400"/>
              <a:t>	</a:t>
            </a:r>
            <a:r>
              <a:rPr lang="en-US" altLang="en-US" sz="2400">
                <a:cs typeface="Arial" charset="0"/>
              </a:rPr>
              <a:t>"</a:t>
            </a:r>
            <a:r>
              <a:rPr lang="en-US" altLang="en-US" sz="2400"/>
              <a:t>We do not know who the writer was, but from hints in his book we can piece together a number of facts about him.  He was a man of Judah, living, no doubt, in Jerusalem.  As his name for God was Jahveh (Yahweh), we call this writer the Jahvist, or simply J</a:t>
            </a:r>
            <a:r>
              <a:rPr lang="en-US" altLang="en-US" sz="2400">
                <a:cs typeface="Arial" charset="0"/>
              </a:rPr>
              <a:t>"</a:t>
            </a:r>
            <a:r>
              <a:rPr lang="en-US" altLang="en-US" sz="2400"/>
              <a:t> – Parmelee, 30.</a:t>
            </a:r>
          </a:p>
        </p:txBody>
      </p:sp>
      <p:pic>
        <p:nvPicPr>
          <p:cNvPr id="86022" name="Picture 6" descr="JDocumen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9788" y="1981200"/>
            <a:ext cx="38052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2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checkerboard(across)">
                                      <p:cBhvr>
                                        <p:cTn id="7" dur="500"/>
                                        <p:tgtEl>
                                          <p:spTgt spid="86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checkerboard(across)">
                                      <p:cBhvr>
                                        <p:cTn id="12" dur="500"/>
                                        <p:tgtEl>
                                          <p:spTgt spid="86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The Divine Name Argument</a:t>
            </a:r>
          </a:p>
        </p:txBody>
      </p:sp>
      <p:sp>
        <p:nvSpPr>
          <p:cNvPr id="87043" name="Rectangle 3"/>
          <p:cNvSpPr>
            <a:spLocks noGrp="1" noChangeArrowheads="1"/>
          </p:cNvSpPr>
          <p:nvPr>
            <p:ph type="body" sz="half" idx="1"/>
          </p:nvPr>
        </p:nvSpPr>
        <p:spPr/>
        <p:txBody>
          <a:bodyPr/>
          <a:lstStyle/>
          <a:p>
            <a:pPr>
              <a:buFontTx/>
              <a:buNone/>
            </a:pPr>
            <a:r>
              <a:rPr lang="en-US" altLang="en-US" sz="2400">
                <a:cs typeface="Arial" charset="0"/>
              </a:rPr>
              <a:t>	"</a:t>
            </a:r>
            <a:r>
              <a:rPr lang="en-US" altLang="en-US" sz="2400"/>
              <a:t>As we do not know this priest’s name, we take the initial letter of his word for God, Elohim, and of his tribe, Ephraim, and call this writer E and his Religious History of Israel the E Document.</a:t>
            </a:r>
            <a:r>
              <a:rPr lang="en-US" altLang="en-US" sz="2400">
                <a:cs typeface="Arial" charset="0"/>
              </a:rPr>
              <a:t>"</a:t>
            </a:r>
            <a:r>
              <a:rPr lang="en-US" altLang="en-US" sz="2400"/>
              <a:t> – Parmelee, 34.</a:t>
            </a:r>
          </a:p>
        </p:txBody>
      </p:sp>
      <p:pic>
        <p:nvPicPr>
          <p:cNvPr id="87046" name="Picture 6" descr="EDocumen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05388" y="1981200"/>
            <a:ext cx="30940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9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checkerboard(across)">
                                      <p:cBhvr>
                                        <p:cTn id="7" dur="500"/>
                                        <p:tgtEl>
                                          <p:spTgt spid="8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12" dur="500"/>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The Divine Name Argument</a:t>
            </a:r>
          </a:p>
        </p:txBody>
      </p:sp>
      <p:sp>
        <p:nvSpPr>
          <p:cNvPr id="88067" name="Rectangle 3"/>
          <p:cNvSpPr>
            <a:spLocks noGrp="1" noChangeArrowheads="1"/>
          </p:cNvSpPr>
          <p:nvPr>
            <p:ph type="body" idx="1"/>
          </p:nvPr>
        </p:nvSpPr>
        <p:spPr/>
        <p:txBody>
          <a:bodyPr/>
          <a:lstStyle/>
          <a:p>
            <a:r>
              <a:rPr lang="en-US" altLang="en-US" sz="2800"/>
              <a:t>In simple, popular presentations of the JEDP theory, the data is presented in a way that sounds like a very strong argument:</a:t>
            </a:r>
          </a:p>
          <a:p>
            <a:pPr lvl="1"/>
            <a:r>
              <a:rPr lang="en-US" altLang="en-US" sz="2400"/>
              <a:t>J uses </a:t>
            </a:r>
            <a:r>
              <a:rPr lang="en-US" altLang="en-US" sz="2400">
                <a:cs typeface="Arial" charset="0"/>
              </a:rPr>
              <a:t>"</a:t>
            </a:r>
            <a:r>
              <a:rPr lang="en-US" altLang="en-US" sz="2400"/>
              <a:t>Yahweh</a:t>
            </a:r>
            <a:r>
              <a:rPr lang="en-US" altLang="en-US" sz="2400">
                <a:cs typeface="Arial" charset="0"/>
              </a:rPr>
              <a:t>"</a:t>
            </a:r>
          </a:p>
          <a:p>
            <a:pPr lvl="1"/>
            <a:r>
              <a:rPr lang="en-US" altLang="en-US" sz="2400"/>
              <a:t>E uses </a:t>
            </a:r>
            <a:r>
              <a:rPr lang="en-US" altLang="en-US" sz="2400">
                <a:cs typeface="Arial" charset="0"/>
              </a:rPr>
              <a:t>"</a:t>
            </a:r>
            <a:r>
              <a:rPr lang="en-US" altLang="en-US" sz="2400"/>
              <a:t>Elohim.</a:t>
            </a:r>
            <a:r>
              <a:rPr lang="en-US" altLang="en-US" sz="2400">
                <a:cs typeface="Arial" charset="0"/>
              </a:rPr>
              <a:t>"</a:t>
            </a:r>
          </a:p>
          <a:p>
            <a:r>
              <a:rPr lang="en-US" altLang="en-US" sz="2800"/>
              <a:t>In fact, </a:t>
            </a:r>
            <a:r>
              <a:rPr lang="en-US" altLang="en-US" sz="2800">
                <a:cs typeface="Arial" charset="0"/>
              </a:rPr>
              <a:t>"</a:t>
            </a:r>
            <a:r>
              <a:rPr lang="en-US" altLang="en-US" sz="2800"/>
              <a:t>Yahweh</a:t>
            </a:r>
            <a:r>
              <a:rPr lang="en-US" altLang="en-US" sz="2800">
                <a:cs typeface="Arial" charset="0"/>
              </a:rPr>
              <a:t>"</a:t>
            </a:r>
            <a:r>
              <a:rPr lang="en-US" altLang="en-US" sz="2800"/>
              <a:t> actually occurs in all four documents and is the commonest name in each!</a:t>
            </a:r>
          </a:p>
        </p:txBody>
      </p:sp>
    </p:spTree>
    <p:custDataLst>
      <p:tags r:id="rId1"/>
    </p:custDataLst>
  </p:cSld>
  <p:clrMapOvr>
    <a:masterClrMapping/>
  </p:clrMapOvr>
  <p:transition advTm="197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Manuscript Evidence</a:t>
            </a:r>
          </a:p>
        </p:txBody>
      </p:sp>
      <p:sp>
        <p:nvSpPr>
          <p:cNvPr id="32771" name="Text Box 3"/>
          <p:cNvSpPr txBox="1">
            <a:spLocks noChangeArrowheads="1"/>
          </p:cNvSpPr>
          <p:nvPr/>
        </p:nvSpPr>
        <p:spPr bwMode="auto">
          <a:xfrm>
            <a:off x="1219200" y="2057400"/>
            <a:ext cx="66294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We have hundreds of manuscript copies of the first five books of the Bible, all of which present them in the form in which we have them today.  Not even one ancient copy of J, E, D, or P as a separate and continuous unit has ever been found.</a:t>
            </a:r>
          </a:p>
        </p:txBody>
      </p:sp>
    </p:spTree>
    <p:custDataLst>
      <p:tags r:id="rId1"/>
    </p:custDataLst>
  </p:cSld>
  <p:clrMapOvr>
    <a:masterClrMapping/>
  </p:clrMapOvr>
  <p:transition advTm="19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checkerboard(across)">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r>
              <a:rPr lang="en-US" altLang="en-US"/>
              <a:t>Thus each writer of the four alleged documents is admitted to have known both names for God.</a:t>
            </a:r>
          </a:p>
          <a:p>
            <a:r>
              <a:rPr lang="en-US" altLang="en-US"/>
              <a:t>The real </a:t>
            </a:r>
            <a:r>
              <a:rPr lang="en-US" altLang="en-US">
                <a:cs typeface="Arial" charset="0"/>
              </a:rPr>
              <a:t>"</a:t>
            </a:r>
            <a:r>
              <a:rPr lang="en-US" altLang="en-US"/>
              <a:t>divine name view</a:t>
            </a:r>
            <a:r>
              <a:rPr lang="en-US" altLang="en-US">
                <a:cs typeface="Arial" charset="0"/>
              </a:rPr>
              <a:t>"</a:t>
            </a:r>
            <a:r>
              <a:rPr lang="en-US" altLang="en-US"/>
              <a:t> among liberals who are familiar with the data is that the various ancient authors had different theories as to when the name Yahweh was introduced to Israel.</a:t>
            </a:r>
          </a:p>
        </p:txBody>
      </p:sp>
      <p:sp>
        <p:nvSpPr>
          <p:cNvPr id="89093" name="Rectangle 5"/>
          <p:cNvSpPr>
            <a:spLocks noGrp="1" noChangeArrowheads="1"/>
          </p:cNvSpPr>
          <p:nvPr>
            <p:ph type="title"/>
          </p:nvPr>
        </p:nvSpPr>
        <p:spPr/>
        <p:txBody>
          <a:bodyPr/>
          <a:lstStyle/>
          <a:p>
            <a:r>
              <a:rPr lang="en-US" altLang="en-US"/>
              <a:t>The Divine Name Argument</a:t>
            </a:r>
          </a:p>
        </p:txBody>
      </p:sp>
    </p:spTree>
    <p:custDataLst>
      <p:tags r:id="rId1"/>
    </p:custDataLst>
  </p:cSld>
  <p:clrMapOvr>
    <a:masterClrMapping/>
  </p:clrMapOvr>
  <p:transition advTm="211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Alleged Duplications</a:t>
            </a:r>
          </a:p>
        </p:txBody>
      </p:sp>
      <p:sp>
        <p:nvSpPr>
          <p:cNvPr id="90115" name="Text Box 3"/>
          <p:cNvSpPr txBox="1">
            <a:spLocks noChangeArrowheads="1"/>
          </p:cNvSpPr>
          <p:nvPr/>
        </p:nvSpPr>
        <p:spPr bwMode="auto">
          <a:xfrm>
            <a:off x="838200" y="1981200"/>
            <a:ext cx="7391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claim that there is constant duplication of material in the various alleged sources is grossly exaggerated.  Some of these so-called duplications are really different events that are somewhat similar, but actually no more so than is often the case in ordinary life.  In other cases an alleged repetition is merely a summary given at the beginning or end of an account, a helpful recapitulation, or a literary device to make an account more vivid.  Most of these, if examined without prejudice, can be shown to have a natural purpose in the narrative.</a:t>
            </a:r>
          </a:p>
        </p:txBody>
      </p:sp>
    </p:spTree>
    <p:custDataLst>
      <p:tags r:id="rId1"/>
    </p:custDataLst>
  </p:cSld>
  <p:clrMapOvr>
    <a:masterClrMapping/>
  </p:clrMapOvr>
  <p:transition advTm="415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checkerboard(across)">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Alleged Contradictions</a:t>
            </a:r>
          </a:p>
        </p:txBody>
      </p:sp>
      <p:sp>
        <p:nvSpPr>
          <p:cNvPr id="91139" name="Text Box 3"/>
          <p:cNvSpPr txBox="1">
            <a:spLocks noChangeArrowheads="1"/>
          </p:cNvSpPr>
          <p:nvPr/>
        </p:nvSpPr>
        <p:spPr bwMode="auto">
          <a:xfrm>
            <a:off x="762000" y="1981200"/>
            <a:ext cx="7696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Most of the alleged contradictions between the so-called sources disappear on careful examination.  For instance, it is claimed that the J and P documents picture Rebecca as influenced by different motives in sending Jacob from Canaan </a:t>
            </a:r>
            <a:r>
              <a:rPr lang="en-US" altLang="en-US">
                <a:cs typeface="Times New Roman" pitchFamily="18" charset="0"/>
              </a:rPr>
              <a:t>— to escape his brother’s anger, and to get a wife his parents liked.  Actually there is no contradiction whatever in supposing that Rebecca was influenced by both motives and that, in dealing with the two men she wished to influence, she used in each case the argument she knew would appeal to rather than antagonize him.</a:t>
            </a:r>
            <a:endParaRPr lang="en-US" altLang="en-US"/>
          </a:p>
        </p:txBody>
      </p:sp>
    </p:spTree>
    <p:custDataLst>
      <p:tags r:id="rId1"/>
    </p:custDataLst>
  </p:cSld>
  <p:clrMapOvr>
    <a:masterClrMapping/>
  </p:clrMapOvr>
  <p:transition advTm="382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checkerboard(across)">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Conclusions</a:t>
            </a:r>
          </a:p>
        </p:txBody>
      </p:sp>
      <p:sp>
        <p:nvSpPr>
          <p:cNvPr id="92163" name="Text Box 3"/>
          <p:cNvSpPr txBox="1">
            <a:spLocks noChangeArrowheads="1"/>
          </p:cNvSpPr>
          <p:nvPr/>
        </p:nvSpPr>
        <p:spPr bwMode="auto">
          <a:xfrm>
            <a:off x="838200" y="1981200"/>
            <a:ext cx="7391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These facts indicate there are logical reasons for the phenomena of the Pentateuch, all of them consistent with the idea of a single author.  Most people who accept the JEDP theory </a:t>
            </a:r>
            <a:r>
              <a:rPr lang="en-US" altLang="en-US" sz="2800">
                <a:cs typeface="Times New Roman" pitchFamily="18" charset="0"/>
              </a:rPr>
              <a:t>— including most of them who teach it — do so because of their confidence in those by whom it is advanced, rather than on the basis of any thorough investigation.</a:t>
            </a:r>
          </a:p>
        </p:txBody>
      </p:sp>
    </p:spTree>
    <p:custDataLst>
      <p:tags r:id="rId1"/>
    </p:custDataLst>
  </p:cSld>
  <p:clrMapOvr>
    <a:masterClrMapping/>
  </p:clrMapOvr>
  <p:transition advTm="249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checkerboard(across)">
                                      <p:cBhvr>
                                        <p:cTn id="7"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For Further Reading</a:t>
            </a:r>
          </a:p>
        </p:txBody>
      </p:sp>
      <p:sp>
        <p:nvSpPr>
          <p:cNvPr id="93187" name="Rectangle 3"/>
          <p:cNvSpPr>
            <a:spLocks noGrp="1" noChangeArrowheads="1"/>
          </p:cNvSpPr>
          <p:nvPr>
            <p:ph type="body" sz="half" idx="1"/>
          </p:nvPr>
        </p:nvSpPr>
        <p:spPr/>
        <p:txBody>
          <a:bodyPr/>
          <a:lstStyle/>
          <a:p>
            <a:r>
              <a:rPr lang="en-US" altLang="en-US" sz="2800"/>
              <a:t>Allan A MacRae, </a:t>
            </a:r>
            <a:r>
              <a:rPr lang="en-US" altLang="en-US" sz="2800" i="1"/>
              <a:t>JEDP: Lectures on the Higher Criticism of the Pentateuch</a:t>
            </a:r>
            <a:r>
              <a:rPr lang="en-US" altLang="en-US" sz="2800"/>
              <a:t> (1994)</a:t>
            </a:r>
          </a:p>
          <a:p>
            <a:r>
              <a:rPr lang="en-US" altLang="en-US" sz="2800"/>
              <a:t>Edward J Young, </a:t>
            </a:r>
            <a:r>
              <a:rPr lang="en-US" altLang="en-US" sz="2800" i="1"/>
              <a:t>An Introduction to the Old Testament</a:t>
            </a:r>
            <a:r>
              <a:rPr lang="en-US" altLang="en-US" sz="2800"/>
              <a:t> (1964)</a:t>
            </a:r>
          </a:p>
        </p:txBody>
      </p:sp>
      <p:pic>
        <p:nvPicPr>
          <p:cNvPr id="93190" name="Picture 6" descr="MacRaeBook"/>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1905000"/>
            <a:ext cx="2030413"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91" name="Picture 7" descr="Young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352800"/>
            <a:ext cx="2030413" cy="3030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21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checkerboard(across)">
                                      <p:cBhvr>
                                        <p:cTn id="7" dur="500"/>
                                        <p:tgtEl>
                                          <p:spTgt spid="93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 calcmode="lin" valueType="num">
                                      <p:cBhvr additive="base">
                                        <p:cTn id="12"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 calcmode="lin" valueType="num">
                                      <p:cBhvr additive="base">
                                        <p:cTn id="18"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93191"/>
                                        </p:tgtEl>
                                        <p:attrNameLst>
                                          <p:attrName>style.visibility</p:attrName>
                                        </p:attrNameLst>
                                      </p:cBhvr>
                                      <p:to>
                                        <p:strVal val="visible"/>
                                      </p:to>
                                    </p:set>
                                    <p:animEffect transition="in" filter="checkerboard(across)">
                                      <p:cBhvr>
                                        <p:cTn id="24"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Traditional Hebrew Texts</a:t>
            </a:r>
          </a:p>
        </p:txBody>
      </p:sp>
      <p:sp>
        <p:nvSpPr>
          <p:cNvPr id="33795" name="Rectangle 3"/>
          <p:cNvSpPr>
            <a:spLocks noGrp="1" noChangeArrowheads="1"/>
          </p:cNvSpPr>
          <p:nvPr>
            <p:ph type="body" sz="half" idx="1"/>
          </p:nvPr>
        </p:nvSpPr>
        <p:spPr/>
        <p:txBody>
          <a:bodyPr/>
          <a:lstStyle/>
          <a:p>
            <a:pPr>
              <a:lnSpc>
                <a:spcPct val="90000"/>
              </a:lnSpc>
            </a:pPr>
            <a:r>
              <a:rPr lang="en-US" altLang="en-US" sz="2400"/>
              <a:t>We have hundreds of manuscripts of the Hebrew Bible from the centuries before printing.</a:t>
            </a:r>
          </a:p>
          <a:p>
            <a:pPr>
              <a:lnSpc>
                <a:spcPct val="90000"/>
              </a:lnSpc>
            </a:pPr>
            <a:r>
              <a:rPr lang="en-US" altLang="en-US" sz="2400"/>
              <a:t>We have no manuscripts of J, E, D, or P.</a:t>
            </a:r>
          </a:p>
          <a:p>
            <a:pPr>
              <a:lnSpc>
                <a:spcPct val="90000"/>
              </a:lnSpc>
            </a:pPr>
            <a:r>
              <a:rPr lang="en-US" altLang="en-US" sz="2400"/>
              <a:t>This is a Hebrew Bible manuscript from the 9</a:t>
            </a:r>
            <a:r>
              <a:rPr lang="en-US" altLang="en-US" sz="2400" baseline="30000"/>
              <a:t>th</a:t>
            </a:r>
            <a:r>
              <a:rPr lang="en-US" altLang="en-US" sz="2400"/>
              <a:t> century of our era.</a:t>
            </a:r>
          </a:p>
        </p:txBody>
      </p:sp>
      <p:pic>
        <p:nvPicPr>
          <p:cNvPr id="33798" name="Picture 6" descr="HebMs9thAD"/>
          <p:cNvPicPr>
            <a:picLocks noGrp="1" noChangeAspect="1" noChangeArrowheads="1"/>
          </p:cNvPicPr>
          <p:nvPr>
            <p:ph type="clipArt"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5113338" y="1981200"/>
            <a:ext cx="28797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86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checkerboard(across)">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calcmode="lin" valueType="num">
                                      <p:cBhvr additive="base">
                                        <p:cTn id="12"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 calcmode="lin" valueType="num">
                                      <p:cBhvr additive="base">
                                        <p:cTn id="18"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3795">
                                            <p:txEl>
                                              <p:pRg st="2" end="2"/>
                                            </p:txEl>
                                          </p:spTgt>
                                        </p:tgtEl>
                                        <p:attrNameLst>
                                          <p:attrName>style.visibility</p:attrName>
                                        </p:attrNameLst>
                                      </p:cBhvr>
                                      <p:to>
                                        <p:strVal val="visible"/>
                                      </p:to>
                                    </p:set>
                                    <p:anim calcmode="lin" valueType="num">
                                      <p:cBhvr additive="base">
                                        <p:cTn id="24"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Ancient Translations</a:t>
            </a:r>
          </a:p>
        </p:txBody>
      </p:sp>
      <p:sp>
        <p:nvSpPr>
          <p:cNvPr id="34819" name="Rectangle 3"/>
          <p:cNvSpPr>
            <a:spLocks noGrp="1" noChangeArrowheads="1"/>
          </p:cNvSpPr>
          <p:nvPr>
            <p:ph type="body" sz="half" idx="1"/>
          </p:nvPr>
        </p:nvSpPr>
        <p:spPr/>
        <p:txBody>
          <a:bodyPr/>
          <a:lstStyle/>
          <a:p>
            <a:pPr>
              <a:lnSpc>
                <a:spcPct val="90000"/>
              </a:lnSpc>
            </a:pPr>
            <a:r>
              <a:rPr lang="en-US" altLang="en-US" sz="2800"/>
              <a:t>The Hebrew Bible was translated into Aramaic, Greek, and Latin around the time of Jesus.</a:t>
            </a:r>
          </a:p>
          <a:p>
            <a:pPr>
              <a:lnSpc>
                <a:spcPct val="90000"/>
              </a:lnSpc>
            </a:pPr>
            <a:r>
              <a:rPr lang="en-US" altLang="en-US" sz="2800"/>
              <a:t>None of these contain separate texts of J, E, D or P.</a:t>
            </a:r>
          </a:p>
          <a:p>
            <a:pPr>
              <a:lnSpc>
                <a:spcPct val="90000"/>
              </a:lnSpc>
            </a:pPr>
            <a:r>
              <a:rPr lang="en-US" altLang="en-US" sz="2800"/>
              <a:t>This is a Greek ms from the 5</a:t>
            </a:r>
            <a:r>
              <a:rPr lang="en-US" altLang="en-US" sz="2800" baseline="30000"/>
              <a:t>th</a:t>
            </a:r>
            <a:r>
              <a:rPr lang="en-US" altLang="en-US" sz="2800"/>
              <a:t> century.</a:t>
            </a:r>
          </a:p>
        </p:txBody>
      </p:sp>
      <p:pic>
        <p:nvPicPr>
          <p:cNvPr id="34822" name="Picture 6" descr="LXXMs5thAD"/>
          <p:cNvPicPr>
            <a:picLocks noGrp="1" noChangeAspect="1" noChangeArrowheads="1"/>
          </p:cNvPicPr>
          <p:nvPr>
            <p:ph type="clipArt" sz="half" idx="2"/>
          </p:nvPr>
        </p:nvPicPr>
        <p:blipFill>
          <a:blip r:embed="rId3" cstate="print">
            <a:lum bright="12000" contrast="6000"/>
            <a:extLst>
              <a:ext uri="{28A0092B-C50C-407E-A947-70E740481C1C}">
                <a14:useLocalDpi xmlns:a14="http://schemas.microsoft.com/office/drawing/2010/main" val="0"/>
              </a:ext>
            </a:extLst>
          </a:blip>
          <a:srcRect/>
          <a:stretch>
            <a:fillRect/>
          </a:stretch>
        </p:blipFill>
        <p:spPr>
          <a:xfrm>
            <a:off x="5218113" y="1981200"/>
            <a:ext cx="26701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additive="base">
                                        <p:cTn id="24"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Dead Sea Scrolls</a:t>
            </a:r>
          </a:p>
        </p:txBody>
      </p:sp>
      <p:sp>
        <p:nvSpPr>
          <p:cNvPr id="35843" name="Rectangle 3"/>
          <p:cNvSpPr>
            <a:spLocks noGrp="1" noChangeArrowheads="1"/>
          </p:cNvSpPr>
          <p:nvPr>
            <p:ph type="body" sz="half" idx="1"/>
          </p:nvPr>
        </p:nvSpPr>
        <p:spPr/>
        <p:txBody>
          <a:bodyPr/>
          <a:lstStyle/>
          <a:p>
            <a:pPr>
              <a:lnSpc>
                <a:spcPct val="90000"/>
              </a:lnSpc>
            </a:pPr>
            <a:r>
              <a:rPr lang="en-US" altLang="en-US" sz="2400"/>
              <a:t>Since the mid-20</a:t>
            </a:r>
            <a:r>
              <a:rPr lang="en-US" altLang="en-US" sz="2400" baseline="30000"/>
              <a:t>th</a:t>
            </a:r>
            <a:r>
              <a:rPr lang="en-US" altLang="en-US" sz="2400"/>
              <a:t> century, we have found much earlier mss of the Bible than were previously known.</a:t>
            </a:r>
          </a:p>
          <a:p>
            <a:pPr>
              <a:lnSpc>
                <a:spcPct val="90000"/>
              </a:lnSpc>
            </a:pPr>
            <a:r>
              <a:rPr lang="en-US" altLang="en-US" sz="2400"/>
              <a:t>None of these contain J, E, D or P as separate works.</a:t>
            </a:r>
          </a:p>
          <a:p>
            <a:pPr>
              <a:lnSpc>
                <a:spcPct val="90000"/>
              </a:lnSpc>
            </a:pPr>
            <a:r>
              <a:rPr lang="en-US" altLang="en-US" sz="2400"/>
              <a:t>This is a ms from the Dead Sea community dating from the 2</a:t>
            </a:r>
            <a:r>
              <a:rPr lang="en-US" altLang="en-US" sz="2400" baseline="30000"/>
              <a:t>nd</a:t>
            </a:r>
            <a:r>
              <a:rPr lang="en-US" altLang="en-US" sz="2400"/>
              <a:t> century </a:t>
            </a:r>
            <a:r>
              <a:rPr lang="en-US" altLang="en-US" sz="2400">
                <a:solidFill>
                  <a:schemeClr val="hlink"/>
                </a:solidFill>
              </a:rPr>
              <a:t>before</a:t>
            </a:r>
            <a:r>
              <a:rPr lang="en-US" altLang="en-US" sz="2400"/>
              <a:t> our era.</a:t>
            </a:r>
          </a:p>
        </p:txBody>
      </p:sp>
      <p:pic>
        <p:nvPicPr>
          <p:cNvPr id="35846" name="Picture 6" descr="DDSIsa"/>
          <p:cNvPicPr>
            <a:picLocks noGrp="1" noChangeAspect="1" noChangeArrowheads="1"/>
          </p:cNvPicPr>
          <p:nvPr>
            <p:ph type="clipArt" sz="half" idx="2"/>
          </p:nvPr>
        </p:nvPicPr>
        <p:blipFill>
          <a:blip r:embed="rId3" cstate="print">
            <a:lum bright="-6000"/>
            <a:extLst>
              <a:ext uri="{28A0092B-C50C-407E-A947-70E740481C1C}">
                <a14:useLocalDpi xmlns:a14="http://schemas.microsoft.com/office/drawing/2010/main" val="0"/>
              </a:ext>
            </a:extLst>
          </a:blip>
          <a:srcRect/>
          <a:stretch>
            <a:fillRect/>
          </a:stretch>
        </p:blipFill>
        <p:spPr>
          <a:xfrm>
            <a:off x="5165725" y="1981200"/>
            <a:ext cx="27749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4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heckerboard(across)">
                                      <p:cBhvr>
                                        <p:cTn id="7" dur="5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9|2.2|1"/>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9|4.3|5.1|3.9"/>
</p:tagLst>
</file>

<file path=ppt/tags/tag12.xml><?xml version="1.0" encoding="utf-8"?>
<p:tagLst xmlns:a="http://schemas.openxmlformats.org/drawingml/2006/main" xmlns:r="http://schemas.openxmlformats.org/officeDocument/2006/relationships" xmlns:p="http://schemas.openxmlformats.org/presentationml/2006/main">
  <p:tag name="TIMING" val="|0.2|1.7|6|4.1"/>
</p:tagLst>
</file>

<file path=ppt/tags/tag13.xml><?xml version="1.0" encoding="utf-8"?>
<p:tagLst xmlns:a="http://schemas.openxmlformats.org/drawingml/2006/main" xmlns:r="http://schemas.openxmlformats.org/officeDocument/2006/relationships" xmlns:p="http://schemas.openxmlformats.org/presentationml/2006/main">
  <p:tag name="TIMING" val="|0.6|0.9|4.9|4.5"/>
</p:tagLst>
</file>

<file path=ppt/tags/tag14.xml><?xml version="1.0" encoding="utf-8"?>
<p:tagLst xmlns:a="http://schemas.openxmlformats.org/drawingml/2006/main" xmlns:r="http://schemas.openxmlformats.org/officeDocument/2006/relationships" xmlns:p="http://schemas.openxmlformats.org/presentationml/2006/main">
  <p:tag name="TIMING" val="|1.1|6.5"/>
</p:tagLst>
</file>

<file path=ppt/tags/tag15.xml><?xml version="1.0" encoding="utf-8"?>
<p:tagLst xmlns:a="http://schemas.openxmlformats.org/drawingml/2006/main" xmlns:r="http://schemas.openxmlformats.org/officeDocument/2006/relationships" xmlns:p="http://schemas.openxmlformats.org/presentationml/2006/main">
  <p:tag name="TIMING" val="|0.8"/>
</p:tagLst>
</file>

<file path=ppt/tags/tag16.xml><?xml version="1.0" encoding="utf-8"?>
<p:tagLst xmlns:a="http://schemas.openxmlformats.org/drawingml/2006/main" xmlns:r="http://schemas.openxmlformats.org/officeDocument/2006/relationships" xmlns:p="http://schemas.openxmlformats.org/presentationml/2006/main">
  <p:tag name="TIMING" val="|0.8|1.6|10.3|5.7"/>
</p:tagLst>
</file>

<file path=ppt/tags/tag17.xml><?xml version="1.0" encoding="utf-8"?>
<p:tagLst xmlns:a="http://schemas.openxmlformats.org/drawingml/2006/main" xmlns:r="http://schemas.openxmlformats.org/officeDocument/2006/relationships" xmlns:p="http://schemas.openxmlformats.org/presentationml/2006/main">
  <p:tag name="TIMING" val="|0.5|6|7.6|4.6|5.9"/>
</p:tagLst>
</file>

<file path=ppt/tags/tag18.xml><?xml version="1.0" encoding="utf-8"?>
<p:tagLst xmlns:a="http://schemas.openxmlformats.org/drawingml/2006/main" xmlns:r="http://schemas.openxmlformats.org/officeDocument/2006/relationships" xmlns:p="http://schemas.openxmlformats.org/presentationml/2006/main">
  <p:tag name="TIMING" val="|0.7|6|4.7"/>
</p:tagLst>
</file>

<file path=ppt/tags/tag19.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2.6|1.3|3.9|4.1|6.5"/>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2|2|1.8|1.8|2.9|2"/>
</p:tagLst>
</file>

<file path=ppt/tags/tag22.xml><?xml version="1.0" encoding="utf-8"?>
<p:tagLst xmlns:a="http://schemas.openxmlformats.org/drawingml/2006/main" xmlns:r="http://schemas.openxmlformats.org/officeDocument/2006/relationships" xmlns:p="http://schemas.openxmlformats.org/presentationml/2006/main">
  <p:tag name="TIMING" val="|0|1.2"/>
</p:tagLst>
</file>

<file path=ppt/tags/tag23.xml><?xml version="1.0" encoding="utf-8"?>
<p:tagLst xmlns:a="http://schemas.openxmlformats.org/drawingml/2006/main" xmlns:r="http://schemas.openxmlformats.org/officeDocument/2006/relationships" xmlns:p="http://schemas.openxmlformats.org/presentationml/2006/main">
  <p:tag name="TIMING" val="|0.3|1.1|17.5|9.2"/>
</p:tagLst>
</file>

<file path=ppt/tags/tag24.xml><?xml version="1.0" encoding="utf-8"?>
<p:tagLst xmlns:a="http://schemas.openxmlformats.org/drawingml/2006/main" xmlns:r="http://schemas.openxmlformats.org/officeDocument/2006/relationships" xmlns:p="http://schemas.openxmlformats.org/presentationml/2006/main">
  <p:tag name="TIMING" val="|0.3|1|5|2.6"/>
</p:tagLst>
</file>

<file path=ppt/tags/tag25.xml><?xml version="1.0" encoding="utf-8"?>
<p:tagLst xmlns:a="http://schemas.openxmlformats.org/drawingml/2006/main" xmlns:r="http://schemas.openxmlformats.org/officeDocument/2006/relationships" xmlns:p="http://schemas.openxmlformats.org/presentationml/2006/main">
  <p:tag name="TIMING" val="|0.7|1.5|11.1"/>
</p:tagLst>
</file>

<file path=ppt/tags/tag26.xml><?xml version="1.0" encoding="utf-8"?>
<p:tagLst xmlns:a="http://schemas.openxmlformats.org/drawingml/2006/main" xmlns:r="http://schemas.openxmlformats.org/officeDocument/2006/relationships" xmlns:p="http://schemas.openxmlformats.org/presentationml/2006/main">
  <p:tag name="TIMING" val="|0.4|1.7|12"/>
</p:tagLst>
</file>

<file path=ppt/tags/tag27.xml><?xml version="1.0" encoding="utf-8"?>
<p:tagLst xmlns:a="http://schemas.openxmlformats.org/drawingml/2006/main" xmlns:r="http://schemas.openxmlformats.org/officeDocument/2006/relationships" xmlns:p="http://schemas.openxmlformats.org/presentationml/2006/main">
  <p:tag name="TIMING" val="|0.3|1.2|16.4"/>
</p:tagLst>
</file>

<file path=ppt/tags/tag28.xml><?xml version="1.0" encoding="utf-8"?>
<p:tagLst xmlns:a="http://schemas.openxmlformats.org/drawingml/2006/main" xmlns:r="http://schemas.openxmlformats.org/officeDocument/2006/relationships" xmlns:p="http://schemas.openxmlformats.org/presentationml/2006/main">
  <p:tag name="TIMING" val="|0.4|6|4.1"/>
</p:tagLst>
</file>

<file path=ppt/tags/tag29.xml><?xml version="1.0" encoding="utf-8"?>
<p:tagLst xmlns:a="http://schemas.openxmlformats.org/drawingml/2006/main" xmlns:r="http://schemas.openxmlformats.org/officeDocument/2006/relationships" xmlns:p="http://schemas.openxmlformats.org/presentationml/2006/main">
  <p:tag name="TIMING" val="|0.4|1.2|21.2"/>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30.xml><?xml version="1.0" encoding="utf-8"?>
<p:tagLst xmlns:a="http://schemas.openxmlformats.org/drawingml/2006/main" xmlns:r="http://schemas.openxmlformats.org/officeDocument/2006/relationships" xmlns:p="http://schemas.openxmlformats.org/presentationml/2006/main">
  <p:tag name="TIMING" val="|0.7|1.8|7.1|4.7|6.1|11.4"/>
</p:tagLst>
</file>

<file path=ppt/tags/tag31.xml><?xml version="1.0" encoding="utf-8"?>
<p:tagLst xmlns:a="http://schemas.openxmlformats.org/drawingml/2006/main" xmlns:r="http://schemas.openxmlformats.org/officeDocument/2006/relationships" xmlns:p="http://schemas.openxmlformats.org/presentationml/2006/main">
  <p:tag name="TIMING" val="|0.1|1.5|2.4|1.7|6.3|3.4|8.3|1.8"/>
</p:tagLst>
</file>

<file path=ppt/tags/tag32.xml><?xml version="1.0" encoding="utf-8"?>
<p:tagLst xmlns:a="http://schemas.openxmlformats.org/drawingml/2006/main" xmlns:r="http://schemas.openxmlformats.org/officeDocument/2006/relationships" xmlns:p="http://schemas.openxmlformats.org/presentationml/2006/main">
  <p:tag name="TIMING" val="|10.2|0.9|9.1"/>
</p:tagLst>
</file>

<file path=ppt/tags/tag33.xml><?xml version="1.0" encoding="utf-8"?>
<p:tagLst xmlns:a="http://schemas.openxmlformats.org/drawingml/2006/main" xmlns:r="http://schemas.openxmlformats.org/officeDocument/2006/relationships" xmlns:p="http://schemas.openxmlformats.org/presentationml/2006/main">
  <p:tag name="TIMING" val="|1.5|0.9|4.1|3.5|1.1|1.5|1.6|1.6|1.6"/>
</p:tagLst>
</file>

<file path=ppt/tags/tag34.xml><?xml version="1.0" encoding="utf-8"?>
<p:tagLst xmlns:a="http://schemas.openxmlformats.org/drawingml/2006/main" xmlns:r="http://schemas.openxmlformats.org/officeDocument/2006/relationships" xmlns:p="http://schemas.openxmlformats.org/presentationml/2006/main">
  <p:tag name="TIMING" val="|0.6|13.7|0.1"/>
</p:tagLst>
</file>

<file path=ppt/tags/tag35.xml><?xml version="1.0" encoding="utf-8"?>
<p:tagLst xmlns:a="http://schemas.openxmlformats.org/drawingml/2006/main" xmlns:r="http://schemas.openxmlformats.org/officeDocument/2006/relationships" xmlns:p="http://schemas.openxmlformats.org/presentationml/2006/main">
  <p:tag name="TIMING" val="|0.4|1.4|2.2|4.2"/>
</p:tagLst>
</file>

<file path=ppt/tags/tag36.xml><?xml version="1.0" encoding="utf-8"?>
<p:tagLst xmlns:a="http://schemas.openxmlformats.org/drawingml/2006/main" xmlns:r="http://schemas.openxmlformats.org/officeDocument/2006/relationships" xmlns:p="http://schemas.openxmlformats.org/presentationml/2006/main">
  <p:tag name="TIMING" val="|6.2"/>
</p:tagLst>
</file>

<file path=ppt/tags/tag37.xml><?xml version="1.0" encoding="utf-8"?>
<p:tagLst xmlns:a="http://schemas.openxmlformats.org/drawingml/2006/main" xmlns:r="http://schemas.openxmlformats.org/officeDocument/2006/relationships" xmlns:p="http://schemas.openxmlformats.org/presentationml/2006/main">
  <p:tag name="TIMING" val="|0.4|4.5"/>
</p:tagLst>
</file>

<file path=ppt/tags/tag38.xml><?xml version="1.0" encoding="utf-8"?>
<p:tagLst xmlns:a="http://schemas.openxmlformats.org/drawingml/2006/main" xmlns:r="http://schemas.openxmlformats.org/officeDocument/2006/relationships" xmlns:p="http://schemas.openxmlformats.org/presentationml/2006/main">
  <p:tag name="TIMING" val="|0.4"/>
</p:tagLst>
</file>

<file path=ppt/tags/tag39.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3.7|10.3|5.7|9.7|8.4|12.4|3.5|5"/>
</p:tagLst>
</file>

<file path=ppt/tags/tag40.xml><?xml version="1.0" encoding="utf-8"?>
<p:tagLst xmlns:a="http://schemas.openxmlformats.org/drawingml/2006/main" xmlns:r="http://schemas.openxmlformats.org/officeDocument/2006/relationships" xmlns:p="http://schemas.openxmlformats.org/presentationml/2006/main">
  <p:tag name="TIMING" val="|0.9"/>
</p:tagLst>
</file>

<file path=ppt/tags/tag41.xml><?xml version="1.0" encoding="utf-8"?>
<p:tagLst xmlns:a="http://schemas.openxmlformats.org/drawingml/2006/main" xmlns:r="http://schemas.openxmlformats.org/officeDocument/2006/relationships" xmlns:p="http://schemas.openxmlformats.org/presentationml/2006/main">
  <p:tag name="TIMING" val="|0.6"/>
</p:tagLst>
</file>

<file path=ppt/tags/tag42.xml><?xml version="1.0" encoding="utf-8"?>
<p:tagLst xmlns:a="http://schemas.openxmlformats.org/drawingml/2006/main" xmlns:r="http://schemas.openxmlformats.org/officeDocument/2006/relationships" xmlns:p="http://schemas.openxmlformats.org/presentationml/2006/main">
  <p:tag name="TIMING" val="|0.3"/>
</p:tagLst>
</file>

<file path=ppt/tags/tag43.xml><?xml version="1.0" encoding="utf-8"?>
<p:tagLst xmlns:a="http://schemas.openxmlformats.org/drawingml/2006/main" xmlns:r="http://schemas.openxmlformats.org/officeDocument/2006/relationships" xmlns:p="http://schemas.openxmlformats.org/presentationml/2006/main">
  <p:tag name="TIMING" val="|0.8"/>
</p:tagLst>
</file>

<file path=ppt/tags/tag44.xml><?xml version="1.0" encoding="utf-8"?>
<p:tagLst xmlns:a="http://schemas.openxmlformats.org/drawingml/2006/main" xmlns:r="http://schemas.openxmlformats.org/officeDocument/2006/relationships" xmlns:p="http://schemas.openxmlformats.org/presentationml/2006/main">
  <p:tag name="TIMING" val="|1.2"/>
</p:tagLst>
</file>

<file path=ppt/tags/tag45.xml><?xml version="1.0" encoding="utf-8"?>
<p:tagLst xmlns:a="http://schemas.openxmlformats.org/drawingml/2006/main" xmlns:r="http://schemas.openxmlformats.org/officeDocument/2006/relationships" xmlns:p="http://schemas.openxmlformats.org/presentationml/2006/main">
  <p:tag name="TIMING" val="|3.4|2.8|2|2.7|4.8"/>
</p:tagLst>
</file>

<file path=ppt/tags/tag46.xml><?xml version="1.0" encoding="utf-8"?>
<p:tagLst xmlns:a="http://schemas.openxmlformats.org/drawingml/2006/main" xmlns:r="http://schemas.openxmlformats.org/officeDocument/2006/relationships" xmlns:p="http://schemas.openxmlformats.org/presentationml/2006/main">
  <p:tag name="TIMING" val="|0.3"/>
</p:tagLst>
</file>

<file path=ppt/tags/tag47.xml><?xml version="1.0" encoding="utf-8"?>
<p:tagLst xmlns:a="http://schemas.openxmlformats.org/drawingml/2006/main" xmlns:r="http://schemas.openxmlformats.org/officeDocument/2006/relationships" xmlns:p="http://schemas.openxmlformats.org/presentationml/2006/main">
  <p:tag name="TIMING" val="|0.3|6"/>
</p:tagLst>
</file>

<file path=ppt/tags/tag48.xml><?xml version="1.0" encoding="utf-8"?>
<p:tagLst xmlns:a="http://schemas.openxmlformats.org/drawingml/2006/main" xmlns:r="http://schemas.openxmlformats.org/officeDocument/2006/relationships" xmlns:p="http://schemas.openxmlformats.org/presentationml/2006/main">
  <p:tag name="TIMING" val="|0.2"/>
</p:tagLst>
</file>

<file path=ppt/tags/tag49.xml><?xml version="1.0" encoding="utf-8"?>
<p:tagLst xmlns:a="http://schemas.openxmlformats.org/drawingml/2006/main" xmlns:r="http://schemas.openxmlformats.org/officeDocument/2006/relationships" xmlns:p="http://schemas.openxmlformats.org/presentationml/2006/main">
  <p:tag name="TIMING" val="|1|1.8|1|7.5"/>
</p:tagLst>
</file>

<file path=ppt/tags/tag5.xml><?xml version="1.0" encoding="utf-8"?>
<p:tagLst xmlns:a="http://schemas.openxmlformats.org/drawingml/2006/main" xmlns:r="http://schemas.openxmlformats.org/officeDocument/2006/relationships" xmlns:p="http://schemas.openxmlformats.org/presentationml/2006/main">
  <p:tag name="TIMING" val="|0.9|7.3"/>
</p:tagLst>
</file>

<file path=ppt/tags/tag50.xml><?xml version="1.0" encoding="utf-8"?>
<p:tagLst xmlns:a="http://schemas.openxmlformats.org/drawingml/2006/main" xmlns:r="http://schemas.openxmlformats.org/officeDocument/2006/relationships" xmlns:p="http://schemas.openxmlformats.org/presentationml/2006/main">
  <p:tag name="TIMING" val="|0.6|2.8"/>
</p:tagLst>
</file>

<file path=ppt/tags/tag51.xml><?xml version="1.0" encoding="utf-8"?>
<p:tagLst xmlns:a="http://schemas.openxmlformats.org/drawingml/2006/main" xmlns:r="http://schemas.openxmlformats.org/officeDocument/2006/relationships" xmlns:p="http://schemas.openxmlformats.org/presentationml/2006/main">
  <p:tag name="TIMING" val="|0.8|1.1|4.1|12.6|5.3"/>
</p:tagLst>
</file>

<file path=ppt/tags/tag52.xml><?xml version="1.0" encoding="utf-8"?>
<p:tagLst xmlns:a="http://schemas.openxmlformats.org/drawingml/2006/main" xmlns:r="http://schemas.openxmlformats.org/officeDocument/2006/relationships" xmlns:p="http://schemas.openxmlformats.org/presentationml/2006/main">
  <p:tag name="TIMING" val="|0.4"/>
</p:tagLst>
</file>

<file path=ppt/tags/tag53.xml><?xml version="1.0" encoding="utf-8"?>
<p:tagLst xmlns:a="http://schemas.openxmlformats.org/drawingml/2006/main" xmlns:r="http://schemas.openxmlformats.org/officeDocument/2006/relationships" xmlns:p="http://schemas.openxmlformats.org/presentationml/2006/main">
  <p:tag name="TIMING" val="|0.5"/>
</p:tagLst>
</file>

<file path=ppt/tags/tag54.xml><?xml version="1.0" encoding="utf-8"?>
<p:tagLst xmlns:a="http://schemas.openxmlformats.org/drawingml/2006/main" xmlns:r="http://schemas.openxmlformats.org/officeDocument/2006/relationships" xmlns:p="http://schemas.openxmlformats.org/presentationml/2006/main">
  <p:tag name="TIMING" val="|0.8|6.8|2.6|2.5|5.1"/>
</p:tagLst>
</file>

<file path=ppt/tags/tag55.xml><?xml version="1.0" encoding="utf-8"?>
<p:tagLst xmlns:a="http://schemas.openxmlformats.org/drawingml/2006/main" xmlns:r="http://schemas.openxmlformats.org/officeDocument/2006/relationships" xmlns:p="http://schemas.openxmlformats.org/presentationml/2006/main">
  <p:tag name="TIMING" val="|0.7|23.9|6.3"/>
</p:tagLst>
</file>

<file path=ppt/tags/tag56.xml><?xml version="1.0" encoding="utf-8"?>
<p:tagLst xmlns:a="http://schemas.openxmlformats.org/drawingml/2006/main" xmlns:r="http://schemas.openxmlformats.org/officeDocument/2006/relationships" xmlns:p="http://schemas.openxmlformats.org/presentationml/2006/main">
  <p:tag name="TIMING" val="|0.4|0.9|6.4|1.1"/>
</p:tagLst>
</file>

<file path=ppt/tags/tag57.xml><?xml version="1.0" encoding="utf-8"?>
<p:tagLst xmlns:a="http://schemas.openxmlformats.org/drawingml/2006/main" xmlns:r="http://schemas.openxmlformats.org/officeDocument/2006/relationships" xmlns:p="http://schemas.openxmlformats.org/presentationml/2006/main">
  <p:tag name="TIMING" val="|0.2|2.1"/>
</p:tagLst>
</file>

<file path=ppt/tags/tag58.xml><?xml version="1.0" encoding="utf-8"?>
<p:tagLst xmlns:a="http://schemas.openxmlformats.org/drawingml/2006/main" xmlns:r="http://schemas.openxmlformats.org/officeDocument/2006/relationships" xmlns:p="http://schemas.openxmlformats.org/presentationml/2006/main">
  <p:tag name="TIMING" val="|0.1|0.9"/>
</p:tagLst>
</file>

<file path=ppt/tags/tag59.xml><?xml version="1.0" encoding="utf-8"?>
<p:tagLst xmlns:a="http://schemas.openxmlformats.org/drawingml/2006/main" xmlns:r="http://schemas.openxmlformats.org/officeDocument/2006/relationships" xmlns:p="http://schemas.openxmlformats.org/presentationml/2006/main">
  <p:tag name="TIMING" val="|0.2|6.3|1.2|2"/>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60.xml><?xml version="1.0" encoding="utf-8"?>
<p:tagLst xmlns:a="http://schemas.openxmlformats.org/drawingml/2006/main" xmlns:r="http://schemas.openxmlformats.org/officeDocument/2006/relationships" xmlns:p="http://schemas.openxmlformats.org/presentationml/2006/main">
  <p:tag name="TIMING" val="|0.4|5.1"/>
</p:tagLst>
</file>

<file path=ppt/tags/tag61.xml><?xml version="1.0" encoding="utf-8"?>
<p:tagLst xmlns:a="http://schemas.openxmlformats.org/drawingml/2006/main" xmlns:r="http://schemas.openxmlformats.org/officeDocument/2006/relationships" xmlns:p="http://schemas.openxmlformats.org/presentationml/2006/main">
  <p:tag name="TIMING" val="|0.5"/>
</p:tagLst>
</file>

<file path=ppt/tags/tag62.xml><?xml version="1.0" encoding="utf-8"?>
<p:tagLst xmlns:a="http://schemas.openxmlformats.org/drawingml/2006/main" xmlns:r="http://schemas.openxmlformats.org/officeDocument/2006/relationships" xmlns:p="http://schemas.openxmlformats.org/presentationml/2006/main">
  <p:tag name="TIMING" val="|0.4"/>
</p:tagLst>
</file>

<file path=ppt/tags/tag63.xml><?xml version="1.0" encoding="utf-8"?>
<p:tagLst xmlns:a="http://schemas.openxmlformats.org/drawingml/2006/main" xmlns:r="http://schemas.openxmlformats.org/officeDocument/2006/relationships" xmlns:p="http://schemas.openxmlformats.org/presentationml/2006/main">
  <p:tag name="TIMING" val="|2.3"/>
</p:tagLst>
</file>

<file path=ppt/tags/tag64.xml><?xml version="1.0" encoding="utf-8"?>
<p:tagLst xmlns:a="http://schemas.openxmlformats.org/drawingml/2006/main" xmlns:r="http://schemas.openxmlformats.org/officeDocument/2006/relationships" xmlns:p="http://schemas.openxmlformats.org/presentationml/2006/main">
  <p:tag name="TIMING" val="|8.1|1.1|11.7|3.8"/>
</p:tagLst>
</file>

<file path=ppt/tags/tag7.xml><?xml version="1.0" encoding="utf-8"?>
<p:tagLst xmlns:a="http://schemas.openxmlformats.org/drawingml/2006/main" xmlns:r="http://schemas.openxmlformats.org/officeDocument/2006/relationships" xmlns:p="http://schemas.openxmlformats.org/presentationml/2006/main">
  <p:tag name="TIMING" val="|1.1|1.7|5.9|5.1"/>
</p:tagLst>
</file>

<file path=ppt/tags/tag8.xml><?xml version="1.0" encoding="utf-8"?>
<p:tagLst xmlns:a="http://schemas.openxmlformats.org/drawingml/2006/main" xmlns:r="http://schemas.openxmlformats.org/officeDocument/2006/relationships" xmlns:p="http://schemas.openxmlformats.org/presentationml/2006/main">
  <p:tag name="TIMING" val="|1.4|3|4.6|7.6"/>
</p:tagLst>
</file>

<file path=ppt/tags/tag9.xml><?xml version="1.0" encoding="utf-8"?>
<p:tagLst xmlns:a="http://schemas.openxmlformats.org/drawingml/2006/main" xmlns:r="http://schemas.openxmlformats.org/officeDocument/2006/relationships" xmlns:p="http://schemas.openxmlformats.org/presentationml/2006/main">
  <p:tag name="TIMING" val="|0.7|1|4.3|3.5"/>
</p:tagLst>
</file>

<file path=ppt/theme/theme1.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Designs\Post Modern.pot</Template>
  <TotalTime>343</TotalTime>
  <Words>3294</Words>
  <Application>Microsoft Office PowerPoint</Application>
  <PresentationFormat>On-screen Show (4:3)</PresentationFormat>
  <Paragraphs>207</Paragraphs>
  <Slides>64</Slides>
  <Notes>0</Notes>
  <HiddenSlides>0</HiddenSlides>
  <MMClips>1</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Post Modern</vt:lpstr>
      <vt:lpstr>Did Moses Write the Torah?</vt:lpstr>
      <vt:lpstr>What is the JEDP Theory?</vt:lpstr>
      <vt:lpstr>Wellhausen's Book</vt:lpstr>
      <vt:lpstr>The Documents Described</vt:lpstr>
      <vt:lpstr>Historical Background</vt:lpstr>
      <vt:lpstr>Manuscript Evidence</vt:lpstr>
      <vt:lpstr>Traditional Hebrew Texts</vt:lpstr>
      <vt:lpstr>Ancient Translations</vt:lpstr>
      <vt:lpstr>Dead Sea Scrolls</vt:lpstr>
      <vt:lpstr>Other Historical Evidence</vt:lpstr>
      <vt:lpstr>Rabbinic Literature</vt:lpstr>
      <vt:lpstr>Jewish Historians</vt:lpstr>
      <vt:lpstr>Jewish Inscriptions</vt:lpstr>
      <vt:lpstr>Summary on  Historical Evidence</vt:lpstr>
      <vt:lpstr>Literary Method</vt:lpstr>
      <vt:lpstr>Beowulf</vt:lpstr>
      <vt:lpstr>The Niebelungenlied</vt:lpstr>
      <vt:lpstr>Piers the Plowman</vt:lpstr>
      <vt:lpstr>Literary Method Today</vt:lpstr>
      <vt:lpstr>Other Source Theories</vt:lpstr>
      <vt:lpstr>Predecessors  to the JEDP Theory</vt:lpstr>
      <vt:lpstr>PowerPoint Presentation</vt:lpstr>
      <vt:lpstr>Two-Document Theory</vt:lpstr>
      <vt:lpstr>Two-Document Theory</vt:lpstr>
      <vt:lpstr>Fragmentary Theory</vt:lpstr>
      <vt:lpstr>Supplementary Theory</vt:lpstr>
      <vt:lpstr>Crystallization Theory</vt:lpstr>
      <vt:lpstr>Development Theories</vt:lpstr>
      <vt:lpstr>Development Theories</vt:lpstr>
      <vt:lpstr>Modified 3-Document Theory</vt:lpstr>
      <vt:lpstr>The "Copernican Revolution"</vt:lpstr>
      <vt:lpstr>The JEDP Theory</vt:lpstr>
      <vt:lpstr>Basically Moses as Author</vt:lpstr>
      <vt:lpstr>Examining the JEDP Theory</vt:lpstr>
      <vt:lpstr>How Do Things Stand Today?</vt:lpstr>
      <vt:lpstr>The Two Pillars</vt:lpstr>
      <vt:lpstr>The Development Argument</vt:lpstr>
      <vt:lpstr>The Development Argument</vt:lpstr>
      <vt:lpstr>The Development Argument</vt:lpstr>
      <vt:lpstr>The Place of Worship</vt:lpstr>
      <vt:lpstr>Development of Religion</vt:lpstr>
      <vt:lpstr>Development of Religion</vt:lpstr>
      <vt:lpstr>Development of Religion</vt:lpstr>
      <vt:lpstr>Input from Archeology</vt:lpstr>
      <vt:lpstr>The Stylistic Argument</vt:lpstr>
      <vt:lpstr>The Stylistic Argument</vt:lpstr>
      <vt:lpstr>The Stylistic Argument</vt:lpstr>
      <vt:lpstr>PowerPoint Presentation</vt:lpstr>
      <vt:lpstr>The Stylistic Argument</vt:lpstr>
      <vt:lpstr>Picasso's Style</vt:lpstr>
      <vt:lpstr>Dodgson/Carroll's Style</vt:lpstr>
      <vt:lpstr>The Stylistic Argument</vt:lpstr>
      <vt:lpstr>The Stylistic Argument</vt:lpstr>
      <vt:lpstr>A Suggested Answer</vt:lpstr>
      <vt:lpstr>The Divine Name Argument</vt:lpstr>
      <vt:lpstr>The Divine Name Argument</vt:lpstr>
      <vt:lpstr>The Divine Name Argument</vt:lpstr>
      <vt:lpstr>The Divine Name Argument</vt:lpstr>
      <vt:lpstr>The Divine Name Argument</vt:lpstr>
      <vt:lpstr>The Divine Name Argument</vt:lpstr>
      <vt:lpstr>Alleged Duplications</vt:lpstr>
      <vt:lpstr>Alleged Contradictions</vt:lpstr>
      <vt:lpstr>Conclusions</vt:lpstr>
      <vt:lpstr>For Further Reading</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Moses Write the Torah?</dc:title>
  <dc:creator>RC Newman</dc:creator>
  <cp:lastModifiedBy>Newman</cp:lastModifiedBy>
  <cp:revision>191</cp:revision>
  <cp:lastPrinted>2009-04-22T19:24:48Z</cp:lastPrinted>
  <dcterms:created xsi:type="dcterms:W3CDTF">2003-10-03T18:47:53Z</dcterms:created>
  <dcterms:modified xsi:type="dcterms:W3CDTF">2015-07-05T21:55:03Z</dcterms:modified>
</cp:coreProperties>
</file>