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1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46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6147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48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614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2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5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7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8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4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5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6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7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8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9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0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1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2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3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4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8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9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00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0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6209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0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9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6211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3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16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17" name="Rectangle 7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52C3D-9C61-43C8-A1E8-5204C4B3CC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BB30F-E3E7-46D9-B544-F4EC7DA4A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211B-311E-4BD1-8561-06039F1FA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99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7AE7DC-966B-47BC-9156-CFB4D59B6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43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896222-C2EB-42EA-9F4C-AC452C342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62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3F320-B773-473F-8DA1-08F6932E1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40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10E7-4761-41F5-86BF-413065617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22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C64EB-DE9C-4E19-AABB-AC0A8330B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52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597A-1ED7-47E5-AA47-FCA5E678F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3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8EF24-E421-4877-99B9-02B37C2E7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20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D4BB2-D12D-4F7C-92DB-C2D1E115D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76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E16AD-8F73-4953-999D-6E88EA4CA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49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1BBB8-3353-45CA-9373-5D0FED75F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58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3545AF-1D93-4CBE-A9B7-5D97A93944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If God exists…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Why so many atheists?</a:t>
            </a:r>
          </a:p>
          <a:p>
            <a:r>
              <a:rPr lang="en-US" altLang="en-US" i="1">
                <a:solidFill>
                  <a:schemeClr val="tx2"/>
                </a:solidFill>
              </a:rPr>
              <a:t>Robert C. Newman</a:t>
            </a:r>
          </a:p>
        </p:txBody>
      </p:sp>
      <p:pic>
        <p:nvPicPr>
          <p:cNvPr id="33796" name="Picture 4" descr="j00791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676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fGodexist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181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Silence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of God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371600" y="2209800"/>
            <a:ext cx="6248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"</a:t>
            </a:r>
            <a:r>
              <a:rPr lang="en-US" altLang="en-US" sz="3200"/>
              <a:t>There is a way that seems right to a man, but in the end it leads to death.</a:t>
            </a:r>
            <a:r>
              <a:rPr lang="en-US" altLang="en-US" sz="3200">
                <a:cs typeface="Tahoma" pitchFamily="34" charset="0"/>
              </a:rPr>
              <a:t>"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Proverbs 14:12</a:t>
            </a:r>
          </a:p>
        </p:txBody>
      </p:sp>
    </p:spTree>
    <p:custDataLst>
      <p:tags r:id="rId1"/>
    </p:custDataLst>
  </p:cSld>
  <p:clrMapOvr>
    <a:masterClrMapping/>
  </p:clrMapOvr>
  <p:transition advTm="17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Silence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of God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Why would God do this?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To demonstrate the true character of sin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Romans 1:21-32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To give room for genuine moral behavior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Ecclesiastes 8:11; Deuteronomy 13:1-3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To lead people to repentance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Romans 2:4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Thus, according to the Bible, God has good reasons for not making his existence as obvious as he could.</a:t>
            </a:r>
          </a:p>
        </p:txBody>
      </p:sp>
    </p:spTree>
    <p:custDataLst>
      <p:tags r:id="rId1"/>
    </p:custDataLst>
  </p:cSld>
  <p:clrMapOvr>
    <a:masterClrMapping/>
  </p:clrMapOvr>
  <p:transition advTm="2580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Sinfulness of Mankind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Humans often suppress the truth to justify unrighteousness (Romans 1:18)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Fred Hoyle, </a:t>
            </a:r>
            <a:r>
              <a:rPr lang="en-US" altLang="en-US" sz="2400" i="1"/>
              <a:t>Galaxies, Nuclei &amp; Quasars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Don</a:t>
            </a:r>
            <a:r>
              <a:rPr lang="en-US" altLang="en-US" sz="2000">
                <a:cs typeface="Tahoma" pitchFamily="34" charset="0"/>
              </a:rPr>
              <a:t>'</a:t>
            </a:r>
            <a:r>
              <a:rPr lang="en-US" altLang="en-US" sz="2000"/>
              <a:t>t waste time investigating cosmos with a beginning.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Barrow &amp; Tipler, </a:t>
            </a:r>
            <a:r>
              <a:rPr lang="en-US" altLang="en-US" sz="2400" i="1"/>
              <a:t>Anthropic Cosm. Principle</a:t>
            </a:r>
            <a:endParaRPr lang="en-US" altLang="en-US" sz="2400"/>
          </a:p>
          <a:p>
            <a:pPr lvl="2">
              <a:lnSpc>
                <a:spcPct val="90000"/>
              </a:lnSpc>
            </a:pPr>
            <a:r>
              <a:rPr lang="en-US" altLang="en-US" sz="2000"/>
              <a:t>Avoid designer via multitude of universes.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Julian Huxley, </a:t>
            </a:r>
            <a:r>
              <a:rPr lang="en-US" altLang="en-US" sz="2400" i="1"/>
              <a:t>Ends &amp; Means</a:t>
            </a:r>
            <a:endParaRPr lang="en-US" altLang="en-US" sz="2400"/>
          </a:p>
          <a:p>
            <a:pPr lvl="2">
              <a:lnSpc>
                <a:spcPct val="90000"/>
              </a:lnSpc>
            </a:pPr>
            <a:r>
              <a:rPr lang="en-US" altLang="en-US" sz="2000"/>
              <a:t>Meaningless universe lets us do what we want.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Robert Jastrow, </a:t>
            </a:r>
            <a:r>
              <a:rPr lang="en-US" altLang="en-US" sz="2400" i="1"/>
              <a:t>God &amp; the Astronomers</a:t>
            </a:r>
            <a:endParaRPr lang="en-US" altLang="en-US" sz="2400"/>
          </a:p>
          <a:p>
            <a:pPr lvl="2">
              <a:lnSpc>
                <a:spcPct val="90000"/>
              </a:lnSpc>
            </a:pPr>
            <a:r>
              <a:rPr lang="en-US" altLang="en-US" sz="2000"/>
              <a:t>Einstein, </a:t>
            </a:r>
            <a:r>
              <a:rPr lang="en-US" altLang="en-US" sz="2000" i="1"/>
              <a:t>et al</a:t>
            </a:r>
            <a:r>
              <a:rPr lang="en-US" altLang="en-US" sz="2000"/>
              <a:t>, seeking to avoid a beginning.</a:t>
            </a:r>
          </a:p>
        </p:txBody>
      </p:sp>
    </p:spTree>
    <p:custDataLst>
      <p:tags r:id="rId1"/>
    </p:custDataLst>
  </p:cSld>
  <p:clrMapOvr>
    <a:masterClrMapping/>
  </p:clrMapOvr>
  <p:transition advTm="123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Sinfulness of Mankind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Humans are easily deceived by others</a:t>
            </a:r>
          </a:p>
          <a:p>
            <a:pPr lvl="1"/>
            <a:r>
              <a:rPr lang="en-US" altLang="en-US"/>
              <a:t>2 Timothy 3:13</a:t>
            </a:r>
          </a:p>
          <a:p>
            <a:pPr lvl="1"/>
            <a:r>
              <a:rPr lang="en-US" altLang="en-US"/>
              <a:t>Problem of specialization</a:t>
            </a:r>
          </a:p>
          <a:p>
            <a:pPr lvl="2"/>
            <a:r>
              <a:rPr lang="en-US" altLang="en-US"/>
              <a:t>Few know what the data looks like outside their own field.</a:t>
            </a:r>
          </a:p>
          <a:p>
            <a:r>
              <a:rPr lang="en-US" altLang="en-US"/>
              <a:t>Thus, according to the Bible, humans have reasons for seeing the evidence for God as less obvious than it really is.</a:t>
            </a:r>
          </a:p>
        </p:txBody>
      </p:sp>
    </p:spTree>
    <p:custDataLst>
      <p:tags r:id="rId1"/>
    </p:custDataLst>
  </p:cSld>
  <p:clrMapOvr>
    <a:masterClrMapping/>
  </p:clrMapOvr>
  <p:transition advTm="74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So Many Atheists?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If the God of the Bible exists, and if humans are as described in the Bible, we should expect many atheists.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 far, have only considered force of: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God exists, why so many atheists?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Is there any evidence for the existence of the God of the Bible?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Yes, let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see.</a:t>
            </a:r>
          </a:p>
        </p:txBody>
      </p:sp>
    </p:spTree>
    <p:custDataLst>
      <p:tags r:id="rId1"/>
    </p:custDataLst>
  </p:cSld>
  <p:clrMapOvr>
    <a:masterClrMapping/>
  </p:clrMapOvr>
  <p:transition advTm="25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Evidence for the Existence of the God of the Bible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2" name="Picture 4" descr="michelangelo-creation-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352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7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in Nature</a:t>
            </a: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Organization of the simplest life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And the problem of random processes producing order.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Design in complex organisms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And the problem of mutation + natural selection producing such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Design in inanimate nature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Fine-tuning</a:t>
            </a: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 of the basic forces of the universe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Our privileged planet in this universe (a </a:t>
            </a: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rare Earth</a:t>
            </a: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)</a:t>
            </a:r>
          </a:p>
        </p:txBody>
      </p:sp>
    </p:spTree>
    <p:custDataLst>
      <p:tags r:id="rId1"/>
    </p:custDataLst>
  </p:cSld>
  <p:clrMapOvr>
    <a:masterClrMapping/>
  </p:clrMapOvr>
  <p:transition advTm="142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in Nature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Some books on this:</a:t>
            </a:r>
          </a:p>
          <a:p>
            <a:r>
              <a:rPr lang="en-US" altLang="en-US"/>
              <a:t>Dembski, </a:t>
            </a:r>
            <a:r>
              <a:rPr lang="en-US" altLang="en-US" i="1"/>
              <a:t>Mere Creation</a:t>
            </a:r>
            <a:endParaRPr lang="en-US" altLang="en-US"/>
          </a:p>
          <a:p>
            <a:r>
              <a:rPr lang="en-US" altLang="en-US"/>
              <a:t>Behe, </a:t>
            </a:r>
            <a:r>
              <a:rPr lang="en-US" altLang="en-US" i="1"/>
              <a:t>Darwin’s Black Box</a:t>
            </a:r>
            <a:endParaRPr lang="en-US" altLang="en-US"/>
          </a:p>
          <a:p>
            <a:r>
              <a:rPr lang="en-US" altLang="en-US"/>
              <a:t>Denton, </a:t>
            </a:r>
            <a:r>
              <a:rPr lang="en-US" altLang="en-US" i="1"/>
              <a:t>Nature’s Destiny</a:t>
            </a:r>
            <a:endParaRPr lang="en-US" altLang="en-US"/>
          </a:p>
          <a:p>
            <a:r>
              <a:rPr lang="en-US" altLang="en-US"/>
              <a:t>Ross, </a:t>
            </a:r>
            <a:r>
              <a:rPr lang="en-US" altLang="en-US" i="1"/>
              <a:t>The Creator &amp; the Cosmos</a:t>
            </a:r>
          </a:p>
          <a:p>
            <a:r>
              <a:rPr lang="en-US" altLang="en-US"/>
              <a:t>Ludwig,</a:t>
            </a:r>
            <a:r>
              <a:rPr lang="en-US" altLang="en-US" i="1"/>
              <a:t> Computer Viruses, Artificial Life &amp; Evolution</a:t>
            </a:r>
            <a:endParaRPr lang="en-US" altLang="en-US"/>
          </a:p>
        </p:txBody>
      </p:sp>
      <p:pic>
        <p:nvPicPr>
          <p:cNvPr id="51204" name="Picture 4" descr="Darwinsb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228850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572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Cosmology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Universe gives every indication of having a beginning in the finite past.</a:t>
            </a:r>
          </a:p>
          <a:p>
            <a:r>
              <a:rPr lang="en-US" altLang="en-US"/>
              <a:t>The details of the best scientific model for the origin of the earth have a striking fit with Genesis One.</a:t>
            </a:r>
          </a:p>
        </p:txBody>
      </p:sp>
    </p:spTree>
    <p:custDataLst>
      <p:tags r:id="rId1"/>
    </p:custDataLst>
  </p:cSld>
  <p:clrMapOvr>
    <a:masterClrMapping/>
  </p:clrMapOvr>
  <p:transition advTm="33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Cosmology</a:t>
            </a:r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/>
              <a:t>Some books on this: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Ross, </a:t>
            </a:r>
            <a:r>
              <a:rPr lang="en-US" altLang="en-US" sz="2800" i="1"/>
              <a:t>The Fingerprint of God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Heeren, </a:t>
            </a:r>
            <a:r>
              <a:rPr lang="en-US" altLang="en-US" sz="2800" i="1"/>
              <a:t>Show Me God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Newman &amp; Eckelmann, </a:t>
            </a:r>
            <a:r>
              <a:rPr lang="en-US" altLang="en-US" sz="2800" i="1"/>
              <a:t>Genesis One &amp; the Origin of the Earth</a:t>
            </a:r>
            <a:endParaRPr lang="en-US" altLang="en-US" sz="2800"/>
          </a:p>
        </p:txBody>
      </p:sp>
      <p:pic>
        <p:nvPicPr>
          <p:cNvPr id="52230" name="Picture 6" descr="094478897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0038" y="1905000"/>
            <a:ext cx="26495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79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fair question…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24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…deserving a fair answer.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 believe biblical Christianity to be true…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…so I am not going to answer this question from the perspective of Islam, or liberal versions of Christianity, but from that of the God presented in the Bible.</a:t>
            </a:r>
          </a:p>
        </p:txBody>
      </p:sp>
      <p:pic>
        <p:nvPicPr>
          <p:cNvPr id="34820" name="Picture 4" descr="j00791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381000"/>
            <a:ext cx="14366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Fulfillment of Biblical Prophecy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Bible contains numerous examples of fulfilled predictions.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These are historically testable.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Many of them can be shown to have been made before the fulfillment occurred.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Many of these are beyond the power of humans to cause to happen.</a:t>
            </a:r>
          </a:p>
        </p:txBody>
      </p:sp>
    </p:spTree>
    <p:custDataLst>
      <p:tags r:id="rId1"/>
    </p:custDataLst>
  </p:cSld>
  <p:clrMapOvr>
    <a:masterClrMapping/>
  </p:clrMapOvr>
  <p:transition advTm="25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Fulfillment of Biblical Prophecy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Some books on this:</a:t>
            </a:r>
          </a:p>
          <a:p>
            <a:r>
              <a:rPr lang="en-US" altLang="en-US" sz="2800"/>
              <a:t>Newman, </a:t>
            </a:r>
            <a:r>
              <a:rPr lang="en-US" altLang="en-US" sz="2800" i="1"/>
              <a:t>Evidence of Prophecy</a:t>
            </a:r>
            <a:endParaRPr lang="en-US" altLang="en-US" sz="2800"/>
          </a:p>
          <a:p>
            <a:r>
              <a:rPr lang="en-US" altLang="en-US" sz="2800"/>
              <a:t>Barfield, </a:t>
            </a:r>
            <a:r>
              <a:rPr lang="en-US" altLang="en-US" sz="2800" i="1"/>
              <a:t>The Prophet Motive</a:t>
            </a:r>
            <a:endParaRPr lang="en-US" altLang="en-US" sz="2800"/>
          </a:p>
          <a:p>
            <a:r>
              <a:rPr lang="en-US" altLang="en-US" sz="2800"/>
              <a:t>Montgomery, </a:t>
            </a:r>
            <a:r>
              <a:rPr lang="en-US" altLang="en-US" sz="2800" i="1"/>
              <a:t>Evidence for Faith</a:t>
            </a:r>
            <a:endParaRPr lang="en-US" altLang="en-US" sz="2800"/>
          </a:p>
        </p:txBody>
      </p:sp>
      <p:pic>
        <p:nvPicPr>
          <p:cNvPr id="54278" name="Picture 6" descr="094478898x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738" y="1905000"/>
            <a:ext cx="26241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2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There is excellent evidence for the existence of the God of the Bible.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This has moral force, not deductive force.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is not beyond quibbling.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But remember: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Silence of God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Sinfulness of humans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is sufficient that we will have no valid excuse at the judgment.</a:t>
            </a:r>
          </a:p>
        </p:txBody>
      </p:sp>
    </p:spTree>
    <p:custDataLst>
      <p:tags r:id="rId1"/>
    </p:custDataLst>
  </p:cSld>
  <p:clrMapOvr>
    <a:masterClrMapping/>
  </p:clrMapOvr>
  <p:transition advTm="80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Pascal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Wager:</a:t>
            </a:r>
          </a:p>
          <a:p>
            <a:pPr lvl="1"/>
            <a:r>
              <a:rPr lang="en-US" altLang="en-US"/>
              <a:t>There is an infinite loss if one bets against Christianity and is wrong.</a:t>
            </a:r>
          </a:p>
          <a:p>
            <a:pPr lvl="1"/>
            <a:r>
              <a:rPr lang="en-US" altLang="en-US"/>
              <a:t>So at least spend your time in this life investigating religions with no second chance!</a:t>
            </a:r>
          </a:p>
        </p:txBody>
      </p:sp>
    </p:spTree>
    <p:custDataLst>
      <p:tags r:id="rId1"/>
    </p:custDataLst>
  </p:cSld>
  <p:clrMapOvr>
    <a:masterClrMapping/>
  </p:clrMapOvr>
  <p:transition advTm="28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58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Gospel (Good News)</a:t>
            </a:r>
          </a:p>
          <a:p>
            <a:pPr lvl="1"/>
            <a:r>
              <a:rPr lang="en-US" altLang="en-US"/>
              <a:t>All of us are in bad shape to stand before God on our own merits.</a:t>
            </a:r>
          </a:p>
          <a:p>
            <a:pPr lvl="1"/>
            <a:r>
              <a:rPr lang="en-US" altLang="en-US"/>
              <a:t>God is just, and he will give us what we deserve.</a:t>
            </a:r>
          </a:p>
          <a:p>
            <a:pPr lvl="1"/>
            <a:r>
              <a:rPr lang="en-US" altLang="en-US"/>
              <a:t>But God has provided a substitute, Jesus:</a:t>
            </a:r>
          </a:p>
          <a:p>
            <a:pPr lvl="2"/>
            <a:r>
              <a:rPr lang="en-US" altLang="en-US"/>
              <a:t>To provide our righteousness</a:t>
            </a:r>
          </a:p>
          <a:p>
            <a:pPr lvl="2"/>
            <a:r>
              <a:rPr lang="en-US" altLang="en-US"/>
              <a:t>To pay for our sins</a:t>
            </a:r>
          </a:p>
        </p:txBody>
      </p:sp>
    </p:spTree>
    <p:custDataLst>
      <p:tags r:id="rId1"/>
    </p:custDataLst>
  </p:cSld>
  <p:clrMapOvr>
    <a:masterClrMapping/>
  </p:clrMapOvr>
  <p:transition advTm="41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May it be the beginning of a new life for you!</a:t>
            </a:r>
          </a:p>
        </p:txBody>
      </p:sp>
      <p:pic>
        <p:nvPicPr>
          <p:cNvPr id="59396" name="Picture 4" descr="j00791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14366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16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argument appraised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The structure of the argument: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Consider an alternative question, which has the same structure: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If God doesn’t exist, why so many theists?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is usually answered by claiming that theists are engaging in wishful thinking.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Atheists, it is said, are not afraid to look at the facts, accepting reality in all its harshness.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Let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s see.</a:t>
            </a:r>
          </a:p>
        </p:txBody>
      </p:sp>
    </p:spTree>
    <p:custDataLst>
      <p:tags r:id="rId1"/>
    </p:custDataLst>
  </p:cSld>
  <p:clrMapOvr>
    <a:masterClrMapping/>
  </p:clrMapOvr>
  <p:transition advTm="29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argument appraised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This may be true for some theists and for some views of God…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…but the God of the Bible does not look like the god a wishful thinker would invent: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…needs nothing, so his favor cannot be earned.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…sees even the most righteous as deserving punishment.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…holds those who know him to a higher standard.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…forgives the worst who repent, but condemns the most righteous who trust in themselves.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</p:txBody>
      </p:sp>
    </p:spTree>
    <p:custDataLst>
      <p:tags r:id="rId1"/>
    </p:custDataLst>
  </p:cSld>
  <p:clrMapOvr>
    <a:masterClrMapping/>
  </p:clrMapOvr>
  <p:transition advTm="67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argument appraised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Seems more likely the atheists are wishful thinkers, who would hardly want a god who…</a:t>
            </a:r>
          </a:p>
          <a:p>
            <a:pPr lvl="1"/>
            <a:r>
              <a:rPr lang="en-US" altLang="en-US"/>
              <a:t>…restricts their behavior and condemns their sins.</a:t>
            </a:r>
          </a:p>
          <a:p>
            <a:pPr lvl="1"/>
            <a:r>
              <a:rPr lang="en-US" altLang="en-US"/>
              <a:t>…judges their actions and thoughts.</a:t>
            </a:r>
          </a:p>
        </p:txBody>
      </p:sp>
    </p:spTree>
    <p:custDataLst>
      <p:tags r:id="rId1"/>
    </p:custDataLst>
  </p:cSld>
  <p:clrMapOvr>
    <a:masterClrMapping/>
  </p:clrMapOvr>
  <p:transition advTm="272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argument appraised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/>
              <a:t>In fact, there are not many atheists in the US, where:</a:t>
            </a:r>
          </a:p>
          <a:p>
            <a:r>
              <a:rPr lang="en-US" altLang="en-US" sz="2400"/>
              <a:t>44% are creationists</a:t>
            </a:r>
          </a:p>
          <a:p>
            <a:r>
              <a:rPr lang="en-US" altLang="en-US" sz="2400"/>
              <a:t>38% are theistic evolutionists</a:t>
            </a:r>
          </a:p>
          <a:p>
            <a:r>
              <a:rPr lang="en-US" altLang="en-US" sz="2400"/>
              <a:t>9% are uncertain</a:t>
            </a:r>
          </a:p>
          <a:p>
            <a:r>
              <a:rPr lang="en-US" altLang="en-US" sz="2400"/>
              <a:t>9% believe evolution was not guided by God</a:t>
            </a: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800600" y="1905000"/>
          <a:ext cx="381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Chart" r:id="rId4" imgW="3810305" imgH="4115105" progId="MSGraph.Chart.8">
                  <p:embed followColorScheme="full"/>
                </p:oleObj>
              </mc:Choice>
              <mc:Fallback>
                <p:oleObj name="Chart" r:id="rId4" imgW="3810305" imgH="411510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05000"/>
                        <a:ext cx="3810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648200" y="574675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/>
              <a:t>Wm Provine, </a:t>
            </a:r>
            <a:r>
              <a:rPr lang="en-US" altLang="en-US" sz="1800" b="1" i="1"/>
              <a:t>The Scientist</a:t>
            </a:r>
            <a:r>
              <a:rPr lang="en-US" altLang="en-US" sz="1800" b="1"/>
              <a:t> (9/5/88)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918325" y="3689350"/>
            <a:ext cx="115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Creation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18125" y="4070350"/>
            <a:ext cx="126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Theistic</a:t>
            </a:r>
          </a:p>
          <a:p>
            <a:r>
              <a:rPr lang="en-US" altLang="en-US" sz="1800" b="1"/>
              <a:t>Evolution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622925" y="2928938"/>
            <a:ext cx="32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?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096000" y="254635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/>
              <a:t>Not</a:t>
            </a:r>
          </a:p>
          <a:p>
            <a:r>
              <a:rPr lang="en-US" altLang="en-US" sz="1800" b="1"/>
              <a:t>God</a:t>
            </a:r>
          </a:p>
        </p:txBody>
      </p:sp>
    </p:spTree>
    <p:custDataLst>
      <p:tags r:id="rId2"/>
    </p:custDataLst>
  </p:cSld>
  <p:clrMapOvr>
    <a:masterClrMapping/>
  </p:clrMapOvr>
  <p:transition advTm="87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  <p:bldP spid="389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argument appraised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191000"/>
          </a:xfrm>
        </p:spPr>
        <p:txBody>
          <a:bodyPr/>
          <a:lstStyle/>
          <a:p>
            <a:r>
              <a:rPr lang="en-US" altLang="en-US" sz="2800"/>
              <a:t>Let us return to the main argument.</a:t>
            </a:r>
          </a:p>
          <a:p>
            <a:r>
              <a:rPr lang="en-US" altLang="en-US" sz="2800"/>
              <a:t>Would the Bible give us any reason to expect that atheists, whether few or many, might exist?</a:t>
            </a:r>
          </a:p>
          <a:p>
            <a:r>
              <a:rPr lang="en-US" altLang="en-US" sz="2800"/>
              <a:t>I suggest there are two features in the Bible that would lead us to expect atheists:</a:t>
            </a:r>
          </a:p>
          <a:p>
            <a:pPr lvl="1"/>
            <a:r>
              <a:rPr lang="en-US" altLang="en-US" sz="2400"/>
              <a:t>The </a:t>
            </a: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silence</a:t>
            </a: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 of God</a:t>
            </a:r>
          </a:p>
          <a:p>
            <a:pPr lvl="1"/>
            <a:r>
              <a:rPr lang="en-US" altLang="en-US" sz="2400"/>
              <a:t>The sinfulness of humans</a:t>
            </a:r>
          </a:p>
        </p:txBody>
      </p:sp>
    </p:spTree>
    <p:custDataLst>
      <p:tags r:id="rId1"/>
    </p:custDataLst>
  </p:cSld>
  <p:clrMapOvr>
    <a:masterClrMapping/>
  </p:clrMapOvr>
  <p:transition advTm="24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Silence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of God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Meaning:  God is relatively hidden, as he does not continually intervene in the universe in an obvious way.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Result: God allows his existence &amp; presence to be ignored or his nature to be misinterpreted.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may be seen clearly in: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Psalm 50:21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Proverbs 14:12</a:t>
            </a:r>
          </a:p>
        </p:txBody>
      </p:sp>
    </p:spTree>
    <p:custDataLst>
      <p:tags r:id="rId1"/>
    </p:custDataLst>
  </p:cSld>
  <p:clrMapOvr>
    <a:masterClrMapping/>
  </p:clrMapOvr>
  <p:transition advTm="33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Silence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of God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010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"</a:t>
            </a:r>
            <a:r>
              <a:rPr lang="en-US" altLang="en-US" sz="3200"/>
              <a:t>These things you have done and I kept silent; you thought I was altogether like you.</a:t>
            </a:r>
            <a:r>
              <a:rPr lang="en-US" altLang="en-US" sz="3200">
                <a:cs typeface="Tahoma" pitchFamily="34" charset="0"/>
              </a:rPr>
              <a:t>"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Psalm 50:21</a:t>
            </a:r>
          </a:p>
        </p:txBody>
      </p:sp>
    </p:spTree>
    <p:custDataLst>
      <p:tags r:id="rId1"/>
    </p:custDataLst>
  </p:cSld>
  <p:clrMapOvr>
    <a:masterClrMapping/>
  </p:clrMapOvr>
  <p:transition advTm="14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|1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5|119|81.1|3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4|4.9|25.3|6.2|12.5|4.4|9|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9|12.3|12.9|28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8|1.7|3.1|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9.4|28.5|5.9|19.6|4.2|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4|3.1|3.1|4|3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|1.2|2.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4|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1|9.5|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1|12.6|8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7|36.4|14.1|1.7|1.7|6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4|8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3|6.6|4.5|8.7|1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4|2|5.4|5.4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2|6.4|13.2|13.1|1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9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11.1|30.9|8.7|1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1|6.5|7.1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0|9|2.9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187</TotalTime>
  <Words>1132</Words>
  <Application>Microsoft Office PowerPoint</Application>
  <PresentationFormat>On-screen Show (4:3)</PresentationFormat>
  <Paragraphs>142</Paragraphs>
  <Slides>25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Blueprint</vt:lpstr>
      <vt:lpstr>Chart</vt:lpstr>
      <vt:lpstr>If God exists…</vt:lpstr>
      <vt:lpstr>A fair question…</vt:lpstr>
      <vt:lpstr>The argument appraised</vt:lpstr>
      <vt:lpstr>The argument appraised</vt:lpstr>
      <vt:lpstr>The argument appraised</vt:lpstr>
      <vt:lpstr>The argument appraised</vt:lpstr>
      <vt:lpstr>The argument appraised</vt:lpstr>
      <vt:lpstr>The "Silence" of God</vt:lpstr>
      <vt:lpstr>The "Silence" of God</vt:lpstr>
      <vt:lpstr>The "Silence" of God</vt:lpstr>
      <vt:lpstr>The "Silence" of God</vt:lpstr>
      <vt:lpstr>The Sinfulness of Mankind</vt:lpstr>
      <vt:lpstr>The Sinfulness of Mankind</vt:lpstr>
      <vt:lpstr>Why So Many Atheists?</vt:lpstr>
      <vt:lpstr>Evidence for the Existence of the God of the Bible</vt:lpstr>
      <vt:lpstr>Design in Nature</vt:lpstr>
      <vt:lpstr>Design in Nature</vt:lpstr>
      <vt:lpstr>Cosmology</vt:lpstr>
      <vt:lpstr>Cosmology</vt:lpstr>
      <vt:lpstr>Fulfillment of Biblical Prophecy</vt:lpstr>
      <vt:lpstr>Fulfillment of Biblical Prophecy</vt:lpstr>
      <vt:lpstr>Conclusions</vt:lpstr>
      <vt:lpstr>Conclusions</vt:lpstr>
      <vt:lpstr>Conclusions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God exists…</dc:title>
  <dc:creator>RC Newman</dc:creator>
  <cp:lastModifiedBy>Newman</cp:lastModifiedBy>
  <cp:revision>88</cp:revision>
  <cp:lastPrinted>1601-01-01T00:00:00Z</cp:lastPrinted>
  <dcterms:created xsi:type="dcterms:W3CDTF">2003-11-12T19:55:18Z</dcterms:created>
  <dcterms:modified xsi:type="dcterms:W3CDTF">2015-07-04T20:38:24Z</dcterms:modified>
</cp:coreProperties>
</file>