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48763" cy="6851650"/>
            <a:chOff x="1" y="0"/>
            <a:chExt cx="5763" cy="4316"/>
          </a:xfrm>
        </p:grpSpPr>
        <p:sp>
          <p:nvSpPr>
            <p:cNvPr id="921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2" name="Group 6"/>
            <p:cNvGrpSpPr>
              <a:grpSpLocks/>
            </p:cNvGrpSpPr>
            <p:nvPr/>
          </p:nvGrpSpPr>
          <p:grpSpPr bwMode="auto">
            <a:xfrm>
              <a:off x="288" y="0"/>
              <a:ext cx="5098" cy="4316"/>
              <a:chOff x="288" y="0"/>
              <a:chExt cx="5098" cy="4316"/>
            </a:xfrm>
          </p:grpSpPr>
          <p:sp>
            <p:nvSpPr>
              <p:cNvPr id="922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3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47" name="Group 31"/>
            <p:cNvGrpSpPr>
              <a:grpSpLocks/>
            </p:cNvGrpSpPr>
            <p:nvPr/>
          </p:nvGrpSpPr>
          <p:grpSpPr bwMode="auto">
            <a:xfrm>
              <a:off x="1" y="392"/>
              <a:ext cx="5758" cy="1571"/>
              <a:chOff x="1" y="392"/>
              <a:chExt cx="5758" cy="1571"/>
            </a:xfrm>
          </p:grpSpPr>
          <p:sp>
            <p:nvSpPr>
              <p:cNvPr id="924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5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55"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smtClean="0"/>
              <a:t>Click to edit Master title style</a:t>
            </a:r>
          </a:p>
        </p:txBody>
      </p:sp>
      <p:sp>
        <p:nvSpPr>
          <p:cNvPr id="925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9257" name="Rectangle 41"/>
          <p:cNvSpPr>
            <a:spLocks noGrp="1" noChangeArrowheads="1"/>
          </p:cNvSpPr>
          <p:nvPr>
            <p:ph type="dt" sz="quarter" idx="2"/>
          </p:nvPr>
        </p:nvSpPr>
        <p:spPr/>
        <p:txBody>
          <a:bodyPr/>
          <a:lstStyle>
            <a:lvl1pPr>
              <a:defRPr/>
            </a:lvl1pPr>
          </a:lstStyle>
          <a:p>
            <a:endParaRPr lang="en-US" altLang="en-US"/>
          </a:p>
        </p:txBody>
      </p:sp>
      <p:sp>
        <p:nvSpPr>
          <p:cNvPr id="9258" name="Rectangle 42"/>
          <p:cNvSpPr>
            <a:spLocks noGrp="1" noChangeArrowheads="1"/>
          </p:cNvSpPr>
          <p:nvPr>
            <p:ph type="ftr" sz="quarter" idx="3"/>
          </p:nvPr>
        </p:nvSpPr>
        <p:spPr/>
        <p:txBody>
          <a:bodyPr/>
          <a:lstStyle>
            <a:lvl1pPr>
              <a:defRPr/>
            </a:lvl1pPr>
          </a:lstStyle>
          <a:p>
            <a:endParaRPr lang="en-US" altLang="en-US"/>
          </a:p>
        </p:txBody>
      </p:sp>
      <p:sp>
        <p:nvSpPr>
          <p:cNvPr id="9259" name="Rectangle 43"/>
          <p:cNvSpPr>
            <a:spLocks noGrp="1" noChangeArrowheads="1"/>
          </p:cNvSpPr>
          <p:nvPr>
            <p:ph type="sldNum" sz="quarter" idx="4"/>
          </p:nvPr>
        </p:nvSpPr>
        <p:spPr/>
        <p:txBody>
          <a:bodyPr/>
          <a:lstStyle>
            <a:lvl1pPr>
              <a:defRPr/>
            </a:lvl1pPr>
          </a:lstStyle>
          <a:p>
            <a:fld id="{548EE9A7-9110-4C8C-AA69-5CE9695ACA11}"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ABE7D6-9342-4EBF-B5F3-606C78C9323A}" type="slidenum">
              <a:rPr lang="en-US" altLang="en-US"/>
              <a:pPr/>
              <a:t>‹#›</a:t>
            </a:fld>
            <a:endParaRPr lang="en-US" altLang="en-US"/>
          </a:p>
        </p:txBody>
      </p:sp>
    </p:spTree>
    <p:extLst>
      <p:ext uri="{BB962C8B-B14F-4D97-AF65-F5344CB8AC3E}">
        <p14:creationId xmlns:p14="http://schemas.microsoft.com/office/powerpoint/2010/main" val="344540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C029BE9-26CD-4C58-8146-923A12313ABF}" type="slidenum">
              <a:rPr lang="en-US" altLang="en-US"/>
              <a:pPr/>
              <a:t>‹#›</a:t>
            </a:fld>
            <a:endParaRPr lang="en-US" altLang="en-US"/>
          </a:p>
        </p:txBody>
      </p:sp>
    </p:spTree>
    <p:extLst>
      <p:ext uri="{BB962C8B-B14F-4D97-AF65-F5344CB8AC3E}">
        <p14:creationId xmlns:p14="http://schemas.microsoft.com/office/powerpoint/2010/main" val="2594110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2DF630B-25B6-4332-8985-CCFF421C901B}" type="slidenum">
              <a:rPr lang="en-US" altLang="en-US"/>
              <a:pPr/>
              <a:t>‹#›</a:t>
            </a:fld>
            <a:endParaRPr lang="en-US" altLang="en-US"/>
          </a:p>
        </p:txBody>
      </p:sp>
    </p:spTree>
    <p:extLst>
      <p:ext uri="{BB962C8B-B14F-4D97-AF65-F5344CB8AC3E}">
        <p14:creationId xmlns:p14="http://schemas.microsoft.com/office/powerpoint/2010/main" val="92994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B53157-35F1-4D26-8256-0383A6EE9849}" type="slidenum">
              <a:rPr lang="en-US" altLang="en-US"/>
              <a:pPr/>
              <a:t>‹#›</a:t>
            </a:fld>
            <a:endParaRPr lang="en-US" altLang="en-US"/>
          </a:p>
        </p:txBody>
      </p:sp>
    </p:spTree>
    <p:extLst>
      <p:ext uri="{BB962C8B-B14F-4D97-AF65-F5344CB8AC3E}">
        <p14:creationId xmlns:p14="http://schemas.microsoft.com/office/powerpoint/2010/main" val="402752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E644FA-4495-4FB0-970F-19A2F439E2ED}" type="slidenum">
              <a:rPr lang="en-US" altLang="en-US"/>
              <a:pPr/>
              <a:t>‹#›</a:t>
            </a:fld>
            <a:endParaRPr lang="en-US" altLang="en-US"/>
          </a:p>
        </p:txBody>
      </p:sp>
    </p:spTree>
    <p:extLst>
      <p:ext uri="{BB962C8B-B14F-4D97-AF65-F5344CB8AC3E}">
        <p14:creationId xmlns:p14="http://schemas.microsoft.com/office/powerpoint/2010/main" val="38857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7754FC7-FF8B-49AD-A84E-A10D116E9626}" type="slidenum">
              <a:rPr lang="en-US" altLang="en-US"/>
              <a:pPr/>
              <a:t>‹#›</a:t>
            </a:fld>
            <a:endParaRPr lang="en-US" altLang="en-US"/>
          </a:p>
        </p:txBody>
      </p:sp>
    </p:spTree>
    <p:extLst>
      <p:ext uri="{BB962C8B-B14F-4D97-AF65-F5344CB8AC3E}">
        <p14:creationId xmlns:p14="http://schemas.microsoft.com/office/powerpoint/2010/main" val="410278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841C267-316D-429C-9752-D26C439E877F}" type="slidenum">
              <a:rPr lang="en-US" altLang="en-US"/>
              <a:pPr/>
              <a:t>‹#›</a:t>
            </a:fld>
            <a:endParaRPr lang="en-US" altLang="en-US"/>
          </a:p>
        </p:txBody>
      </p:sp>
    </p:spTree>
    <p:extLst>
      <p:ext uri="{BB962C8B-B14F-4D97-AF65-F5344CB8AC3E}">
        <p14:creationId xmlns:p14="http://schemas.microsoft.com/office/powerpoint/2010/main" val="86432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E44BE4F-1075-4039-BC80-76AA9A9315CF}" type="slidenum">
              <a:rPr lang="en-US" altLang="en-US"/>
              <a:pPr/>
              <a:t>‹#›</a:t>
            </a:fld>
            <a:endParaRPr lang="en-US" altLang="en-US"/>
          </a:p>
        </p:txBody>
      </p:sp>
    </p:spTree>
    <p:extLst>
      <p:ext uri="{BB962C8B-B14F-4D97-AF65-F5344CB8AC3E}">
        <p14:creationId xmlns:p14="http://schemas.microsoft.com/office/powerpoint/2010/main" val="303757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E46E1F3-1B04-4EF1-98FC-D84F18CAFDB0}" type="slidenum">
              <a:rPr lang="en-US" altLang="en-US"/>
              <a:pPr/>
              <a:t>‹#›</a:t>
            </a:fld>
            <a:endParaRPr lang="en-US" altLang="en-US"/>
          </a:p>
        </p:txBody>
      </p:sp>
    </p:spTree>
    <p:extLst>
      <p:ext uri="{BB962C8B-B14F-4D97-AF65-F5344CB8AC3E}">
        <p14:creationId xmlns:p14="http://schemas.microsoft.com/office/powerpoint/2010/main" val="38782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F46DC1-38A9-42CB-BAF5-C2BBD4F256C4}" type="slidenum">
              <a:rPr lang="en-US" altLang="en-US"/>
              <a:pPr/>
              <a:t>‹#›</a:t>
            </a:fld>
            <a:endParaRPr lang="en-US" altLang="en-US"/>
          </a:p>
        </p:txBody>
      </p:sp>
    </p:spTree>
    <p:extLst>
      <p:ext uri="{BB962C8B-B14F-4D97-AF65-F5344CB8AC3E}">
        <p14:creationId xmlns:p14="http://schemas.microsoft.com/office/powerpoint/2010/main" val="210565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9F243FB-F863-4F85-A4AF-A861D2C4B7C3}" type="slidenum">
              <a:rPr lang="en-US" altLang="en-US"/>
              <a:pPr/>
              <a:t>‹#›</a:t>
            </a:fld>
            <a:endParaRPr lang="en-US" altLang="en-US"/>
          </a:p>
        </p:txBody>
      </p:sp>
    </p:spTree>
    <p:extLst>
      <p:ext uri="{BB962C8B-B14F-4D97-AF65-F5344CB8AC3E}">
        <p14:creationId xmlns:p14="http://schemas.microsoft.com/office/powerpoint/2010/main" val="302459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1588" y="0"/>
            <a:ext cx="9148762" cy="6851650"/>
            <a:chOff x="1" y="0"/>
            <a:chExt cx="5763" cy="4316"/>
          </a:xfrm>
        </p:grpSpPr>
        <p:sp>
          <p:nvSpPr>
            <p:cNvPr id="819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198" name="Group 6"/>
            <p:cNvGrpSpPr>
              <a:grpSpLocks/>
            </p:cNvGrpSpPr>
            <p:nvPr/>
          </p:nvGrpSpPr>
          <p:grpSpPr bwMode="auto">
            <a:xfrm>
              <a:off x="288" y="0"/>
              <a:ext cx="5098" cy="4316"/>
              <a:chOff x="288" y="0"/>
              <a:chExt cx="5098" cy="4316"/>
            </a:xfrm>
          </p:grpSpPr>
          <p:sp>
            <p:nvSpPr>
              <p:cNvPr id="8199"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212"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1"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23" name="Group 31"/>
            <p:cNvGrpSpPr>
              <a:grpSpLocks/>
            </p:cNvGrpSpPr>
            <p:nvPr/>
          </p:nvGrpSpPr>
          <p:grpSpPr bwMode="auto">
            <a:xfrm>
              <a:off x="1" y="392"/>
              <a:ext cx="5758" cy="1571"/>
              <a:chOff x="1" y="392"/>
              <a:chExt cx="5758" cy="1571"/>
            </a:xfrm>
          </p:grpSpPr>
          <p:sp>
            <p:nvSpPr>
              <p:cNvPr id="822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29"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0"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31"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8232"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ltLang="en-US"/>
          </a:p>
        </p:txBody>
      </p:sp>
      <p:sp>
        <p:nvSpPr>
          <p:cNvPr id="8233"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ltLang="en-US"/>
          </a:p>
        </p:txBody>
      </p:sp>
      <p:sp>
        <p:nvSpPr>
          <p:cNvPr id="8234"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819A1BD3-1D6A-46C1-9242-7148E1E6A5F2}" type="slidenum">
              <a:rPr lang="en-US" altLang="en-US"/>
              <a:pPr/>
              <a:t>‹#›</a:t>
            </a:fld>
            <a:endParaRPr lang="en-US" altLang="en-US"/>
          </a:p>
        </p:txBody>
      </p:sp>
      <p:sp>
        <p:nvSpPr>
          <p:cNvPr id="8235"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apollo17_ear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588" y="890588"/>
            <a:ext cx="5076825" cy="5076825"/>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God &amp; the Nations</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GodandNation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5967413"/>
            <a:ext cx="609600" cy="609600"/>
          </a:xfrm>
          <a:prstGeom prst="rect">
            <a:avLst/>
          </a:prstGeom>
        </p:spPr>
      </p:pic>
    </p:spTree>
    <p:custDataLst>
      <p:tags r:id="rId1"/>
    </p:custDataLst>
  </p:cSld>
  <p:clrMapOvr>
    <a:masterClrMapping/>
  </p:clrMapOvr>
  <p:transition advTm="3466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4000"/>
              <a:t>Jeremiah 18: God</a:t>
            </a:r>
            <a:r>
              <a:rPr lang="en-US" altLang="en-US" sz="4000">
                <a:cs typeface="Arial" charset="0"/>
              </a:rPr>
              <a:t>'</a:t>
            </a:r>
            <a:r>
              <a:rPr lang="en-US" altLang="en-US" sz="4000"/>
              <a:t>s </a:t>
            </a:r>
            <a:br>
              <a:rPr lang="en-US" altLang="en-US" sz="4000"/>
            </a:br>
            <a:r>
              <a:rPr lang="en-US" altLang="en-US" sz="4000"/>
              <a:t>Judgment for National Sins</a:t>
            </a:r>
          </a:p>
        </p:txBody>
      </p:sp>
      <p:sp>
        <p:nvSpPr>
          <p:cNvPr id="25604" name="Text Box 4"/>
          <p:cNvSpPr txBox="1">
            <a:spLocks noChangeArrowheads="1"/>
          </p:cNvSpPr>
          <p:nvPr/>
        </p:nvSpPr>
        <p:spPr bwMode="auto">
          <a:xfrm>
            <a:off x="609600" y="1981200"/>
            <a:ext cx="7924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7 (NIV) If at any time I announce that a nation or kingdom is to be uprooted, torn down and destroyed, 8 and if that nation I warned repents of its evil, then I will relent and not inflict on it the disaster I had planned. 9 And if at another time I announce that a nation or kingdom is to be built up and planted, 10 and if it does evil in my sight and does not obey me, then I will reconsider the good I had intended to do for it. </a:t>
            </a:r>
          </a:p>
        </p:txBody>
      </p:sp>
    </p:spTree>
    <p:custDataLst>
      <p:tags r:id="rId1"/>
    </p:custDataLst>
  </p:cSld>
  <p:clrMapOvr>
    <a:masterClrMapping/>
  </p:clrMapOvr>
  <p:transition advTm="462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Lesson</a:t>
            </a:r>
          </a:p>
        </p:txBody>
      </p:sp>
      <p:sp>
        <p:nvSpPr>
          <p:cNvPr id="27651" name="Rectangle 3"/>
          <p:cNvSpPr>
            <a:spLocks noGrp="1" noChangeArrowheads="1"/>
          </p:cNvSpPr>
          <p:nvPr>
            <p:ph type="body" sz="half" idx="1"/>
          </p:nvPr>
        </p:nvSpPr>
        <p:spPr/>
        <p:txBody>
          <a:bodyPr/>
          <a:lstStyle/>
          <a:p>
            <a:r>
              <a:rPr lang="en-US" altLang="en-US" sz="2400"/>
              <a:t>Spiritual principles of sowing and reaping operate on the level of nations too:</a:t>
            </a:r>
            <a:endParaRPr lang="en-US" altLang="en-US" sz="2400">
              <a:effectLst/>
            </a:endParaRPr>
          </a:p>
          <a:p>
            <a:pPr lvl="1"/>
            <a:r>
              <a:rPr lang="en-US" altLang="en-US" sz="2000">
                <a:effectLst/>
              </a:rPr>
              <a:t>Galatians 6:7 (NIV) Do not be deceived: God cannot be mocked. A man reaps what he sows. </a:t>
            </a:r>
          </a:p>
          <a:p>
            <a:r>
              <a:rPr lang="en-US" altLang="en-US" sz="2400">
                <a:effectLst/>
              </a:rPr>
              <a:t>God's mercy does not ignore sin.</a:t>
            </a:r>
          </a:p>
          <a:p>
            <a:endParaRPr lang="en-US" altLang="en-US" sz="2400"/>
          </a:p>
        </p:txBody>
      </p:sp>
      <p:pic>
        <p:nvPicPr>
          <p:cNvPr id="27653" name="Picture 5" descr="MCj0198445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00600" y="2497138"/>
            <a:ext cx="3810000" cy="2790825"/>
          </a:xfrm>
        </p:spPr>
      </p:pic>
    </p:spTree>
    <p:custDataLst>
      <p:tags r:id="rId1"/>
    </p:custDataLst>
  </p:cSld>
  <p:clrMapOvr>
    <a:masterClrMapping/>
  </p:clrMapOvr>
  <p:transition advTm="310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4000"/>
              <a:t>Obedience to God </a:t>
            </a:r>
            <a:br>
              <a:rPr lang="en-US" altLang="en-US" sz="4000"/>
            </a:br>
            <a:r>
              <a:rPr lang="en-US" altLang="en-US" sz="4000"/>
              <a:t>&amp; National Testimony</a:t>
            </a:r>
          </a:p>
        </p:txBody>
      </p:sp>
      <p:sp>
        <p:nvSpPr>
          <p:cNvPr id="28676" name="Text Box 4"/>
          <p:cNvSpPr txBox="1">
            <a:spLocks noChangeArrowheads="1"/>
          </p:cNvSpPr>
          <p:nvPr/>
        </p:nvSpPr>
        <p:spPr bwMode="auto">
          <a:xfrm>
            <a:off x="609600" y="2057400"/>
            <a:ext cx="7924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Deuteronomy 4:6 (NIV) Observe them [God's laws] carefully, for this will show your wisdom and understanding to the nations, who will hear about all these decrees and say, "Surely this great nation is a wise and understanding people." </a:t>
            </a:r>
          </a:p>
        </p:txBody>
      </p:sp>
      <p:sp>
        <p:nvSpPr>
          <p:cNvPr id="28677" name="Text Box 5"/>
          <p:cNvSpPr txBox="1">
            <a:spLocks noChangeArrowheads="1"/>
          </p:cNvSpPr>
          <p:nvPr/>
        </p:nvSpPr>
        <p:spPr bwMode="auto">
          <a:xfrm>
            <a:off x="609600" y="44196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Proverbs 14:34 (NIV) Righteousness exalts a nation, but sin is a disgrace to any people. </a:t>
            </a:r>
          </a:p>
        </p:txBody>
      </p:sp>
    </p:spTree>
    <p:custDataLst>
      <p:tags r:id="rId1"/>
    </p:custDataLst>
  </p:cSld>
  <p:clrMapOvr>
    <a:masterClrMapping/>
  </p:clrMapOvr>
  <p:transition advTm="801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heckerboard(across)">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checkerboard(across)">
                                      <p:cBhvr>
                                        <p:cTn id="12"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Lesson</a:t>
            </a:r>
          </a:p>
        </p:txBody>
      </p:sp>
      <p:sp>
        <p:nvSpPr>
          <p:cNvPr id="30723" name="Rectangle 3"/>
          <p:cNvSpPr>
            <a:spLocks noGrp="1" noChangeArrowheads="1"/>
          </p:cNvSpPr>
          <p:nvPr>
            <p:ph type="body" idx="1"/>
          </p:nvPr>
        </p:nvSpPr>
        <p:spPr/>
        <p:txBody>
          <a:bodyPr/>
          <a:lstStyle/>
          <a:p>
            <a:r>
              <a:rPr lang="en-US" altLang="en-US"/>
              <a:t>The testimony to the truth of God's existence and character manifests itself at the national level as well as at the personal level.</a:t>
            </a:r>
          </a:p>
          <a:p>
            <a:r>
              <a:rPr lang="en-US" altLang="en-US"/>
              <a:t>We should seek to live, and to help our nation live, so as to show forth God's truth and wisdom.</a:t>
            </a:r>
          </a:p>
        </p:txBody>
      </p:sp>
    </p:spTree>
    <p:custDataLst>
      <p:tags r:id="rId1"/>
    </p:custDataLst>
  </p:cSld>
  <p:clrMapOvr>
    <a:masterClrMapping/>
  </p:clrMapOvr>
  <p:transition advTm="429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4000"/>
              <a:t>The Church is a </a:t>
            </a:r>
            <a:r>
              <a:rPr lang="en-US" altLang="en-US" sz="4000">
                <a:cs typeface="Arial" charset="0"/>
              </a:rPr>
              <a:t>'</a:t>
            </a:r>
            <a:r>
              <a:rPr lang="en-US" altLang="en-US" sz="4000"/>
              <a:t>Nation</a:t>
            </a:r>
            <a:r>
              <a:rPr lang="en-US" altLang="en-US" sz="4000">
                <a:cs typeface="Arial" charset="0"/>
              </a:rPr>
              <a:t>'</a:t>
            </a:r>
            <a:r>
              <a:rPr lang="en-US" altLang="en-US" sz="4000"/>
              <a:t> </a:t>
            </a:r>
            <a:br>
              <a:rPr lang="en-US" altLang="en-US" sz="4000"/>
            </a:br>
            <a:r>
              <a:rPr lang="en-US" altLang="en-US" sz="4000"/>
              <a:t>Scattered among the Nations</a:t>
            </a:r>
          </a:p>
        </p:txBody>
      </p:sp>
      <p:sp>
        <p:nvSpPr>
          <p:cNvPr id="31747" name="Rectangle 3"/>
          <p:cNvSpPr>
            <a:spLocks noGrp="1" noChangeArrowheads="1"/>
          </p:cNvSpPr>
          <p:nvPr>
            <p:ph type="body" idx="1"/>
          </p:nvPr>
        </p:nvSpPr>
        <p:spPr/>
        <p:txBody>
          <a:bodyPr/>
          <a:lstStyle/>
          <a:p>
            <a:r>
              <a:rPr lang="en-US" altLang="en-US" sz="2800"/>
              <a:t>God took 'holy nation' status away from Israel:</a:t>
            </a:r>
          </a:p>
          <a:p>
            <a:pPr lvl="1"/>
            <a:r>
              <a:rPr lang="en-US" altLang="en-US" sz="2400">
                <a:effectLst/>
              </a:rPr>
              <a:t>Matthew 21:43 (NIV) Therefore I tell you that the kingdom of God will be taken away from you and given to a people who will produce its fruit.</a:t>
            </a:r>
          </a:p>
          <a:p>
            <a:pPr lvl="1"/>
            <a:r>
              <a:rPr lang="en-US" altLang="en-US" sz="2400">
                <a:effectLst/>
              </a:rPr>
              <a:t>Romans 10:19 (NIV) Again I ask: Did Israel not understand? First, Moses says, "I will make you envious by those who are not a nation; I will make you angry by a nation that has no understanding." {Deut. 32:21}  </a:t>
            </a:r>
          </a:p>
          <a:p>
            <a:pPr>
              <a:buFont typeface="Wingdings" pitchFamily="2" charset="2"/>
              <a:buNone/>
            </a:pPr>
            <a:endParaRPr lang="en-US" altLang="en-US" sz="2800"/>
          </a:p>
        </p:txBody>
      </p:sp>
    </p:spTree>
    <p:custDataLst>
      <p:tags r:id="rId1"/>
    </p:custDataLst>
  </p:cSld>
  <p:clrMapOvr>
    <a:masterClrMapping/>
  </p:clrMapOvr>
  <p:transition advTm="588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z="4000"/>
              <a:t>The Church is a </a:t>
            </a:r>
            <a:r>
              <a:rPr lang="en-US" altLang="en-US" sz="4000">
                <a:cs typeface="Arial" charset="0"/>
              </a:rPr>
              <a:t>'</a:t>
            </a:r>
            <a:r>
              <a:rPr lang="en-US" altLang="en-US" sz="4000"/>
              <a:t>Nation</a:t>
            </a:r>
            <a:r>
              <a:rPr lang="en-US" altLang="en-US" sz="4000">
                <a:cs typeface="Arial" charset="0"/>
              </a:rPr>
              <a:t>'</a:t>
            </a:r>
            <a:r>
              <a:rPr lang="en-US" altLang="en-US" sz="4000"/>
              <a:t> </a:t>
            </a:r>
            <a:br>
              <a:rPr lang="en-US" altLang="en-US" sz="4000"/>
            </a:br>
            <a:r>
              <a:rPr lang="en-US" altLang="en-US" sz="4000"/>
              <a:t>Scattered among the Nations</a:t>
            </a:r>
          </a:p>
        </p:txBody>
      </p:sp>
      <p:sp>
        <p:nvSpPr>
          <p:cNvPr id="32771" name="Rectangle 3"/>
          <p:cNvSpPr>
            <a:spLocks noGrp="1" noChangeArrowheads="1"/>
          </p:cNvSpPr>
          <p:nvPr>
            <p:ph type="body" idx="1"/>
          </p:nvPr>
        </p:nvSpPr>
        <p:spPr>
          <a:xfrm>
            <a:off x="457200" y="1600200"/>
            <a:ext cx="8229600" cy="5029200"/>
          </a:xfrm>
        </p:spPr>
        <p:txBody>
          <a:bodyPr/>
          <a:lstStyle/>
          <a:p>
            <a:pPr>
              <a:lnSpc>
                <a:spcPct val="80000"/>
              </a:lnSpc>
            </a:pPr>
            <a:r>
              <a:rPr lang="en-US" altLang="en-US" sz="2800"/>
              <a:t>God is seeking some from every nation:</a:t>
            </a:r>
          </a:p>
          <a:p>
            <a:pPr lvl="1">
              <a:lnSpc>
                <a:spcPct val="80000"/>
              </a:lnSpc>
            </a:pPr>
            <a:r>
              <a:rPr lang="en-US" altLang="en-US" sz="2400">
                <a:effectLst/>
              </a:rPr>
              <a:t>Acts 10:34-35 (NIV) Then Peter began to speak: "I now realize how true it is that God does not show favoritism 35 but accepts men from every nation who fear him and do what is right." </a:t>
            </a:r>
          </a:p>
          <a:p>
            <a:pPr lvl="1">
              <a:lnSpc>
                <a:spcPct val="80000"/>
              </a:lnSpc>
            </a:pPr>
            <a:r>
              <a:rPr lang="en-US" altLang="en-US" sz="2400">
                <a:effectLst/>
              </a:rPr>
              <a:t>Acts 17:26-28 (NIV) From one man he made every nation of men, that they should inhabit the whole earth; and he determined the times set for them and the exact places where they should live. 27 God did this so that men would seek him and perhaps reach out for him and find him, though he is not far from each one of us. 28 'For in him we live and move and have our being.' As some of your own poets have said, 'We are his offspring.' </a:t>
            </a:r>
          </a:p>
          <a:p>
            <a:pPr lvl="1">
              <a:lnSpc>
                <a:spcPct val="80000"/>
              </a:lnSpc>
              <a:buFontTx/>
              <a:buNone/>
            </a:pPr>
            <a:endParaRPr lang="en-US" altLang="en-US" sz="2400"/>
          </a:p>
        </p:txBody>
      </p:sp>
    </p:spTree>
    <p:custDataLst>
      <p:tags r:id="rId1"/>
    </p:custDataLst>
  </p:cSld>
  <p:clrMapOvr>
    <a:masterClrMapping/>
  </p:clrMapOvr>
  <p:transition advTm="492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checkerboard(across)">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checkerboard(across)">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checkerboard(across)">
                                      <p:cBhvr>
                                        <p:cTn id="17"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4000"/>
              <a:t>The Church is a </a:t>
            </a:r>
            <a:r>
              <a:rPr lang="en-US" altLang="en-US" sz="4000">
                <a:cs typeface="Arial" charset="0"/>
              </a:rPr>
              <a:t>'</a:t>
            </a:r>
            <a:r>
              <a:rPr lang="en-US" altLang="en-US" sz="4000"/>
              <a:t>Nation</a:t>
            </a:r>
            <a:r>
              <a:rPr lang="en-US" altLang="en-US" sz="4000">
                <a:cs typeface="Arial" charset="0"/>
              </a:rPr>
              <a:t>'</a:t>
            </a:r>
            <a:r>
              <a:rPr lang="en-US" altLang="en-US" sz="4000"/>
              <a:t> </a:t>
            </a:r>
            <a:br>
              <a:rPr lang="en-US" altLang="en-US" sz="4000"/>
            </a:br>
            <a:r>
              <a:rPr lang="en-US" altLang="en-US" sz="4000"/>
              <a:t>Scattered among the Nations</a:t>
            </a:r>
          </a:p>
        </p:txBody>
      </p:sp>
      <p:sp>
        <p:nvSpPr>
          <p:cNvPr id="33795" name="Rectangle 3"/>
          <p:cNvSpPr>
            <a:spLocks noGrp="1" noChangeArrowheads="1"/>
          </p:cNvSpPr>
          <p:nvPr>
            <p:ph type="body" idx="1"/>
          </p:nvPr>
        </p:nvSpPr>
        <p:spPr/>
        <p:txBody>
          <a:bodyPr/>
          <a:lstStyle/>
          <a:p>
            <a:r>
              <a:rPr lang="en-US" altLang="en-US"/>
              <a:t>The church is a 'holy nation':</a:t>
            </a:r>
          </a:p>
          <a:p>
            <a:pPr lvl="1"/>
            <a:r>
              <a:rPr lang="en-US" altLang="en-US">
                <a:effectLst/>
              </a:rPr>
              <a:t>1Pet 2:9-10 (NIV) But you are a chosen people, a royal priesthood, a holy nation, a people belonging to God, that you may declare the praises of him who called you out of darkness into his wonderful light. 10 Once you were not a people, but now you are the people of God; once you had not received mercy, but now you have received mercy. </a:t>
            </a:r>
            <a:endParaRPr lang="en-US" altLang="en-US"/>
          </a:p>
        </p:txBody>
      </p:sp>
    </p:spTree>
    <p:custDataLst>
      <p:tags r:id="rId1"/>
    </p:custDataLst>
  </p:cSld>
  <p:clrMapOvr>
    <a:masterClrMapping/>
  </p:clrMapOvr>
  <p:transition advTm="305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heckerboard(across)">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checkerboard(across)">
                                      <p:cBhvr>
                                        <p:cTn id="12" dur="5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z="4000"/>
              <a:t>The Church is a </a:t>
            </a:r>
            <a:r>
              <a:rPr lang="en-US" altLang="en-US" sz="4000">
                <a:cs typeface="Arial" charset="0"/>
              </a:rPr>
              <a:t>'</a:t>
            </a:r>
            <a:r>
              <a:rPr lang="en-US" altLang="en-US" sz="4000"/>
              <a:t>Nation</a:t>
            </a:r>
            <a:r>
              <a:rPr lang="en-US" altLang="en-US" sz="4000">
                <a:cs typeface="Arial" charset="0"/>
              </a:rPr>
              <a:t>'</a:t>
            </a:r>
            <a:r>
              <a:rPr lang="en-US" altLang="en-US" sz="4000"/>
              <a:t> </a:t>
            </a:r>
            <a:br>
              <a:rPr lang="en-US" altLang="en-US" sz="4000"/>
            </a:br>
            <a:r>
              <a:rPr lang="en-US" altLang="en-US" sz="4000"/>
              <a:t>Scattered among the Nations</a:t>
            </a:r>
          </a:p>
        </p:txBody>
      </p:sp>
      <p:sp>
        <p:nvSpPr>
          <p:cNvPr id="34819" name="Rectangle 3"/>
          <p:cNvSpPr>
            <a:spLocks noGrp="1" noChangeArrowheads="1"/>
          </p:cNvSpPr>
          <p:nvPr>
            <p:ph type="body" idx="1"/>
          </p:nvPr>
        </p:nvSpPr>
        <p:spPr>
          <a:xfrm>
            <a:off x="457200" y="1600200"/>
            <a:ext cx="8229600" cy="5029200"/>
          </a:xfrm>
        </p:spPr>
        <p:txBody>
          <a:bodyPr/>
          <a:lstStyle/>
          <a:p>
            <a:pPr>
              <a:lnSpc>
                <a:spcPct val="80000"/>
              </a:lnSpc>
            </a:pPr>
            <a:r>
              <a:rPr lang="en-US" altLang="en-US" sz="2800"/>
              <a:t>God will succeed in saving some from every nation:</a:t>
            </a:r>
          </a:p>
          <a:p>
            <a:pPr lvl="1">
              <a:lnSpc>
                <a:spcPct val="80000"/>
              </a:lnSpc>
            </a:pPr>
            <a:r>
              <a:rPr lang="en-US" altLang="en-US" sz="2400">
                <a:effectLst/>
              </a:rPr>
              <a:t>Revelation 5:9 (NIV) And they sang a new song: "You are worthy to take the scroll and to open its seals, because you were slain, and with your blood you purchased men for God from every tribe and language and people and nation."</a:t>
            </a:r>
          </a:p>
          <a:p>
            <a:pPr lvl="1">
              <a:lnSpc>
                <a:spcPct val="80000"/>
              </a:lnSpc>
            </a:pPr>
            <a:r>
              <a:rPr lang="en-US" altLang="en-US" sz="2400">
                <a:effectLst/>
              </a:rPr>
              <a:t>Revelation 7:9 (NIV) After this I looked and there before me was a great multitude that no one could count, from every nation, tribe, people and language, standing before the throne and in front of the Lamb. They were wearing white robes and were holding palm branches in their hands. </a:t>
            </a:r>
            <a:endParaRPr lang="en-US" altLang="en-US" sz="2400"/>
          </a:p>
        </p:txBody>
      </p:sp>
    </p:spTree>
    <p:custDataLst>
      <p:tags r:id="rId1"/>
    </p:custDataLst>
  </p:cSld>
  <p:clrMapOvr>
    <a:masterClrMapping/>
  </p:clrMapOvr>
  <p:transition advTm="477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checkerboard(across)">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Lesson</a:t>
            </a:r>
          </a:p>
        </p:txBody>
      </p:sp>
      <p:sp>
        <p:nvSpPr>
          <p:cNvPr id="35843" name="Rectangle 3"/>
          <p:cNvSpPr>
            <a:spLocks noGrp="1" noChangeArrowheads="1"/>
          </p:cNvSpPr>
          <p:nvPr>
            <p:ph type="body" sz="half" idx="1"/>
          </p:nvPr>
        </p:nvSpPr>
        <p:spPr/>
        <p:txBody>
          <a:bodyPr/>
          <a:lstStyle/>
          <a:p>
            <a:pPr>
              <a:lnSpc>
                <a:spcPct val="90000"/>
              </a:lnSpc>
            </a:pPr>
            <a:r>
              <a:rPr lang="en-US" altLang="en-US" sz="2400"/>
              <a:t>God is determined to save some from every nation.</a:t>
            </a:r>
          </a:p>
          <a:p>
            <a:pPr>
              <a:lnSpc>
                <a:spcPct val="90000"/>
              </a:lnSpc>
            </a:pPr>
            <a:r>
              <a:rPr lang="en-US" altLang="en-US" sz="2400"/>
              <a:t>We must not think &amp; act like our nation is especially deserving of God's favor.</a:t>
            </a:r>
          </a:p>
          <a:p>
            <a:pPr>
              <a:lnSpc>
                <a:spcPct val="90000"/>
              </a:lnSpc>
            </a:pPr>
            <a:r>
              <a:rPr lang="en-US" altLang="en-US" sz="2400"/>
              <a:t>We need to live like believers are a single united 'nation' whatever our ethnic background and wherever we live.</a:t>
            </a:r>
          </a:p>
        </p:txBody>
      </p:sp>
      <p:pic>
        <p:nvPicPr>
          <p:cNvPr id="35845" name="Picture 5" descr="cultur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25688"/>
            <a:ext cx="4038600" cy="3078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6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descr="apollo17_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890588"/>
            <a:ext cx="5076825" cy="5076825"/>
          </a:xfrm>
          <a:prstGeom prst="rect">
            <a:avLst/>
          </a:prstGeom>
          <a:noFill/>
          <a:extLst>
            <a:ext uri="{909E8E84-426E-40DD-AFC4-6F175D3DCCD1}">
              <a14:hiddenFill xmlns:a14="http://schemas.microsoft.com/office/drawing/2010/main">
                <a:solidFill>
                  <a:srgbClr val="FFFFFF"/>
                </a:solidFill>
              </a14:hiddenFill>
            </a:ext>
          </a:extLst>
        </p:spPr>
      </p:pic>
      <p:sp>
        <p:nvSpPr>
          <p:cNvPr id="36868" name="Rectangle 4"/>
          <p:cNvSpPr>
            <a:spLocks noGrp="1" noChangeArrowheads="1"/>
          </p:cNvSpPr>
          <p:nvPr>
            <p:ph type="ctrTitle"/>
          </p:nvPr>
        </p:nvSpPr>
        <p:spPr/>
        <p:txBody>
          <a:bodyPr/>
          <a:lstStyle/>
          <a:p>
            <a:r>
              <a:rPr lang="en-US" altLang="en-US"/>
              <a:t>The End</a:t>
            </a:r>
          </a:p>
        </p:txBody>
      </p:sp>
      <p:sp>
        <p:nvSpPr>
          <p:cNvPr id="36869" name="Rectangle 5"/>
          <p:cNvSpPr>
            <a:spLocks noGrp="1" noChangeArrowheads="1"/>
          </p:cNvSpPr>
          <p:nvPr>
            <p:ph type="subTitle" idx="1"/>
          </p:nvPr>
        </p:nvSpPr>
        <p:spPr/>
        <p:txBody>
          <a:bodyPr/>
          <a:lstStyle/>
          <a:p>
            <a:r>
              <a:rPr lang="en-US" altLang="en-US"/>
              <a:t>God is still at work </a:t>
            </a:r>
          </a:p>
          <a:p>
            <a:r>
              <a:rPr lang="en-US" altLang="en-US"/>
              <a:t>among the nations</a:t>
            </a:r>
          </a:p>
        </p:txBody>
      </p:sp>
    </p:spTree>
    <p:custDataLst>
      <p:tags r:id="rId1"/>
    </p:custDataLst>
  </p:cSld>
  <p:clrMapOvr>
    <a:masterClrMapping/>
  </p:clrMapOvr>
  <p:transition advTm="89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500" fill="hold"/>
                                        <p:tgtEl>
                                          <p:spTgt spid="36868"/>
                                        </p:tgtEl>
                                        <p:attrNameLst>
                                          <p:attrName>ppt_w</p:attrName>
                                        </p:attrNameLst>
                                      </p:cBhvr>
                                      <p:tavLst>
                                        <p:tav tm="0">
                                          <p:val>
                                            <p:fltVal val="0"/>
                                          </p:val>
                                        </p:tav>
                                        <p:tav tm="100000">
                                          <p:val>
                                            <p:strVal val="#ppt_w"/>
                                          </p:val>
                                        </p:tav>
                                      </p:tavLst>
                                    </p:anim>
                                    <p:anim calcmode="lin" valueType="num">
                                      <p:cBhvr>
                                        <p:cTn id="8" dur="500" fill="hold"/>
                                        <p:tgtEl>
                                          <p:spTgt spid="368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6869">
                                            <p:txEl>
                                              <p:pRg st="0" end="0"/>
                                            </p:txEl>
                                          </p:spTgt>
                                        </p:tgtEl>
                                        <p:attrNameLst>
                                          <p:attrName>style.visibility</p:attrName>
                                        </p:attrNameLst>
                                      </p:cBhvr>
                                      <p:to>
                                        <p:strVal val="visible"/>
                                      </p:to>
                                    </p:set>
                                    <p:animEffect transition="in" filter="checkerboard(across)">
                                      <p:cBhvr>
                                        <p:cTn id="13" dur="500"/>
                                        <p:tgtEl>
                                          <p:spTgt spid="3686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6869">
                                            <p:txEl>
                                              <p:pRg st="1" end="1"/>
                                            </p:txEl>
                                          </p:spTgt>
                                        </p:tgtEl>
                                        <p:attrNameLst>
                                          <p:attrName>style.visibility</p:attrName>
                                        </p:attrNameLst>
                                      </p:cBhvr>
                                      <p:to>
                                        <p:strVal val="visible"/>
                                      </p:to>
                                    </p:set>
                                    <p:animEffect transition="in" filter="checkerboard(across)">
                                      <p:cBhvr>
                                        <p:cTn id="18" dur="500"/>
                                        <p:tgtEl>
                                          <p:spTgt spid="368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Independence Day</a:t>
            </a:r>
          </a:p>
        </p:txBody>
      </p:sp>
      <p:sp>
        <p:nvSpPr>
          <p:cNvPr id="14339" name="Rectangle 3"/>
          <p:cNvSpPr>
            <a:spLocks noGrp="1" noChangeArrowheads="1"/>
          </p:cNvSpPr>
          <p:nvPr>
            <p:ph type="body" sz="half" idx="1"/>
          </p:nvPr>
        </p:nvSpPr>
        <p:spPr>
          <a:xfrm>
            <a:off x="457200" y="1600200"/>
            <a:ext cx="4800600" cy="4953000"/>
          </a:xfrm>
        </p:spPr>
        <p:txBody>
          <a:bodyPr/>
          <a:lstStyle/>
          <a:p>
            <a:pPr>
              <a:lnSpc>
                <a:spcPct val="80000"/>
              </a:lnSpc>
            </a:pPr>
            <a:r>
              <a:rPr lang="en-US" altLang="en-US" sz="2400"/>
              <a:t>July 4</a:t>
            </a:r>
            <a:r>
              <a:rPr lang="en-US" altLang="en-US" sz="2400" baseline="30000"/>
              <a:t>th</a:t>
            </a:r>
            <a:r>
              <a:rPr lang="en-US" altLang="en-US" sz="2400"/>
              <a:t> is our US national holiday, celebrating our independence from Great Britain back in 1776.</a:t>
            </a:r>
          </a:p>
          <a:p>
            <a:pPr>
              <a:lnSpc>
                <a:spcPct val="80000"/>
              </a:lnSpc>
            </a:pPr>
            <a:r>
              <a:rPr lang="en-US" altLang="en-US" sz="2400"/>
              <a:t>In recent years this celebration has become very secular.</a:t>
            </a:r>
          </a:p>
          <a:p>
            <a:pPr>
              <a:lnSpc>
                <a:spcPct val="80000"/>
              </a:lnSpc>
            </a:pPr>
            <a:r>
              <a:rPr lang="en-US" altLang="en-US" sz="2400"/>
              <a:t>The US has also become multicultural:</a:t>
            </a:r>
          </a:p>
          <a:p>
            <a:pPr lvl="1">
              <a:lnSpc>
                <a:spcPct val="80000"/>
              </a:lnSpc>
            </a:pPr>
            <a:r>
              <a:rPr lang="en-US" altLang="en-US" sz="2000"/>
              <a:t>Not only with diverse ethnic groups</a:t>
            </a:r>
          </a:p>
          <a:p>
            <a:pPr lvl="1">
              <a:lnSpc>
                <a:spcPct val="80000"/>
              </a:lnSpc>
            </a:pPr>
            <a:r>
              <a:rPr lang="en-US" altLang="en-US" sz="2000"/>
              <a:t>But also with diverse moral views</a:t>
            </a:r>
          </a:p>
          <a:p>
            <a:pPr>
              <a:lnSpc>
                <a:spcPct val="80000"/>
              </a:lnSpc>
            </a:pPr>
            <a:r>
              <a:rPr lang="en-US" altLang="en-US" sz="2400"/>
              <a:t>How should Christians respond to this?</a:t>
            </a:r>
          </a:p>
        </p:txBody>
      </p:sp>
      <p:pic>
        <p:nvPicPr>
          <p:cNvPr id="14341" name="Picture 5" descr="MCj0287389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638800" y="2362200"/>
            <a:ext cx="3124200" cy="2370138"/>
          </a:xfrm>
        </p:spPr>
      </p:pic>
    </p:spTree>
    <p:custDataLst>
      <p:tags r:id="rId1"/>
    </p:custDataLst>
  </p:cSld>
  <p:clrMapOvr>
    <a:masterClrMapping/>
  </p:clrMapOvr>
  <p:transition advTm="307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4000"/>
              <a:t>Spiritual Warfare </a:t>
            </a:r>
            <a:br>
              <a:rPr lang="en-US" altLang="en-US" sz="4000"/>
            </a:br>
            <a:r>
              <a:rPr lang="en-US" altLang="en-US" sz="4000"/>
              <a:t>on the Level of Nations</a:t>
            </a:r>
          </a:p>
        </p:txBody>
      </p:sp>
      <p:sp>
        <p:nvSpPr>
          <p:cNvPr id="15363" name="Rectangle 3"/>
          <p:cNvSpPr>
            <a:spLocks noGrp="1" noChangeArrowheads="1"/>
          </p:cNvSpPr>
          <p:nvPr>
            <p:ph type="body" idx="1"/>
          </p:nvPr>
        </p:nvSpPr>
        <p:spPr/>
        <p:txBody>
          <a:bodyPr/>
          <a:lstStyle/>
          <a:p>
            <a:r>
              <a:rPr lang="en-US" altLang="en-US" sz="2800"/>
              <a:t>Christians are aware that the Bible pictures the Christian life as a spiritual war:</a:t>
            </a:r>
            <a:endParaRPr lang="en-US" altLang="en-US" sz="2800">
              <a:effectLst/>
            </a:endParaRPr>
          </a:p>
          <a:p>
            <a:pPr lvl="1"/>
            <a:r>
              <a:rPr lang="en-US" altLang="en-US" sz="2400">
                <a:effectLst/>
              </a:rPr>
              <a:t>Ephesians 6:12 (NIV) For our struggle is not against flesh and blood, but against the rulers, against the authorities, against the powers of this dark world and against the spiritual forces of evil in the heavenly realms. </a:t>
            </a:r>
          </a:p>
          <a:p>
            <a:r>
              <a:rPr lang="en-US" altLang="en-US" sz="2800">
                <a:effectLst/>
              </a:rPr>
              <a:t>We sometimes forget that this warfare is also operating at all levels of society:</a:t>
            </a:r>
          </a:p>
          <a:p>
            <a:endParaRPr lang="en-US" altLang="en-US" sz="2800"/>
          </a:p>
        </p:txBody>
      </p:sp>
    </p:spTree>
    <p:custDataLst>
      <p:tags r:id="rId1"/>
    </p:custDataLst>
  </p:cSld>
  <p:clrMapOvr>
    <a:masterClrMapping/>
  </p:clrMapOvr>
  <p:transition advTm="289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4000"/>
              <a:t>Spiritual Warfare </a:t>
            </a:r>
            <a:br>
              <a:rPr lang="en-US" altLang="en-US" sz="4000"/>
            </a:br>
            <a:r>
              <a:rPr lang="en-US" altLang="en-US" sz="4000"/>
              <a:t>on the Level of Nations</a:t>
            </a:r>
          </a:p>
        </p:txBody>
      </p:sp>
      <p:sp>
        <p:nvSpPr>
          <p:cNvPr id="16388" name="Text Box 4"/>
          <p:cNvSpPr txBox="1">
            <a:spLocks noChangeArrowheads="1"/>
          </p:cNvSpPr>
          <p:nvPr/>
        </p:nvSpPr>
        <p:spPr bwMode="auto">
          <a:xfrm>
            <a:off x="609600" y="1676400"/>
            <a:ext cx="7924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Daniel 10:13 (NIV) But the prince of the Persian kingdom resisted me [Gabriel] twenty-one days. Then Michael, one of the chief princes, came to help me, because I was detained there with the king of Persia … 20 So he said, "Do you know why I have come to you? Soon I will return to fight against the prince of Persia, and when I go, the prince of Greece will come."</a:t>
            </a:r>
          </a:p>
        </p:txBody>
      </p:sp>
      <p:sp>
        <p:nvSpPr>
          <p:cNvPr id="16389" name="Text Box 5"/>
          <p:cNvSpPr txBox="1">
            <a:spLocks noChangeArrowheads="1"/>
          </p:cNvSpPr>
          <p:nvPr/>
        </p:nvSpPr>
        <p:spPr bwMode="auto">
          <a:xfrm>
            <a:off x="609600" y="4953000"/>
            <a:ext cx="7924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See also 1 Kings 22 re/ Micaiah's vision of a deceiving spirit sent out to mislead Ahab's prophets.</a:t>
            </a:r>
          </a:p>
        </p:txBody>
      </p:sp>
    </p:spTree>
    <p:custDataLst>
      <p:tags r:id="rId1"/>
    </p:custDataLst>
  </p:cSld>
  <p:clrMapOvr>
    <a:masterClrMapping/>
  </p:clrMapOvr>
  <p:transition advTm="793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checkerboard(across)">
                                      <p:cBhvr>
                                        <p:cTn id="1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Lesson</a:t>
            </a:r>
          </a:p>
        </p:txBody>
      </p:sp>
      <p:sp>
        <p:nvSpPr>
          <p:cNvPr id="18435" name="Rectangle 3"/>
          <p:cNvSpPr>
            <a:spLocks noGrp="1" noChangeArrowheads="1"/>
          </p:cNvSpPr>
          <p:nvPr>
            <p:ph type="body" idx="1"/>
          </p:nvPr>
        </p:nvSpPr>
        <p:spPr/>
        <p:txBody>
          <a:bodyPr/>
          <a:lstStyle/>
          <a:p>
            <a:r>
              <a:rPr lang="en-US" altLang="en-US"/>
              <a:t>Spiritual warfare is not just a personal thing…</a:t>
            </a:r>
          </a:p>
          <a:p>
            <a:pPr lvl="1"/>
            <a:r>
              <a:rPr lang="en-US" altLang="en-US"/>
              <a:t>… it operates on collective levels of human activity also.</a:t>
            </a:r>
          </a:p>
          <a:p>
            <a:r>
              <a:rPr lang="en-US" altLang="en-US"/>
              <a:t>We need to be aware of this:</a:t>
            </a:r>
          </a:p>
          <a:p>
            <a:pPr lvl="1"/>
            <a:r>
              <a:rPr lang="en-US" altLang="en-US"/>
              <a:t>Seeking to understand where the battle lines are,</a:t>
            </a:r>
          </a:p>
          <a:p>
            <a:pPr lvl="1"/>
            <a:r>
              <a:rPr lang="en-US" altLang="en-US"/>
              <a:t>Trying to support the right side in each struggle.</a:t>
            </a:r>
          </a:p>
        </p:txBody>
      </p:sp>
    </p:spTree>
    <p:custDataLst>
      <p:tags r:id="rId1"/>
    </p:custDataLst>
  </p:cSld>
  <p:clrMapOvr>
    <a:masterClrMapping/>
  </p:clrMapOvr>
  <p:transition advTm="416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4000"/>
              <a:t>God</a:t>
            </a:r>
            <a:r>
              <a:rPr lang="en-US" altLang="en-US" sz="4000">
                <a:cs typeface="Arial" charset="0"/>
              </a:rPr>
              <a:t>'</a:t>
            </a:r>
            <a:r>
              <a:rPr lang="en-US" altLang="en-US" sz="4000"/>
              <a:t>s Mercy </a:t>
            </a:r>
            <a:br>
              <a:rPr lang="en-US" altLang="en-US" sz="4000"/>
            </a:br>
            <a:r>
              <a:rPr lang="en-US" altLang="en-US" sz="4000"/>
              <a:t>in the History of Nations</a:t>
            </a:r>
          </a:p>
        </p:txBody>
      </p:sp>
      <p:sp>
        <p:nvSpPr>
          <p:cNvPr id="19460" name="Text Box 4"/>
          <p:cNvSpPr txBox="1">
            <a:spLocks noChangeArrowheads="1"/>
          </p:cNvSpPr>
          <p:nvPr/>
        </p:nvSpPr>
        <p:spPr bwMode="auto">
          <a:xfrm>
            <a:off x="609600" y="1981200"/>
            <a:ext cx="792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Psalm 33:12-13 (NIV) Blessed is the nation whose God is the LORD, the people he chose for his inheritance. 13 From heaven the LORD looks down and sees all mankind.</a:t>
            </a:r>
          </a:p>
        </p:txBody>
      </p:sp>
      <p:sp>
        <p:nvSpPr>
          <p:cNvPr id="19461" name="Text Box 5"/>
          <p:cNvSpPr txBox="1">
            <a:spLocks noChangeArrowheads="1"/>
          </p:cNvSpPr>
          <p:nvPr/>
        </p:nvSpPr>
        <p:spPr bwMode="auto">
          <a:xfrm>
            <a:off x="609600" y="4038600"/>
            <a:ext cx="792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Isaiah 65:1 (NIV) I revealed myself to those who did not ask for me; I was found by those who did not seek me. To a nation that did not call on my name, I said, "Here am I, here am I."</a:t>
            </a:r>
          </a:p>
        </p:txBody>
      </p:sp>
    </p:spTree>
    <p:custDataLst>
      <p:tags r:id="rId1"/>
    </p:custDataLst>
  </p:cSld>
  <p:clrMapOvr>
    <a:masterClrMapping/>
  </p:clrMapOvr>
  <p:transition advTm="583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checkerboard(across)">
                                      <p:cBhvr>
                                        <p:cTn id="12"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Lesson</a:t>
            </a:r>
          </a:p>
        </p:txBody>
      </p:sp>
      <p:sp>
        <p:nvSpPr>
          <p:cNvPr id="21507" name="Rectangle 3"/>
          <p:cNvSpPr>
            <a:spLocks noGrp="1" noChangeArrowheads="1"/>
          </p:cNvSpPr>
          <p:nvPr>
            <p:ph type="body" sz="half" idx="1"/>
          </p:nvPr>
        </p:nvSpPr>
        <p:spPr/>
        <p:txBody>
          <a:bodyPr/>
          <a:lstStyle/>
          <a:p>
            <a:r>
              <a:rPr lang="en-US" altLang="en-US" sz="2800"/>
              <a:t>God's mercy and election has operated on the level of nations too.</a:t>
            </a:r>
          </a:p>
          <a:p>
            <a:r>
              <a:rPr lang="en-US" altLang="en-US" sz="2800"/>
              <a:t>God has not given up on them yet.</a:t>
            </a:r>
          </a:p>
          <a:p>
            <a:r>
              <a:rPr lang="en-US" altLang="en-US" sz="2800"/>
              <a:t>Neither should we!</a:t>
            </a:r>
          </a:p>
        </p:txBody>
      </p:sp>
      <p:pic>
        <p:nvPicPr>
          <p:cNvPr id="21509" name="Picture 5" descr="earthcirc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07000" y="2411413"/>
            <a:ext cx="2921000" cy="290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27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4000"/>
              <a:t>Righteousness &amp; </a:t>
            </a:r>
            <a:br>
              <a:rPr lang="en-US" altLang="en-US" sz="4000"/>
            </a:br>
            <a:r>
              <a:rPr lang="en-US" altLang="en-US" sz="4000"/>
              <a:t>National Prosperity</a:t>
            </a:r>
          </a:p>
        </p:txBody>
      </p:sp>
      <p:sp>
        <p:nvSpPr>
          <p:cNvPr id="22532" name="Text Box 4"/>
          <p:cNvSpPr txBox="1">
            <a:spLocks noChangeArrowheads="1"/>
          </p:cNvSpPr>
          <p:nvPr/>
        </p:nvSpPr>
        <p:spPr bwMode="auto">
          <a:xfrm>
            <a:off x="609600" y="20574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Proverbs 14:34 (NIV) Righteousness exalts a nation, but sin is a disgrace to any people. </a:t>
            </a:r>
          </a:p>
        </p:txBody>
      </p:sp>
      <p:sp>
        <p:nvSpPr>
          <p:cNvPr id="22533" name="Text Box 5"/>
          <p:cNvSpPr txBox="1">
            <a:spLocks noChangeArrowheads="1"/>
          </p:cNvSpPr>
          <p:nvPr/>
        </p:nvSpPr>
        <p:spPr bwMode="auto">
          <a:xfrm>
            <a:off x="609600" y="33528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Consider this verse from the perspective of God's actions.</a:t>
            </a:r>
          </a:p>
        </p:txBody>
      </p:sp>
      <p:sp>
        <p:nvSpPr>
          <p:cNvPr id="22534" name="Text Box 6"/>
          <p:cNvSpPr txBox="1">
            <a:spLocks noChangeArrowheads="1"/>
          </p:cNvSpPr>
          <p:nvPr/>
        </p:nvSpPr>
        <p:spPr bwMode="auto">
          <a:xfrm>
            <a:off x="685800" y="4648200"/>
            <a:ext cx="7924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Jeremiah 12:17 (NIV) "But if any nation does not listen, I will completely uproot and destroy it," declares the LORD. </a:t>
            </a:r>
          </a:p>
        </p:txBody>
      </p:sp>
    </p:spTree>
    <p:custDataLst>
      <p:tags r:id="rId1"/>
    </p:custDataLst>
  </p:cSld>
  <p:clrMapOvr>
    <a:masterClrMapping/>
  </p:clrMapOvr>
  <p:transition advTm="798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heckerboard(across)">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checkerboard(across)">
                                      <p:cBhvr>
                                        <p:cTn id="12" dur="500"/>
                                        <p:tgtEl>
                                          <p:spTgt spid="22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checkerboard(across)">
                                      <p:cBhvr>
                                        <p:cTn id="17"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P spid="225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4000"/>
              <a:t>Amos 1-2: God</a:t>
            </a:r>
            <a:r>
              <a:rPr lang="en-US" altLang="en-US" sz="4000">
                <a:cs typeface="Arial" charset="0"/>
              </a:rPr>
              <a:t>'</a:t>
            </a:r>
            <a:r>
              <a:rPr lang="en-US" altLang="en-US" sz="4000"/>
              <a:t>s Judgment for National Sins</a:t>
            </a:r>
          </a:p>
        </p:txBody>
      </p:sp>
      <p:sp>
        <p:nvSpPr>
          <p:cNvPr id="24579" name="Rectangle 3"/>
          <p:cNvSpPr>
            <a:spLocks noGrp="1" noChangeArrowheads="1"/>
          </p:cNvSpPr>
          <p:nvPr>
            <p:ph type="body" idx="1"/>
          </p:nvPr>
        </p:nvSpPr>
        <p:spPr>
          <a:xfrm>
            <a:off x="457200" y="1828800"/>
            <a:ext cx="8229600" cy="4530725"/>
          </a:xfrm>
        </p:spPr>
        <p:txBody>
          <a:bodyPr/>
          <a:lstStyle/>
          <a:p>
            <a:r>
              <a:rPr lang="en-US" altLang="en-US" sz="2800"/>
              <a:t>Syria: atrocities against Gilead</a:t>
            </a:r>
          </a:p>
          <a:p>
            <a:r>
              <a:rPr lang="en-US" altLang="en-US" sz="2800"/>
              <a:t>Gaza: deporting people to slavery</a:t>
            </a:r>
          </a:p>
          <a:p>
            <a:r>
              <a:rPr lang="en-US" altLang="en-US" sz="2800"/>
              <a:t>Tyre: same</a:t>
            </a:r>
          </a:p>
          <a:p>
            <a:r>
              <a:rPr lang="en-US" altLang="en-US" sz="2800"/>
              <a:t>Edom: no compassion on Israel</a:t>
            </a:r>
          </a:p>
          <a:p>
            <a:r>
              <a:rPr lang="en-US" altLang="en-US" sz="2800"/>
              <a:t>Ammon: atrocities, imperialism</a:t>
            </a:r>
          </a:p>
          <a:p>
            <a:r>
              <a:rPr lang="en-US" altLang="en-US" sz="2800"/>
              <a:t>Moab: desecrated body of Edom's king</a:t>
            </a:r>
          </a:p>
          <a:p>
            <a:r>
              <a:rPr lang="en-US" altLang="en-US" sz="2800"/>
              <a:t>Judah: rejecting God's laws, lying</a:t>
            </a:r>
          </a:p>
          <a:p>
            <a:r>
              <a:rPr lang="en-US" altLang="en-US" sz="2800"/>
              <a:t>Israel: oppressing poor, sexual sins</a:t>
            </a:r>
          </a:p>
        </p:txBody>
      </p:sp>
    </p:spTree>
    <p:custDataLst>
      <p:tags r:id="rId1"/>
    </p:custDataLst>
  </p:cSld>
  <p:clrMapOvr>
    <a:masterClrMapping/>
  </p:clrMapOvr>
  <p:transition advTm="1989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 calcmode="lin" valueType="num">
                                      <p:cBhvr additive="base">
                                        <p:cTn id="43"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579">
                                            <p:txEl>
                                              <p:pRg st="7" end="7"/>
                                            </p:txEl>
                                          </p:spTgt>
                                        </p:tgtEl>
                                        <p:attrNameLst>
                                          <p:attrName>style.visibility</p:attrName>
                                        </p:attrNameLst>
                                      </p:cBhvr>
                                      <p:to>
                                        <p:strVal val="visible"/>
                                      </p:to>
                                    </p:set>
                                    <p:anim calcmode="lin" valueType="num">
                                      <p:cBhvr additive="base">
                                        <p:cTn id="49"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3.2"/>
</p:tagLst>
</file>

<file path=ppt/tags/tag10.xml><?xml version="1.0" encoding="utf-8"?>
<p:tagLst xmlns:a="http://schemas.openxmlformats.org/drawingml/2006/main" xmlns:r="http://schemas.openxmlformats.org/officeDocument/2006/relationships" xmlns:p="http://schemas.openxmlformats.org/presentationml/2006/main">
  <p:tag name="TIMING" val="|5.8"/>
</p:tagLst>
</file>

<file path=ppt/tags/tag11.xml><?xml version="1.0" encoding="utf-8"?>
<p:tagLst xmlns:a="http://schemas.openxmlformats.org/drawingml/2006/main" xmlns:r="http://schemas.openxmlformats.org/officeDocument/2006/relationships" xmlns:p="http://schemas.openxmlformats.org/presentationml/2006/main">
  <p:tag name="TIMING" val="|1.5|5.4|18.7"/>
</p:tagLst>
</file>

<file path=ppt/tags/tag12.xml><?xml version="1.0" encoding="utf-8"?>
<p:tagLst xmlns:a="http://schemas.openxmlformats.org/drawingml/2006/main" xmlns:r="http://schemas.openxmlformats.org/officeDocument/2006/relationships" xmlns:p="http://schemas.openxmlformats.org/presentationml/2006/main">
  <p:tag name="TIMING" val="|4.2|45.9"/>
</p:tagLst>
</file>

<file path=ppt/tags/tag13.xml><?xml version="1.0" encoding="utf-8"?>
<p:tagLst xmlns:a="http://schemas.openxmlformats.org/drawingml/2006/main" xmlns:r="http://schemas.openxmlformats.org/officeDocument/2006/relationships" xmlns:p="http://schemas.openxmlformats.org/presentationml/2006/main">
  <p:tag name="TIMING" val="|0.7|30.8"/>
</p:tagLst>
</file>

<file path=ppt/tags/tag14.xml><?xml version="1.0" encoding="utf-8"?>
<p:tagLst xmlns:a="http://schemas.openxmlformats.org/drawingml/2006/main" xmlns:r="http://schemas.openxmlformats.org/officeDocument/2006/relationships" xmlns:p="http://schemas.openxmlformats.org/presentationml/2006/main">
  <p:tag name="TIMING" val="|3.8|5.7|14"/>
</p:tagLst>
</file>

<file path=ppt/tags/tag15.xml><?xml version="1.0" encoding="utf-8"?>
<p:tagLst xmlns:a="http://schemas.openxmlformats.org/drawingml/2006/main" xmlns:r="http://schemas.openxmlformats.org/officeDocument/2006/relationships" xmlns:p="http://schemas.openxmlformats.org/presentationml/2006/main">
  <p:tag name="TIMING" val="|0.5|2.9|14"/>
</p:tagLst>
</file>

<file path=ppt/tags/tag16.xml><?xml version="1.0" encoding="utf-8"?>
<p:tagLst xmlns:a="http://schemas.openxmlformats.org/drawingml/2006/main" xmlns:r="http://schemas.openxmlformats.org/officeDocument/2006/relationships" xmlns:p="http://schemas.openxmlformats.org/presentationml/2006/main">
  <p:tag name="TIMING" val="|0.3|4.2"/>
</p:tagLst>
</file>

<file path=ppt/tags/tag17.xml><?xml version="1.0" encoding="utf-8"?>
<p:tagLst xmlns:a="http://schemas.openxmlformats.org/drawingml/2006/main" xmlns:r="http://schemas.openxmlformats.org/officeDocument/2006/relationships" xmlns:p="http://schemas.openxmlformats.org/presentationml/2006/main">
  <p:tag name="TIMING" val="|0.2|3.4|22.2"/>
</p:tagLst>
</file>

<file path=ppt/tags/tag18.xml><?xml version="1.0" encoding="utf-8"?>
<p:tagLst xmlns:a="http://schemas.openxmlformats.org/drawingml/2006/main" xmlns:r="http://schemas.openxmlformats.org/officeDocument/2006/relationships" xmlns:p="http://schemas.openxmlformats.org/presentationml/2006/main">
  <p:tag name="TIMING" val="|1|3.4|6.2"/>
</p:tagLst>
</file>

<file path=ppt/tags/tag19.xml><?xml version="1.0" encoding="utf-8"?>
<p:tagLst xmlns:a="http://schemas.openxmlformats.org/drawingml/2006/main" xmlns:r="http://schemas.openxmlformats.org/officeDocument/2006/relationships" xmlns:p="http://schemas.openxmlformats.org/presentationml/2006/main">
  <p:tag name="TIMING" val="|0.4|2.3|0.9"/>
</p:tagLst>
</file>

<file path=ppt/tags/tag2.xml><?xml version="1.0" encoding="utf-8"?>
<p:tagLst xmlns:a="http://schemas.openxmlformats.org/drawingml/2006/main" xmlns:r="http://schemas.openxmlformats.org/officeDocument/2006/relationships" xmlns:p="http://schemas.openxmlformats.org/presentationml/2006/main">
  <p:tag name="TIMING" val="|2.1|8.6|4.9|5.4|2.3|2.4"/>
</p:tagLst>
</file>

<file path=ppt/tags/tag3.xml><?xml version="1.0" encoding="utf-8"?>
<p:tagLst xmlns:a="http://schemas.openxmlformats.org/drawingml/2006/main" xmlns:r="http://schemas.openxmlformats.org/officeDocument/2006/relationships" xmlns:p="http://schemas.openxmlformats.org/presentationml/2006/main">
  <p:tag name="TIMING" val="|1.5|5.5|13.9"/>
</p:tagLst>
</file>

<file path=ppt/tags/tag4.xml><?xml version="1.0" encoding="utf-8"?>
<p:tagLst xmlns:a="http://schemas.openxmlformats.org/drawingml/2006/main" xmlns:r="http://schemas.openxmlformats.org/officeDocument/2006/relationships" xmlns:p="http://schemas.openxmlformats.org/presentationml/2006/main">
  <p:tag name="TIMING" val="|0.9|45.6"/>
</p:tagLst>
</file>

<file path=ppt/tags/tag5.xml><?xml version="1.0" encoding="utf-8"?>
<p:tagLst xmlns:a="http://schemas.openxmlformats.org/drawingml/2006/main" xmlns:r="http://schemas.openxmlformats.org/officeDocument/2006/relationships" xmlns:p="http://schemas.openxmlformats.org/presentationml/2006/main">
  <p:tag name="TIMING" val="|1.2|3.8|11.9|1.5|3.1"/>
</p:tagLst>
</file>

<file path=ppt/tags/tag6.xml><?xml version="1.0" encoding="utf-8"?>
<p:tagLst xmlns:a="http://schemas.openxmlformats.org/drawingml/2006/main" xmlns:r="http://schemas.openxmlformats.org/officeDocument/2006/relationships" xmlns:p="http://schemas.openxmlformats.org/presentationml/2006/main">
  <p:tag name="TIMING" val="|5.9|11.5"/>
</p:tagLst>
</file>

<file path=ppt/tags/tag7.xml><?xml version="1.0" encoding="utf-8"?>
<p:tagLst xmlns:a="http://schemas.openxmlformats.org/drawingml/2006/main" xmlns:r="http://schemas.openxmlformats.org/officeDocument/2006/relationships" xmlns:p="http://schemas.openxmlformats.org/presentationml/2006/main">
  <p:tag name="TIMING" val="|0.7|4.2|3.5"/>
</p:tagLst>
</file>

<file path=ppt/tags/tag8.xml><?xml version="1.0" encoding="utf-8"?>
<p:tagLst xmlns:a="http://schemas.openxmlformats.org/drawingml/2006/main" xmlns:r="http://schemas.openxmlformats.org/officeDocument/2006/relationships" xmlns:p="http://schemas.openxmlformats.org/presentationml/2006/main">
  <p:tag name="TIMING" val="|5.2|34.6|11.9"/>
</p:tagLst>
</file>

<file path=ppt/tags/tag9.xml><?xml version="1.0" encoding="utf-8"?>
<p:tagLst xmlns:a="http://schemas.openxmlformats.org/drawingml/2006/main" xmlns:r="http://schemas.openxmlformats.org/officeDocument/2006/relationships" xmlns:p="http://schemas.openxmlformats.org/presentationml/2006/main">
  <p:tag name="TIMING" val="|21.3|19.1|15.3|6.7|29.4|19.2|14.6|4.9"/>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Globe</Template>
  <TotalTime>155</TotalTime>
  <Words>1309</Words>
  <Application>Microsoft Office PowerPoint</Application>
  <PresentationFormat>On-screen Show (4:3)</PresentationFormat>
  <Paragraphs>76</Paragraphs>
  <Slides>19</Slides>
  <Notes>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Globe</vt:lpstr>
      <vt:lpstr>God &amp; the Nations</vt:lpstr>
      <vt:lpstr>Independence Day</vt:lpstr>
      <vt:lpstr>Spiritual Warfare  on the Level of Nations</vt:lpstr>
      <vt:lpstr>Spiritual Warfare  on the Level of Nations</vt:lpstr>
      <vt:lpstr>Lesson</vt:lpstr>
      <vt:lpstr>God's Mercy  in the History of Nations</vt:lpstr>
      <vt:lpstr>Lesson</vt:lpstr>
      <vt:lpstr>Righteousness &amp;  National Prosperity</vt:lpstr>
      <vt:lpstr>Amos 1-2: God's Judgment for National Sins</vt:lpstr>
      <vt:lpstr>Jeremiah 18: God's  Judgment for National Sins</vt:lpstr>
      <vt:lpstr>Lesson</vt:lpstr>
      <vt:lpstr>Obedience to God  &amp; National Testimony</vt:lpstr>
      <vt:lpstr>Lesson</vt:lpstr>
      <vt:lpstr>The Church is a 'Nation'  Scattered among the Nations</vt:lpstr>
      <vt:lpstr>The Church is a 'Nation'  Scattered among the Nations</vt:lpstr>
      <vt:lpstr>The Church is a 'Nation'  Scattered among the Nations</vt:lpstr>
      <vt:lpstr>The Church is a 'Nation'  Scattered among the Nations</vt:lpstr>
      <vt:lpstr>Lesson</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&amp; the Nations</dc:title>
  <dc:creator>rnewman</dc:creator>
  <cp:lastModifiedBy>Newman</cp:lastModifiedBy>
  <cp:revision>77</cp:revision>
  <dcterms:created xsi:type="dcterms:W3CDTF">2007-09-04T20:43:38Z</dcterms:created>
  <dcterms:modified xsi:type="dcterms:W3CDTF">2015-07-04T15:44:15Z</dcterms:modified>
</cp:coreProperties>
</file>