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CD7EF-534B-4A61-85C3-4FC154DCE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47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71979-B701-4DD7-88AB-7E943E9851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31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09E1D-3C42-41C9-92E4-57696B3589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117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15499BF-646B-42B9-B071-FE7FAB81C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32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02C7D-0A25-4821-8138-28A03FE4C9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93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CC408-2B97-4139-9D94-6E7FF977F3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47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B38CD-D50D-48E8-AE02-42C5516FA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50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22A4A-CB72-4085-8511-67B5C3DA42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0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B7BEE-2121-4F97-B58E-FE17C3B297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30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7696A-87B8-4586-B5F0-44676E926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84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FA4D9-5429-4862-8AA7-94034314FF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95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6E07D-7C9B-44E9-9406-52C9D7E217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15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DF1936-2DA3-4496-8644-6BF9431093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AORed"/>
          <p:cNvPicPr>
            <a:picLocks noChangeAspect="1" noChangeArrowheads="1"/>
          </p:cNvPicPr>
          <p:nvPr/>
        </p:nvPicPr>
        <p:blipFill>
          <a:blip r:embed="rId5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50888"/>
            <a:ext cx="5486400" cy="535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6000"/>
              <a:t>Gnosticism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Robert C. Newman</a:t>
            </a:r>
          </a:p>
          <a:p>
            <a:r>
              <a:rPr lang="en-US" altLang="en-US"/>
              <a:t>from Robert M. Grant, </a:t>
            </a:r>
            <a:r>
              <a:rPr lang="en-US" altLang="en-US" i="1"/>
              <a:t>Gnosticism</a:t>
            </a:r>
            <a:endParaRPr lang="en-US" altLang="en-US"/>
          </a:p>
          <a:p>
            <a:r>
              <a:rPr lang="en-US" altLang="en-US"/>
              <a:t>and Irenaeus, </a:t>
            </a:r>
            <a:r>
              <a:rPr lang="en-US" altLang="en-US" i="1"/>
              <a:t>Against Heresies</a:t>
            </a:r>
          </a:p>
        </p:txBody>
      </p:sp>
      <p:pic>
        <p:nvPicPr>
          <p:cNvPr id="2" name="Gnosticis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5715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06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Gnosticism Characterized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This world is unredeemably bad.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Salvation is escape from the world, by means of self-knowledge.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God is completely transcendent.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Between God &amp; the world are numerous intermediate spirit beings, called aeons, one (or more) of whom made this world.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Somehow, some of the divine spark was trapped in the world in (some) humans.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The Redeemer came down to give knowledge by which humans may be saved.</a:t>
            </a:r>
          </a:p>
        </p:txBody>
      </p:sp>
    </p:spTree>
    <p:custDataLst>
      <p:tags r:id="rId1"/>
    </p:custDataLst>
  </p:cSld>
  <p:clrMapOvr>
    <a:masterClrMapping/>
  </p:clrMapOvr>
  <p:transition advTm="520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Gnosticism Characterized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Humans are divided into 3 classes:</a:t>
            </a:r>
          </a:p>
          <a:p>
            <a:pPr lvl="1">
              <a:lnSpc>
                <a:spcPct val="90000"/>
              </a:lnSpc>
            </a:pPr>
            <a:r>
              <a:rPr lang="en-US" altLang="en-US" i="1"/>
              <a:t>Hulic</a:t>
            </a:r>
            <a:r>
              <a:rPr lang="en-US" altLang="en-US"/>
              <a:t> – earthly, material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Incapable of salvation</a:t>
            </a:r>
          </a:p>
          <a:p>
            <a:pPr lvl="1">
              <a:lnSpc>
                <a:spcPct val="90000"/>
              </a:lnSpc>
            </a:pPr>
            <a:r>
              <a:rPr lang="en-US" altLang="en-US" i="1"/>
              <a:t>Psychic</a:t>
            </a:r>
            <a:r>
              <a:rPr lang="en-US" altLang="en-US"/>
              <a:t> – animal, soulish, spiritual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Capable of salvation 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Need to accept Gnostic gospel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Usually orthodox Christians are put in this class</a:t>
            </a:r>
          </a:p>
          <a:p>
            <a:pPr lvl="1">
              <a:lnSpc>
                <a:spcPct val="90000"/>
              </a:lnSpc>
            </a:pPr>
            <a:r>
              <a:rPr lang="en-US" altLang="en-US" i="1"/>
              <a:t>Pneumatic</a:t>
            </a:r>
            <a:r>
              <a:rPr lang="en-US" altLang="en-US"/>
              <a:t> – spiritual 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Already saved by nature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Typically, the Gnostic leaders</a:t>
            </a:r>
          </a:p>
        </p:txBody>
      </p:sp>
    </p:spTree>
    <p:custDataLst>
      <p:tags r:id="rId1"/>
    </p:custDataLst>
  </p:cSld>
  <p:clrMapOvr>
    <a:masterClrMapping/>
  </p:clrMapOvr>
  <p:transition advTm="587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Origin of Gnosticism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/>
              <a:t>Very controversial</a:t>
            </a:r>
          </a:p>
          <a:p>
            <a:r>
              <a:rPr lang="en-US" altLang="en-US"/>
              <a:t>From ancient Oriental religion?</a:t>
            </a:r>
          </a:p>
          <a:p>
            <a:pPr lvl="1"/>
            <a:r>
              <a:rPr lang="en-US" altLang="en-US"/>
              <a:t>Zoroastrian, Mesopotamian, Indian?</a:t>
            </a:r>
          </a:p>
          <a:p>
            <a:r>
              <a:rPr lang="en-US" altLang="en-US"/>
              <a:t>From heterodox Judaism?</a:t>
            </a:r>
          </a:p>
          <a:p>
            <a:pPr lvl="1"/>
            <a:r>
              <a:rPr lang="en-US" altLang="en-US"/>
              <a:t>Apocalyptic, mystical?</a:t>
            </a:r>
          </a:p>
          <a:p>
            <a:r>
              <a:rPr lang="en-US" altLang="en-US"/>
              <a:t>From heterodox Christianity?</a:t>
            </a:r>
          </a:p>
          <a:p>
            <a:r>
              <a:rPr lang="en-US" altLang="en-US"/>
              <a:t>From late Hellenistic philosophy?</a:t>
            </a:r>
          </a:p>
          <a:p>
            <a:pPr lvl="1"/>
            <a:r>
              <a:rPr lang="en-US" altLang="en-US"/>
              <a:t>Neoplatonism?</a:t>
            </a:r>
          </a:p>
        </p:txBody>
      </p:sp>
    </p:spTree>
    <p:custDataLst>
      <p:tags r:id="rId1"/>
    </p:custDataLst>
  </p:cSld>
  <p:clrMapOvr>
    <a:masterClrMapping/>
  </p:clrMapOvr>
  <p:transition advTm="64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Early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Christian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 Gnostics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400"/>
              <a:t>Lots of Gnostic “gurus” and groups:</a:t>
            </a:r>
          </a:p>
          <a:p>
            <a:r>
              <a:rPr lang="en-US" altLang="en-US" sz="2400"/>
              <a:t>Simon Magus</a:t>
            </a:r>
          </a:p>
          <a:p>
            <a:r>
              <a:rPr lang="en-US" altLang="en-US" sz="2400"/>
              <a:t>Menander</a:t>
            </a:r>
          </a:p>
          <a:p>
            <a:r>
              <a:rPr lang="en-US" altLang="en-US" sz="2400"/>
              <a:t>Saturninus</a:t>
            </a:r>
          </a:p>
          <a:p>
            <a:r>
              <a:rPr lang="en-US" altLang="en-US" sz="2400"/>
              <a:t>Basilides</a:t>
            </a:r>
          </a:p>
          <a:p>
            <a:r>
              <a:rPr lang="en-US" altLang="en-US" sz="2400"/>
              <a:t>Carpocrates</a:t>
            </a:r>
          </a:p>
          <a:p>
            <a:r>
              <a:rPr lang="en-US" altLang="en-US" sz="2400"/>
              <a:t>Cerinthus</a:t>
            </a:r>
          </a:p>
          <a:p>
            <a:r>
              <a:rPr lang="en-US" altLang="en-US" sz="2400"/>
              <a:t>The Ebionites</a:t>
            </a:r>
          </a:p>
          <a:p>
            <a:r>
              <a:rPr lang="en-US" altLang="en-US" sz="2400"/>
              <a:t>Valentinus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1336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Nicolaitans</a:t>
            </a:r>
          </a:p>
          <a:p>
            <a:pPr>
              <a:lnSpc>
                <a:spcPct val="90000"/>
              </a:lnSpc>
            </a:pPr>
            <a:r>
              <a:rPr lang="en-US" altLang="en-US"/>
              <a:t>Cerdo</a:t>
            </a:r>
          </a:p>
          <a:p>
            <a:pPr>
              <a:lnSpc>
                <a:spcPct val="90000"/>
              </a:lnSpc>
            </a:pPr>
            <a:r>
              <a:rPr lang="en-US" altLang="en-US"/>
              <a:t>Marcion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Encratites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Barbelo-Gnostics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Sethian-Ophites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Cainites</a:t>
            </a: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381000" y="5257800"/>
            <a:ext cx="25146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1369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68" grpId="0" build="p"/>
      <p:bldP spid="112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Gnostic </a:t>
            </a:r>
            <a:r>
              <a:rPr lang="en-US" altLang="en-US" sz="4000">
                <a:cs typeface="Arial" charset="0"/>
              </a:rPr>
              <a:t>"</a:t>
            </a:r>
            <a:r>
              <a:rPr lang="en-US" altLang="en-US" sz="4000"/>
              <a:t>Aeons</a:t>
            </a:r>
            <a:r>
              <a:rPr lang="en-US" altLang="en-US" sz="4000">
                <a:cs typeface="Arial" charset="0"/>
              </a:rPr>
              <a:t>"</a:t>
            </a:r>
            <a:r>
              <a:rPr lang="en-US" altLang="en-US" sz="4000"/>
              <a:t/>
            </a:r>
            <a:br>
              <a:rPr lang="en-US" altLang="en-US" sz="4000"/>
            </a:br>
            <a:r>
              <a:rPr lang="en-US" altLang="en-US" sz="2800"/>
              <a:t>in system of Valentinus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THE OGDOAD: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Proarche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Ennoea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Nous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Aletheia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Logos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Zoe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Anthropos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Ecclesia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THE DECAD: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Bythius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Mixis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Ageratos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Henosis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Autophyes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Hedone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Acinetos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Syncrasis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Monogenes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Macaria</a:t>
            </a:r>
          </a:p>
        </p:txBody>
      </p:sp>
    </p:spTree>
    <p:custDataLst>
      <p:tags r:id="rId1"/>
    </p:custDataLst>
  </p:cSld>
  <p:clrMapOvr>
    <a:masterClrMapping/>
  </p:clrMapOvr>
  <p:transition advTm="1281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  <p:bldP spid="1536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Gnostic </a:t>
            </a:r>
            <a:r>
              <a:rPr lang="en-US" altLang="en-US" sz="4000">
                <a:cs typeface="Arial" charset="0"/>
              </a:rPr>
              <a:t>"</a:t>
            </a:r>
            <a:r>
              <a:rPr lang="en-US" altLang="en-US" sz="4000"/>
              <a:t>Aeons</a:t>
            </a:r>
            <a:r>
              <a:rPr lang="en-US" altLang="en-US" sz="4000">
                <a:cs typeface="Arial" charset="0"/>
              </a:rPr>
              <a:t>"</a:t>
            </a:r>
            <a:r>
              <a:rPr lang="en-US" altLang="en-US" sz="4000"/>
              <a:t> </a:t>
            </a:r>
            <a:br>
              <a:rPr lang="en-US" altLang="en-US" sz="4000"/>
            </a:br>
            <a:r>
              <a:rPr lang="en-US" altLang="en-US" sz="2800"/>
              <a:t>in system of Valentinus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THE DUODECAD:</a:t>
            </a:r>
          </a:p>
          <a:p>
            <a:pPr>
              <a:lnSpc>
                <a:spcPct val="90000"/>
              </a:lnSpc>
            </a:pPr>
            <a:r>
              <a:rPr lang="en-US" altLang="en-US"/>
              <a:t>Paracletus</a:t>
            </a:r>
          </a:p>
          <a:p>
            <a:pPr>
              <a:lnSpc>
                <a:spcPct val="90000"/>
              </a:lnSpc>
            </a:pPr>
            <a:r>
              <a:rPr lang="en-US" altLang="en-US"/>
              <a:t>Pistis</a:t>
            </a:r>
          </a:p>
          <a:p>
            <a:pPr>
              <a:lnSpc>
                <a:spcPct val="90000"/>
              </a:lnSpc>
            </a:pPr>
            <a:r>
              <a:rPr lang="en-US" altLang="en-US"/>
              <a:t>Patricos</a:t>
            </a:r>
          </a:p>
          <a:p>
            <a:pPr>
              <a:lnSpc>
                <a:spcPct val="90000"/>
              </a:lnSpc>
            </a:pPr>
            <a:r>
              <a:rPr lang="en-US" altLang="en-US"/>
              <a:t>Elpis</a:t>
            </a:r>
          </a:p>
          <a:p>
            <a:pPr>
              <a:lnSpc>
                <a:spcPct val="90000"/>
              </a:lnSpc>
            </a:pPr>
            <a:r>
              <a:rPr lang="en-US" altLang="en-US"/>
              <a:t>Metricos</a:t>
            </a:r>
          </a:p>
          <a:p>
            <a:pPr>
              <a:lnSpc>
                <a:spcPct val="90000"/>
              </a:lnSpc>
            </a:pPr>
            <a:r>
              <a:rPr lang="en-US" altLang="en-US"/>
              <a:t>Agape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33600"/>
            <a:ext cx="40386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Ainos</a:t>
            </a:r>
          </a:p>
          <a:p>
            <a:pPr>
              <a:lnSpc>
                <a:spcPct val="90000"/>
              </a:lnSpc>
            </a:pPr>
            <a:r>
              <a:rPr lang="en-US" altLang="en-US"/>
              <a:t>Synesis</a:t>
            </a:r>
          </a:p>
          <a:p>
            <a:pPr>
              <a:lnSpc>
                <a:spcPct val="90000"/>
              </a:lnSpc>
            </a:pPr>
            <a:r>
              <a:rPr lang="en-US" altLang="en-US"/>
              <a:t>Ecclesiasticus</a:t>
            </a:r>
          </a:p>
          <a:p>
            <a:pPr>
              <a:lnSpc>
                <a:spcPct val="90000"/>
              </a:lnSpc>
            </a:pPr>
            <a:r>
              <a:rPr lang="en-US" altLang="en-US"/>
              <a:t>Macariotes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Theletos</a:t>
            </a:r>
          </a:p>
          <a:p>
            <a:pPr>
              <a:lnSpc>
                <a:spcPct val="90000"/>
              </a:lnSpc>
            </a:pPr>
            <a:r>
              <a:rPr lang="en-US" altLang="en-US"/>
              <a:t>Sophia</a:t>
            </a: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4572000" y="4495800"/>
            <a:ext cx="1981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916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  <p:bldP spid="17413" grpId="0" build="p"/>
      <p:bldP spid="174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Gnostic </a:t>
            </a:r>
            <a:r>
              <a:rPr lang="en-US" altLang="en-US" sz="4000">
                <a:cs typeface="Arial" charset="0"/>
              </a:rPr>
              <a:t>"</a:t>
            </a:r>
            <a:r>
              <a:rPr lang="en-US" altLang="en-US" sz="4000"/>
              <a:t>Aeons</a:t>
            </a:r>
            <a:r>
              <a:rPr lang="en-US" altLang="en-US" sz="4000">
                <a:cs typeface="Arial" charset="0"/>
              </a:rPr>
              <a:t>"</a:t>
            </a:r>
            <a:r>
              <a:rPr lang="en-US" altLang="en-US" sz="4000"/>
              <a:t> </a:t>
            </a:r>
            <a:br>
              <a:rPr lang="en-US" altLang="en-US" sz="4000"/>
            </a:br>
            <a:r>
              <a:rPr lang="en-US" altLang="en-US" sz="2800"/>
              <a:t>in system of Valentinus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The Ogdoad, Decad, &amp; Duodecad make up the PLEROMA.</a:t>
            </a:r>
          </a:p>
          <a:p>
            <a:r>
              <a:rPr lang="en-US" altLang="en-US" sz="2400"/>
              <a:t>Sophia, also called Acamoth (Wisdom), consists of spirit, animal, and matter.</a:t>
            </a:r>
          </a:p>
          <a:p>
            <a:r>
              <a:rPr lang="en-US" altLang="en-US" sz="2400"/>
              <a:t>Her child is the Demiurge, the God of everything outside the Pleroma, the Creator in Genesis.</a:t>
            </a:r>
          </a:p>
        </p:txBody>
      </p:sp>
      <p:pic>
        <p:nvPicPr>
          <p:cNvPr id="19463" name="Picture 7" descr="IAOR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817688"/>
            <a:ext cx="3733800" cy="3644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388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IAORed"/>
          <p:cNvPicPr>
            <a:picLocks noChangeAspect="1" noChangeArrowheads="1"/>
          </p:cNvPicPr>
          <p:nvPr/>
        </p:nvPicPr>
        <p:blipFill>
          <a:blip r:embed="rId3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50888"/>
            <a:ext cx="5486400" cy="535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Gnosticism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r>
              <a:rPr lang="en-US" altLang="en-US"/>
              <a:t>Believe it or not …</a:t>
            </a:r>
          </a:p>
          <a:p>
            <a:r>
              <a:rPr lang="en-US" altLang="en-US"/>
              <a:t>… is currently experiencing a revival of sorts</a:t>
            </a:r>
          </a:p>
        </p:txBody>
      </p:sp>
    </p:spTree>
    <p:custDataLst>
      <p:tags r:id="rId1"/>
    </p:custDataLst>
  </p:cSld>
  <p:clrMapOvr>
    <a:masterClrMapping/>
  </p:clrMapOvr>
  <p:transition advTm="287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0|2.2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4|8.2|7.8|9.5|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9|8.1|3.7|20.4|2.4|3.7|4.4|2.7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.7|4.8|7.5|7.2|6.2|6.2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0.8|16.7|1.2|1.6|1.4|2.3|2.7|1.6|3.8|13.2|0.7|1.3|1.5|2.5|2|5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5.2|0.5|0.7|0.9|1.1|0.9|1.1|1.4|49.1|1.1|1.1|1.1|1.3|2.2|2.1|1.2|1.2|2.5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3|1.5|0.8|1.3|0.8|0.9|2|0.8|1.6|1.4|2.4|1.6|5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8.1|8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1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335</Words>
  <Application>Microsoft Office PowerPoint</Application>
  <PresentationFormat>On-screen Show (4:3)</PresentationFormat>
  <Paragraphs>90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Gnosticism</vt:lpstr>
      <vt:lpstr>Gnosticism Characterized</vt:lpstr>
      <vt:lpstr>Gnosticism Characterized</vt:lpstr>
      <vt:lpstr>Origin of Gnosticism</vt:lpstr>
      <vt:lpstr>Early "Christian" Gnostics</vt:lpstr>
      <vt:lpstr>Gnostic "Aeons" in system of Valentinus</vt:lpstr>
      <vt:lpstr>Gnostic "Aeons"  in system of Valentinus</vt:lpstr>
      <vt:lpstr>Gnostic "Aeons"  in system of Valentinus</vt:lpstr>
      <vt:lpstr>Gnosticism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Gnosticism</dc:title>
  <dc:creator>Dr. Robert C. Newman</dc:creator>
  <cp:lastModifiedBy>Newman</cp:lastModifiedBy>
  <cp:revision>65</cp:revision>
  <dcterms:created xsi:type="dcterms:W3CDTF">2006-02-10T20:55:00Z</dcterms:created>
  <dcterms:modified xsi:type="dcterms:W3CDTF">2015-07-04T15:37:26Z</dcterms:modified>
</cp:coreProperties>
</file>