
<file path=[Content_Types].xml><?xml version="1.0" encoding="utf-8"?>
<Types xmlns="http://schemas.openxmlformats.org/package/2006/content-types">
  <Default Extension="png" ContentType="image/png"/>
  <Default Extension="mp3" ContentType="audio/unknown"/>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CC"/>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55"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6882" name="Group 18"/>
          <p:cNvGrpSpPr>
            <a:grpSpLocks/>
          </p:cNvGrpSpPr>
          <p:nvPr/>
        </p:nvGrpSpPr>
        <p:grpSpPr bwMode="auto">
          <a:xfrm>
            <a:off x="0" y="0"/>
            <a:ext cx="9144000" cy="3365500"/>
            <a:chOff x="0" y="0"/>
            <a:chExt cx="5760" cy="2120"/>
          </a:xfrm>
        </p:grpSpPr>
        <p:pic>
          <p:nvPicPr>
            <p:cNvPr id="36880" name="Picture 16" descr="ARTBANNA"/>
            <p:cNvPicPr>
              <a:picLocks noChangeAspect="1" noChangeArrowheads="1"/>
            </p:cNvPicPr>
            <p:nvPr userDrawn="1"/>
          </p:nvPicPr>
          <p:blipFill>
            <a:blip r:embed="rId2">
              <a:extLst>
                <a:ext uri="{28A0092B-C50C-407E-A947-70E740481C1C}">
                  <a14:useLocalDpi xmlns:a14="http://schemas.microsoft.com/office/drawing/2010/main" val="0"/>
                </a:ext>
              </a:extLst>
            </a:blip>
            <a:srcRect l="8125"/>
            <a:stretch>
              <a:fillRect/>
            </a:stretch>
          </p:blipFill>
          <p:spPr bwMode="invGray">
            <a:xfrm>
              <a:off x="0" y="0"/>
              <a:ext cx="5760" cy="576"/>
            </a:xfrm>
            <a:prstGeom prst="rect">
              <a:avLst/>
            </a:prstGeom>
            <a:noFill/>
            <a:extLst>
              <a:ext uri="{909E8E84-426E-40DD-AFC4-6F175D3DCCD1}">
                <a14:hiddenFill xmlns:a14="http://schemas.microsoft.com/office/drawing/2010/main">
                  <a:solidFill>
                    <a:srgbClr val="FFFFFF"/>
                  </a:solidFill>
                </a14:hiddenFill>
              </a:ext>
            </a:extLst>
          </p:spPr>
        </p:pic>
        <p:pic>
          <p:nvPicPr>
            <p:cNvPr id="36881" name="Picture 17" descr="Arthsep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8" y="2059"/>
              <a:ext cx="2832" cy="61"/>
            </a:xfrm>
            <a:prstGeom prst="rect">
              <a:avLst/>
            </a:prstGeom>
            <a:noFill/>
            <a:extLst>
              <a:ext uri="{909E8E84-426E-40DD-AFC4-6F175D3DCCD1}">
                <a14:hiddenFill xmlns:a14="http://schemas.microsoft.com/office/drawing/2010/main">
                  <a:solidFill>
                    <a:srgbClr val="FFFFFF"/>
                  </a:solidFill>
                </a14:hiddenFill>
              </a:ext>
            </a:extLst>
          </p:spPr>
        </p:pic>
      </p:grpSp>
      <p:sp>
        <p:nvSpPr>
          <p:cNvPr id="36869" name="Rectangle 5"/>
          <p:cNvSpPr>
            <a:spLocks noGrp="1" noChangeArrowheads="1"/>
          </p:cNvSpPr>
          <p:nvPr>
            <p:ph type="ctrTitle"/>
          </p:nvPr>
        </p:nvSpPr>
        <p:spPr>
          <a:xfrm>
            <a:off x="990600" y="1905000"/>
            <a:ext cx="7772400" cy="1143000"/>
          </a:xfrm>
        </p:spPr>
        <p:txBody>
          <a:bodyPr/>
          <a:lstStyle>
            <a:lvl1pPr algn="r">
              <a:defRPr/>
            </a:lvl1pPr>
          </a:lstStyle>
          <a:p>
            <a:pPr lvl="0"/>
            <a:r>
              <a:rPr lang="en-US" altLang="en-US" noProof="0" smtClean="0"/>
              <a:t>Click to edit Master title style</a:t>
            </a:r>
          </a:p>
        </p:txBody>
      </p:sp>
      <p:sp>
        <p:nvSpPr>
          <p:cNvPr id="36870"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pPr lvl="0"/>
            <a:r>
              <a:rPr lang="en-US" altLang="en-US" noProof="0" smtClean="0"/>
              <a:t>Click to edit Master subtitle style</a:t>
            </a:r>
          </a:p>
        </p:txBody>
      </p:sp>
      <p:sp>
        <p:nvSpPr>
          <p:cNvPr id="36871" name="Rectangle 7"/>
          <p:cNvSpPr>
            <a:spLocks noGrp="1" noChangeArrowheads="1"/>
          </p:cNvSpPr>
          <p:nvPr>
            <p:ph type="dt" sz="half" idx="2"/>
          </p:nvPr>
        </p:nvSpPr>
        <p:spPr>
          <a:xfrm>
            <a:off x="3359150" y="6343650"/>
            <a:ext cx="1905000" cy="457200"/>
          </a:xfrm>
        </p:spPr>
        <p:txBody>
          <a:bodyPr/>
          <a:lstStyle>
            <a:lvl1pPr>
              <a:defRPr/>
            </a:lvl1pPr>
          </a:lstStyle>
          <a:p>
            <a:endParaRPr lang="en-US" altLang="en-US"/>
          </a:p>
        </p:txBody>
      </p:sp>
      <p:sp>
        <p:nvSpPr>
          <p:cNvPr id="36872" name="Rectangle 8"/>
          <p:cNvSpPr>
            <a:spLocks noGrp="1" noChangeArrowheads="1"/>
          </p:cNvSpPr>
          <p:nvPr>
            <p:ph type="ftr" sz="quarter" idx="3"/>
          </p:nvPr>
        </p:nvSpPr>
        <p:spPr>
          <a:xfrm>
            <a:off x="6019800" y="6343650"/>
            <a:ext cx="2895600" cy="457200"/>
          </a:xfrm>
        </p:spPr>
        <p:txBody>
          <a:bodyPr/>
          <a:lstStyle>
            <a:lvl1pPr>
              <a:defRPr/>
            </a:lvl1pPr>
          </a:lstStyle>
          <a:p>
            <a:endParaRPr lang="en-US" altLang="en-US"/>
          </a:p>
        </p:txBody>
      </p:sp>
      <p:sp>
        <p:nvSpPr>
          <p:cNvPr id="36873" name="Rectangle 9"/>
          <p:cNvSpPr>
            <a:spLocks noGrp="1" noChangeArrowheads="1"/>
          </p:cNvSpPr>
          <p:nvPr>
            <p:ph type="sldNum" sz="quarter" idx="4"/>
          </p:nvPr>
        </p:nvSpPr>
        <p:spPr>
          <a:xfrm>
            <a:off x="125413" y="6361113"/>
            <a:ext cx="1905000" cy="457200"/>
          </a:xfrm>
        </p:spPr>
        <p:txBody>
          <a:bodyPr/>
          <a:lstStyle>
            <a:lvl1pPr>
              <a:defRPr/>
            </a:lvl1pPr>
          </a:lstStyle>
          <a:p>
            <a:fld id="{BFAB4731-7E06-4416-81E0-EAEC93BE8899}"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6E9984D-7EC0-4DEC-8DCC-9B98E6FF2C01}" type="slidenum">
              <a:rPr lang="en-US" altLang="en-US"/>
              <a:pPr/>
              <a:t>‹#›</a:t>
            </a:fld>
            <a:endParaRPr lang="en-US" altLang="en-US"/>
          </a:p>
        </p:txBody>
      </p:sp>
    </p:spTree>
    <p:extLst>
      <p:ext uri="{BB962C8B-B14F-4D97-AF65-F5344CB8AC3E}">
        <p14:creationId xmlns:p14="http://schemas.microsoft.com/office/powerpoint/2010/main" val="329617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722313"/>
            <a:ext cx="2159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722313"/>
            <a:ext cx="6326188"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470BF9A-5934-4E3E-A64B-6E0AD2D18C20}" type="slidenum">
              <a:rPr lang="en-US" altLang="en-US"/>
              <a:pPr/>
              <a:t>‹#›</a:t>
            </a:fld>
            <a:endParaRPr lang="en-US" altLang="en-US"/>
          </a:p>
        </p:txBody>
      </p:sp>
    </p:spTree>
    <p:extLst>
      <p:ext uri="{BB962C8B-B14F-4D97-AF65-F5344CB8AC3E}">
        <p14:creationId xmlns:p14="http://schemas.microsoft.com/office/powerpoint/2010/main" val="2288767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28613" y="1941513"/>
            <a:ext cx="4027487" cy="4114800"/>
          </a:xfrm>
        </p:spPr>
        <p:txBody>
          <a:bodyPr/>
          <a:lstStyle/>
          <a:p>
            <a:endParaRPr lang="en-US"/>
          </a:p>
        </p:txBody>
      </p:sp>
      <p:sp>
        <p:nvSpPr>
          <p:cNvPr id="4" name="Text Placeholder 3"/>
          <p:cNvSpPr>
            <a:spLocks noGrp="1"/>
          </p:cNvSpPr>
          <p:nvPr>
            <p:ph type="body"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433763" y="634365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6108700" y="634365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146050" y="6361113"/>
            <a:ext cx="1905000" cy="457200"/>
          </a:xfrm>
        </p:spPr>
        <p:txBody>
          <a:bodyPr/>
          <a:lstStyle>
            <a:lvl1pPr>
              <a:defRPr/>
            </a:lvl1pPr>
          </a:lstStyle>
          <a:p>
            <a:fld id="{7FE90958-4FAC-4DBA-8CC2-6B0C168D63C8}" type="slidenum">
              <a:rPr lang="en-US" altLang="en-US"/>
              <a:pPr/>
              <a:t>‹#›</a:t>
            </a:fld>
            <a:endParaRPr lang="en-US" altLang="en-US"/>
          </a:p>
        </p:txBody>
      </p:sp>
    </p:spTree>
    <p:extLst>
      <p:ext uri="{BB962C8B-B14F-4D97-AF65-F5344CB8AC3E}">
        <p14:creationId xmlns:p14="http://schemas.microsoft.com/office/powerpoint/2010/main" val="3197737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08500" y="1941513"/>
            <a:ext cx="4029075" cy="4114800"/>
          </a:xfrm>
        </p:spPr>
        <p:txBody>
          <a:bodyPr/>
          <a:lstStyle/>
          <a:p>
            <a:endParaRPr lang="en-US"/>
          </a:p>
        </p:txBody>
      </p:sp>
      <p:sp>
        <p:nvSpPr>
          <p:cNvPr id="5" name="Date Placeholder 4"/>
          <p:cNvSpPr>
            <a:spLocks noGrp="1"/>
          </p:cNvSpPr>
          <p:nvPr>
            <p:ph type="dt" sz="half" idx="10"/>
          </p:nvPr>
        </p:nvSpPr>
        <p:spPr>
          <a:xfrm>
            <a:off x="3433763" y="634365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6108700" y="634365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146050" y="6361113"/>
            <a:ext cx="1905000" cy="457200"/>
          </a:xfrm>
        </p:spPr>
        <p:txBody>
          <a:bodyPr/>
          <a:lstStyle>
            <a:lvl1pPr>
              <a:defRPr/>
            </a:lvl1pPr>
          </a:lstStyle>
          <a:p>
            <a:fld id="{35BECD24-697A-4981-BFF8-976BA43F2C23}" type="slidenum">
              <a:rPr lang="en-US" altLang="en-US"/>
              <a:pPr/>
              <a:t>‹#›</a:t>
            </a:fld>
            <a:endParaRPr lang="en-US" altLang="en-US"/>
          </a:p>
        </p:txBody>
      </p:sp>
    </p:spTree>
    <p:extLst>
      <p:ext uri="{BB962C8B-B14F-4D97-AF65-F5344CB8AC3E}">
        <p14:creationId xmlns:p14="http://schemas.microsoft.com/office/powerpoint/2010/main" val="369926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9F12B15-51F0-4496-8A55-CDF8870E83DC}" type="slidenum">
              <a:rPr lang="en-US" altLang="en-US"/>
              <a:pPr/>
              <a:t>‹#›</a:t>
            </a:fld>
            <a:endParaRPr lang="en-US" altLang="en-US"/>
          </a:p>
        </p:txBody>
      </p:sp>
    </p:spTree>
    <p:extLst>
      <p:ext uri="{BB962C8B-B14F-4D97-AF65-F5344CB8AC3E}">
        <p14:creationId xmlns:p14="http://schemas.microsoft.com/office/powerpoint/2010/main" val="354356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06876D-D5D2-4861-844E-047D9D2167C9}" type="slidenum">
              <a:rPr lang="en-US" altLang="en-US"/>
              <a:pPr/>
              <a:t>‹#›</a:t>
            </a:fld>
            <a:endParaRPr lang="en-US" altLang="en-US"/>
          </a:p>
        </p:txBody>
      </p:sp>
    </p:spTree>
    <p:extLst>
      <p:ext uri="{BB962C8B-B14F-4D97-AF65-F5344CB8AC3E}">
        <p14:creationId xmlns:p14="http://schemas.microsoft.com/office/powerpoint/2010/main" val="401357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F3C90C0-9E3A-4224-BFF0-FF40919D7CD7}" type="slidenum">
              <a:rPr lang="en-US" altLang="en-US"/>
              <a:pPr/>
              <a:t>‹#›</a:t>
            </a:fld>
            <a:endParaRPr lang="en-US" altLang="en-US"/>
          </a:p>
        </p:txBody>
      </p:sp>
    </p:spTree>
    <p:extLst>
      <p:ext uri="{BB962C8B-B14F-4D97-AF65-F5344CB8AC3E}">
        <p14:creationId xmlns:p14="http://schemas.microsoft.com/office/powerpoint/2010/main" val="358144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7948FAE-A0FA-4C20-9141-BD8BA361C734}" type="slidenum">
              <a:rPr lang="en-US" altLang="en-US"/>
              <a:pPr/>
              <a:t>‹#›</a:t>
            </a:fld>
            <a:endParaRPr lang="en-US" altLang="en-US"/>
          </a:p>
        </p:txBody>
      </p:sp>
    </p:spTree>
    <p:extLst>
      <p:ext uri="{BB962C8B-B14F-4D97-AF65-F5344CB8AC3E}">
        <p14:creationId xmlns:p14="http://schemas.microsoft.com/office/powerpoint/2010/main" val="120053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4FC9AB0-2E88-4624-A317-93F78DCF47FE}" type="slidenum">
              <a:rPr lang="en-US" altLang="en-US"/>
              <a:pPr/>
              <a:t>‹#›</a:t>
            </a:fld>
            <a:endParaRPr lang="en-US" altLang="en-US"/>
          </a:p>
        </p:txBody>
      </p:sp>
    </p:spTree>
    <p:extLst>
      <p:ext uri="{BB962C8B-B14F-4D97-AF65-F5344CB8AC3E}">
        <p14:creationId xmlns:p14="http://schemas.microsoft.com/office/powerpoint/2010/main" val="78394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D012AB1-A012-48D7-8F82-69215FFB9A41}" type="slidenum">
              <a:rPr lang="en-US" altLang="en-US"/>
              <a:pPr/>
              <a:t>‹#›</a:t>
            </a:fld>
            <a:endParaRPr lang="en-US" altLang="en-US"/>
          </a:p>
        </p:txBody>
      </p:sp>
    </p:spTree>
    <p:extLst>
      <p:ext uri="{BB962C8B-B14F-4D97-AF65-F5344CB8AC3E}">
        <p14:creationId xmlns:p14="http://schemas.microsoft.com/office/powerpoint/2010/main" val="12291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0EDF8DB-0DFF-4668-B964-4F0763ABD796}" type="slidenum">
              <a:rPr lang="en-US" altLang="en-US"/>
              <a:pPr/>
              <a:t>‹#›</a:t>
            </a:fld>
            <a:endParaRPr lang="en-US" altLang="en-US"/>
          </a:p>
        </p:txBody>
      </p:sp>
    </p:spTree>
    <p:extLst>
      <p:ext uri="{BB962C8B-B14F-4D97-AF65-F5344CB8AC3E}">
        <p14:creationId xmlns:p14="http://schemas.microsoft.com/office/powerpoint/2010/main" val="233638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54E449F-F710-4EAB-B34B-5F2EE83EFD17}" type="slidenum">
              <a:rPr lang="en-US" altLang="en-US"/>
              <a:pPr/>
              <a:t>‹#›</a:t>
            </a:fld>
            <a:endParaRPr lang="en-US" altLang="en-US"/>
          </a:p>
        </p:txBody>
      </p:sp>
    </p:spTree>
    <p:extLst>
      <p:ext uri="{BB962C8B-B14F-4D97-AF65-F5344CB8AC3E}">
        <p14:creationId xmlns:p14="http://schemas.microsoft.com/office/powerpoint/2010/main" val="39271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path path="rect">
            <a:fillToRect r="100000" b="100000"/>
          </a:path>
        </a:gradFill>
        <a:effectLst/>
      </p:bgPr>
    </p:bg>
    <p:spTree>
      <p:nvGrpSpPr>
        <p:cNvPr id="1" name=""/>
        <p:cNvGrpSpPr/>
        <p:nvPr/>
      </p:nvGrpSpPr>
      <p:grpSpPr>
        <a:xfrm>
          <a:off x="0" y="0"/>
          <a:ext cx="0" cy="0"/>
          <a:chOff x="0" y="0"/>
          <a:chExt cx="0" cy="0"/>
        </a:xfrm>
      </p:grpSpPr>
      <p:grpSp>
        <p:nvGrpSpPr>
          <p:cNvPr id="5140" name="Group 20"/>
          <p:cNvGrpSpPr>
            <a:grpSpLocks/>
          </p:cNvGrpSpPr>
          <p:nvPr/>
        </p:nvGrpSpPr>
        <p:grpSpPr bwMode="auto">
          <a:xfrm>
            <a:off x="-7938" y="1636713"/>
            <a:ext cx="9148763" cy="4618037"/>
            <a:chOff x="-5" y="1031"/>
            <a:chExt cx="5763" cy="2909"/>
          </a:xfrm>
        </p:grpSpPr>
        <p:pic>
          <p:nvPicPr>
            <p:cNvPr id="5136" name="Picture 16" descr="ARTHSEP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3778" y="3893"/>
              <a:ext cx="1980" cy="47"/>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Arthsep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 y="1031"/>
              <a:ext cx="2832" cy="61"/>
            </a:xfrm>
            <a:prstGeom prst="rect">
              <a:avLst/>
            </a:prstGeom>
            <a:noFill/>
            <a:extLst>
              <a:ext uri="{909E8E84-426E-40DD-AFC4-6F175D3DCCD1}">
                <a14:hiddenFill xmlns:a14="http://schemas.microsoft.com/office/drawing/2010/main">
                  <a:solidFill>
                    <a:srgbClr val="FFFFFF"/>
                  </a:solidFill>
                </a14:hiddenFill>
              </a:ext>
            </a:extLst>
          </p:spPr>
        </p:pic>
      </p:grpSp>
      <p:sp>
        <p:nvSpPr>
          <p:cNvPr id="5126" name="Rectangle 6"/>
          <p:cNvSpPr>
            <a:spLocks noGrp="1" noChangeArrowheads="1"/>
          </p:cNvSpPr>
          <p:nvPr>
            <p:ph type="title"/>
          </p:nvPr>
        </p:nvSpPr>
        <p:spPr bwMode="auto">
          <a:xfrm>
            <a:off x="317500" y="722313"/>
            <a:ext cx="86375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ltLang="en-US" smtClean="0"/>
              <a:t>Click to edit Master title style</a:t>
            </a:r>
          </a:p>
        </p:txBody>
      </p:sp>
      <p:sp>
        <p:nvSpPr>
          <p:cNvPr id="5127" name="Rectangle 7"/>
          <p:cNvSpPr>
            <a:spLocks noGrp="1" noChangeArrowheads="1"/>
          </p:cNvSpPr>
          <p:nvPr>
            <p:ph type="body" idx="1"/>
          </p:nvPr>
        </p:nvSpPr>
        <p:spPr bwMode="auto">
          <a:xfrm>
            <a:off x="328613" y="1941513"/>
            <a:ext cx="82089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8" name="Rectangle 8"/>
          <p:cNvSpPr>
            <a:spLocks noGrp="1" noChangeArrowheads="1"/>
          </p:cNvSpPr>
          <p:nvPr>
            <p:ph type="dt" sz="half" idx="2"/>
          </p:nvPr>
        </p:nvSpPr>
        <p:spPr bwMode="auto">
          <a:xfrm>
            <a:off x="3433763" y="63436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ltLang="en-US"/>
          </a:p>
        </p:txBody>
      </p:sp>
      <p:sp>
        <p:nvSpPr>
          <p:cNvPr id="5129" name="Rectangle 9"/>
          <p:cNvSpPr>
            <a:spLocks noGrp="1" noChangeArrowheads="1"/>
          </p:cNvSpPr>
          <p:nvPr>
            <p:ph type="ftr" sz="quarter" idx="3"/>
          </p:nvPr>
        </p:nvSpPr>
        <p:spPr bwMode="auto">
          <a:xfrm>
            <a:off x="6108700" y="63436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mn-lt"/>
              </a:defRPr>
            </a:lvl1pPr>
          </a:lstStyle>
          <a:p>
            <a:endParaRPr lang="en-US" altLang="en-US"/>
          </a:p>
        </p:txBody>
      </p:sp>
      <p:sp>
        <p:nvSpPr>
          <p:cNvPr id="5130" name="Rectangle 10"/>
          <p:cNvSpPr>
            <a:spLocks noGrp="1" noChangeArrowheads="1"/>
          </p:cNvSpPr>
          <p:nvPr>
            <p:ph type="sldNum" sz="quarter" idx="4"/>
          </p:nvPr>
        </p:nvSpPr>
        <p:spPr bwMode="auto">
          <a:xfrm>
            <a:off x="146050" y="6361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latin typeface="+mn-lt"/>
              </a:defRPr>
            </a:lvl1pPr>
          </a:lstStyle>
          <a:p>
            <a:fld id="{A523423D-0380-406D-A8E0-55EA9CCF22C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rgbClr val="CCFF33"/>
        </a:buClr>
        <a:buSzPct val="7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6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rgbClr val="0099CC"/>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en-US" altLang="en-US"/>
              <a:t>Fulfilled Prophecy</a:t>
            </a:r>
          </a:p>
        </p:txBody>
      </p:sp>
      <p:sp>
        <p:nvSpPr>
          <p:cNvPr id="64515" name="Rectangle 3"/>
          <p:cNvSpPr>
            <a:spLocks noGrp="1" noChangeArrowheads="1"/>
          </p:cNvSpPr>
          <p:nvPr>
            <p:ph type="subTitle" idx="1"/>
          </p:nvPr>
        </p:nvSpPr>
        <p:spPr/>
        <p:txBody>
          <a:bodyPr/>
          <a:lstStyle/>
          <a:p>
            <a:r>
              <a:rPr lang="en-US" altLang="en-US">
                <a:solidFill>
                  <a:schemeClr val="tx2"/>
                </a:solidFill>
              </a:rPr>
              <a:t>Nostradamus &amp; the Bible</a:t>
            </a:r>
          </a:p>
          <a:p>
            <a:r>
              <a:rPr lang="en-US" altLang="en-US"/>
              <a:t>Robert C. Newman</a:t>
            </a:r>
          </a:p>
        </p:txBody>
      </p:sp>
      <p:pic>
        <p:nvPicPr>
          <p:cNvPr id="2" name="FulfProp.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33400" y="5715000"/>
            <a:ext cx="609600" cy="609600"/>
          </a:xfrm>
          <a:prstGeom prst="rect">
            <a:avLst/>
          </a:prstGeom>
        </p:spPr>
      </p:pic>
    </p:spTree>
    <p:custDataLst>
      <p:tags r:id="rId1"/>
    </p:custDataLst>
  </p:cSld>
  <p:clrMapOvr>
    <a:masterClrMapping/>
  </p:clrMapOvr>
  <p:transition advTm="2897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5" fill="hold" display="0">
                  <p:stCondLst>
                    <p:cond delay="indefinite"/>
                  </p:stCondLst>
                  <p:endCondLst>
                    <p:cond evt="onStopAudio" delay="0">
                      <p:tgtEl>
                        <p:sldTgt/>
                      </p:tgtEl>
                    </p:cond>
                  </p:endCondLst>
                </p:cTn>
                <p:tgtEl>
                  <p:spTgt spid="2"/>
                </p:tgtEl>
              </p:cMediaNode>
            </p:audio>
          </p:childTnLst>
        </p:cTn>
      </p:par>
    </p:tnLst>
    <p:bldLst>
      <p:bldP spid="64515"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Napoleon, Fulfillment</a:t>
            </a:r>
          </a:p>
        </p:txBody>
      </p:sp>
      <p:sp>
        <p:nvSpPr>
          <p:cNvPr id="76803" name="Rectangle 3"/>
          <p:cNvSpPr>
            <a:spLocks noGrp="1" noChangeArrowheads="1"/>
          </p:cNvSpPr>
          <p:nvPr>
            <p:ph type="body" idx="1"/>
          </p:nvPr>
        </p:nvSpPr>
        <p:spPr/>
        <p:txBody>
          <a:bodyPr/>
          <a:lstStyle/>
          <a:p>
            <a:r>
              <a:rPr lang="en-US" altLang="en-US" sz="2800"/>
              <a:t>Pau.Nay.Loron an anagram for Roy Na.Pau.Lon?</a:t>
            </a:r>
          </a:p>
          <a:p>
            <a:r>
              <a:rPr lang="en-US" altLang="en-US" sz="2800"/>
              <a:t>More fire than blood – more soldier than nobleman?</a:t>
            </a:r>
          </a:p>
          <a:p>
            <a:r>
              <a:rPr lang="en-US" altLang="en-US" sz="2800"/>
              <a:t>Flee on waters – flight from Elba?</a:t>
            </a:r>
          </a:p>
          <a:p>
            <a:r>
              <a:rPr lang="en-US" altLang="en-US" sz="2800"/>
              <a:t>Agassas = magpie = pie = Pius?</a:t>
            </a:r>
          </a:p>
          <a:p>
            <a:pPr lvl="1"/>
            <a:r>
              <a:rPr lang="en-US" altLang="en-US" sz="2400"/>
              <a:t>Napoleon imprisoned Popes Pius 6 &amp; 7.</a:t>
            </a:r>
          </a:p>
          <a:p>
            <a:pPr lvl="1"/>
            <a:r>
              <a:rPr lang="en-US" altLang="en-US" sz="2400"/>
              <a:t>He imprisoned them in S France near River Durance.</a:t>
            </a:r>
          </a:p>
        </p:txBody>
      </p:sp>
    </p:spTree>
    <p:custDataLst>
      <p:tags r:id="rId1"/>
    </p:custDataLst>
  </p:cSld>
  <p:clrMapOvr>
    <a:masterClrMapping/>
  </p:clrMapOvr>
  <p:transition advTm="1165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additive="base">
                                        <p:cTn id="13"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 calcmode="lin" valueType="num">
                                      <p:cBhvr additive="base">
                                        <p:cTn id="19"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6803">
                                            <p:txEl>
                                              <p:pRg st="3" end="3"/>
                                            </p:txEl>
                                          </p:spTgt>
                                        </p:tgtEl>
                                        <p:attrNameLst>
                                          <p:attrName>style.visibility</p:attrName>
                                        </p:attrNameLst>
                                      </p:cBhvr>
                                      <p:to>
                                        <p:strVal val="visible"/>
                                      </p:to>
                                    </p:set>
                                    <p:anim calcmode="lin" valueType="num">
                                      <p:cBhvr additive="base">
                                        <p:cTn id="25" dur="500" fill="hold"/>
                                        <p:tgtEl>
                                          <p:spTgt spid="768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68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6803">
                                            <p:txEl>
                                              <p:pRg st="4" end="4"/>
                                            </p:txEl>
                                          </p:spTgt>
                                        </p:tgtEl>
                                        <p:attrNameLst>
                                          <p:attrName>style.visibility</p:attrName>
                                        </p:attrNameLst>
                                      </p:cBhvr>
                                      <p:to>
                                        <p:strVal val="visible"/>
                                      </p:to>
                                    </p:set>
                                    <p:anim calcmode="lin" valueType="num">
                                      <p:cBhvr additive="base">
                                        <p:cTn id="31" dur="500" fill="hold"/>
                                        <p:tgtEl>
                                          <p:spTgt spid="768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68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6803">
                                            <p:txEl>
                                              <p:pRg st="5" end="5"/>
                                            </p:txEl>
                                          </p:spTgt>
                                        </p:tgtEl>
                                        <p:attrNameLst>
                                          <p:attrName>style.visibility</p:attrName>
                                        </p:attrNameLst>
                                      </p:cBhvr>
                                      <p:to>
                                        <p:strVal val="visible"/>
                                      </p:to>
                                    </p:set>
                                    <p:anim calcmode="lin" valueType="num">
                                      <p:cBhvr additive="base">
                                        <p:cTn id="37" dur="500" fill="hold"/>
                                        <p:tgtEl>
                                          <p:spTgt spid="768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68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17500" y="234950"/>
            <a:ext cx="8637588" cy="1249363"/>
          </a:xfrm>
        </p:spPr>
        <p:txBody>
          <a:bodyPr/>
          <a:lstStyle/>
          <a:p>
            <a:r>
              <a:rPr lang="en-US" altLang="en-US"/>
              <a:t>Time of the Messiah </a:t>
            </a:r>
            <a:br>
              <a:rPr lang="en-US" altLang="en-US"/>
            </a:br>
            <a:r>
              <a:rPr lang="en-US" altLang="en-US" sz="3200"/>
              <a:t>(Daniel 9:25-26)</a:t>
            </a:r>
          </a:p>
        </p:txBody>
      </p:sp>
      <p:sp>
        <p:nvSpPr>
          <p:cNvPr id="77827" name="Text Box 3"/>
          <p:cNvSpPr txBox="1">
            <a:spLocks noChangeArrowheads="1"/>
          </p:cNvSpPr>
          <p:nvPr/>
        </p:nvSpPr>
        <p:spPr bwMode="auto">
          <a:xfrm>
            <a:off x="762000" y="2362200"/>
            <a:ext cx="7543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Know and discern that from the issuing of a decree to restore and rebuild Jerusalem until Messiah the Prince there will be seven weeks and sixty-two weeks; it will be built again, with plaza and moat, even in times of distress.  Then after the sixty-two weeks the Messiah will be cut off and have nothing…</a:t>
            </a:r>
          </a:p>
        </p:txBody>
      </p:sp>
    </p:spTree>
    <p:custDataLst>
      <p:tags r:id="rId1"/>
    </p:custDataLst>
  </p:cSld>
  <p:clrMapOvr>
    <a:masterClrMapping/>
  </p:clrMapOvr>
  <p:transition advTm="282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checkerboard(across)">
                                      <p:cBhvr>
                                        <p:cTn id="7" dur="500"/>
                                        <p:tgtEl>
                                          <p:spTgt spid="7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Time of the Messiah, Fulfillment</a:t>
            </a:r>
          </a:p>
        </p:txBody>
      </p:sp>
      <p:sp>
        <p:nvSpPr>
          <p:cNvPr id="78851" name="Rectangle 3"/>
          <p:cNvSpPr>
            <a:spLocks noGrp="1" noChangeArrowheads="1"/>
          </p:cNvSpPr>
          <p:nvPr>
            <p:ph type="body" idx="1"/>
          </p:nvPr>
        </p:nvSpPr>
        <p:spPr/>
        <p:txBody>
          <a:bodyPr/>
          <a:lstStyle/>
          <a:p>
            <a:pPr>
              <a:lnSpc>
                <a:spcPct val="90000"/>
              </a:lnSpc>
            </a:pPr>
            <a:r>
              <a:rPr lang="en-US" altLang="en-US"/>
              <a:t>Unit of measurement – Sabbath-year cycles</a:t>
            </a:r>
          </a:p>
          <a:p>
            <a:pPr>
              <a:lnSpc>
                <a:spcPct val="90000"/>
              </a:lnSpc>
            </a:pPr>
            <a:r>
              <a:rPr lang="en-US" altLang="en-US"/>
              <a:t>Starting point – 20</a:t>
            </a:r>
            <a:r>
              <a:rPr lang="en-US" altLang="en-US" baseline="30000"/>
              <a:t>th</a:t>
            </a:r>
            <a:r>
              <a:rPr lang="en-US" altLang="en-US"/>
              <a:t> year of Artaxerxes (see Nehemiah 2:1-6) = 445 BC</a:t>
            </a:r>
          </a:p>
          <a:p>
            <a:pPr>
              <a:lnSpc>
                <a:spcPct val="90000"/>
              </a:lnSpc>
            </a:pPr>
            <a:r>
              <a:rPr lang="en-US" altLang="en-US"/>
              <a:t>Method of counting – inclusive</a:t>
            </a:r>
          </a:p>
          <a:p>
            <a:pPr>
              <a:lnSpc>
                <a:spcPct val="90000"/>
              </a:lnSpc>
            </a:pPr>
            <a:r>
              <a:rPr lang="en-US" altLang="en-US"/>
              <a:t>69</a:t>
            </a:r>
            <a:r>
              <a:rPr lang="en-US" altLang="en-US" baseline="30000"/>
              <a:t>th</a:t>
            </a:r>
            <a:r>
              <a:rPr lang="en-US" altLang="en-US"/>
              <a:t> week is AD 28-35</a:t>
            </a:r>
          </a:p>
          <a:p>
            <a:pPr lvl="1">
              <a:lnSpc>
                <a:spcPct val="90000"/>
              </a:lnSpc>
            </a:pPr>
            <a:r>
              <a:rPr lang="en-US" altLang="en-US"/>
              <a:t>Spans ministry of Jesus!</a:t>
            </a:r>
          </a:p>
          <a:p>
            <a:pPr lvl="1">
              <a:lnSpc>
                <a:spcPct val="90000"/>
              </a:lnSpc>
            </a:pPr>
            <a:r>
              <a:rPr lang="en-US" altLang="en-US"/>
              <a:t>Jesus is cut off!</a:t>
            </a:r>
          </a:p>
        </p:txBody>
      </p:sp>
    </p:spTree>
    <p:custDataLst>
      <p:tags r:id="rId1"/>
    </p:custDataLst>
  </p:cSld>
  <p:clrMapOvr>
    <a:masterClrMapping/>
  </p:clrMapOvr>
  <p:transition advTm="1085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851">
                                            <p:txEl>
                                              <p:pRg st="3" end="3"/>
                                            </p:txEl>
                                          </p:spTgt>
                                        </p:tgtEl>
                                        <p:attrNameLst>
                                          <p:attrName>style.visibility</p:attrName>
                                        </p:attrNameLst>
                                      </p:cBhvr>
                                      <p:to>
                                        <p:strVal val="visible"/>
                                      </p:to>
                                    </p:set>
                                    <p:anim calcmode="lin" valueType="num">
                                      <p:cBhvr additive="base">
                                        <p:cTn id="25" dur="500" fill="hold"/>
                                        <p:tgtEl>
                                          <p:spTgt spid="788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88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8851">
                                            <p:txEl>
                                              <p:pRg st="4" end="4"/>
                                            </p:txEl>
                                          </p:spTgt>
                                        </p:tgtEl>
                                        <p:attrNameLst>
                                          <p:attrName>style.visibility</p:attrName>
                                        </p:attrNameLst>
                                      </p:cBhvr>
                                      <p:to>
                                        <p:strVal val="visible"/>
                                      </p:to>
                                    </p:set>
                                    <p:anim calcmode="lin" valueType="num">
                                      <p:cBhvr additive="base">
                                        <p:cTn id="31" dur="500" fill="hold"/>
                                        <p:tgtEl>
                                          <p:spTgt spid="788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88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8851">
                                            <p:txEl>
                                              <p:pRg st="5" end="5"/>
                                            </p:txEl>
                                          </p:spTgt>
                                        </p:tgtEl>
                                        <p:attrNameLst>
                                          <p:attrName>style.visibility</p:attrName>
                                        </p:attrNameLst>
                                      </p:cBhvr>
                                      <p:to>
                                        <p:strVal val="visible"/>
                                      </p:to>
                                    </p:set>
                                    <p:anim calcmode="lin" valueType="num">
                                      <p:cBhvr additive="base">
                                        <p:cTn id="37" dur="500" fill="hold"/>
                                        <p:tgtEl>
                                          <p:spTgt spid="788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88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17500" y="234950"/>
            <a:ext cx="8637588" cy="1249363"/>
          </a:xfrm>
        </p:spPr>
        <p:txBody>
          <a:bodyPr/>
          <a:lstStyle/>
          <a:p>
            <a:r>
              <a:rPr lang="en-US" altLang="en-US"/>
              <a:t>Hitler? </a:t>
            </a:r>
            <a:br>
              <a:rPr lang="en-US" altLang="en-US"/>
            </a:br>
            <a:r>
              <a:rPr lang="en-US" altLang="en-US" sz="3200"/>
              <a:t>(</a:t>
            </a:r>
            <a:r>
              <a:rPr lang="en-US" altLang="en-US" sz="3200" i="1"/>
              <a:t>Centuries</a:t>
            </a:r>
            <a:r>
              <a:rPr lang="en-US" altLang="en-US" sz="3200"/>
              <a:t> 5.29)</a:t>
            </a:r>
          </a:p>
        </p:txBody>
      </p:sp>
      <p:sp>
        <p:nvSpPr>
          <p:cNvPr id="79875" name="Text Box 3"/>
          <p:cNvSpPr txBox="1">
            <a:spLocks noChangeArrowheads="1"/>
          </p:cNvSpPr>
          <p:nvPr/>
        </p:nvSpPr>
        <p:spPr bwMode="auto">
          <a:xfrm>
            <a:off x="990600" y="2362200"/>
            <a:ext cx="71628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Liberty will not be recovered,</a:t>
            </a:r>
          </a:p>
          <a:p>
            <a:pPr>
              <a:spcBef>
                <a:spcPct val="50000"/>
              </a:spcBef>
            </a:pPr>
            <a:r>
              <a:rPr lang="en-US" altLang="en-US">
                <a:latin typeface="Arial" charset="0"/>
              </a:rPr>
              <a:t>A bold, black, base-born, iniquitous man will 	occupy it;</a:t>
            </a:r>
          </a:p>
          <a:p>
            <a:pPr>
              <a:spcBef>
                <a:spcPct val="50000"/>
              </a:spcBef>
            </a:pPr>
            <a:r>
              <a:rPr lang="en-US" altLang="en-US">
                <a:latin typeface="Arial" charset="0"/>
              </a:rPr>
              <a:t>When the material of the bridge is completed,</a:t>
            </a:r>
          </a:p>
          <a:p>
            <a:pPr>
              <a:spcBef>
                <a:spcPct val="50000"/>
              </a:spcBef>
            </a:pPr>
            <a:r>
              <a:rPr lang="en-US" altLang="en-US">
                <a:latin typeface="Arial" charset="0"/>
              </a:rPr>
              <a:t>The republic of Venice will be annoyed by Hister.</a:t>
            </a:r>
          </a:p>
        </p:txBody>
      </p:sp>
    </p:spTree>
    <p:custDataLst>
      <p:tags r:id="rId1"/>
    </p:custDataLst>
  </p:cSld>
  <p:clrMapOvr>
    <a:masterClrMapping/>
  </p:clrMapOvr>
  <p:transition advTm="284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checkerboard(across)">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Hitler, Fulfillment</a:t>
            </a:r>
          </a:p>
        </p:txBody>
      </p:sp>
      <p:sp>
        <p:nvSpPr>
          <p:cNvPr id="80899" name="Rectangle 3"/>
          <p:cNvSpPr>
            <a:spLocks noGrp="1" noChangeArrowheads="1"/>
          </p:cNvSpPr>
          <p:nvPr>
            <p:ph type="body" idx="1"/>
          </p:nvPr>
        </p:nvSpPr>
        <p:spPr/>
        <p:txBody>
          <a:bodyPr/>
          <a:lstStyle/>
          <a:p>
            <a:r>
              <a:rPr lang="en-US" altLang="en-US"/>
              <a:t>Hister, old name for River Danube – an  anagram for Hitler?</a:t>
            </a:r>
          </a:p>
          <a:p>
            <a:r>
              <a:rPr lang="en-US" altLang="en-US"/>
              <a:t>Bridge – pontoon bridge over Danube, February 1941?</a:t>
            </a:r>
          </a:p>
          <a:p>
            <a:r>
              <a:rPr lang="en-US" altLang="en-US"/>
              <a:t>Republic of Venice – Italy? </a:t>
            </a:r>
          </a:p>
        </p:txBody>
      </p:sp>
    </p:spTree>
    <p:custDataLst>
      <p:tags r:id="rId1"/>
    </p:custDataLst>
  </p:cSld>
  <p:clrMapOvr>
    <a:masterClrMapping/>
  </p:clrMapOvr>
  <p:transition advTm="382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17500" y="234950"/>
            <a:ext cx="8637588" cy="1249363"/>
          </a:xfrm>
        </p:spPr>
        <p:txBody>
          <a:bodyPr/>
          <a:lstStyle/>
          <a:p>
            <a:r>
              <a:rPr lang="en-US" altLang="en-US"/>
              <a:t>Messiah</a:t>
            </a:r>
            <a:r>
              <a:rPr lang="en-US" altLang="en-US">
                <a:cs typeface="Arial" charset="0"/>
              </a:rPr>
              <a:t>'</a:t>
            </a:r>
            <a:r>
              <a:rPr lang="en-US" altLang="en-US"/>
              <a:t>s Burial &amp; Resurrection</a:t>
            </a:r>
            <a:br>
              <a:rPr lang="en-US" altLang="en-US"/>
            </a:br>
            <a:r>
              <a:rPr lang="en-US" altLang="en-US" sz="3200"/>
              <a:t>(Isaiah 53:8-10)</a:t>
            </a:r>
          </a:p>
        </p:txBody>
      </p:sp>
      <p:sp>
        <p:nvSpPr>
          <p:cNvPr id="81923" name="Text Box 3"/>
          <p:cNvSpPr txBox="1">
            <a:spLocks noChangeArrowheads="1"/>
          </p:cNvSpPr>
          <p:nvPr/>
        </p:nvSpPr>
        <p:spPr bwMode="auto">
          <a:xfrm>
            <a:off x="533400" y="2133600"/>
            <a:ext cx="8153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By oppression and judgment he was taken away; and as for his generation, who considered that he was cut off out of the land of the living for the transgression of my people to whom the stroke was due?  His grave was assigned with wicked men, yet he was with a rich man in his death, because he had done no violence, nor was there any deceit in his mouth.  But the LORD was pleased to crush him, putting him to grief; if he would render himself as a guilt offering, he will see his offspring, he will prolong his days.</a:t>
            </a:r>
          </a:p>
        </p:txBody>
      </p:sp>
    </p:spTree>
    <p:custDataLst>
      <p:tags r:id="rId1"/>
    </p:custDataLst>
  </p:cSld>
  <p:clrMapOvr>
    <a:masterClrMapping/>
  </p:clrMapOvr>
  <p:transition advTm="552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checkerboard(across)">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Messiah, Fulfillment</a:t>
            </a:r>
          </a:p>
        </p:txBody>
      </p:sp>
      <p:sp>
        <p:nvSpPr>
          <p:cNvPr id="82947" name="Rectangle 3"/>
          <p:cNvSpPr>
            <a:spLocks noGrp="1" noChangeArrowheads="1"/>
          </p:cNvSpPr>
          <p:nvPr>
            <p:ph type="body" idx="1"/>
          </p:nvPr>
        </p:nvSpPr>
        <p:spPr/>
        <p:txBody>
          <a:bodyPr/>
          <a:lstStyle/>
          <a:p>
            <a:r>
              <a:rPr lang="en-US" altLang="en-US"/>
              <a:t>Whole context (52:13-53:12) an impressive picture of Servant-Messiah:</a:t>
            </a:r>
          </a:p>
          <a:p>
            <a:pPr lvl="1"/>
            <a:r>
              <a:rPr lang="en-US" altLang="en-US"/>
              <a:t>Put to death by oppression &amp; judgment</a:t>
            </a:r>
          </a:p>
          <a:p>
            <a:pPr lvl="1"/>
            <a:r>
              <a:rPr lang="en-US" altLang="en-US"/>
              <a:t>Death a substitute for ours</a:t>
            </a:r>
          </a:p>
          <a:p>
            <a:pPr lvl="1"/>
            <a:r>
              <a:rPr lang="en-US" altLang="en-US"/>
              <a:t>Burial with a rich man instead of wicked as planned</a:t>
            </a:r>
          </a:p>
          <a:p>
            <a:pPr lvl="1"/>
            <a:r>
              <a:rPr lang="en-US" altLang="en-US"/>
              <a:t>Brought back to life after becoming a guilt offering</a:t>
            </a:r>
          </a:p>
        </p:txBody>
      </p:sp>
    </p:spTree>
    <p:custDataLst>
      <p:tags r:id="rId1"/>
    </p:custDataLst>
  </p:cSld>
  <p:clrMapOvr>
    <a:masterClrMapping/>
  </p:clrMapOvr>
  <p:transition advTm="401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947">
                                            <p:txEl>
                                              <p:pRg st="3" end="3"/>
                                            </p:txEl>
                                          </p:spTgt>
                                        </p:tgtEl>
                                        <p:attrNameLst>
                                          <p:attrName>style.visibility</p:attrName>
                                        </p:attrNameLst>
                                      </p:cBhvr>
                                      <p:to>
                                        <p:strVal val="visible"/>
                                      </p:to>
                                    </p:set>
                                    <p:anim calcmode="lin" valueType="num">
                                      <p:cBhvr additive="base">
                                        <p:cTn id="25"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9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947">
                                            <p:txEl>
                                              <p:pRg st="4" end="4"/>
                                            </p:txEl>
                                          </p:spTgt>
                                        </p:tgtEl>
                                        <p:attrNameLst>
                                          <p:attrName>style.visibility</p:attrName>
                                        </p:attrNameLst>
                                      </p:cBhvr>
                                      <p:to>
                                        <p:strVal val="visible"/>
                                      </p:to>
                                    </p:set>
                                    <p:anim calcmode="lin" valueType="num">
                                      <p:cBhvr additive="base">
                                        <p:cTn id="31" dur="500" fill="hold"/>
                                        <p:tgtEl>
                                          <p:spTgt spid="829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29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17500" y="234950"/>
            <a:ext cx="8637588" cy="1249363"/>
          </a:xfrm>
        </p:spPr>
        <p:txBody>
          <a:bodyPr/>
          <a:lstStyle/>
          <a:p>
            <a:r>
              <a:rPr lang="en-US" altLang="en-US"/>
              <a:t>Depopulation of World </a:t>
            </a:r>
            <a:br>
              <a:rPr lang="en-US" altLang="en-US"/>
            </a:br>
            <a:r>
              <a:rPr lang="en-US" altLang="en-US" sz="3200"/>
              <a:t>(</a:t>
            </a:r>
            <a:r>
              <a:rPr lang="en-US" altLang="en-US" sz="3200" i="1"/>
              <a:t>Centuries</a:t>
            </a:r>
            <a:r>
              <a:rPr lang="en-US" altLang="en-US" sz="3200"/>
              <a:t>, preface </a:t>
            </a:r>
            <a:r>
              <a:rPr lang="en-US" altLang="en-US" sz="3200">
                <a:cs typeface="Arial" charset="0"/>
              </a:rPr>
              <a:t>§</a:t>
            </a:r>
            <a:r>
              <a:rPr lang="en-US" altLang="en-US" sz="3200"/>
              <a:t>26)</a:t>
            </a:r>
          </a:p>
        </p:txBody>
      </p:sp>
      <p:sp>
        <p:nvSpPr>
          <p:cNvPr id="83971" name="Text Box 3"/>
          <p:cNvSpPr txBox="1">
            <a:spLocks noChangeArrowheads="1"/>
          </p:cNvSpPr>
          <p:nvPr/>
        </p:nvSpPr>
        <p:spPr bwMode="auto">
          <a:xfrm>
            <a:off x="533400" y="2362200"/>
            <a:ext cx="7924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From the time I am writing this [1 March 1555] before 177 years, 3 months and 11 days, by pestilence, long famine, and wars, and more still by inundations, the world between this day and that, before and after, shall be diminished, and its population so reduced that there will hardly be hands enough to attend to agriculture, and the lands will be left as long without culture as they have been under tillage.</a:t>
            </a:r>
          </a:p>
        </p:txBody>
      </p:sp>
    </p:spTree>
    <p:custDataLst>
      <p:tags r:id="rId1"/>
    </p:custDataLst>
  </p:cSld>
  <p:clrMapOvr>
    <a:masterClrMapping/>
  </p:clrMapOvr>
  <p:transition advTm="456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checkerboard(across)">
                                      <p:cBhvr>
                                        <p:cTn id="7" dur="5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Depopulation, Fulfillment</a:t>
            </a:r>
          </a:p>
        </p:txBody>
      </p:sp>
      <p:sp>
        <p:nvSpPr>
          <p:cNvPr id="84995" name="Rectangle 3"/>
          <p:cNvSpPr>
            <a:spLocks noGrp="1" noChangeArrowheads="1"/>
          </p:cNvSpPr>
          <p:nvPr>
            <p:ph type="body" idx="4294967295"/>
          </p:nvPr>
        </p:nvSpPr>
        <p:spPr>
          <a:xfrm>
            <a:off x="914400" y="1941513"/>
            <a:ext cx="7294563" cy="4114800"/>
          </a:xfrm>
        </p:spPr>
        <p:txBody>
          <a:bodyPr/>
          <a:lstStyle/>
          <a:p>
            <a:pPr>
              <a:buFont typeface="Wingdings" pitchFamily="2" charset="2"/>
              <a:buNone/>
            </a:pPr>
            <a:r>
              <a:rPr lang="en-US" altLang="en-US"/>
              <a:t>Calculating the deadline:</a:t>
            </a:r>
          </a:p>
          <a:p>
            <a:pPr>
              <a:buFont typeface="Wingdings" pitchFamily="2" charset="2"/>
              <a:buNone/>
            </a:pPr>
            <a:r>
              <a:rPr lang="en-US" altLang="en-US"/>
              <a:t>   Day  Month   Year</a:t>
            </a:r>
          </a:p>
          <a:p>
            <a:pPr>
              <a:buFont typeface="Wingdings" pitchFamily="2" charset="2"/>
              <a:buNone/>
            </a:pPr>
            <a:r>
              <a:rPr lang="en-US" altLang="en-US"/>
              <a:t>	   1       3        1555 – starting point</a:t>
            </a:r>
          </a:p>
          <a:p>
            <a:pPr>
              <a:buFont typeface="Wingdings" pitchFamily="2" charset="2"/>
              <a:buNone/>
            </a:pPr>
            <a:r>
              <a:rPr lang="en-US" altLang="en-US"/>
              <a:t>+   11      3          177 – interval </a:t>
            </a:r>
          </a:p>
          <a:p>
            <a:pPr>
              <a:buFont typeface="Wingdings" pitchFamily="2" charset="2"/>
              <a:buNone/>
            </a:pPr>
            <a:r>
              <a:rPr lang="en-US" altLang="en-US"/>
              <a:t>=   12      6        1732 = 12 June 1732</a:t>
            </a:r>
          </a:p>
          <a:p>
            <a:pPr>
              <a:buFont typeface="Wingdings" pitchFamily="2" charset="2"/>
              <a:buNone/>
            </a:pPr>
            <a:r>
              <a:rPr lang="en-US" altLang="en-US"/>
              <a:t>Nothing of the sort occurred!</a:t>
            </a:r>
          </a:p>
        </p:txBody>
      </p:sp>
    </p:spTree>
    <p:custDataLst>
      <p:tags r:id="rId1"/>
    </p:custDataLst>
  </p:cSld>
  <p:clrMapOvr>
    <a:masterClrMapping/>
  </p:clrMapOvr>
  <p:transition advTm="623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84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849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300"/>
                                  </p:iterate>
                                  <p:childTnLst>
                                    <p:set>
                                      <p:cBhvr>
                                        <p:cTn id="14" dur="1" fill="hold">
                                          <p:stCondLst>
                                            <p:cond delay="299"/>
                                          </p:stCondLst>
                                        </p:cTn>
                                        <p:tgtEl>
                                          <p:spTgt spid="849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wd">
                                    <p:tmAbs val="300"/>
                                  </p:iterate>
                                  <p:childTnLst>
                                    <p:set>
                                      <p:cBhvr>
                                        <p:cTn id="18" dur="1" fill="hold">
                                          <p:stCondLst>
                                            <p:cond delay="299"/>
                                          </p:stCondLst>
                                        </p:cTn>
                                        <p:tgtEl>
                                          <p:spTgt spid="849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wd">
                                    <p:tmAbs val="300"/>
                                  </p:iterate>
                                  <p:childTnLst>
                                    <p:set>
                                      <p:cBhvr>
                                        <p:cTn id="22" dur="1" fill="hold">
                                          <p:stCondLst>
                                            <p:cond delay="299"/>
                                          </p:stCondLst>
                                        </p:cTn>
                                        <p:tgtEl>
                                          <p:spTgt spid="849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iterate type="wd">
                                    <p:tmAbs val="300"/>
                                  </p:iterate>
                                  <p:childTnLst>
                                    <p:set>
                                      <p:cBhvr>
                                        <p:cTn id="26" dur="1" fill="hold">
                                          <p:stCondLst>
                                            <p:cond delay="299"/>
                                          </p:stCondLst>
                                        </p:cTn>
                                        <p:tgtEl>
                                          <p:spTgt spid="849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17500" y="234950"/>
            <a:ext cx="8637588" cy="1249363"/>
          </a:xfrm>
        </p:spPr>
        <p:txBody>
          <a:bodyPr/>
          <a:lstStyle/>
          <a:p>
            <a:r>
              <a:rPr lang="en-US" altLang="en-US"/>
              <a:t>Regathering of Israel </a:t>
            </a:r>
            <a:br>
              <a:rPr lang="en-US" altLang="en-US"/>
            </a:br>
            <a:r>
              <a:rPr lang="en-US" altLang="en-US" sz="3200"/>
              <a:t>(Isaiah 11:11)</a:t>
            </a:r>
          </a:p>
        </p:txBody>
      </p:sp>
      <p:sp>
        <p:nvSpPr>
          <p:cNvPr id="87043" name="Text Box 3"/>
          <p:cNvSpPr txBox="1">
            <a:spLocks noChangeArrowheads="1"/>
          </p:cNvSpPr>
          <p:nvPr/>
        </p:nvSpPr>
        <p:spPr bwMode="auto">
          <a:xfrm>
            <a:off x="914400" y="2362200"/>
            <a:ext cx="7162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Then it will happen on that day that the LORD will again recover the second time with his hand the remnant of his people who will remain, from Assyria, Egypt, Pathros, Cush, Elam, Shinar, Hamath, and from the islands of the sea.</a:t>
            </a:r>
          </a:p>
        </p:txBody>
      </p:sp>
    </p:spTree>
    <p:custDataLst>
      <p:tags r:id="rId1"/>
    </p:custDataLst>
  </p:cSld>
  <p:clrMapOvr>
    <a:masterClrMapping/>
  </p:clrMapOvr>
  <p:transition advTm="194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checkerboard(across)">
                                      <p:cBhvr>
                                        <p:cTn id="7" dur="500"/>
                                        <p:tgtEl>
                                          <p:spTgt spid="8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Prophecy?</a:t>
            </a:r>
          </a:p>
        </p:txBody>
      </p:sp>
      <p:pic>
        <p:nvPicPr>
          <p:cNvPr id="65541" name="Picture 5" descr="PE07677_"/>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39" name="Rectangle 3"/>
          <p:cNvSpPr>
            <a:spLocks noGrp="1" noChangeArrowheads="1"/>
          </p:cNvSpPr>
          <p:nvPr>
            <p:ph type="body" sz="half" idx="2"/>
          </p:nvPr>
        </p:nvSpPr>
        <p:spPr/>
        <p:txBody>
          <a:bodyPr/>
          <a:lstStyle/>
          <a:p>
            <a:pPr>
              <a:lnSpc>
                <a:spcPct val="90000"/>
              </a:lnSpc>
            </a:pPr>
            <a:r>
              <a:rPr lang="en-US" altLang="en-US" sz="2800"/>
              <a:t>Great interest in the future these days</a:t>
            </a:r>
          </a:p>
          <a:p>
            <a:pPr>
              <a:lnSpc>
                <a:spcPct val="90000"/>
              </a:lnSpc>
            </a:pPr>
            <a:r>
              <a:rPr lang="en-US" altLang="en-US" sz="2800"/>
              <a:t>Numerous claims to be able to predict</a:t>
            </a:r>
          </a:p>
          <a:p>
            <a:pPr>
              <a:lnSpc>
                <a:spcPct val="90000"/>
              </a:lnSpc>
            </a:pPr>
            <a:r>
              <a:rPr lang="en-US" altLang="en-US" sz="2800"/>
              <a:t>We want to examine two of the strongest claims:</a:t>
            </a:r>
          </a:p>
          <a:p>
            <a:pPr lvl="1">
              <a:lnSpc>
                <a:spcPct val="90000"/>
              </a:lnSpc>
            </a:pPr>
            <a:r>
              <a:rPr lang="en-US" altLang="en-US" sz="2400"/>
              <a:t>Nostradamus</a:t>
            </a:r>
          </a:p>
          <a:p>
            <a:pPr lvl="1">
              <a:lnSpc>
                <a:spcPct val="90000"/>
              </a:lnSpc>
            </a:pPr>
            <a:r>
              <a:rPr lang="en-US" altLang="en-US" sz="2400"/>
              <a:t>The Bible</a:t>
            </a:r>
          </a:p>
        </p:txBody>
      </p:sp>
    </p:spTree>
    <p:custDataLst>
      <p:tags r:id="rId1"/>
    </p:custDataLst>
  </p:cSld>
  <p:clrMapOvr>
    <a:masterClrMapping/>
  </p:clrMapOvr>
  <p:transition advTm="308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checkerboard(across)">
                                      <p:cBhvr>
                                        <p:cTn id="7" dur="500"/>
                                        <p:tgtEl>
                                          <p:spTgt spid="655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 calcmode="lin" valueType="num">
                                      <p:cBhvr additive="base">
                                        <p:cTn id="12" dur="500" fill="hold"/>
                                        <p:tgtEl>
                                          <p:spTgt spid="6553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5539">
                                            <p:txEl>
                                              <p:pRg st="1" end="1"/>
                                            </p:txEl>
                                          </p:spTgt>
                                        </p:tgtEl>
                                        <p:attrNameLst>
                                          <p:attrName>style.visibility</p:attrName>
                                        </p:attrNameLst>
                                      </p:cBhvr>
                                      <p:to>
                                        <p:strVal val="visible"/>
                                      </p:to>
                                    </p:set>
                                    <p:anim calcmode="lin" valueType="num">
                                      <p:cBhvr additive="base">
                                        <p:cTn id="18" dur="500" fill="hold"/>
                                        <p:tgtEl>
                                          <p:spTgt spid="65539">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5539">
                                            <p:txEl>
                                              <p:pRg st="2" end="2"/>
                                            </p:txEl>
                                          </p:spTgt>
                                        </p:tgtEl>
                                        <p:attrNameLst>
                                          <p:attrName>style.visibility</p:attrName>
                                        </p:attrNameLst>
                                      </p:cBhvr>
                                      <p:to>
                                        <p:strVal val="visible"/>
                                      </p:to>
                                    </p:set>
                                    <p:anim calcmode="lin" valueType="num">
                                      <p:cBhvr additive="base">
                                        <p:cTn id="24" dur="500" fill="hold"/>
                                        <p:tgtEl>
                                          <p:spTgt spid="65539">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5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5539">
                                            <p:txEl>
                                              <p:pRg st="3" end="3"/>
                                            </p:txEl>
                                          </p:spTgt>
                                        </p:tgtEl>
                                        <p:attrNameLst>
                                          <p:attrName>style.visibility</p:attrName>
                                        </p:attrNameLst>
                                      </p:cBhvr>
                                      <p:to>
                                        <p:strVal val="visible"/>
                                      </p:to>
                                    </p:set>
                                    <p:anim calcmode="lin" valueType="num">
                                      <p:cBhvr additive="base">
                                        <p:cTn id="30" dur="500" fill="hold"/>
                                        <p:tgtEl>
                                          <p:spTgt spid="65539">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55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65539">
                                            <p:txEl>
                                              <p:pRg st="4" end="4"/>
                                            </p:txEl>
                                          </p:spTgt>
                                        </p:tgtEl>
                                        <p:attrNameLst>
                                          <p:attrName>style.visibility</p:attrName>
                                        </p:attrNameLst>
                                      </p:cBhvr>
                                      <p:to>
                                        <p:strVal val="visible"/>
                                      </p:to>
                                    </p:set>
                                    <p:anim calcmode="lin" valueType="num">
                                      <p:cBhvr additive="base">
                                        <p:cTn id="36" dur="500" fill="hold"/>
                                        <p:tgtEl>
                                          <p:spTgt spid="65539">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655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Regathering, Fulfillment</a:t>
            </a:r>
          </a:p>
        </p:txBody>
      </p:sp>
      <p:sp>
        <p:nvSpPr>
          <p:cNvPr id="88067" name="Rectangle 3"/>
          <p:cNvSpPr>
            <a:spLocks noGrp="1" noChangeArrowheads="1"/>
          </p:cNvSpPr>
          <p:nvPr>
            <p:ph type="body" idx="1"/>
          </p:nvPr>
        </p:nvSpPr>
        <p:spPr/>
        <p:txBody>
          <a:bodyPr/>
          <a:lstStyle/>
          <a:p>
            <a:pPr>
              <a:lnSpc>
                <a:spcPct val="90000"/>
              </a:lnSpc>
            </a:pPr>
            <a:r>
              <a:rPr lang="en-US" altLang="en-US" sz="2800"/>
              <a:t>2</a:t>
            </a:r>
            <a:r>
              <a:rPr lang="en-US" altLang="en-US" sz="2800" baseline="30000"/>
              <a:t>nd</a:t>
            </a:r>
            <a:r>
              <a:rPr lang="en-US" altLang="en-US" sz="2800"/>
              <a:t> regathering – presumably 1</a:t>
            </a:r>
            <a:r>
              <a:rPr lang="en-US" altLang="en-US" sz="2800" baseline="30000"/>
              <a:t>st</a:t>
            </a:r>
            <a:r>
              <a:rPr lang="en-US" altLang="en-US" sz="2800"/>
              <a:t> is return from Babylonian captivity</a:t>
            </a:r>
          </a:p>
          <a:p>
            <a:pPr>
              <a:lnSpc>
                <a:spcPct val="90000"/>
              </a:lnSpc>
            </a:pPr>
            <a:r>
              <a:rPr lang="en-US" altLang="en-US" sz="2800"/>
              <a:t>Names 7 specific areas:</a:t>
            </a:r>
          </a:p>
          <a:p>
            <a:pPr lvl="1">
              <a:lnSpc>
                <a:spcPct val="90000"/>
              </a:lnSpc>
            </a:pPr>
            <a:r>
              <a:rPr lang="en-US" altLang="en-US" sz="2400"/>
              <a:t>Assyria – Iraq &amp; Syria</a:t>
            </a:r>
          </a:p>
          <a:p>
            <a:pPr lvl="1">
              <a:lnSpc>
                <a:spcPct val="90000"/>
              </a:lnSpc>
            </a:pPr>
            <a:r>
              <a:rPr lang="en-US" altLang="en-US" sz="2400"/>
              <a:t>Egypt – Egypt</a:t>
            </a:r>
          </a:p>
          <a:p>
            <a:pPr lvl="1">
              <a:lnSpc>
                <a:spcPct val="90000"/>
              </a:lnSpc>
            </a:pPr>
            <a:r>
              <a:rPr lang="en-US" altLang="en-US" sz="2400"/>
              <a:t>Pathros – Egypt</a:t>
            </a:r>
          </a:p>
          <a:p>
            <a:pPr lvl="1">
              <a:lnSpc>
                <a:spcPct val="90000"/>
              </a:lnSpc>
            </a:pPr>
            <a:r>
              <a:rPr lang="en-US" altLang="en-US" sz="2400"/>
              <a:t>Cush – Sudan</a:t>
            </a:r>
          </a:p>
          <a:p>
            <a:pPr lvl="1">
              <a:lnSpc>
                <a:spcPct val="90000"/>
              </a:lnSpc>
            </a:pPr>
            <a:r>
              <a:rPr lang="en-US" altLang="en-US" sz="2400"/>
              <a:t>Elam – Iran</a:t>
            </a:r>
          </a:p>
          <a:p>
            <a:pPr lvl="1">
              <a:lnSpc>
                <a:spcPct val="90000"/>
              </a:lnSpc>
            </a:pPr>
            <a:r>
              <a:rPr lang="en-US" altLang="en-US" sz="2400"/>
              <a:t>Shinar – Iraq</a:t>
            </a:r>
          </a:p>
          <a:p>
            <a:pPr lvl="1">
              <a:lnSpc>
                <a:spcPct val="90000"/>
              </a:lnSpc>
            </a:pPr>
            <a:r>
              <a:rPr lang="en-US" altLang="en-US" sz="2400"/>
              <a:t>Hamath - Syria</a:t>
            </a:r>
          </a:p>
        </p:txBody>
      </p:sp>
    </p:spTree>
    <p:custDataLst>
      <p:tags r:id="rId1"/>
    </p:custDataLst>
  </p:cSld>
  <p:clrMapOvr>
    <a:masterClrMapping/>
  </p:clrMapOvr>
  <p:transition advTm="347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067">
                                            <p:txEl>
                                              <p:pRg st="2" end="2"/>
                                            </p:txEl>
                                          </p:spTgt>
                                        </p:tgtEl>
                                        <p:attrNameLst>
                                          <p:attrName>style.visibility</p:attrName>
                                        </p:attrNameLst>
                                      </p:cBhvr>
                                      <p:to>
                                        <p:strVal val="visible"/>
                                      </p:to>
                                    </p:set>
                                    <p:anim calcmode="lin" valueType="num">
                                      <p:cBhvr additive="base">
                                        <p:cTn id="19" dur="500" fill="hold"/>
                                        <p:tgtEl>
                                          <p:spTgt spid="880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067">
                                            <p:txEl>
                                              <p:pRg st="3" end="3"/>
                                            </p:txEl>
                                          </p:spTgt>
                                        </p:tgtEl>
                                        <p:attrNameLst>
                                          <p:attrName>style.visibility</p:attrName>
                                        </p:attrNameLst>
                                      </p:cBhvr>
                                      <p:to>
                                        <p:strVal val="visible"/>
                                      </p:to>
                                    </p:set>
                                    <p:anim calcmode="lin" valueType="num">
                                      <p:cBhvr additive="base">
                                        <p:cTn id="25" dur="500" fill="hold"/>
                                        <p:tgtEl>
                                          <p:spTgt spid="880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0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8067">
                                            <p:txEl>
                                              <p:pRg st="4" end="4"/>
                                            </p:txEl>
                                          </p:spTgt>
                                        </p:tgtEl>
                                        <p:attrNameLst>
                                          <p:attrName>style.visibility</p:attrName>
                                        </p:attrNameLst>
                                      </p:cBhvr>
                                      <p:to>
                                        <p:strVal val="visible"/>
                                      </p:to>
                                    </p:set>
                                    <p:anim calcmode="lin" valueType="num">
                                      <p:cBhvr additive="base">
                                        <p:cTn id="31" dur="500" fill="hold"/>
                                        <p:tgtEl>
                                          <p:spTgt spid="880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80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8067">
                                            <p:txEl>
                                              <p:pRg st="5" end="5"/>
                                            </p:txEl>
                                          </p:spTgt>
                                        </p:tgtEl>
                                        <p:attrNameLst>
                                          <p:attrName>style.visibility</p:attrName>
                                        </p:attrNameLst>
                                      </p:cBhvr>
                                      <p:to>
                                        <p:strVal val="visible"/>
                                      </p:to>
                                    </p:set>
                                    <p:anim calcmode="lin" valueType="num">
                                      <p:cBhvr additive="base">
                                        <p:cTn id="37" dur="500" fill="hold"/>
                                        <p:tgtEl>
                                          <p:spTgt spid="880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80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8067">
                                            <p:txEl>
                                              <p:pRg st="6" end="6"/>
                                            </p:txEl>
                                          </p:spTgt>
                                        </p:tgtEl>
                                        <p:attrNameLst>
                                          <p:attrName>style.visibility</p:attrName>
                                        </p:attrNameLst>
                                      </p:cBhvr>
                                      <p:to>
                                        <p:strVal val="visible"/>
                                      </p:to>
                                    </p:set>
                                    <p:anim calcmode="lin" valueType="num">
                                      <p:cBhvr additive="base">
                                        <p:cTn id="43" dur="500" fill="hold"/>
                                        <p:tgtEl>
                                          <p:spTgt spid="880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80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8067">
                                            <p:txEl>
                                              <p:pRg st="7" end="7"/>
                                            </p:txEl>
                                          </p:spTgt>
                                        </p:tgtEl>
                                        <p:attrNameLst>
                                          <p:attrName>style.visibility</p:attrName>
                                        </p:attrNameLst>
                                      </p:cBhvr>
                                      <p:to>
                                        <p:strVal val="visible"/>
                                      </p:to>
                                    </p:set>
                                    <p:anim calcmode="lin" valueType="num">
                                      <p:cBhvr additive="base">
                                        <p:cTn id="49" dur="500" fill="hold"/>
                                        <p:tgtEl>
                                          <p:spTgt spid="880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806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8067">
                                            <p:txEl>
                                              <p:pRg st="8" end="8"/>
                                            </p:txEl>
                                          </p:spTgt>
                                        </p:tgtEl>
                                        <p:attrNameLst>
                                          <p:attrName>style.visibility</p:attrName>
                                        </p:attrNameLst>
                                      </p:cBhvr>
                                      <p:to>
                                        <p:strVal val="visible"/>
                                      </p:to>
                                    </p:set>
                                    <p:anim calcmode="lin" valueType="num">
                                      <p:cBhvr additive="base">
                                        <p:cTn id="55" dur="500" fill="hold"/>
                                        <p:tgtEl>
                                          <p:spTgt spid="8806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806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Regathering, Fulfillment</a:t>
            </a:r>
          </a:p>
        </p:txBody>
      </p:sp>
      <p:sp>
        <p:nvSpPr>
          <p:cNvPr id="89091" name="Rectangle 3"/>
          <p:cNvSpPr>
            <a:spLocks noGrp="1" noChangeArrowheads="1"/>
          </p:cNvSpPr>
          <p:nvPr>
            <p:ph type="body" idx="1"/>
          </p:nvPr>
        </p:nvSpPr>
        <p:spPr/>
        <p:txBody>
          <a:bodyPr/>
          <a:lstStyle/>
          <a:p>
            <a:r>
              <a:rPr lang="en-US" altLang="en-US"/>
              <a:t>Names one general area:</a:t>
            </a:r>
          </a:p>
          <a:p>
            <a:pPr lvl="1"/>
            <a:r>
              <a:rPr lang="en-US" altLang="en-US"/>
              <a:t>Island/coastlands of the sea – Europe and North Africa</a:t>
            </a:r>
          </a:p>
          <a:p>
            <a:r>
              <a:rPr lang="en-US" altLang="en-US"/>
              <a:t>These are just the areas which have experienced large changes in Jewish population since the 1940s.</a:t>
            </a:r>
          </a:p>
        </p:txBody>
      </p:sp>
    </p:spTree>
    <p:custDataLst>
      <p:tags r:id="rId1"/>
    </p:custDataLst>
  </p:cSld>
  <p:clrMapOvr>
    <a:masterClrMapping/>
  </p:clrMapOvr>
  <p:transition advTm="237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Conclusions</a:t>
            </a:r>
          </a:p>
        </p:txBody>
      </p:sp>
      <p:sp>
        <p:nvSpPr>
          <p:cNvPr id="90115" name="Rectangle 3"/>
          <p:cNvSpPr>
            <a:spLocks noGrp="1" noChangeArrowheads="1"/>
          </p:cNvSpPr>
          <p:nvPr>
            <p:ph type="body" idx="1"/>
          </p:nvPr>
        </p:nvSpPr>
        <p:spPr/>
        <p:txBody>
          <a:bodyPr/>
          <a:lstStyle/>
          <a:p>
            <a:pPr>
              <a:lnSpc>
                <a:spcPct val="90000"/>
              </a:lnSpc>
            </a:pPr>
            <a:r>
              <a:rPr lang="en-US" altLang="en-US"/>
              <a:t>Both the Bible &amp; Nostradamus give some impressive examples of successful prediction.</a:t>
            </a:r>
          </a:p>
          <a:p>
            <a:pPr>
              <a:lnSpc>
                <a:spcPct val="90000"/>
              </a:lnSpc>
            </a:pPr>
            <a:r>
              <a:rPr lang="en-US" altLang="en-US"/>
              <a:t>Both predict events which have not yet happened.</a:t>
            </a:r>
          </a:p>
          <a:p>
            <a:pPr>
              <a:lnSpc>
                <a:spcPct val="90000"/>
              </a:lnSpc>
            </a:pPr>
            <a:r>
              <a:rPr lang="en-US" altLang="en-US"/>
              <a:t>Nostradamus has clearly missed, obscure as he is; the Bible has not, though much clearer.</a:t>
            </a:r>
          </a:p>
        </p:txBody>
      </p:sp>
    </p:spTree>
    <p:custDataLst>
      <p:tags r:id="rId1"/>
    </p:custDataLst>
  </p:cSld>
  <p:clrMapOvr>
    <a:masterClrMapping/>
  </p:clrMapOvr>
  <p:transition advTm="248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 calcmode="lin" valueType="num">
                                      <p:cBhvr additive="base">
                                        <p:cTn id="19" dur="500" fill="hold"/>
                                        <p:tgtEl>
                                          <p:spTgt spid="901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01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Conclusions</a:t>
            </a:r>
          </a:p>
        </p:txBody>
      </p:sp>
      <p:sp>
        <p:nvSpPr>
          <p:cNvPr id="91139" name="Rectangle 3"/>
          <p:cNvSpPr>
            <a:spLocks noGrp="1" noChangeArrowheads="1"/>
          </p:cNvSpPr>
          <p:nvPr>
            <p:ph type="body" idx="1"/>
          </p:nvPr>
        </p:nvSpPr>
        <p:spPr/>
        <p:txBody>
          <a:bodyPr/>
          <a:lstStyle/>
          <a:p>
            <a:pPr>
              <a:lnSpc>
                <a:spcPct val="90000"/>
              </a:lnSpc>
            </a:pPr>
            <a:r>
              <a:rPr lang="en-US" altLang="en-US"/>
              <a:t>Biblical predictions are straight-forward; Nostradamus mostly riddles; difficult to guess what Nostradamus</a:t>
            </a:r>
            <a:r>
              <a:rPr lang="en-US" altLang="en-US">
                <a:cs typeface="Arial" charset="0"/>
              </a:rPr>
              <a:t>'</a:t>
            </a:r>
            <a:r>
              <a:rPr lang="en-US" altLang="en-US"/>
              <a:t> fulfillment will look like in advance.</a:t>
            </a:r>
          </a:p>
          <a:p>
            <a:pPr>
              <a:lnSpc>
                <a:spcPct val="90000"/>
              </a:lnSpc>
            </a:pPr>
            <a:r>
              <a:rPr lang="en-US" altLang="en-US"/>
              <a:t>Biblical predictions are intended to validate its message; what is the purpose of Nostradamus</a:t>
            </a:r>
            <a:r>
              <a:rPr lang="en-US" altLang="en-US">
                <a:cs typeface="Arial" charset="0"/>
              </a:rPr>
              <a:t>'</a:t>
            </a:r>
            <a:r>
              <a:rPr lang="en-US" altLang="en-US"/>
              <a:t> predictions?</a:t>
            </a:r>
          </a:p>
          <a:p>
            <a:pPr>
              <a:lnSpc>
                <a:spcPct val="90000"/>
              </a:lnSpc>
            </a:pPr>
            <a:r>
              <a:rPr lang="en-US" altLang="en-US"/>
              <a:t>Whom will you trust with your destiny?</a:t>
            </a:r>
          </a:p>
        </p:txBody>
      </p:sp>
    </p:spTree>
    <p:custDataLst>
      <p:tags r:id="rId1"/>
    </p:custDataLst>
  </p:cSld>
  <p:clrMapOvr>
    <a:masterClrMapping/>
  </p:clrMapOvr>
  <p:transition advTm="756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 calcmode="lin" valueType="num">
                                      <p:cBhvr additive="base">
                                        <p:cTn id="19" dur="500" fill="hold"/>
                                        <p:tgtEl>
                                          <p:spTgt spid="911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1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Nostradamus (1503-1566)</a:t>
            </a:r>
          </a:p>
        </p:txBody>
      </p:sp>
      <p:sp>
        <p:nvSpPr>
          <p:cNvPr id="66563" name="Rectangle 3"/>
          <p:cNvSpPr>
            <a:spLocks noGrp="1" noChangeArrowheads="1"/>
          </p:cNvSpPr>
          <p:nvPr>
            <p:ph type="body" sz="half" idx="1"/>
          </p:nvPr>
        </p:nvSpPr>
        <p:spPr/>
        <p:txBody>
          <a:bodyPr/>
          <a:lstStyle/>
          <a:p>
            <a:r>
              <a:rPr lang="en-US" altLang="en-US" sz="2400"/>
              <a:t>Latinized version of name Michael de Notre Dame </a:t>
            </a:r>
          </a:p>
          <a:p>
            <a:r>
              <a:rPr lang="en-US" altLang="en-US" sz="2400"/>
              <a:t>Jewish descent</a:t>
            </a:r>
          </a:p>
          <a:p>
            <a:r>
              <a:rPr lang="en-US" altLang="en-US" sz="2400"/>
              <a:t>French physician &amp; astrologer</a:t>
            </a:r>
          </a:p>
          <a:p>
            <a:r>
              <a:rPr lang="en-US" altLang="en-US" sz="2400"/>
              <a:t>Began to make prophecies about 1547.</a:t>
            </a:r>
          </a:p>
          <a:p>
            <a:r>
              <a:rPr lang="en-US" altLang="en-US" sz="2400"/>
              <a:t>These published as </a:t>
            </a:r>
            <a:r>
              <a:rPr lang="en-US" altLang="en-US" sz="2400" i="1"/>
              <a:t>Centuries</a:t>
            </a:r>
            <a:r>
              <a:rPr lang="en-US" altLang="en-US" sz="2400"/>
              <a:t> in 1555, 1558.</a:t>
            </a:r>
          </a:p>
        </p:txBody>
      </p:sp>
      <p:pic>
        <p:nvPicPr>
          <p:cNvPr id="66567" name="Picture 7" descr="nostradamus"/>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13338" y="1941513"/>
            <a:ext cx="2584450" cy="3773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51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checkerboard(across)">
                                      <p:cBhvr>
                                        <p:cTn id="7" dur="500"/>
                                        <p:tgtEl>
                                          <p:spTgt spid="665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 calcmode="lin" valueType="num">
                                      <p:cBhvr additive="base">
                                        <p:cTn id="12"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6563">
                                            <p:txEl>
                                              <p:pRg st="1" end="1"/>
                                            </p:txEl>
                                          </p:spTgt>
                                        </p:tgtEl>
                                        <p:attrNameLst>
                                          <p:attrName>style.visibility</p:attrName>
                                        </p:attrNameLst>
                                      </p:cBhvr>
                                      <p:to>
                                        <p:strVal val="visible"/>
                                      </p:to>
                                    </p:set>
                                    <p:anim calcmode="lin" valueType="num">
                                      <p:cBhvr additive="base">
                                        <p:cTn id="18"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6563">
                                            <p:txEl>
                                              <p:pRg st="2" end="2"/>
                                            </p:txEl>
                                          </p:spTgt>
                                        </p:tgtEl>
                                        <p:attrNameLst>
                                          <p:attrName>style.visibility</p:attrName>
                                        </p:attrNameLst>
                                      </p:cBhvr>
                                      <p:to>
                                        <p:strVal val="visible"/>
                                      </p:to>
                                    </p:set>
                                    <p:anim calcmode="lin" valueType="num">
                                      <p:cBhvr additive="base">
                                        <p:cTn id="24"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6563">
                                            <p:txEl>
                                              <p:pRg st="3" end="3"/>
                                            </p:txEl>
                                          </p:spTgt>
                                        </p:tgtEl>
                                        <p:attrNameLst>
                                          <p:attrName>style.visibility</p:attrName>
                                        </p:attrNameLst>
                                      </p:cBhvr>
                                      <p:to>
                                        <p:strVal val="visible"/>
                                      </p:to>
                                    </p:set>
                                    <p:anim calcmode="lin" valueType="num">
                                      <p:cBhvr additive="base">
                                        <p:cTn id="30" dur="500" fill="hold"/>
                                        <p:tgtEl>
                                          <p:spTgt spid="6656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6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6563">
                                            <p:txEl>
                                              <p:pRg st="4" end="4"/>
                                            </p:txEl>
                                          </p:spTgt>
                                        </p:tgtEl>
                                        <p:attrNameLst>
                                          <p:attrName>style.visibility</p:attrName>
                                        </p:attrNameLst>
                                      </p:cBhvr>
                                      <p:to>
                                        <p:strVal val="visible"/>
                                      </p:to>
                                    </p:set>
                                    <p:anim calcmode="lin" valueType="num">
                                      <p:cBhvr additive="base">
                                        <p:cTn id="36" dur="500" fill="hold"/>
                                        <p:tgtEl>
                                          <p:spTgt spid="6656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65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The Bible (1500 BC – 100 AD)</a:t>
            </a:r>
          </a:p>
        </p:txBody>
      </p:sp>
      <p:sp>
        <p:nvSpPr>
          <p:cNvPr id="68611" name="Rectangle 3"/>
          <p:cNvSpPr>
            <a:spLocks noGrp="1" noChangeArrowheads="1"/>
          </p:cNvSpPr>
          <p:nvPr>
            <p:ph type="body" sz="half" idx="1"/>
          </p:nvPr>
        </p:nvSpPr>
        <p:spPr/>
        <p:txBody>
          <a:bodyPr/>
          <a:lstStyle/>
          <a:p>
            <a:pPr>
              <a:lnSpc>
                <a:spcPct val="90000"/>
              </a:lnSpc>
            </a:pPr>
            <a:r>
              <a:rPr lang="en-US" altLang="en-US" sz="2800"/>
              <a:t>Various authors</a:t>
            </a:r>
          </a:p>
          <a:p>
            <a:pPr>
              <a:lnSpc>
                <a:spcPct val="90000"/>
              </a:lnSpc>
            </a:pPr>
            <a:r>
              <a:rPr lang="en-US" altLang="en-US" sz="2800"/>
              <a:t>Claim to be speaking for the Creator</a:t>
            </a:r>
          </a:p>
          <a:p>
            <a:pPr>
              <a:lnSpc>
                <a:spcPct val="90000"/>
              </a:lnSpc>
            </a:pPr>
            <a:r>
              <a:rPr lang="en-US" altLang="en-US" sz="2800"/>
              <a:t>Connected with Moses, David, Jesus</a:t>
            </a:r>
          </a:p>
          <a:p>
            <a:pPr>
              <a:lnSpc>
                <a:spcPct val="90000"/>
              </a:lnSpc>
            </a:pPr>
            <a:r>
              <a:rPr lang="en-US" altLang="en-US" sz="2800"/>
              <a:t>Prophecies begin in first book (Genesis) and continue to last book (Revelation).</a:t>
            </a:r>
          </a:p>
        </p:txBody>
      </p:sp>
      <p:pic>
        <p:nvPicPr>
          <p:cNvPr id="68614" name="Picture 6" descr="faith002"/>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508500" y="2768600"/>
            <a:ext cx="4029075" cy="2460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85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8614"/>
                                        </p:tgtEl>
                                        <p:attrNameLst>
                                          <p:attrName>style.visibility</p:attrName>
                                        </p:attrNameLst>
                                      </p:cBhvr>
                                      <p:to>
                                        <p:strVal val="visible"/>
                                      </p:to>
                                    </p:set>
                                    <p:animEffect transition="in" filter="checkerboard(across)">
                                      <p:cBhvr>
                                        <p:cTn id="7" dur="500"/>
                                        <p:tgtEl>
                                          <p:spTgt spid="686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8611">
                                            <p:txEl>
                                              <p:pRg st="0" end="0"/>
                                            </p:txEl>
                                          </p:spTgt>
                                        </p:tgtEl>
                                        <p:attrNameLst>
                                          <p:attrName>style.visibility</p:attrName>
                                        </p:attrNameLst>
                                      </p:cBhvr>
                                      <p:to>
                                        <p:strVal val="visible"/>
                                      </p:to>
                                    </p:set>
                                    <p:anim calcmode="lin" valueType="num">
                                      <p:cBhvr additive="base">
                                        <p:cTn id="12" dur="500" fill="hold"/>
                                        <p:tgtEl>
                                          <p:spTgt spid="6861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8611">
                                            <p:txEl>
                                              <p:pRg st="1" end="1"/>
                                            </p:txEl>
                                          </p:spTgt>
                                        </p:tgtEl>
                                        <p:attrNameLst>
                                          <p:attrName>style.visibility</p:attrName>
                                        </p:attrNameLst>
                                      </p:cBhvr>
                                      <p:to>
                                        <p:strVal val="visible"/>
                                      </p:to>
                                    </p:set>
                                    <p:anim calcmode="lin" valueType="num">
                                      <p:cBhvr additive="base">
                                        <p:cTn id="18" dur="500" fill="hold"/>
                                        <p:tgtEl>
                                          <p:spTgt spid="6861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8611">
                                            <p:txEl>
                                              <p:pRg st="2" end="2"/>
                                            </p:txEl>
                                          </p:spTgt>
                                        </p:tgtEl>
                                        <p:attrNameLst>
                                          <p:attrName>style.visibility</p:attrName>
                                        </p:attrNameLst>
                                      </p:cBhvr>
                                      <p:to>
                                        <p:strVal val="visible"/>
                                      </p:to>
                                    </p:set>
                                    <p:anim calcmode="lin" valueType="num">
                                      <p:cBhvr additive="base">
                                        <p:cTn id="24" dur="500" fill="hold"/>
                                        <p:tgtEl>
                                          <p:spTgt spid="6861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8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8611">
                                            <p:txEl>
                                              <p:pRg st="3" end="3"/>
                                            </p:txEl>
                                          </p:spTgt>
                                        </p:tgtEl>
                                        <p:attrNameLst>
                                          <p:attrName>style.visibility</p:attrName>
                                        </p:attrNameLst>
                                      </p:cBhvr>
                                      <p:to>
                                        <p:strVal val="visible"/>
                                      </p:to>
                                    </p:set>
                                    <p:anim calcmode="lin" valueType="num">
                                      <p:cBhvr additive="base">
                                        <p:cTn id="30" dur="500" fill="hold"/>
                                        <p:tgtEl>
                                          <p:spTgt spid="6861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86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17500" y="234950"/>
            <a:ext cx="8637588" cy="1249363"/>
          </a:xfrm>
        </p:spPr>
        <p:txBody>
          <a:bodyPr/>
          <a:lstStyle/>
          <a:p>
            <a:r>
              <a:rPr lang="en-US" altLang="en-US"/>
              <a:t>The Fire of London </a:t>
            </a:r>
            <a:br>
              <a:rPr lang="en-US" altLang="en-US"/>
            </a:br>
            <a:r>
              <a:rPr lang="en-US" altLang="en-US" sz="3200"/>
              <a:t>(</a:t>
            </a:r>
            <a:r>
              <a:rPr lang="en-US" altLang="en-US" sz="3200" i="1"/>
              <a:t>Centuries </a:t>
            </a:r>
            <a:r>
              <a:rPr lang="en-US" altLang="en-US" sz="3200"/>
              <a:t>2.51)</a:t>
            </a:r>
          </a:p>
        </p:txBody>
      </p:sp>
      <p:sp>
        <p:nvSpPr>
          <p:cNvPr id="71683" name="Text Box 3"/>
          <p:cNvSpPr txBox="1">
            <a:spLocks noChangeArrowheads="1"/>
          </p:cNvSpPr>
          <p:nvPr/>
        </p:nvSpPr>
        <p:spPr bwMode="auto">
          <a:xfrm>
            <a:off x="990600" y="2590800"/>
            <a:ext cx="74676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The blood of the just will make complaint to London.</a:t>
            </a:r>
          </a:p>
          <a:p>
            <a:pPr>
              <a:spcBef>
                <a:spcPct val="50000"/>
              </a:spcBef>
            </a:pPr>
            <a:r>
              <a:rPr lang="en-US" altLang="en-US">
                <a:latin typeface="Arial" charset="0"/>
              </a:rPr>
              <a:t>Burnt by fireballs in twenty-three the sixes;</a:t>
            </a:r>
          </a:p>
          <a:p>
            <a:pPr>
              <a:spcBef>
                <a:spcPct val="50000"/>
              </a:spcBef>
            </a:pPr>
            <a:r>
              <a:rPr lang="en-US" altLang="en-US">
                <a:latin typeface="Arial" charset="0"/>
              </a:rPr>
              <a:t>The antique dame will fall from the high place,</a:t>
            </a:r>
          </a:p>
          <a:p>
            <a:pPr>
              <a:spcBef>
                <a:spcPct val="50000"/>
              </a:spcBef>
            </a:pPr>
            <a:r>
              <a:rPr lang="en-US" altLang="en-US">
                <a:latin typeface="Arial" charset="0"/>
              </a:rPr>
              <a:t>Of the same sect many will be destroyed.</a:t>
            </a:r>
          </a:p>
        </p:txBody>
      </p:sp>
    </p:spTree>
    <p:custDataLst>
      <p:tags r:id="rId1"/>
    </p:custDataLst>
  </p:cSld>
  <p:clrMapOvr>
    <a:masterClrMapping/>
  </p:clrMapOvr>
  <p:transition advTm="296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checkerboard(across)">
                                      <p:cBhvr>
                                        <p:cTn id="7"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The Fire of London Fulfillment</a:t>
            </a:r>
          </a:p>
        </p:txBody>
      </p:sp>
      <p:sp>
        <p:nvSpPr>
          <p:cNvPr id="72707" name="Rectangle 3"/>
          <p:cNvSpPr>
            <a:spLocks noGrp="1" noChangeArrowheads="1"/>
          </p:cNvSpPr>
          <p:nvPr>
            <p:ph type="body" idx="1"/>
          </p:nvPr>
        </p:nvSpPr>
        <p:spPr/>
        <p:txBody>
          <a:bodyPr/>
          <a:lstStyle/>
          <a:p>
            <a:pPr>
              <a:lnSpc>
                <a:spcPct val="90000"/>
              </a:lnSpc>
            </a:pPr>
            <a:r>
              <a:rPr lang="en-US" altLang="en-US"/>
              <a:t>London</a:t>
            </a:r>
            <a:r>
              <a:rPr lang="en-US" altLang="en-US">
                <a:cs typeface="Arial" charset="0"/>
              </a:rPr>
              <a:t>'</a:t>
            </a:r>
            <a:r>
              <a:rPr lang="en-US" altLang="en-US"/>
              <a:t>s biggest fire – 1666</a:t>
            </a:r>
          </a:p>
          <a:p>
            <a:pPr>
              <a:lnSpc>
                <a:spcPct val="90000"/>
              </a:lnSpc>
            </a:pPr>
            <a:r>
              <a:rPr lang="en-US" altLang="en-US"/>
              <a:t>City burned from September 2 to 5:</a:t>
            </a:r>
          </a:p>
          <a:p>
            <a:pPr lvl="1">
              <a:lnSpc>
                <a:spcPct val="90000"/>
              </a:lnSpc>
            </a:pPr>
            <a:r>
              <a:rPr lang="en-US" altLang="en-US"/>
              <a:t>9 + 2 + 3 + 4 + 5 = 23</a:t>
            </a:r>
          </a:p>
          <a:p>
            <a:pPr lvl="1">
              <a:lnSpc>
                <a:spcPct val="90000"/>
              </a:lnSpc>
            </a:pPr>
            <a:r>
              <a:rPr lang="en-US" altLang="en-US"/>
              <a:t>Fireballs?</a:t>
            </a:r>
          </a:p>
          <a:p>
            <a:pPr>
              <a:lnSpc>
                <a:spcPct val="90000"/>
              </a:lnSpc>
            </a:pPr>
            <a:r>
              <a:rPr lang="en-US" altLang="en-US"/>
              <a:t>Antique dame – St. Paul</a:t>
            </a:r>
            <a:r>
              <a:rPr lang="en-US" altLang="en-US">
                <a:cs typeface="Arial" charset="0"/>
              </a:rPr>
              <a:t>'</a:t>
            </a:r>
            <a:r>
              <a:rPr lang="en-US" altLang="en-US"/>
              <a:t>s cathedral the traditional site of temple to Diana.</a:t>
            </a:r>
          </a:p>
          <a:p>
            <a:pPr>
              <a:lnSpc>
                <a:spcPct val="90000"/>
              </a:lnSpc>
            </a:pPr>
            <a:r>
              <a:rPr lang="en-US" altLang="en-US"/>
              <a:t>Same sect – other Anglican churches burnt.</a:t>
            </a:r>
          </a:p>
        </p:txBody>
      </p:sp>
    </p:spTree>
    <p:custDataLst>
      <p:tags r:id="rId1"/>
    </p:custDataLst>
  </p:cSld>
  <p:clrMapOvr>
    <a:masterClrMapping/>
  </p:clrMapOvr>
  <p:transition advTm="1092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additive="base">
                                        <p:cTn id="25" dur="500" fill="hold"/>
                                        <p:tgtEl>
                                          <p:spTgt spid="727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27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2707">
                                            <p:txEl>
                                              <p:pRg st="4" end="4"/>
                                            </p:txEl>
                                          </p:spTgt>
                                        </p:tgtEl>
                                        <p:attrNameLst>
                                          <p:attrName>style.visibility</p:attrName>
                                        </p:attrNameLst>
                                      </p:cBhvr>
                                      <p:to>
                                        <p:strVal val="visible"/>
                                      </p:to>
                                    </p:set>
                                    <p:anim calcmode="lin" valueType="num">
                                      <p:cBhvr additive="base">
                                        <p:cTn id="31" dur="500" fill="hold"/>
                                        <p:tgtEl>
                                          <p:spTgt spid="727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27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2707">
                                            <p:txEl>
                                              <p:pRg st="5" end="5"/>
                                            </p:txEl>
                                          </p:spTgt>
                                        </p:tgtEl>
                                        <p:attrNameLst>
                                          <p:attrName>style.visibility</p:attrName>
                                        </p:attrNameLst>
                                      </p:cBhvr>
                                      <p:to>
                                        <p:strVal val="visible"/>
                                      </p:to>
                                    </p:set>
                                    <p:anim calcmode="lin" valueType="num">
                                      <p:cBhvr additive="base">
                                        <p:cTn id="37" dur="500" fill="hold"/>
                                        <p:tgtEl>
                                          <p:spTgt spid="727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27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17500" y="234950"/>
            <a:ext cx="8637588" cy="1249363"/>
          </a:xfrm>
        </p:spPr>
        <p:txBody>
          <a:bodyPr/>
          <a:lstStyle/>
          <a:p>
            <a:r>
              <a:rPr lang="en-US" altLang="en-US"/>
              <a:t>Israel</a:t>
            </a:r>
            <a:r>
              <a:rPr lang="en-US" altLang="en-US">
                <a:cs typeface="Arial" charset="0"/>
              </a:rPr>
              <a:t>'</a:t>
            </a:r>
            <a:r>
              <a:rPr lang="en-US" altLang="en-US"/>
              <a:t>s Future </a:t>
            </a:r>
            <a:br>
              <a:rPr lang="en-US" altLang="en-US"/>
            </a:br>
            <a:r>
              <a:rPr lang="en-US" altLang="en-US" sz="3200"/>
              <a:t>(Hosea 3:4-5)</a:t>
            </a:r>
          </a:p>
        </p:txBody>
      </p:sp>
      <p:sp>
        <p:nvSpPr>
          <p:cNvPr id="73731" name="Text Box 3"/>
          <p:cNvSpPr txBox="1">
            <a:spLocks noChangeArrowheads="1"/>
          </p:cNvSpPr>
          <p:nvPr/>
        </p:nvSpPr>
        <p:spPr bwMode="auto">
          <a:xfrm>
            <a:off x="914400" y="2514600"/>
            <a:ext cx="7315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For the sons of Israel will remain for many days without king or prince, without sacrifice or sacred pillar, and without ephod or household idols.  Afterward the sons of Israel will return and seek the LORD their God and David their king; they will come trembling to the LORD and to His goodness in the last days.</a:t>
            </a:r>
          </a:p>
        </p:txBody>
      </p:sp>
    </p:spTree>
    <p:custDataLst>
      <p:tags r:id="rId1"/>
    </p:custDataLst>
  </p:cSld>
  <p:clrMapOvr>
    <a:masterClrMapping/>
  </p:clrMapOvr>
  <p:transition advTm="296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checkerboard(across)">
                                      <p:cBhvr>
                                        <p:cTn id="7" dur="5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Israel</a:t>
            </a:r>
            <a:r>
              <a:rPr lang="en-US" altLang="en-US">
                <a:cs typeface="Arial" charset="0"/>
              </a:rPr>
              <a:t>'</a:t>
            </a:r>
            <a:r>
              <a:rPr lang="en-US" altLang="en-US"/>
              <a:t>s Future, Fulfillment</a:t>
            </a:r>
          </a:p>
        </p:txBody>
      </p:sp>
      <p:sp>
        <p:nvSpPr>
          <p:cNvPr id="74755" name="Rectangle 3"/>
          <p:cNvSpPr>
            <a:spLocks noGrp="1" noChangeArrowheads="1"/>
          </p:cNvSpPr>
          <p:nvPr>
            <p:ph type="body" idx="1"/>
          </p:nvPr>
        </p:nvSpPr>
        <p:spPr/>
        <p:txBody>
          <a:bodyPr/>
          <a:lstStyle/>
          <a:p>
            <a:r>
              <a:rPr lang="en-US" altLang="en-US" sz="2800"/>
              <a:t>Six things Israel will lack for many days:</a:t>
            </a:r>
          </a:p>
          <a:p>
            <a:pPr lvl="1"/>
            <a:r>
              <a:rPr lang="en-US" altLang="en-US" sz="2400"/>
              <a:t>King/prince – neither revealed government nor their own leaders</a:t>
            </a:r>
          </a:p>
          <a:p>
            <a:pPr lvl="1"/>
            <a:r>
              <a:rPr lang="en-US" altLang="en-US" sz="2400"/>
              <a:t>Sacrifice/pillar – neither Sinai religion nor idolatry</a:t>
            </a:r>
          </a:p>
          <a:p>
            <a:pPr lvl="1"/>
            <a:r>
              <a:rPr lang="en-US" altLang="en-US" sz="2400"/>
              <a:t>Ephod/teraphim – ditto</a:t>
            </a:r>
          </a:p>
          <a:p>
            <a:r>
              <a:rPr lang="en-US" altLang="en-US" sz="2800"/>
              <a:t>They have lacked all these from about AD 70 to 1948; still lack five of these.</a:t>
            </a:r>
          </a:p>
          <a:p>
            <a:r>
              <a:rPr lang="en-US" altLang="en-US" sz="2800"/>
              <a:t>See an unprecedented turning of Jews to Jesus since 1960s.</a:t>
            </a:r>
          </a:p>
        </p:txBody>
      </p:sp>
    </p:spTree>
    <p:custDataLst>
      <p:tags r:id="rId1"/>
    </p:custDataLst>
  </p:cSld>
  <p:clrMapOvr>
    <a:masterClrMapping/>
  </p:clrMapOvr>
  <p:transition advTm="2330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additive="base">
                                        <p:cTn id="25" dur="500" fill="hold"/>
                                        <p:tgtEl>
                                          <p:spTgt spid="747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755">
                                            <p:txEl>
                                              <p:pRg st="4" end="4"/>
                                            </p:txEl>
                                          </p:spTgt>
                                        </p:tgtEl>
                                        <p:attrNameLst>
                                          <p:attrName>style.visibility</p:attrName>
                                        </p:attrNameLst>
                                      </p:cBhvr>
                                      <p:to>
                                        <p:strVal val="visible"/>
                                      </p:to>
                                    </p:set>
                                    <p:anim calcmode="lin" valueType="num">
                                      <p:cBhvr additive="base">
                                        <p:cTn id="31" dur="500" fill="hold"/>
                                        <p:tgtEl>
                                          <p:spTgt spid="747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47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4755">
                                            <p:txEl>
                                              <p:pRg st="5" end="5"/>
                                            </p:txEl>
                                          </p:spTgt>
                                        </p:tgtEl>
                                        <p:attrNameLst>
                                          <p:attrName>style.visibility</p:attrName>
                                        </p:attrNameLst>
                                      </p:cBhvr>
                                      <p:to>
                                        <p:strVal val="visible"/>
                                      </p:to>
                                    </p:set>
                                    <p:anim calcmode="lin" valueType="num">
                                      <p:cBhvr additive="base">
                                        <p:cTn id="37" dur="500" fill="hold"/>
                                        <p:tgtEl>
                                          <p:spTgt spid="747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47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17500" y="234950"/>
            <a:ext cx="8637588" cy="1249363"/>
          </a:xfrm>
        </p:spPr>
        <p:txBody>
          <a:bodyPr/>
          <a:lstStyle/>
          <a:p>
            <a:r>
              <a:rPr lang="en-US" altLang="en-US"/>
              <a:t>Napoleon? </a:t>
            </a:r>
            <a:br>
              <a:rPr lang="en-US" altLang="en-US"/>
            </a:br>
            <a:r>
              <a:rPr lang="en-US" altLang="en-US" sz="3200"/>
              <a:t>(</a:t>
            </a:r>
            <a:r>
              <a:rPr lang="en-US" altLang="en-US" sz="3200" i="1"/>
              <a:t>Centuries</a:t>
            </a:r>
            <a:r>
              <a:rPr lang="en-US" altLang="en-US" sz="3200"/>
              <a:t> 8.1)</a:t>
            </a:r>
          </a:p>
        </p:txBody>
      </p:sp>
      <p:sp>
        <p:nvSpPr>
          <p:cNvPr id="75779" name="Text Box 3"/>
          <p:cNvSpPr txBox="1">
            <a:spLocks noChangeArrowheads="1"/>
          </p:cNvSpPr>
          <p:nvPr/>
        </p:nvSpPr>
        <p:spPr bwMode="auto">
          <a:xfrm>
            <a:off x="838200" y="2362200"/>
            <a:ext cx="73914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Pau.Nay.Loron will be more fire than blood,</a:t>
            </a:r>
          </a:p>
          <a:p>
            <a:pPr>
              <a:spcBef>
                <a:spcPct val="50000"/>
              </a:spcBef>
            </a:pPr>
            <a:r>
              <a:rPr lang="en-US" altLang="en-US">
                <a:latin typeface="Arial" charset="0"/>
              </a:rPr>
              <a:t>To swim in praise, the great one to flee on the 	confluence of waters,</a:t>
            </a:r>
          </a:p>
          <a:p>
            <a:pPr>
              <a:spcBef>
                <a:spcPct val="50000"/>
              </a:spcBef>
            </a:pPr>
            <a:r>
              <a:rPr lang="en-US" altLang="en-US">
                <a:latin typeface="Arial" charset="0"/>
              </a:rPr>
              <a:t>He will refuse the Agassas entry,</a:t>
            </a:r>
          </a:p>
          <a:p>
            <a:pPr>
              <a:spcBef>
                <a:spcPct val="50000"/>
              </a:spcBef>
            </a:pPr>
            <a:r>
              <a:rPr lang="en-US" altLang="en-US">
                <a:latin typeface="Arial" charset="0"/>
              </a:rPr>
              <a:t>Great bridge Durance he will hold them imprisoned.</a:t>
            </a:r>
          </a:p>
        </p:txBody>
      </p:sp>
    </p:spTree>
    <p:custDataLst>
      <p:tags r:id="rId1"/>
    </p:custDataLst>
  </p:cSld>
  <p:clrMapOvr>
    <a:masterClrMapping/>
  </p:clrMapOvr>
  <p:transition advTm="270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checkerboard(across)">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6.5"/>
</p:tagLst>
</file>

<file path=ppt/tags/tag10.xml><?xml version="1.0" encoding="utf-8"?>
<p:tagLst xmlns:a="http://schemas.openxmlformats.org/drawingml/2006/main" xmlns:r="http://schemas.openxmlformats.org/officeDocument/2006/relationships" xmlns:p="http://schemas.openxmlformats.org/presentationml/2006/main">
  <p:tag name="TIMING" val="|0.3|36.7|4.5|26.8|16.5|6.3"/>
</p:tagLst>
</file>

<file path=ppt/tags/tag11.xml><?xml version="1.0" encoding="utf-8"?>
<p:tagLst xmlns:a="http://schemas.openxmlformats.org/drawingml/2006/main" xmlns:r="http://schemas.openxmlformats.org/officeDocument/2006/relationships" xmlns:p="http://schemas.openxmlformats.org/presentationml/2006/main">
  <p:tag name="TIMING" val="|1"/>
</p:tagLst>
</file>

<file path=ppt/tags/tag12.xml><?xml version="1.0" encoding="utf-8"?>
<p:tagLst xmlns:a="http://schemas.openxmlformats.org/drawingml/2006/main" xmlns:r="http://schemas.openxmlformats.org/officeDocument/2006/relationships" xmlns:p="http://schemas.openxmlformats.org/presentationml/2006/main">
  <p:tag name="TIMING" val="|0.4|36.8|27.9|19.3|9|12"/>
</p:tagLst>
</file>

<file path=ppt/tags/tag13.xml><?xml version="1.0" encoding="utf-8"?>
<p:tagLst xmlns:a="http://schemas.openxmlformats.org/drawingml/2006/main" xmlns:r="http://schemas.openxmlformats.org/officeDocument/2006/relationships" xmlns:p="http://schemas.openxmlformats.org/presentationml/2006/main">
  <p:tag name="TIMING" val="|2.2"/>
</p:tagLst>
</file>

<file path=ppt/tags/tag14.xml><?xml version="1.0" encoding="utf-8"?>
<p:tagLst xmlns:a="http://schemas.openxmlformats.org/drawingml/2006/main" xmlns:r="http://schemas.openxmlformats.org/officeDocument/2006/relationships" xmlns:p="http://schemas.openxmlformats.org/presentationml/2006/main">
  <p:tag name="TIMING" val="|0.5|10.4|9"/>
</p:tagLst>
</file>

<file path=ppt/tags/tag15.xml><?xml version="1.0" encoding="utf-8"?>
<p:tagLst xmlns:a="http://schemas.openxmlformats.org/drawingml/2006/main" xmlns:r="http://schemas.openxmlformats.org/officeDocument/2006/relationships" xmlns:p="http://schemas.openxmlformats.org/presentationml/2006/main">
  <p:tag name="TIMING" val="|1"/>
</p:tagLst>
</file>

<file path=ppt/tags/tag16.xml><?xml version="1.0" encoding="utf-8"?>
<p:tagLst xmlns:a="http://schemas.openxmlformats.org/drawingml/2006/main" xmlns:r="http://schemas.openxmlformats.org/officeDocument/2006/relationships" xmlns:p="http://schemas.openxmlformats.org/presentationml/2006/main">
  <p:tag name="TIMING" val="|0.4|11.5|3.4|1.6|4.5"/>
</p:tagLst>
</file>

<file path=ppt/tags/tag17.xml><?xml version="1.0" encoding="utf-8"?>
<p:tagLst xmlns:a="http://schemas.openxmlformats.org/drawingml/2006/main" xmlns:r="http://schemas.openxmlformats.org/officeDocument/2006/relationships" xmlns:p="http://schemas.openxmlformats.org/presentationml/2006/main">
  <p:tag name="TIMING" val="|8.7"/>
</p:tagLst>
</file>

<file path=ppt/tags/tag18.xml><?xml version="1.0" encoding="utf-8"?>
<p:tagLst xmlns:a="http://schemas.openxmlformats.org/drawingml/2006/main" xmlns:r="http://schemas.openxmlformats.org/officeDocument/2006/relationships" xmlns:p="http://schemas.openxmlformats.org/presentationml/2006/main">
  <p:tag name="TIMING" val="|0.5|3.5|2.9|6.9|5.4|12.5"/>
</p:tagLst>
</file>

<file path=ppt/tags/tag19.xml><?xml version="1.0" encoding="utf-8"?>
<p:tagLst xmlns:a="http://schemas.openxmlformats.org/drawingml/2006/main" xmlns:r="http://schemas.openxmlformats.org/officeDocument/2006/relationships" xmlns:p="http://schemas.openxmlformats.org/presentationml/2006/main">
  <p:tag name="TIMING" val="|2.2"/>
</p:tagLst>
</file>

<file path=ppt/tags/tag2.xml><?xml version="1.0" encoding="utf-8"?>
<p:tagLst xmlns:a="http://schemas.openxmlformats.org/drawingml/2006/main" xmlns:r="http://schemas.openxmlformats.org/officeDocument/2006/relationships" xmlns:p="http://schemas.openxmlformats.org/presentationml/2006/main">
  <p:tag name="TIMING" val="|8.2|1.7|6.1|8.3|2|1.3"/>
</p:tagLst>
</file>

<file path=ppt/tags/tag20.xml><?xml version="1.0" encoding="utf-8"?>
<p:tagLst xmlns:a="http://schemas.openxmlformats.org/drawingml/2006/main" xmlns:r="http://schemas.openxmlformats.org/officeDocument/2006/relationships" xmlns:p="http://schemas.openxmlformats.org/presentationml/2006/main">
  <p:tag name="TIMING" val="|0.3|6.6|1.9|3.2|2|3|3.3|2.5|3.6"/>
</p:tagLst>
</file>

<file path=ppt/tags/tag21.xml><?xml version="1.0" encoding="utf-8"?>
<p:tagLst xmlns:a="http://schemas.openxmlformats.org/drawingml/2006/main" xmlns:r="http://schemas.openxmlformats.org/officeDocument/2006/relationships" xmlns:p="http://schemas.openxmlformats.org/presentationml/2006/main">
  <p:tag name="TIMING" val="|1.7|1.2|6.6"/>
</p:tagLst>
</file>

<file path=ppt/tags/tag22.xml><?xml version="1.0" encoding="utf-8"?>
<p:tagLst xmlns:a="http://schemas.openxmlformats.org/drawingml/2006/main" xmlns:r="http://schemas.openxmlformats.org/officeDocument/2006/relationships" xmlns:p="http://schemas.openxmlformats.org/presentationml/2006/main">
  <p:tag name="TIMING" val="|0.5|9.7|5.6"/>
</p:tagLst>
</file>

<file path=ppt/tags/tag23.xml><?xml version="1.0" encoding="utf-8"?>
<p:tagLst xmlns:a="http://schemas.openxmlformats.org/drawingml/2006/main" xmlns:r="http://schemas.openxmlformats.org/officeDocument/2006/relationships" xmlns:p="http://schemas.openxmlformats.org/presentationml/2006/main">
  <p:tag name="TIMING" val="|0.2|11.3|11.8"/>
</p:tagLst>
</file>

<file path=ppt/tags/tag3.xml><?xml version="1.0" encoding="utf-8"?>
<p:tagLst xmlns:a="http://schemas.openxmlformats.org/drawingml/2006/main" xmlns:r="http://schemas.openxmlformats.org/officeDocument/2006/relationships" xmlns:p="http://schemas.openxmlformats.org/presentationml/2006/main">
  <p:tag name="TIMING" val="|1|4.7|8.9|1.5|4.1|10.2"/>
</p:tagLst>
</file>

<file path=ppt/tags/tag4.xml><?xml version="1.0" encoding="utf-8"?>
<p:tagLst xmlns:a="http://schemas.openxmlformats.org/drawingml/2006/main" xmlns:r="http://schemas.openxmlformats.org/officeDocument/2006/relationships" xmlns:p="http://schemas.openxmlformats.org/presentationml/2006/main">
  <p:tag name="TIMING" val="|7|0.9|3.5|5.1|5.5"/>
</p:tagLst>
</file>

<file path=ppt/tags/tag5.xml><?xml version="1.0" encoding="utf-8"?>
<p:tagLst xmlns:a="http://schemas.openxmlformats.org/drawingml/2006/main" xmlns:r="http://schemas.openxmlformats.org/officeDocument/2006/relationships" xmlns:p="http://schemas.openxmlformats.org/presentationml/2006/main">
  <p:tag name="TIMING" val="|7.3"/>
</p:tagLst>
</file>

<file path=ppt/tags/tag6.xml><?xml version="1.0" encoding="utf-8"?>
<p:tagLst xmlns:a="http://schemas.openxmlformats.org/drawingml/2006/main" xmlns:r="http://schemas.openxmlformats.org/officeDocument/2006/relationships" xmlns:p="http://schemas.openxmlformats.org/presentationml/2006/main">
  <p:tag name="TIMING" val="|0.7|12.4|9.6|30.3|4.5|29.2"/>
</p:tagLst>
</file>

<file path=ppt/tags/tag7.xml><?xml version="1.0" encoding="utf-8"?>
<p:tagLst xmlns:a="http://schemas.openxmlformats.org/drawingml/2006/main" xmlns:r="http://schemas.openxmlformats.org/officeDocument/2006/relationships" xmlns:p="http://schemas.openxmlformats.org/presentationml/2006/main">
  <p:tag name="TIMING" val="|7.4"/>
</p:tagLst>
</file>

<file path=ppt/tags/tag8.xml><?xml version="1.0" encoding="utf-8"?>
<p:tagLst xmlns:a="http://schemas.openxmlformats.org/drawingml/2006/main" xmlns:r="http://schemas.openxmlformats.org/officeDocument/2006/relationships" xmlns:p="http://schemas.openxmlformats.org/presentationml/2006/main">
  <p:tag name="TIMING" val="|0.6|4|41.8|36.1|49.4|37.5"/>
</p:tagLst>
</file>

<file path=ppt/tags/tag9.xml><?xml version="1.0" encoding="utf-8"?>
<p:tagLst xmlns:a="http://schemas.openxmlformats.org/drawingml/2006/main" xmlns:r="http://schemas.openxmlformats.org/officeDocument/2006/relationships" xmlns:p="http://schemas.openxmlformats.org/presentationml/2006/main">
  <p:tag name="TIMING" val="|3.4"/>
</p:tagLst>
</file>

<file path=ppt/theme/theme1.xml><?xml version="1.0" encoding="utf-8"?>
<a:theme xmlns:a="http://schemas.openxmlformats.org/drawingml/2006/main" name="Artsy">
  <a:themeElements>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Arts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Designs\Artsy.pot</Template>
  <TotalTime>149</TotalTime>
  <Words>1055</Words>
  <Application>Microsoft Office PowerPoint</Application>
  <PresentationFormat>On-screen Show (4:3)</PresentationFormat>
  <Paragraphs>112</Paragraphs>
  <Slides>23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Times New Roman</vt:lpstr>
      <vt:lpstr>Wingdings</vt:lpstr>
      <vt:lpstr>Artsy</vt:lpstr>
      <vt:lpstr>Fulfilled Prophecy</vt:lpstr>
      <vt:lpstr>Prophecy?</vt:lpstr>
      <vt:lpstr>Nostradamus (1503-1566)</vt:lpstr>
      <vt:lpstr>The Bible (1500 BC – 100 AD)</vt:lpstr>
      <vt:lpstr>The Fire of London  (Centuries 2.51)</vt:lpstr>
      <vt:lpstr>The Fire of London Fulfillment</vt:lpstr>
      <vt:lpstr>Israel's Future  (Hosea 3:4-5)</vt:lpstr>
      <vt:lpstr>Israel's Future, Fulfillment</vt:lpstr>
      <vt:lpstr>Napoleon?  (Centuries 8.1)</vt:lpstr>
      <vt:lpstr>Napoleon, Fulfillment</vt:lpstr>
      <vt:lpstr>Time of the Messiah  (Daniel 9:25-26)</vt:lpstr>
      <vt:lpstr>Time of the Messiah, Fulfillment</vt:lpstr>
      <vt:lpstr>Hitler?  (Centuries 5.29)</vt:lpstr>
      <vt:lpstr>Hitler, Fulfillment</vt:lpstr>
      <vt:lpstr>Messiah's Burial &amp; Resurrection (Isaiah 53:8-10)</vt:lpstr>
      <vt:lpstr>Messiah, Fulfillment</vt:lpstr>
      <vt:lpstr>Depopulation of World  (Centuries, preface §26)</vt:lpstr>
      <vt:lpstr>Depopulation, Fulfillment</vt:lpstr>
      <vt:lpstr>Regathering of Israel  (Isaiah 11:11)</vt:lpstr>
      <vt:lpstr>Regathering, Fulfillment</vt:lpstr>
      <vt:lpstr>Regathering, Fulfillment</vt:lpstr>
      <vt:lpstr>Conclusions</vt:lpstr>
      <vt:lpstr>Conclusions</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Fulfilled Prophecy</dc:title>
  <dc:creator>RC Newman</dc:creator>
  <cp:lastModifiedBy>Newman</cp:lastModifiedBy>
  <cp:revision>79</cp:revision>
  <cp:lastPrinted>1601-01-01T00:00:00Z</cp:lastPrinted>
  <dcterms:created xsi:type="dcterms:W3CDTF">2002-11-18T18:01:06Z</dcterms:created>
  <dcterms:modified xsi:type="dcterms:W3CDTF">2015-07-03T21:52:44Z</dcterms:modified>
</cp:coreProperties>
</file>