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2" r:id="rId11"/>
    <p:sldId id="268" r:id="rId12"/>
    <p:sldId id="269" r:id="rId13"/>
    <p:sldId id="263" r:id="rId14"/>
    <p:sldId id="270" r:id="rId15"/>
    <p:sldId id="271" r:id="rId16"/>
    <p:sldId id="26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655" autoAdjust="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921EB9-DD3C-4588-A72E-92CB8279D9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3EF4B-B92A-4A00-B26A-A686EE422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666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233AA-423E-4C03-A2C0-DB0240681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00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583CB-C299-4CDC-992D-7239D2E76E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64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0C62B8-6F2B-474F-9D90-0D1F83613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88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80C02-F4C9-4E31-9750-67EEB2C95D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37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F90E5-A61C-4923-BA02-CB05822329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417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C8340-0744-40EF-B9B1-E9EEE14F4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268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06CDC-5CBF-4116-9712-C1B42F50E8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93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1B91B-4AB0-4F5D-B3FE-D47313B2BE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7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5F2E28-1898-4FB8-8571-22B1462B1B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36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84" name="Rectangle 3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085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086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1898E3-689A-4375-BC4C-4B3ACBE755A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5" descr="JesusHealing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0"/>
            <a:ext cx="37147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en-US"/>
              <a:t>Exegeting a </a:t>
            </a:r>
            <a:br>
              <a:rPr lang="en-US" altLang="en-US"/>
            </a:br>
            <a:r>
              <a:rPr lang="en-US" altLang="en-US"/>
              <a:t>Miracle Account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7010400" cy="1752600"/>
          </a:xfrm>
        </p:spPr>
        <p:txBody>
          <a:bodyPr/>
          <a:lstStyle/>
          <a:p>
            <a:pPr algn="l"/>
            <a:r>
              <a:rPr lang="en-US" altLang="en-US"/>
              <a:t>Robert C. Newman</a:t>
            </a:r>
          </a:p>
        </p:txBody>
      </p:sp>
      <p:pic>
        <p:nvPicPr>
          <p:cNvPr id="2" name="ExegetingMiracle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2000" y="5715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39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7650" grpId="0" autoUpdateAnimBg="0"/>
      <p:bldP spid="276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Nature Miracles </a:t>
            </a:r>
            <a:br>
              <a:rPr lang="en-US" altLang="en-US" sz="4000"/>
            </a:br>
            <a:r>
              <a:rPr lang="en-US" altLang="en-US" sz="4000"/>
              <a:t>in the Gospels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438400"/>
            <a:ext cx="3810000" cy="4114800"/>
          </a:xfrm>
        </p:spPr>
        <p:txBody>
          <a:bodyPr/>
          <a:lstStyle/>
          <a:p>
            <a:r>
              <a:rPr lang="en-US" altLang="en-US"/>
              <a:t>Calming storm</a:t>
            </a:r>
          </a:p>
          <a:p>
            <a:r>
              <a:rPr lang="en-US" altLang="en-US"/>
              <a:t>5000 fed</a:t>
            </a:r>
          </a:p>
          <a:p>
            <a:r>
              <a:rPr lang="en-US" altLang="en-US"/>
              <a:t>Walking on water</a:t>
            </a:r>
          </a:p>
          <a:p>
            <a:r>
              <a:rPr lang="en-US" altLang="en-US"/>
              <a:t>4000 fed</a:t>
            </a:r>
          </a:p>
          <a:p>
            <a:r>
              <a:rPr lang="en-US" altLang="en-US"/>
              <a:t>Coin in fish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mouth</a:t>
            </a:r>
          </a:p>
          <a:p>
            <a:r>
              <a:rPr lang="en-US" altLang="en-US"/>
              <a:t>Fig tree withered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2667000"/>
            <a:ext cx="3810000" cy="3698875"/>
          </a:xfrm>
        </p:spPr>
        <p:txBody>
          <a:bodyPr/>
          <a:lstStyle/>
          <a:p>
            <a:r>
              <a:rPr lang="en-US" altLang="en-US"/>
              <a:t>Transfiguration</a:t>
            </a:r>
          </a:p>
          <a:p>
            <a:r>
              <a:rPr lang="en-US" altLang="en-US"/>
              <a:t>Catch of fish</a:t>
            </a:r>
          </a:p>
          <a:p>
            <a:r>
              <a:rPr lang="en-US" altLang="en-US"/>
              <a:t>Water to wine</a:t>
            </a:r>
          </a:p>
          <a:p>
            <a:r>
              <a:rPr lang="en-US" altLang="en-US"/>
              <a:t>Another catch</a:t>
            </a:r>
          </a:p>
          <a:p>
            <a:r>
              <a:rPr lang="en-US" altLang="en-US"/>
              <a:t>~10 narrated</a:t>
            </a:r>
          </a:p>
        </p:txBody>
      </p:sp>
      <p:pic>
        <p:nvPicPr>
          <p:cNvPr id="33797" name="Picture 5" descr="Jesus&amp;st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813" y="304800"/>
            <a:ext cx="18827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630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bldLvl="2" autoUpdateAnimBg="0"/>
      <p:bldP spid="33796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Nature Miracle: Calming Storm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chemeClr val="tx2"/>
                </a:solidFill>
              </a:rPr>
              <a:t>Mark 4:35-41 and parallels:</a:t>
            </a:r>
          </a:p>
          <a:p>
            <a:r>
              <a:rPr lang="en-US" altLang="en-US">
                <a:solidFill>
                  <a:schemeClr val="tx2"/>
                </a:solidFill>
              </a:rPr>
              <a:t>Problem:</a:t>
            </a:r>
            <a:r>
              <a:rPr lang="en-US" altLang="en-US"/>
              <a:t> boat about to go under in storm</a:t>
            </a:r>
          </a:p>
          <a:p>
            <a:r>
              <a:rPr lang="en-US" altLang="en-US">
                <a:solidFill>
                  <a:schemeClr val="tx2"/>
                </a:solidFill>
              </a:rPr>
              <a:t>Request:</a:t>
            </a:r>
            <a:r>
              <a:rPr lang="en-US" altLang="en-US"/>
              <a:t> Disciples: 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Don’t you care?</a:t>
            </a:r>
            <a:r>
              <a:rPr lang="en-US" altLang="en-US">
                <a:cs typeface="Times New Roman" pitchFamily="18" charset="0"/>
              </a:rPr>
              <a:t>"</a:t>
            </a:r>
          </a:p>
          <a:p>
            <a:r>
              <a:rPr lang="en-US" altLang="en-US">
                <a:solidFill>
                  <a:schemeClr val="tx2"/>
                </a:solidFill>
              </a:rPr>
              <a:t>Action:</a:t>
            </a:r>
            <a:r>
              <a:rPr lang="en-US" altLang="en-US"/>
              <a:t> Jesus shouts at wind &amp; waves</a:t>
            </a:r>
          </a:p>
          <a:p>
            <a:r>
              <a:rPr lang="en-US" altLang="en-US">
                <a:solidFill>
                  <a:schemeClr val="tx2"/>
                </a:solidFill>
              </a:rPr>
              <a:t>Results:</a:t>
            </a:r>
          </a:p>
          <a:p>
            <a:pPr lvl="1"/>
            <a:r>
              <a:rPr lang="en-US" altLang="en-US"/>
              <a:t>Immediate calm, both wind &amp; waves</a:t>
            </a:r>
          </a:p>
          <a:p>
            <a:pPr lvl="1"/>
            <a:r>
              <a:rPr lang="en-US" altLang="en-US"/>
              <a:t>Reaction of disciples: 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Who is this?</a:t>
            </a:r>
            <a:r>
              <a:rPr lang="en-US" altLang="en-US">
                <a:cs typeface="Times New Roman" pitchFamily="18" charset="0"/>
              </a:rPr>
              <a:t>"</a:t>
            </a:r>
          </a:p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1907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Nature Miracle: Calming Storm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Person of Jesus: cp Psalm 107</a:t>
            </a:r>
          </a:p>
          <a:p>
            <a:r>
              <a:rPr lang="en-US" altLang="en-US"/>
              <a:t>Redemption:</a:t>
            </a:r>
          </a:p>
          <a:p>
            <a:pPr lvl="1"/>
            <a:r>
              <a:rPr lang="en-US" altLang="en-US"/>
              <a:t>Rescue from danger</a:t>
            </a:r>
          </a:p>
          <a:p>
            <a:r>
              <a:rPr lang="en-US" altLang="en-US"/>
              <a:t>Pointing forward or backward?</a:t>
            </a:r>
          </a:p>
          <a:p>
            <a:pPr lvl="1"/>
            <a:r>
              <a:rPr lang="en-US" altLang="en-US"/>
              <a:t>Looking back at creation?</a:t>
            </a:r>
          </a:p>
          <a:p>
            <a:pPr lvl="1"/>
            <a:r>
              <a:rPr lang="en-US" altLang="en-US"/>
              <a:t>Looking forward to new heavens &amp; earth?</a:t>
            </a:r>
          </a:p>
        </p:txBody>
      </p:sp>
    </p:spTree>
    <p:custDataLst>
      <p:tags r:id="rId1"/>
    </p:custDataLst>
  </p:cSld>
  <p:clrMapOvr>
    <a:masterClrMapping/>
  </p:clrMapOvr>
  <p:transition advTm="2382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Resurrections </a:t>
            </a:r>
            <a:br>
              <a:rPr lang="en-US" altLang="en-US" sz="4000"/>
            </a:br>
            <a:r>
              <a:rPr lang="en-US" altLang="en-US" sz="4000"/>
              <a:t>in the Gospels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362200"/>
            <a:ext cx="7772400" cy="4114800"/>
          </a:xfrm>
        </p:spPr>
        <p:txBody>
          <a:bodyPr/>
          <a:lstStyle/>
          <a:p>
            <a:r>
              <a:rPr lang="en-US" altLang="en-US"/>
              <a:t>Jairus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 daughter</a:t>
            </a:r>
          </a:p>
          <a:p>
            <a:r>
              <a:rPr lang="en-US" altLang="en-US"/>
              <a:t>Widow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son</a:t>
            </a:r>
          </a:p>
          <a:p>
            <a:r>
              <a:rPr lang="en-US" altLang="en-US"/>
              <a:t>Lazarus</a:t>
            </a:r>
          </a:p>
          <a:p>
            <a:r>
              <a:rPr lang="en-US" altLang="en-US"/>
              <a:t>(Jesus)</a:t>
            </a:r>
          </a:p>
          <a:p>
            <a:r>
              <a:rPr lang="en-US" altLang="en-US"/>
              <a:t>4 narrated</a:t>
            </a:r>
          </a:p>
        </p:txBody>
      </p:sp>
      <p:pic>
        <p:nvPicPr>
          <p:cNvPr id="34820" name="Picture 4" descr="Nain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381000"/>
            <a:ext cx="19685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430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Resurrection: Widow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Son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Luke 7:11-17:</a:t>
            </a:r>
          </a:p>
          <a:p>
            <a:r>
              <a:rPr lang="en-US" altLang="en-US">
                <a:solidFill>
                  <a:schemeClr val="tx2"/>
                </a:solidFill>
              </a:rPr>
              <a:t>Problem:</a:t>
            </a:r>
            <a:r>
              <a:rPr lang="en-US" altLang="en-US"/>
              <a:t> only son of widow has died</a:t>
            </a:r>
          </a:p>
          <a:p>
            <a:r>
              <a:rPr lang="en-US" altLang="en-US">
                <a:solidFill>
                  <a:schemeClr val="tx2"/>
                </a:solidFill>
              </a:rPr>
              <a:t>Request:</a:t>
            </a:r>
            <a:r>
              <a:rPr lang="en-US" altLang="en-US"/>
              <a:t> no explicit request</a:t>
            </a:r>
          </a:p>
          <a:p>
            <a:r>
              <a:rPr lang="en-US" altLang="en-US">
                <a:solidFill>
                  <a:schemeClr val="tx2"/>
                </a:solidFill>
              </a:rPr>
              <a:t>Actions:</a:t>
            </a:r>
            <a:r>
              <a:rPr lang="en-US" altLang="en-US"/>
              <a:t> Jesus speaks to dead man</a:t>
            </a:r>
          </a:p>
          <a:p>
            <a:r>
              <a:rPr lang="en-US" altLang="en-US">
                <a:solidFill>
                  <a:schemeClr val="tx2"/>
                </a:solidFill>
              </a:rPr>
              <a:t>Results:</a:t>
            </a:r>
          </a:p>
          <a:p>
            <a:pPr lvl="1"/>
            <a:r>
              <a:rPr lang="en-US" altLang="en-US"/>
              <a:t>Comes back to life</a:t>
            </a:r>
          </a:p>
          <a:p>
            <a:pPr lvl="1"/>
            <a:r>
              <a:rPr lang="en-US" altLang="en-US"/>
              <a:t>People filled with awe, praise God</a:t>
            </a:r>
          </a:p>
        </p:txBody>
      </p:sp>
    </p:spTree>
    <p:custDataLst>
      <p:tags r:id="rId1"/>
    </p:custDataLst>
  </p:cSld>
  <p:clrMapOvr>
    <a:masterClrMapping/>
  </p:clrMapOvr>
  <p:transition advTm="1539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Resurrection: Widow’s Son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Person of Jesus: able to raise dead</a:t>
            </a:r>
          </a:p>
          <a:p>
            <a:pPr lvl="1"/>
            <a:r>
              <a:rPr lang="en-US" altLang="en-US"/>
              <a:t>Contrast with OT prophets re/ method</a:t>
            </a:r>
          </a:p>
          <a:p>
            <a:r>
              <a:rPr lang="en-US" altLang="en-US"/>
              <a:t>Redemption: saved from death</a:t>
            </a:r>
          </a:p>
          <a:p>
            <a:r>
              <a:rPr lang="en-US" altLang="en-US"/>
              <a:t>Looking forward:</a:t>
            </a:r>
          </a:p>
          <a:p>
            <a:pPr lvl="1"/>
            <a:r>
              <a:rPr lang="en-US" altLang="en-US"/>
              <a:t>Resurrection at the last day</a:t>
            </a:r>
          </a:p>
        </p:txBody>
      </p:sp>
    </p:spTree>
    <p:custDataLst>
      <p:tags r:id="rId1"/>
    </p:custDataLst>
  </p:cSld>
  <p:clrMapOvr>
    <a:masterClrMapping/>
  </p:clrMapOvr>
  <p:transition advTm="1100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7" name="Picture 7" descr="JesusHealingBli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33400"/>
            <a:ext cx="4730750" cy="566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en-US"/>
              <a:t>The End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886200"/>
            <a:ext cx="7010400" cy="1752600"/>
          </a:xfrm>
        </p:spPr>
        <p:txBody>
          <a:bodyPr/>
          <a:lstStyle/>
          <a:p>
            <a:pPr algn="l"/>
            <a:r>
              <a:rPr lang="en-US" altLang="en-US"/>
              <a:t>Try to see what the Gospel writer is teaching as he narrates each miracle.</a:t>
            </a:r>
          </a:p>
        </p:txBody>
      </p:sp>
    </p:spTree>
    <p:custDataLst>
      <p:tags r:id="rId1"/>
    </p:custDataLst>
  </p:cSld>
  <p:clrMapOvr>
    <a:masterClrMapping/>
  </p:clrMapOvr>
  <p:transition advTm="352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Genre </a:t>
            </a:r>
            <a:r>
              <a:rPr lang="en-US" altLang="en-US">
                <a:cs typeface="Times New Roman" pitchFamily="18" charset="0"/>
              </a:rPr>
              <a:t>"</a:t>
            </a:r>
            <a:r>
              <a:rPr lang="en-US" altLang="en-US"/>
              <a:t>Miracle Story</a:t>
            </a:r>
            <a:r>
              <a:rPr lang="en-US" altLang="en-US">
                <a:cs typeface="Times New Roman" pitchFamily="18" charset="0"/>
              </a:rPr>
              <a:t>"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Definition:</a:t>
            </a:r>
          </a:p>
          <a:p>
            <a:pPr lvl="1"/>
            <a:r>
              <a:rPr lang="en-US" altLang="en-US"/>
              <a:t>A narrative focusing on a miracle as its main feature</a:t>
            </a:r>
          </a:p>
          <a:p>
            <a:r>
              <a:rPr lang="en-US" altLang="en-US"/>
              <a:t>So the genre is a subgenre of narrative:</a:t>
            </a:r>
          </a:p>
          <a:p>
            <a:pPr lvl="1"/>
            <a:r>
              <a:rPr lang="en-US" altLang="en-US"/>
              <a:t>So use features of narrative analysis.</a:t>
            </a:r>
          </a:p>
          <a:p>
            <a:pPr lvl="1"/>
            <a:r>
              <a:rPr lang="en-US" altLang="en-US"/>
              <a:t>Recall Ryken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categories of narrative in the Gospels include miracle story (p 40).</a:t>
            </a:r>
          </a:p>
        </p:txBody>
      </p:sp>
    </p:spTree>
    <p:custDataLst>
      <p:tags r:id="rId1"/>
    </p:custDataLst>
  </p:cSld>
  <p:clrMapOvr>
    <a:masterClrMapping/>
  </p:clrMapOvr>
  <p:transition advTm="520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Usual Features of This Genre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800"/>
              <a:t>Besides the usual narrative features:</a:t>
            </a:r>
          </a:p>
          <a:p>
            <a:r>
              <a:rPr lang="en-US" altLang="en-US" sz="2800"/>
              <a:t>A </a:t>
            </a:r>
            <a:r>
              <a:rPr lang="en-US" altLang="en-US" sz="2800">
                <a:solidFill>
                  <a:schemeClr val="tx2"/>
                </a:solidFill>
              </a:rPr>
              <a:t>problem</a:t>
            </a:r>
            <a:r>
              <a:rPr lang="en-US" altLang="en-US" sz="2800"/>
              <a:t> is narrated.</a:t>
            </a:r>
          </a:p>
          <a:p>
            <a:r>
              <a:rPr lang="en-US" altLang="en-US" sz="2800"/>
              <a:t>A </a:t>
            </a:r>
            <a:r>
              <a:rPr lang="en-US" altLang="en-US" sz="2800">
                <a:solidFill>
                  <a:schemeClr val="tx2"/>
                </a:solidFill>
              </a:rPr>
              <a:t>request</a:t>
            </a:r>
            <a:r>
              <a:rPr lang="en-US" altLang="en-US" sz="2800"/>
              <a:t> for help is made.</a:t>
            </a:r>
          </a:p>
          <a:p>
            <a:r>
              <a:rPr lang="en-US" altLang="en-US" sz="2800"/>
              <a:t>The </a:t>
            </a:r>
            <a:r>
              <a:rPr lang="en-US" altLang="en-US" sz="2800">
                <a:solidFill>
                  <a:schemeClr val="tx2"/>
                </a:solidFill>
              </a:rPr>
              <a:t>actions</a:t>
            </a:r>
            <a:r>
              <a:rPr lang="en-US" altLang="en-US" sz="2800"/>
              <a:t> of the miracle worker are described.</a:t>
            </a:r>
          </a:p>
          <a:p>
            <a:r>
              <a:rPr lang="en-US" altLang="en-US" sz="2800"/>
              <a:t>The </a:t>
            </a:r>
            <a:r>
              <a:rPr lang="en-US" altLang="en-US" sz="2800">
                <a:solidFill>
                  <a:schemeClr val="tx2"/>
                </a:solidFill>
              </a:rPr>
              <a:t>results</a:t>
            </a:r>
            <a:r>
              <a:rPr lang="en-US" altLang="en-US" sz="2800"/>
              <a:t> are noted:</a:t>
            </a:r>
          </a:p>
          <a:p>
            <a:pPr lvl="1"/>
            <a:r>
              <a:rPr lang="en-US" altLang="en-US" sz="2800"/>
              <a:t>Healing, deliverance, etc.</a:t>
            </a:r>
          </a:p>
          <a:p>
            <a:pPr lvl="1"/>
            <a:r>
              <a:rPr lang="en-US" altLang="en-US" sz="2800"/>
              <a:t>Response of demon</a:t>
            </a:r>
          </a:p>
          <a:p>
            <a:pPr lvl="1"/>
            <a:r>
              <a:rPr lang="en-US" altLang="en-US" sz="2800"/>
              <a:t>Response of spectators, etc.</a:t>
            </a:r>
          </a:p>
        </p:txBody>
      </p:sp>
    </p:spTree>
    <p:custDataLst>
      <p:tags r:id="rId1"/>
    </p:custDataLst>
  </p:cSld>
  <p:clrMapOvr>
    <a:masterClrMapping/>
  </p:clrMapOvr>
  <p:transition advTm="670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 of Miracles in the Gospels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2286000"/>
            <a:ext cx="7772400" cy="3775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They display the </a:t>
            </a:r>
            <a:r>
              <a:rPr lang="en-US" altLang="en-US" sz="2800">
                <a:solidFill>
                  <a:schemeClr val="tx2"/>
                </a:solidFill>
              </a:rPr>
              <a:t>person of Jesus</a:t>
            </a:r>
            <a:r>
              <a:rPr lang="en-US" altLang="en-US" sz="2800"/>
              <a:t> thru his actions &amp; power (Jn 20:30-31; Jn 5:36).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They picture God</a:t>
            </a:r>
            <a:r>
              <a:rPr lang="en-US" altLang="en-US" sz="2800">
                <a:cs typeface="Times New Roman" pitchFamily="18" charset="0"/>
              </a:rPr>
              <a:t>'</a:t>
            </a:r>
            <a:r>
              <a:rPr lang="en-US" altLang="en-US" sz="2800"/>
              <a:t>s activity in </a:t>
            </a:r>
            <a:r>
              <a:rPr lang="en-US" altLang="en-US" sz="2800">
                <a:solidFill>
                  <a:schemeClr val="tx2"/>
                </a:solidFill>
              </a:rPr>
              <a:t>redemption</a:t>
            </a:r>
            <a:r>
              <a:rPr lang="en-US" altLang="en-US" sz="280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Sometimes they point: 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Forward to the end of the age</a:t>
            </a:r>
          </a:p>
          <a:p>
            <a:pPr lvl="2">
              <a:lnSpc>
                <a:spcPct val="90000"/>
              </a:lnSpc>
            </a:pPr>
            <a:r>
              <a:rPr lang="en-US" altLang="en-US" sz="2800"/>
              <a:t>Resurrections</a:t>
            </a:r>
          </a:p>
          <a:p>
            <a:pPr lvl="1">
              <a:lnSpc>
                <a:spcPct val="90000"/>
              </a:lnSpc>
            </a:pPr>
            <a:r>
              <a:rPr lang="en-US" altLang="en-US" sz="2800"/>
              <a:t>Backward to creation</a:t>
            </a:r>
          </a:p>
          <a:p>
            <a:pPr lvl="2">
              <a:lnSpc>
                <a:spcPct val="90000"/>
              </a:lnSpc>
            </a:pPr>
            <a:r>
              <a:rPr lang="en-US" altLang="en-US" sz="2800"/>
              <a:t>Water into wine?</a:t>
            </a:r>
          </a:p>
        </p:txBody>
      </p:sp>
    </p:spTree>
    <p:custDataLst>
      <p:tags r:id="rId1"/>
    </p:custDataLst>
  </p:cSld>
  <p:clrMapOvr>
    <a:masterClrMapping/>
  </p:clrMapOvr>
  <p:transition advTm="1821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JesusHealing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9" r="3743" b="2994"/>
          <a:stretch>
            <a:fillRect/>
          </a:stretch>
        </p:blipFill>
        <p:spPr bwMode="auto">
          <a:xfrm>
            <a:off x="6705600" y="228600"/>
            <a:ext cx="2209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Healings in the Gospels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981200"/>
            <a:ext cx="3810000" cy="4343400"/>
          </a:xfrm>
        </p:spPr>
        <p:txBody>
          <a:bodyPr/>
          <a:lstStyle/>
          <a:p>
            <a:r>
              <a:rPr lang="en-US" altLang="en-US"/>
              <a:t>Man w/ leprosy</a:t>
            </a:r>
          </a:p>
          <a:p>
            <a:r>
              <a:rPr lang="en-US" altLang="en-US"/>
              <a:t>Centurion’s servant</a:t>
            </a:r>
          </a:p>
          <a:p>
            <a:r>
              <a:rPr lang="en-US" altLang="en-US"/>
              <a:t>Peter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m-in-law</a:t>
            </a:r>
          </a:p>
          <a:p>
            <a:r>
              <a:rPr lang="en-US" altLang="en-US"/>
              <a:t>Gadarene demoniacs</a:t>
            </a:r>
          </a:p>
          <a:p>
            <a:r>
              <a:rPr lang="en-US" altLang="en-US"/>
              <a:t>Paralyzed man</a:t>
            </a:r>
          </a:p>
          <a:p>
            <a:r>
              <a:rPr lang="en-US" altLang="en-US"/>
              <a:t>Woman w/ bleeding</a:t>
            </a:r>
          </a:p>
          <a:p>
            <a:r>
              <a:rPr lang="en-US" altLang="en-US"/>
              <a:t>2 blind men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819400"/>
            <a:ext cx="3810000" cy="369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Mute possessed</a:t>
            </a:r>
          </a:p>
          <a:p>
            <a:pPr>
              <a:lnSpc>
                <a:spcPct val="90000"/>
              </a:lnSpc>
            </a:pPr>
            <a:r>
              <a:rPr lang="en-US" altLang="en-US"/>
              <a:t>Shriveled hand</a:t>
            </a:r>
          </a:p>
          <a:p>
            <a:pPr>
              <a:lnSpc>
                <a:spcPct val="90000"/>
              </a:lnSpc>
            </a:pPr>
            <a:r>
              <a:rPr lang="en-US" altLang="en-US"/>
              <a:t>Blind mute poss</a:t>
            </a:r>
          </a:p>
          <a:p>
            <a:pPr>
              <a:lnSpc>
                <a:spcPct val="90000"/>
              </a:lnSpc>
            </a:pPr>
            <a:r>
              <a:rPr lang="en-US" altLang="en-US"/>
              <a:t>Canaanite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dau</a:t>
            </a:r>
          </a:p>
          <a:p>
            <a:pPr>
              <a:lnSpc>
                <a:spcPct val="90000"/>
              </a:lnSpc>
            </a:pPr>
            <a:r>
              <a:rPr lang="en-US" altLang="en-US"/>
              <a:t>Boy w/ demon</a:t>
            </a:r>
          </a:p>
        </p:txBody>
      </p:sp>
    </p:spTree>
    <p:custDataLst>
      <p:tags r:id="rId1"/>
    </p:custDataLst>
  </p:cSld>
  <p:clrMapOvr>
    <a:masterClrMapping/>
  </p:clrMapOvr>
  <p:transition advTm="531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uiExpand="1" build="p" bldLvl="2" autoUpdateAnimBg="0"/>
      <p:bldP spid="31748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Healings in the Gospels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Deaf mute</a:t>
            </a:r>
          </a:p>
          <a:p>
            <a:r>
              <a:rPr lang="en-US" altLang="en-US"/>
              <a:t>Man possessed in synagogue</a:t>
            </a:r>
          </a:p>
          <a:p>
            <a:r>
              <a:rPr lang="en-US" altLang="en-US"/>
              <a:t>Blind at Bethsaida</a:t>
            </a:r>
          </a:p>
          <a:p>
            <a:r>
              <a:rPr lang="en-US" altLang="en-US"/>
              <a:t>Crippled woman</a:t>
            </a:r>
          </a:p>
          <a:p>
            <a:r>
              <a:rPr lang="en-US" altLang="en-US"/>
              <a:t>Man w/ dropsy</a:t>
            </a:r>
          </a:p>
          <a:p>
            <a:r>
              <a:rPr lang="en-US" altLang="en-US"/>
              <a:t>Ten lepers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29200" y="2895600"/>
            <a:ext cx="3810000" cy="2895600"/>
          </a:xfrm>
        </p:spPr>
        <p:txBody>
          <a:bodyPr/>
          <a:lstStyle/>
          <a:p>
            <a:r>
              <a:rPr lang="en-US" altLang="en-US"/>
              <a:t>High priest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servant</a:t>
            </a:r>
          </a:p>
          <a:p>
            <a:r>
              <a:rPr lang="en-US" altLang="en-US"/>
              <a:t>Official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son</a:t>
            </a:r>
          </a:p>
          <a:p>
            <a:r>
              <a:rPr lang="en-US" altLang="en-US"/>
              <a:t>Sick man at Bethesda</a:t>
            </a:r>
          </a:p>
          <a:p>
            <a:r>
              <a:rPr lang="en-US" altLang="en-US"/>
              <a:t>~22 narrated</a:t>
            </a:r>
          </a:p>
          <a:p>
            <a:pPr lvl="1"/>
            <a:endParaRPr lang="en-US" altLang="en-US" sz="2800"/>
          </a:p>
        </p:txBody>
      </p:sp>
      <p:pic>
        <p:nvPicPr>
          <p:cNvPr id="32775" name="Picture 7" descr="Jesushealin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381000"/>
            <a:ext cx="14859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440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2" autoUpdateAnimBg="0"/>
      <p:bldP spid="32772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Healing: Gadarene Demoniac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solidFill>
                  <a:schemeClr val="tx2"/>
                </a:solidFill>
              </a:rPr>
              <a:t>Mark 5:1-20 and parallels</a:t>
            </a:r>
          </a:p>
          <a:p>
            <a:r>
              <a:rPr lang="en-US" altLang="en-US">
                <a:solidFill>
                  <a:schemeClr val="tx2"/>
                </a:solidFill>
              </a:rPr>
              <a:t>Problem</a:t>
            </a:r>
            <a:r>
              <a:rPr lang="en-US" altLang="en-US"/>
              <a:t> (vv 2-5): man possessed by spirit; no one could subdue him; lived in tombs, shouting, hurting self</a:t>
            </a:r>
          </a:p>
          <a:p>
            <a:r>
              <a:rPr lang="en-US" altLang="en-US">
                <a:solidFill>
                  <a:schemeClr val="tx2"/>
                </a:solidFill>
              </a:rPr>
              <a:t>Request?</a:t>
            </a:r>
            <a:r>
              <a:rPr lang="en-US" altLang="en-US"/>
              <a:t> (6-7): runs to Jesus</a:t>
            </a:r>
          </a:p>
          <a:p>
            <a:r>
              <a:rPr lang="en-US" altLang="en-US">
                <a:solidFill>
                  <a:schemeClr val="tx2"/>
                </a:solidFill>
              </a:rPr>
              <a:t>Action</a:t>
            </a:r>
            <a:r>
              <a:rPr lang="en-US" altLang="en-US"/>
              <a:t> (8-13): resist Jesus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 commands, reveals size of problem, seeks to negotiate</a:t>
            </a:r>
          </a:p>
          <a:p>
            <a:endParaRPr lang="en-US" altLang="en-US"/>
          </a:p>
          <a:p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25318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Healing: Gadarene Demoniac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tx2"/>
                </a:solidFill>
              </a:rPr>
              <a:t>Results</a:t>
            </a:r>
            <a:r>
              <a:rPr lang="en-US" altLang="en-US"/>
              <a:t> (13-20):</a:t>
            </a:r>
          </a:p>
          <a:p>
            <a:pPr lvl="1"/>
            <a:r>
              <a:rPr lang="en-US" altLang="en-US"/>
              <a:t>Pigs drown in lake</a:t>
            </a:r>
          </a:p>
          <a:p>
            <a:pPr lvl="1"/>
            <a:r>
              <a:rPr lang="en-US" altLang="en-US"/>
              <a:t>Keepers run to report</a:t>
            </a:r>
          </a:p>
          <a:p>
            <a:pPr lvl="1"/>
            <a:r>
              <a:rPr lang="en-US" altLang="en-US"/>
              <a:t>People astonished, fearful, ask Jesus to leave</a:t>
            </a:r>
          </a:p>
          <a:p>
            <a:pPr lvl="1"/>
            <a:r>
              <a:rPr lang="en-US" altLang="en-US"/>
              <a:t>Fellow sent to tell others</a:t>
            </a:r>
          </a:p>
        </p:txBody>
      </p:sp>
    </p:spTree>
    <p:custDataLst>
      <p:tags r:id="rId1"/>
    </p:custDataLst>
  </p:cSld>
  <p:clrMapOvr>
    <a:masterClrMapping/>
  </p:clrMapOvr>
  <p:transition advTm="1432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Healing: Gadarene Demoniac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Person of Jesus:</a:t>
            </a:r>
          </a:p>
          <a:p>
            <a:pPr lvl="1"/>
            <a:r>
              <a:rPr lang="en-US" altLang="en-US"/>
              <a:t>Able to subdue demons by thousands</a:t>
            </a:r>
          </a:p>
          <a:p>
            <a:pPr lvl="1"/>
            <a:r>
              <a:rPr lang="en-US" altLang="en-US"/>
              <a:t>Has compassion for demoniac</a:t>
            </a:r>
          </a:p>
          <a:p>
            <a:pPr lvl="1"/>
            <a:r>
              <a:rPr lang="en-US" altLang="en-US"/>
              <a:t>Lets people turn him down</a:t>
            </a:r>
          </a:p>
          <a:p>
            <a:r>
              <a:rPr lang="en-US" altLang="en-US"/>
              <a:t>Redemption:</a:t>
            </a:r>
          </a:p>
          <a:p>
            <a:pPr lvl="1"/>
            <a:r>
              <a:rPr lang="en-US" altLang="en-US"/>
              <a:t>Saves demoniac</a:t>
            </a:r>
          </a:p>
          <a:p>
            <a:pPr lvl="1"/>
            <a:r>
              <a:rPr lang="en-US" altLang="en-US"/>
              <a:t>Drives out Satan</a:t>
            </a:r>
            <a:r>
              <a:rPr lang="en-US" altLang="en-US">
                <a:cs typeface="Times New Roman" pitchFamily="18" charset="0"/>
              </a:rPr>
              <a:t>'</a:t>
            </a:r>
            <a:r>
              <a:rPr lang="en-US" altLang="en-US"/>
              <a:t>s forces</a:t>
            </a:r>
          </a:p>
          <a:p>
            <a:pPr lvl="1"/>
            <a:endParaRPr lang="en-US" altLang="en-US"/>
          </a:p>
        </p:txBody>
      </p:sp>
    </p:spTree>
    <p:custDataLst>
      <p:tags r:id="rId1"/>
    </p:custDataLst>
  </p:cSld>
  <p:clrMapOvr>
    <a:masterClrMapping/>
  </p:clrMapOvr>
  <p:transition advTm="2256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.7|1.7|1.9|1.7|13.3|2.8|2.6|5.5|9.1|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4.7|32.9|27.2|19.8|2.5|41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0.8|76.4|18.6|1.2|19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.6|2.9|2.9|23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59.7|19.6|19.1|14.7|1.3|2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9.6|56.4|18.2|1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.6|1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|7|5.7|1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.5|4.1|14.8|8.9|6|7|5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68.3|25.9|1.6|26.5|3.8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6.6|5.4|2.1|2.2|2.8|2.2|3.1|2.5|2.9|2.4|4.8|2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|0.7|1.4|2.6|1.7|2|1.6|2|4.3|23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0.5|69.6|9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6.6|8.2|14.1|3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8|20.8|36.2|43.8|5.1|7.7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170</TotalTime>
  <Words>567</Words>
  <Application>Microsoft Office PowerPoint</Application>
  <PresentationFormat>On-screen Show (4:3)</PresentationFormat>
  <Paragraphs>117</Paragraphs>
  <Slides>16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Azure</vt:lpstr>
      <vt:lpstr>Exegeting a  Miracle Account</vt:lpstr>
      <vt:lpstr>The Genre "Miracle Story"</vt:lpstr>
      <vt:lpstr>Usual Features of This Genre</vt:lpstr>
      <vt:lpstr>Function of Miracles in the Gospels</vt:lpstr>
      <vt:lpstr>Healings in the Gospels</vt:lpstr>
      <vt:lpstr>Healings in the Gospels</vt:lpstr>
      <vt:lpstr>A Healing: Gadarene Demoniac</vt:lpstr>
      <vt:lpstr>A Healing: Gadarene Demoniac</vt:lpstr>
      <vt:lpstr>A Healing: Gadarene Demoniac</vt:lpstr>
      <vt:lpstr>Nature Miracles  in the Gospels</vt:lpstr>
      <vt:lpstr>Nature Miracle: Calming Storm</vt:lpstr>
      <vt:lpstr>Nature Miracle: Calming Storm</vt:lpstr>
      <vt:lpstr>Resurrections  in the Gospels</vt:lpstr>
      <vt:lpstr>Resurrection: Widow's Son</vt:lpstr>
      <vt:lpstr>Resurrection: Widow’s Son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Exegeting a Miracle Account</dc:title>
  <dc:creator>RC Newman</dc:creator>
  <cp:lastModifiedBy>Newman</cp:lastModifiedBy>
  <cp:revision>95</cp:revision>
  <cp:lastPrinted>1601-01-01T00:00:00Z</cp:lastPrinted>
  <dcterms:created xsi:type="dcterms:W3CDTF">2002-11-05T15:35:41Z</dcterms:created>
  <dcterms:modified xsi:type="dcterms:W3CDTF">2015-07-03T20:29:39Z</dcterms:modified>
</cp:coreProperties>
</file>