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7" r:id="rId28"/>
    <p:sldId id="288" r:id="rId29"/>
    <p:sldId id="289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35" name="Picture 43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3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D289E4-ED7D-45FE-ABE2-02DF1B7F50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3DD5-4C87-416D-A254-D6110460A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88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9F87-3FC0-4D1B-B41F-2E582D8A8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D9C59-5425-454B-A3E0-56395C1C4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9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71AD-3C0F-478B-A536-F6EC4F14F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49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CA05D-90F3-4FA8-8A45-A2913777C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677E4-A194-49C9-948C-CB7AF7FD2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6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A183-1F6F-4003-ABE2-63957B297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76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873EF-C090-4231-980B-8FB68CB88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19B30-1893-43A5-BA8E-DD3E91390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57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FDA9F-45FA-49FD-BCC1-F3326D68E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78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9EA98B6-6C0E-4910-9CCF-AB0BCB98E6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Evidence of God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In Cosmos &amp; Conscience</a:t>
            </a:r>
          </a:p>
          <a:p>
            <a:r>
              <a:rPr lang="en-US" altLang="en-US">
                <a:solidFill>
                  <a:schemeClr val="tx2"/>
                </a:solidFill>
              </a:rPr>
              <a:t>Robert C. Newman</a:t>
            </a:r>
          </a:p>
        </p:txBody>
      </p:sp>
      <p:pic>
        <p:nvPicPr>
          <p:cNvPr id="2" name="EvidGo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63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The Basic Forces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There are four known basic forces that constitute the physics of our universe.</a:t>
            </a:r>
          </a:p>
          <a:p>
            <a:pPr lvl="1"/>
            <a:r>
              <a:rPr lang="en-US" altLang="en-US" sz="2400"/>
              <a:t>Strong nuclear force</a:t>
            </a:r>
          </a:p>
          <a:p>
            <a:pPr lvl="1"/>
            <a:r>
              <a:rPr lang="en-US" altLang="en-US" sz="2400"/>
              <a:t>Electromagnetism</a:t>
            </a:r>
          </a:p>
          <a:p>
            <a:pPr lvl="1"/>
            <a:r>
              <a:rPr lang="en-US" altLang="en-US" sz="2400"/>
              <a:t>Weak nuclear force</a:t>
            </a:r>
          </a:p>
          <a:p>
            <a:pPr lvl="1"/>
            <a:r>
              <a:rPr lang="en-US" altLang="en-US" sz="2400"/>
              <a:t>Gravity</a:t>
            </a:r>
          </a:p>
          <a:p>
            <a:r>
              <a:rPr lang="en-US" altLang="en-US" sz="2800"/>
              <a:t>These forces differ drastically in strength, yet they are very closely adjusted to allow life to exist.</a:t>
            </a:r>
          </a:p>
        </p:txBody>
      </p:sp>
    </p:spTree>
    <p:custDataLst>
      <p:tags r:id="rId1"/>
    </p:custDataLst>
  </p:cSld>
  <p:clrMapOvr>
    <a:masterClrMapping/>
  </p:clrMapOvr>
  <p:transition advTm="55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Strong Force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strong force holds both neutrons &amp; protons together to form the nucleus.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this force were 5% weaker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Deuterium would be unstable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Stars would not burn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this force were 5% stronger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diproton would be stable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Stars would burn explosively</a:t>
            </a:r>
          </a:p>
        </p:txBody>
      </p:sp>
    </p:spTree>
    <p:custDataLst>
      <p:tags r:id="rId1"/>
    </p:custDataLst>
  </p:cSld>
  <p:clrMapOvr>
    <a:masterClrMapping/>
  </p:clrMapOvr>
  <p:transition advTm="34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Weak Force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weak force holds the neutron together.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it were a few % weaker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Neutron would be unstable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heavy elements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it were a few % stronger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Neutron would be too stable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hydrogen</a:t>
            </a:r>
          </a:p>
        </p:txBody>
      </p:sp>
    </p:spTree>
    <p:custDataLst>
      <p:tags r:id="rId1"/>
    </p:custDataLst>
  </p:cSld>
  <p:clrMapOvr>
    <a:masterClrMapping/>
  </p:clrMapOvr>
  <p:transition advTm="38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Electromagnetic Force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 e-m force holds electrons to atoms, and atoms to one another, allowing neutral atoms, molecules &amp; solids.</a:t>
            </a:r>
          </a:p>
          <a:p>
            <a:r>
              <a:rPr lang="en-US" altLang="en-US" sz="2800"/>
              <a:t>This force depends on the balance of + and – charges to both attract &amp; repel.</a:t>
            </a:r>
          </a:p>
          <a:p>
            <a:r>
              <a:rPr lang="en-US" altLang="en-US" sz="2800"/>
              <a:t>If this balance were off by 1 part in 10</a:t>
            </a:r>
            <a:r>
              <a:rPr lang="en-US" altLang="en-US" sz="2800" baseline="30000"/>
              <a:t>40</a:t>
            </a:r>
            <a:r>
              <a:rPr lang="en-US" altLang="en-US" sz="2800"/>
              <a:t>, this force would swamp gravity and there would be no galaxies, stars, planets or people.</a:t>
            </a:r>
          </a:p>
        </p:txBody>
      </p:sp>
    </p:spTree>
    <p:custDataLst>
      <p:tags r:id="rId1"/>
    </p:custDataLst>
  </p:cSld>
  <p:clrMapOvr>
    <a:masterClrMapping/>
  </p:clrMapOvr>
  <p:transition advTm="48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Gravity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Gravity is the weakest of the four forces, but it dominates at astronomical distances.</a:t>
            </a:r>
          </a:p>
          <a:p>
            <a:r>
              <a:rPr lang="en-US" altLang="en-US" sz="2800"/>
              <a:t>Gravity &amp; the expansion of the universe are neatly balanced to produce a life-friendly universe.</a:t>
            </a:r>
          </a:p>
          <a:p>
            <a:r>
              <a:rPr lang="en-US" altLang="en-US" sz="2800"/>
              <a:t>If the balance were off by 1 part in 10</a:t>
            </a:r>
            <a:r>
              <a:rPr lang="en-US" altLang="en-US" sz="2800" baseline="30000"/>
              <a:t>60</a:t>
            </a:r>
            <a:r>
              <a:rPr lang="en-US" altLang="en-US" sz="2800"/>
              <a:t>, the universe would expand too quickly or collapse too quickly to form stars, planets or people.</a:t>
            </a:r>
          </a:p>
        </p:txBody>
      </p:sp>
    </p:spTree>
    <p:custDataLst>
      <p:tags r:id="rId1"/>
    </p:custDataLst>
  </p:cSld>
  <p:clrMapOvr>
    <a:masterClrMapping/>
  </p:clrMapOvr>
  <p:transition advTm="37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Designed Universe!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universe is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fine-tuned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to allow life at the level of less than 1 part in 10</a:t>
            </a:r>
            <a:r>
              <a:rPr lang="en-US" altLang="en-US" baseline="30000"/>
              <a:t>100</a:t>
            </a:r>
            <a:r>
              <a:rPr lang="en-US" altLang="en-US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an atheistic scheme, this means we need at least 10</a:t>
            </a:r>
            <a:r>
              <a:rPr lang="en-US" altLang="en-US" baseline="30000"/>
              <a:t>100</a:t>
            </a:r>
            <a:r>
              <a:rPr lang="en-US" altLang="en-US"/>
              <a:t> universes to expect this by chance.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you wish to bet there is no God at these odds, you will have no one to blame but yourself if you are wrong.</a:t>
            </a:r>
          </a:p>
        </p:txBody>
      </p:sp>
    </p:spTree>
    <p:custDataLst>
      <p:tags r:id="rId1"/>
    </p:custDataLst>
  </p:cSld>
  <p:clrMapOvr>
    <a:masterClrMapping/>
  </p:clrMapOvr>
  <p:transition advTm="229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Evidence of God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/>
              <a:t>In Conscience</a:t>
            </a:r>
          </a:p>
        </p:txBody>
      </p:sp>
    </p:spTree>
    <p:custDataLst>
      <p:tags r:id="rId1"/>
    </p:custDataLst>
  </p:cSld>
  <p:clrMapOvr>
    <a:masterClrMapping/>
  </p:clrMapOvr>
  <p:transition advTm="86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 from Animate Nature &amp; Humanity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High level of order in living things</a:t>
            </a:r>
          </a:p>
          <a:p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Initiative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in humans &amp; higher animals</a:t>
            </a:r>
          </a:p>
          <a:p>
            <a:r>
              <a:rPr lang="en-US" altLang="en-US"/>
              <a:t>Level of intellect in humans</a:t>
            </a:r>
          </a:p>
          <a:p>
            <a:r>
              <a:rPr lang="en-US" altLang="en-US"/>
              <a:t>Structure of rationality in nature</a:t>
            </a:r>
          </a:p>
          <a:p>
            <a:r>
              <a:rPr lang="en-US" altLang="en-US"/>
              <a:t>Human moral standards</a:t>
            </a:r>
          </a:p>
          <a:p>
            <a:r>
              <a:rPr lang="en-US" altLang="en-US"/>
              <a:t>Human pleasure</a:t>
            </a:r>
          </a:p>
          <a:p>
            <a:r>
              <a:rPr lang="en-US" altLang="en-US"/>
              <a:t>Human futility</a:t>
            </a:r>
          </a:p>
        </p:txBody>
      </p:sp>
    </p:spTree>
    <p:custDataLst>
      <p:tags r:id="rId1"/>
    </p:custDataLst>
  </p:cSld>
  <p:clrMapOvr>
    <a:masterClrMapping/>
  </p:clrMapOvr>
  <p:transition advTm="22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High Level of Order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701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The information content of a simple cell is about 10</a:t>
            </a:r>
            <a:r>
              <a:rPr lang="en-US" altLang="en-US" sz="2800" baseline="30000"/>
              <a:t>12</a:t>
            </a:r>
            <a:r>
              <a:rPr lang="en-US" altLang="en-US" sz="2800"/>
              <a:t> bits, equivalent to about 100 million pages of the </a:t>
            </a:r>
            <a:r>
              <a:rPr lang="en-US" altLang="en-US" sz="2800" i="1"/>
              <a:t>Encyclopaedia Britannica</a:t>
            </a:r>
            <a:r>
              <a:rPr lang="en-US" altLang="en-US" sz="2800"/>
              <a:t>.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 – Carl Sagan, article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Life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 in the </a:t>
            </a:r>
            <a:r>
              <a:rPr lang="en-US" altLang="en-US" sz="2800" i="1"/>
              <a:t>EB</a:t>
            </a:r>
            <a:r>
              <a:rPr lang="en-US" altLang="en-US" sz="2800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23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High Level of Order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Sagan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statement is just for the simple bacterium </a:t>
            </a:r>
            <a:r>
              <a:rPr lang="en-US" altLang="en-US" i="1"/>
              <a:t>E. coli</a:t>
            </a:r>
            <a:r>
              <a:rPr lang="en-US" altLang="en-US"/>
              <a:t>.</a:t>
            </a:r>
          </a:p>
          <a:p>
            <a:r>
              <a:rPr lang="en-US" altLang="en-US"/>
              <a:t>Multi-celled animals, especially humans, are far more complex than this.</a:t>
            </a:r>
          </a:p>
          <a:p>
            <a:r>
              <a:rPr lang="en-US" altLang="en-US"/>
              <a:t>All the evidence we have suggests that the universe is incapable of producing this level of order by natural processes.</a:t>
            </a:r>
          </a:p>
        </p:txBody>
      </p:sp>
    </p:spTree>
    <p:custDataLst>
      <p:tags r:id="rId1"/>
    </p:custDataLst>
  </p:cSld>
  <p:clrMapOvr>
    <a:masterClrMapping/>
  </p:clrMapOvr>
  <p:transition advTm="46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The Biblical Claim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2743200"/>
            <a:ext cx="7010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Since the creation of the world God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s invisible qualities – his eternal power and divine nature – have been clearly seen, being understood from what has been made, so that men are without excuse.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 – Romans 1:20</a:t>
            </a:r>
          </a:p>
        </p:txBody>
      </p:sp>
    </p:spTree>
    <p:custDataLst>
      <p:tags r:id="rId1"/>
    </p:custDataLst>
  </p:cSld>
  <p:clrMapOvr>
    <a:masterClrMapping/>
  </p:clrMapOvr>
  <p:transition advTm="25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Initiative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Humans &amp; (at least) the higher animals apparently have the ability to initiate actions that are not caused by any external necessity.</a:t>
            </a:r>
          </a:p>
          <a:p>
            <a:r>
              <a:rPr lang="en-US" altLang="en-US" sz="2800"/>
              <a:t>One of the goals of AI (artificial intelligence) research is to show that this can be produced by purely natural causes in a mindless universe.</a:t>
            </a:r>
          </a:p>
          <a:p>
            <a:r>
              <a:rPr lang="en-US" altLang="en-US" sz="2800"/>
              <a:t>We should not mistake research goals for research results.</a:t>
            </a:r>
          </a:p>
        </p:txBody>
      </p:sp>
    </p:spTree>
    <p:custDataLst>
      <p:tags r:id="rId1"/>
    </p:custDataLst>
  </p:cSld>
  <p:clrMapOvr>
    <a:masterClrMapping/>
  </p:clrMapOvr>
  <p:transition advTm="41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Level of Intellect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level of intellect in humans appears to be far beyond what is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needed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in primitive conditions or even in most situations today.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does not fit what one would expect from evolution: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Too much energy put into unneeded brain power takes away from what is needed to be a better competitor.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suggests mankind was designed for some purpose that requires considerably greater intellect than we now use.</a:t>
            </a:r>
          </a:p>
        </p:txBody>
      </p:sp>
    </p:spTree>
    <p:custDataLst>
      <p:tags r:id="rId1"/>
    </p:custDataLst>
  </p:cSld>
  <p:clrMapOvr>
    <a:masterClrMapping/>
  </p:clrMapOvr>
  <p:transition advTm="110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Structure of Rationality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76400" y="2514600"/>
            <a:ext cx="548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"</a:t>
            </a:r>
            <a:r>
              <a:rPr lang="en-US" altLang="en-US" sz="3200"/>
              <a:t>The most incomprehensible thing about the universe is its comprehensibility.</a:t>
            </a:r>
            <a:r>
              <a:rPr lang="en-US" altLang="en-US" sz="3200">
                <a:cs typeface="Times New Roman" pitchFamily="18" charset="0"/>
              </a:rPr>
              <a:t>"</a:t>
            </a:r>
            <a:r>
              <a:rPr lang="en-US" altLang="en-US" sz="320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– Albert Einstein</a:t>
            </a:r>
          </a:p>
        </p:txBody>
      </p:sp>
    </p:spTree>
    <p:custDataLst>
      <p:tags r:id="rId1"/>
    </p:custDataLst>
  </p:cSld>
  <p:clrMapOvr>
    <a:masterClrMapping/>
  </p:clrMapOvr>
  <p:transition advTm="17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Structure of Rationality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Human logic appears well-designed to explain the universe.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can deal with all sorts of things we can never imagine it having contact with during its supposed evolution: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Mathematics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Atomic structure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Poetry </a:t>
            </a:r>
          </a:p>
        </p:txBody>
      </p:sp>
    </p:spTree>
    <p:custDataLst>
      <p:tags r:id="rId1"/>
    </p:custDataLst>
  </p:cSld>
  <p:clrMapOvr>
    <a:masterClrMapping/>
  </p:clrMapOvr>
  <p:transition advTm="32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Structure of Rationality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Einstein was amazed that man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mind (developed by mutation) should have categories to handle all this.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a God might very well have designed the human mind to function well in the universe he made.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Atheists have only mutation and natural selection to explain all this.</a:t>
            </a:r>
          </a:p>
        </p:txBody>
      </p:sp>
    </p:spTree>
    <p:custDataLst>
      <p:tags r:id="rId1"/>
    </p:custDataLst>
  </p:cSld>
  <p:clrMapOvr>
    <a:masterClrMapping/>
  </p:clrMapOvr>
  <p:transition advTm="20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Moral Standards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Philosophically, we cannot derive an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ought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from an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is.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 Where does this realm of human activity come from?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world’s cultures contain strangely parallel moral standards.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argues against independent development of morality and for a common source.</a:t>
            </a:r>
          </a:p>
        </p:txBody>
      </p:sp>
    </p:spTree>
    <p:custDataLst>
      <p:tags r:id="rId1"/>
    </p:custDataLst>
  </p:cSld>
  <p:clrMapOvr>
    <a:masterClrMapping/>
  </p:clrMapOvr>
  <p:transition advTm="82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Moral Standards</a:t>
            </a:r>
          </a:p>
        </p:txBody>
      </p:sp>
      <p:pic>
        <p:nvPicPr>
          <p:cNvPr id="74757" name="Picture 5" descr="Calvin&amp;HobbesA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40750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5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Moral Standards</a:t>
            </a:r>
          </a:p>
        </p:txBody>
      </p:sp>
      <p:pic>
        <p:nvPicPr>
          <p:cNvPr id="76806" name="Picture 6" descr="Calvin&amp;Hobbe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"/>
          <a:stretch>
            <a:fillRect/>
          </a:stretch>
        </p:blipFill>
        <p:spPr bwMode="auto">
          <a:xfrm>
            <a:off x="1524000" y="1600200"/>
            <a:ext cx="6391275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Moral Standards</a:t>
            </a:r>
          </a:p>
        </p:txBody>
      </p:sp>
      <p:pic>
        <p:nvPicPr>
          <p:cNvPr id="78852" name="Picture 4" descr="Calvin&amp;HobbesC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1475"/>
            <a:ext cx="84455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0100"/>
            <a:ext cx="7772400" cy="762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80900" name="Picture 4" descr="Calvin&amp;Hobbe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81012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7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Evidence of God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/>
              <a:t>In Cosmos</a:t>
            </a:r>
          </a:p>
        </p:txBody>
      </p:sp>
    </p:spTree>
    <p:custDataLst>
      <p:tags r:id="rId1"/>
    </p:custDataLst>
  </p:cSld>
  <p:clrMapOvr>
    <a:masterClrMapping/>
  </p:clrMapOvr>
  <p:transition advTm="8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Pleasure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Is all pleasure really biologically useful?</a:t>
            </a:r>
          </a:p>
          <a:p>
            <a:pPr>
              <a:lnSpc>
                <a:spcPct val="90000"/>
              </a:lnSpc>
            </a:pPr>
            <a:r>
              <a:rPr lang="en-US" altLang="en-US"/>
              <a:t>Loren Wilkinson suggests that the strength and variety of human pleasures is far beyond what can be explained by biological utility.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See Wilkinson,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The Problem of Pleasure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in Montgomery, </a:t>
            </a:r>
            <a:r>
              <a:rPr lang="en-US" altLang="en-US" i="1"/>
              <a:t>Christianity for the Tough-Minded</a:t>
            </a:r>
            <a:r>
              <a:rPr lang="en-US" altLang="en-US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35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Futility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Humans have a sense of longing and a joy that does not seem to have any object in this world.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Man appears to be a sort of ruin: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just junk, like unshaped stones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functioning as he appears to be designed to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frustrated design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is hard to explain by evolution, since there is no apparent reason for desires which transcend the present order.</a:t>
            </a:r>
          </a:p>
        </p:txBody>
      </p:sp>
    </p:spTree>
    <p:custDataLst>
      <p:tags r:id="rId1"/>
    </p:custDataLst>
  </p:cSld>
  <p:clrMapOvr>
    <a:masterClrMapping/>
  </p:clrMapOvr>
  <p:transition advTm="50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 of God in Conscience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These items fit well with a God behind it all, especially the God of the Bible.</a:t>
            </a:r>
          </a:p>
          <a:p>
            <a:pPr lvl="1"/>
            <a:r>
              <a:rPr lang="en-US" altLang="en-US" sz="2400"/>
              <a:t>High level of order in living things</a:t>
            </a:r>
          </a:p>
          <a:p>
            <a:pPr lvl="1"/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Initiative</a:t>
            </a:r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 in humans &amp; higher animals</a:t>
            </a:r>
          </a:p>
          <a:p>
            <a:pPr lvl="1"/>
            <a:r>
              <a:rPr lang="en-US" altLang="en-US" sz="2400"/>
              <a:t>Level of intellect in humans</a:t>
            </a:r>
          </a:p>
          <a:p>
            <a:pPr lvl="1"/>
            <a:r>
              <a:rPr lang="en-US" altLang="en-US" sz="2400"/>
              <a:t>Structure of rationality in nature</a:t>
            </a:r>
          </a:p>
          <a:p>
            <a:pPr lvl="1"/>
            <a:r>
              <a:rPr lang="en-US" altLang="en-US" sz="2400"/>
              <a:t>Human moral standards</a:t>
            </a:r>
          </a:p>
          <a:p>
            <a:pPr lvl="1"/>
            <a:r>
              <a:rPr lang="en-US" altLang="en-US" sz="2400"/>
              <a:t>Human pleasure</a:t>
            </a:r>
          </a:p>
          <a:p>
            <a:pPr lvl="1"/>
            <a:r>
              <a:rPr lang="en-US" altLang="en-US" sz="2400"/>
              <a:t>Human futility</a:t>
            </a:r>
          </a:p>
        </p:txBody>
      </p:sp>
    </p:spTree>
    <p:custDataLst>
      <p:tags r:id="rId1"/>
    </p:custDataLst>
  </p:cSld>
  <p:clrMapOvr>
    <a:masterClrMapping/>
  </p:clrMapOvr>
  <p:transition advTm="19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The Biblical Claim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010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"</a:t>
            </a:r>
            <a:r>
              <a:rPr lang="en-US" altLang="en-US" sz="3200"/>
              <a:t>Since the creation of the world God’s invisible qualities – his eternal power and divine nature – have been clearly seen, being understood from what has been made, so that men are without excuse.</a:t>
            </a:r>
            <a:r>
              <a:rPr lang="en-US" altLang="en-US" sz="3200">
                <a:cs typeface="Times New Roman" pitchFamily="18" charset="0"/>
              </a:rPr>
              <a:t>"</a:t>
            </a:r>
            <a:r>
              <a:rPr lang="en-US" altLang="en-US" sz="3200"/>
              <a:t> – Romans 1:20</a:t>
            </a:r>
          </a:p>
        </p:txBody>
      </p:sp>
    </p:spTree>
    <p:custDataLst>
      <p:tags r:id="rId1"/>
    </p:custDataLst>
  </p:cSld>
  <p:clrMapOvr>
    <a:masterClrMapping/>
  </p:clrMapOvr>
  <p:transition advTm="15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Of This Talk</a:t>
            </a:r>
          </a:p>
          <a:p>
            <a:r>
              <a:rPr lang="en-US" altLang="en-US"/>
              <a:t>The Rest is Up to You</a:t>
            </a:r>
          </a:p>
        </p:txBody>
      </p:sp>
    </p:spTree>
    <p:custDataLst>
      <p:tags r:id="rId1"/>
    </p:custDataLst>
  </p:cSld>
  <p:clrMapOvr>
    <a:masterClrMapping/>
  </p:clrMapOvr>
  <p:transition advTm="8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 from</a:t>
            </a:r>
            <a:br>
              <a:rPr lang="en-US" altLang="en-US"/>
            </a:br>
            <a:r>
              <a:rPr lang="en-US" altLang="en-US"/>
              <a:t>Inanimate Nature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altLang="en-US"/>
              <a:t>The universe provides strong evidence for the existence of a God like the One pictured in the Bible.</a:t>
            </a:r>
          </a:p>
          <a:p>
            <a:r>
              <a:rPr lang="en-US" altLang="en-US"/>
              <a:t>We examine two lines of evidence here:</a:t>
            </a:r>
          </a:p>
          <a:p>
            <a:pPr lvl="1"/>
            <a:r>
              <a:rPr lang="en-US" altLang="en-US"/>
              <a:t>Evidence the universe had a beginning</a:t>
            </a:r>
          </a:p>
          <a:p>
            <a:pPr lvl="1"/>
            <a:r>
              <a:rPr lang="en-US" altLang="en-US"/>
              <a:t>Evidence the universe is designed</a:t>
            </a:r>
          </a:p>
        </p:txBody>
      </p:sp>
    </p:spTree>
    <p:custDataLst>
      <p:tags r:id="rId1"/>
    </p:custDataLst>
  </p:cSld>
  <p:clrMapOvr>
    <a:masterClrMapping/>
  </p:clrMapOvr>
  <p:transition advTm="17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A Beginning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Atheists must either claim that the universe has always existed or that it popped into existence without a cause.</a:t>
            </a:r>
          </a:p>
          <a:p>
            <a:r>
              <a:rPr lang="en-US" altLang="en-US"/>
              <a:t>The history of cosmology in the past century argues strongly that the universe had a beginning.</a:t>
            </a:r>
          </a:p>
        </p:txBody>
      </p:sp>
    </p:spTree>
    <p:custDataLst>
      <p:tags r:id="rId1"/>
    </p:custDataLst>
  </p:cSld>
  <p:clrMapOvr>
    <a:masterClrMapping/>
  </p:clrMapOvr>
  <p:transition advTm="21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Cosmology </a:t>
            </a:r>
            <a:br>
              <a:rPr lang="en-US" altLang="en-US"/>
            </a:br>
            <a:r>
              <a:rPr lang="en-US" altLang="en-US"/>
              <a:t>in the 20</a:t>
            </a:r>
            <a:r>
              <a:rPr lang="en-US" altLang="en-US" baseline="30000"/>
              <a:t>th</a:t>
            </a:r>
            <a:r>
              <a:rPr lang="en-US" altLang="en-US"/>
              <a:t> Century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altLang="en-US" sz="2800"/>
              <a:t>Static, eternal universe model</a:t>
            </a:r>
          </a:p>
          <a:p>
            <a:pPr lvl="1"/>
            <a:r>
              <a:rPr lang="en-US" altLang="en-US" sz="2400"/>
              <a:t>But discovery of expanding universe</a:t>
            </a:r>
          </a:p>
          <a:p>
            <a:r>
              <a:rPr lang="en-US" altLang="en-US" sz="2800"/>
              <a:t>Steady-state universe model</a:t>
            </a:r>
          </a:p>
          <a:p>
            <a:pPr lvl="1"/>
            <a:r>
              <a:rPr lang="en-US" altLang="en-US" sz="2400"/>
              <a:t>But discovery of early high temperature</a:t>
            </a:r>
          </a:p>
          <a:p>
            <a:r>
              <a:rPr lang="en-US" altLang="en-US" sz="2800"/>
              <a:t>Oscillating big-bang model</a:t>
            </a:r>
          </a:p>
          <a:p>
            <a:pPr lvl="1"/>
            <a:r>
              <a:rPr lang="en-US" altLang="en-US" sz="2400"/>
              <a:t>Discovery of acceleration, insufficient density</a:t>
            </a:r>
          </a:p>
          <a:p>
            <a:r>
              <a:rPr lang="en-US" altLang="en-US" sz="2800"/>
              <a:t>Big-bang bubble models</a:t>
            </a:r>
          </a:p>
          <a:p>
            <a:pPr lvl="1"/>
            <a:r>
              <a:rPr lang="en-US" altLang="en-US" sz="2400"/>
              <a:t>No evidence for more than one universe</a:t>
            </a:r>
          </a:p>
        </p:txBody>
      </p:sp>
    </p:spTree>
    <p:custDataLst>
      <p:tags r:id="rId1"/>
    </p:custDataLst>
  </p:cSld>
  <p:clrMapOvr>
    <a:masterClrMapping/>
  </p:clrMapOvr>
  <p:transition advTm="294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A Beginning?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 Hugh Ross has pointed out, the history of cosmology in the 20</a:t>
            </a:r>
            <a:r>
              <a:rPr lang="en-US" altLang="en-US" baseline="30000"/>
              <a:t>th</a:t>
            </a:r>
            <a:r>
              <a:rPr lang="en-US" altLang="en-US"/>
              <a:t> century has been an ever more frantic attempt to escape a universe with a beginning in the face of mounting evidence.</a:t>
            </a:r>
          </a:p>
          <a:p>
            <a:r>
              <a:rPr lang="en-US" altLang="en-US"/>
              <a:t>As far as we can tell from the inside, the universe has not always existed, but began at a finite time in the past.</a:t>
            </a:r>
          </a:p>
        </p:txBody>
      </p:sp>
    </p:spTree>
    <p:custDataLst>
      <p:tags r:id="rId1"/>
    </p:custDataLst>
  </p:cSld>
  <p:clrMapOvr>
    <a:masterClrMapping/>
  </p:clrMapOvr>
  <p:transition advTm="38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A Beginning!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 sz="2800"/>
              <a:t>Claims that our universe is a bubble in a larger universe are more of a leap in the dark than claims the universe was created by God.</a:t>
            </a:r>
          </a:p>
          <a:p>
            <a:r>
              <a:rPr lang="en-US" altLang="en-US" sz="2800"/>
              <a:t>Claims that our universe just popped into existence without a cause are truly desperate.  Science itself (&amp; personal experience) is based on the belief in causation.</a:t>
            </a:r>
          </a:p>
        </p:txBody>
      </p:sp>
    </p:spTree>
    <p:custDataLst>
      <p:tags r:id="rId1"/>
    </p:custDataLst>
  </p:cSld>
  <p:clrMapOvr>
    <a:masterClrMapping/>
  </p:clrMapOvr>
  <p:transition advTm="35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altLang="en-US"/>
              <a:t>A Designed Universe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Atheists have no mind in the universe to produce design until the universe has evolved minds.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must therefore argue that all apparent design is not really design but a clever (&amp; accidental!) fake.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the universe looks designed in ways that are far from trivial.</a:t>
            </a:r>
          </a:p>
        </p:txBody>
      </p:sp>
    </p:spTree>
    <p:custDataLst>
      <p:tags r:id="rId1"/>
    </p:custDataLst>
  </p:cSld>
  <p:clrMapOvr>
    <a:masterClrMapping/>
  </p:clrMapOvr>
  <p:transition advTm="29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8|3.1|1.5|1.8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|5.6|3.4|3|2.7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5|1.6|7.4|5.7|1.7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2|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8|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4|3.4|3|3.2|1.9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.1|1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3.3|1.8|15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4.8|6.1|1.6|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|8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4.2|26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2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8|4.9|5.1|19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4|1.8|2.2|1.7|2|1.6|1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7|2.9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3.9|30|49.3|23.5|36.6|53.4|2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5|8.6"/>
</p:tagLst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166</TotalTime>
  <Words>1355</Words>
  <Application>Microsoft Office PowerPoint</Application>
  <PresentationFormat>On-screen Show (4:3)</PresentationFormat>
  <Paragraphs>138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Network Blitz</vt:lpstr>
      <vt:lpstr>Evidence of God</vt:lpstr>
      <vt:lpstr>The Biblical Claim</vt:lpstr>
      <vt:lpstr>Evidence of God</vt:lpstr>
      <vt:lpstr>Evidence from Inanimate Nature</vt:lpstr>
      <vt:lpstr>A Beginning</vt:lpstr>
      <vt:lpstr>Cosmology  in the 20th Century</vt:lpstr>
      <vt:lpstr>A Beginning?</vt:lpstr>
      <vt:lpstr>A Beginning!</vt:lpstr>
      <vt:lpstr>A Designed Universe</vt:lpstr>
      <vt:lpstr>The Basic Forces</vt:lpstr>
      <vt:lpstr>Strong Force</vt:lpstr>
      <vt:lpstr>Weak Force</vt:lpstr>
      <vt:lpstr>Electromagnetic Force</vt:lpstr>
      <vt:lpstr>Gravity</vt:lpstr>
      <vt:lpstr>Designed Universe!</vt:lpstr>
      <vt:lpstr>Evidence of God</vt:lpstr>
      <vt:lpstr>Evidence from Animate Nature &amp; Humanity</vt:lpstr>
      <vt:lpstr>High Level of Order</vt:lpstr>
      <vt:lpstr>High Level of Order</vt:lpstr>
      <vt:lpstr>Initiative</vt:lpstr>
      <vt:lpstr>Level of Intellect</vt:lpstr>
      <vt:lpstr>Structure of Rationality</vt:lpstr>
      <vt:lpstr>Structure of Rationality</vt:lpstr>
      <vt:lpstr>Structure of Rationality</vt:lpstr>
      <vt:lpstr>Moral Standards</vt:lpstr>
      <vt:lpstr>Moral Standards</vt:lpstr>
      <vt:lpstr>Moral Standards</vt:lpstr>
      <vt:lpstr>Moral Standards</vt:lpstr>
      <vt:lpstr>PowerPoint Presentation</vt:lpstr>
      <vt:lpstr>Pleasure</vt:lpstr>
      <vt:lpstr>Futility</vt:lpstr>
      <vt:lpstr>Evidence of God in Conscience</vt:lpstr>
      <vt:lpstr>The Biblical Claim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God</dc:title>
  <dc:creator>RC Newman</dc:creator>
  <cp:lastModifiedBy>Newman</cp:lastModifiedBy>
  <cp:revision>91</cp:revision>
  <cp:lastPrinted>1601-01-01T00:00:00Z</cp:lastPrinted>
  <dcterms:created xsi:type="dcterms:W3CDTF">2003-09-22T13:35:39Z</dcterms:created>
  <dcterms:modified xsi:type="dcterms:W3CDTF">2015-07-03T17:42:30Z</dcterms:modified>
</cp:coreProperties>
</file>