
<file path=[Content_Types].xml><?xml version="1.0" encoding="utf-8"?>
<Types xmlns="http://schemas.openxmlformats.org/package/2006/content-types">
  <Default Extension="png" ContentType="image/png"/>
  <Default Extension="mp3" ContentType="audio/unknown"/>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6699"/>
    <a:srgbClr val="A50021"/>
    <a:srgbClr val="F0EFE0"/>
    <a:srgbClr val="1F408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655" autoAdjust="0"/>
  </p:normalViewPr>
  <p:slideViewPr>
    <p:cSldViewPr>
      <p:cViewPr varScale="1">
        <p:scale>
          <a:sx n="110" d="100"/>
          <a:sy n="110" d="100"/>
        </p:scale>
        <p:origin x="-16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8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39651" name="Rectangle 3"/>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pic>
        <p:nvPicPr>
          <p:cNvPr id="539655" name="Picture 7" descr="ANABNR2"/>
          <p:cNvPicPr>
            <a:picLocks noChangeAspect="1" noChangeArrowheads="1"/>
          </p:cNvPicPr>
          <p:nvPr/>
        </p:nvPicPr>
        <p:blipFill>
          <a:blip r:embed="rId2">
            <a:extLst>
              <a:ext uri="{28A0092B-C50C-407E-A947-70E740481C1C}">
                <a14:useLocalDpi xmlns:a14="http://schemas.microsoft.com/office/drawing/2010/main" val="0"/>
              </a:ext>
            </a:extLst>
          </a:blip>
          <a:srcRect l="-900" t="-1314" r="-2" b="-36961"/>
          <a:stretch>
            <a:fillRect/>
          </a:stretch>
        </p:blipFill>
        <p:spPr bwMode="auto">
          <a:xfrm>
            <a:off x="533400" y="3200400"/>
            <a:ext cx="8458200" cy="1158875"/>
          </a:xfrm>
          <a:prstGeom prst="rect">
            <a:avLst/>
          </a:prstGeom>
          <a:noFill/>
          <a:extLst>
            <a:ext uri="{909E8E84-426E-40DD-AFC4-6F175D3DCCD1}">
              <a14:hiddenFill xmlns:a14="http://schemas.microsoft.com/office/drawing/2010/main">
                <a:solidFill>
                  <a:srgbClr val="FFFFFF"/>
                </a:solidFill>
              </a14:hiddenFill>
            </a:ext>
          </a:extLst>
        </p:spPr>
      </p:pic>
      <p:sp>
        <p:nvSpPr>
          <p:cNvPr id="539667" name="Rectangle 19"/>
          <p:cNvSpPr>
            <a:spLocks noChangeArrowheads="1"/>
          </p:cNvSpPr>
          <p:nvPr/>
        </p:nvSpPr>
        <p:spPr bwMode="hidden">
          <a:xfrm>
            <a:off x="795338" y="2895600"/>
            <a:ext cx="304800" cy="990600"/>
          </a:xfrm>
          <a:prstGeom prst="rect">
            <a:avLst/>
          </a:prstGeom>
          <a:solidFill>
            <a:schemeClr val="accent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539668" name="Rectangle 20"/>
          <p:cNvSpPr>
            <a:spLocks noGrp="1" noChangeArrowheads="1"/>
          </p:cNvSpPr>
          <p:nvPr>
            <p:ph type="ctrTitle"/>
          </p:nvPr>
        </p:nvSpPr>
        <p:spPr>
          <a:xfrm>
            <a:off x="1143000" y="1981200"/>
            <a:ext cx="7772400" cy="1143000"/>
          </a:xfrm>
        </p:spPr>
        <p:txBody>
          <a:bodyPr/>
          <a:lstStyle>
            <a:lvl1pPr>
              <a:defRPr/>
            </a:lvl1pPr>
          </a:lstStyle>
          <a:p>
            <a:pPr lvl="0"/>
            <a:r>
              <a:rPr lang="en-US" altLang="en-US" noProof="0" smtClean="0"/>
              <a:t>Click to edit Master title style</a:t>
            </a:r>
          </a:p>
        </p:txBody>
      </p:sp>
      <p:sp>
        <p:nvSpPr>
          <p:cNvPr id="539669" name="Rectangle 21"/>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pPr lvl="0"/>
            <a:r>
              <a:rPr lang="en-US" altLang="en-US" noProof="0" smtClean="0"/>
              <a:t>Click to edit Master subtitle style</a:t>
            </a:r>
          </a:p>
        </p:txBody>
      </p:sp>
      <p:sp>
        <p:nvSpPr>
          <p:cNvPr id="539670" name="Rectangle 22"/>
          <p:cNvSpPr>
            <a:spLocks noGrp="1" noChangeArrowheads="1"/>
          </p:cNvSpPr>
          <p:nvPr>
            <p:ph type="dt" sz="half" idx="2"/>
          </p:nvPr>
        </p:nvSpPr>
        <p:spPr>
          <a:xfrm>
            <a:off x="685800" y="6324600"/>
            <a:ext cx="1905000" cy="457200"/>
          </a:xfrm>
        </p:spPr>
        <p:txBody>
          <a:bodyPr/>
          <a:lstStyle>
            <a:lvl1pPr>
              <a:defRPr/>
            </a:lvl1pPr>
          </a:lstStyle>
          <a:p>
            <a:endParaRPr lang="en-US" altLang="en-US"/>
          </a:p>
        </p:txBody>
      </p:sp>
      <p:sp>
        <p:nvSpPr>
          <p:cNvPr id="539671" name="Rectangle 23"/>
          <p:cNvSpPr>
            <a:spLocks noGrp="1" noChangeArrowheads="1"/>
          </p:cNvSpPr>
          <p:nvPr>
            <p:ph type="ftr" sz="quarter" idx="3"/>
          </p:nvPr>
        </p:nvSpPr>
        <p:spPr>
          <a:xfrm>
            <a:off x="3124200" y="6324600"/>
            <a:ext cx="2895600" cy="457200"/>
          </a:xfrm>
        </p:spPr>
        <p:txBody>
          <a:bodyPr/>
          <a:lstStyle>
            <a:lvl1pPr>
              <a:defRPr/>
            </a:lvl1pPr>
          </a:lstStyle>
          <a:p>
            <a:endParaRPr lang="en-US" altLang="en-US"/>
          </a:p>
        </p:txBody>
      </p:sp>
      <p:sp>
        <p:nvSpPr>
          <p:cNvPr id="539672" name="Rectangle 24"/>
          <p:cNvSpPr>
            <a:spLocks noGrp="1" noChangeArrowheads="1"/>
          </p:cNvSpPr>
          <p:nvPr>
            <p:ph type="sldNum" sz="quarter" idx="4"/>
          </p:nvPr>
        </p:nvSpPr>
        <p:spPr>
          <a:xfrm>
            <a:off x="6553200" y="6324600"/>
            <a:ext cx="1905000" cy="457200"/>
          </a:xfrm>
        </p:spPr>
        <p:txBody>
          <a:bodyPr/>
          <a:lstStyle>
            <a:lvl1pPr>
              <a:defRPr sz="1400"/>
            </a:lvl1pPr>
          </a:lstStyle>
          <a:p>
            <a:fld id="{52C1E322-3F4D-4A2A-9E22-9EED3FF74997}"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BCD6FBA-EFE1-4AC4-A56B-486AAF5DEEB5}" type="slidenum">
              <a:rPr lang="en-US" altLang="en-US"/>
              <a:pPr/>
              <a:t>‹#›</a:t>
            </a:fld>
            <a:endParaRPr lang="en-US" altLang="en-US" sz="1400"/>
          </a:p>
        </p:txBody>
      </p:sp>
    </p:spTree>
    <p:extLst>
      <p:ext uri="{BB962C8B-B14F-4D97-AF65-F5344CB8AC3E}">
        <p14:creationId xmlns:p14="http://schemas.microsoft.com/office/powerpoint/2010/main" val="3915628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838200"/>
            <a:ext cx="1943100" cy="5378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838200"/>
            <a:ext cx="5676900"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DD3A9F8-FE5E-4207-AD25-DB243EB6E8C2}" type="slidenum">
              <a:rPr lang="en-US" altLang="en-US"/>
              <a:pPr/>
              <a:t>‹#›</a:t>
            </a:fld>
            <a:endParaRPr lang="en-US" altLang="en-US" sz="1400"/>
          </a:p>
        </p:txBody>
      </p:sp>
    </p:spTree>
    <p:extLst>
      <p:ext uri="{BB962C8B-B14F-4D97-AF65-F5344CB8AC3E}">
        <p14:creationId xmlns:p14="http://schemas.microsoft.com/office/powerpoint/2010/main" val="1645119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9E13974-9EAF-4DCB-9213-4EE22808C5C6}" type="slidenum">
              <a:rPr lang="en-US" altLang="en-US"/>
              <a:pPr/>
              <a:t>‹#›</a:t>
            </a:fld>
            <a:endParaRPr lang="en-US" altLang="en-US" sz="1400"/>
          </a:p>
        </p:txBody>
      </p:sp>
    </p:spTree>
    <p:extLst>
      <p:ext uri="{BB962C8B-B14F-4D97-AF65-F5344CB8AC3E}">
        <p14:creationId xmlns:p14="http://schemas.microsoft.com/office/powerpoint/2010/main" val="948786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BC4585C-243C-4E4D-AB00-D5E3C9489C8C}" type="slidenum">
              <a:rPr lang="en-US" altLang="en-US"/>
              <a:pPr/>
              <a:t>‹#›</a:t>
            </a:fld>
            <a:endParaRPr lang="en-US" altLang="en-US" sz="1400"/>
          </a:p>
        </p:txBody>
      </p:sp>
    </p:spTree>
    <p:extLst>
      <p:ext uri="{BB962C8B-B14F-4D97-AF65-F5344CB8AC3E}">
        <p14:creationId xmlns:p14="http://schemas.microsoft.com/office/powerpoint/2010/main" val="2774439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89D9A31-51EE-4067-B447-0C679E377B57}" type="slidenum">
              <a:rPr lang="en-US" altLang="en-US"/>
              <a:pPr/>
              <a:t>‹#›</a:t>
            </a:fld>
            <a:endParaRPr lang="en-US" altLang="en-US" sz="1400"/>
          </a:p>
        </p:txBody>
      </p:sp>
    </p:spTree>
    <p:extLst>
      <p:ext uri="{BB962C8B-B14F-4D97-AF65-F5344CB8AC3E}">
        <p14:creationId xmlns:p14="http://schemas.microsoft.com/office/powerpoint/2010/main" val="1310593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136C4E09-EB8B-4187-8605-5BCB362ACA5A}" type="slidenum">
              <a:rPr lang="en-US" altLang="en-US"/>
              <a:pPr/>
              <a:t>‹#›</a:t>
            </a:fld>
            <a:endParaRPr lang="en-US" altLang="en-US" sz="1400"/>
          </a:p>
        </p:txBody>
      </p:sp>
    </p:spTree>
    <p:extLst>
      <p:ext uri="{BB962C8B-B14F-4D97-AF65-F5344CB8AC3E}">
        <p14:creationId xmlns:p14="http://schemas.microsoft.com/office/powerpoint/2010/main" val="3682353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99DC3EF-28D2-46AD-AD2F-0A6F09FD0571}" type="slidenum">
              <a:rPr lang="en-US" altLang="en-US"/>
              <a:pPr/>
              <a:t>‹#›</a:t>
            </a:fld>
            <a:endParaRPr lang="en-US" altLang="en-US" sz="1400"/>
          </a:p>
        </p:txBody>
      </p:sp>
    </p:spTree>
    <p:extLst>
      <p:ext uri="{BB962C8B-B14F-4D97-AF65-F5344CB8AC3E}">
        <p14:creationId xmlns:p14="http://schemas.microsoft.com/office/powerpoint/2010/main" val="1141804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30AE7BF-40AE-4AFB-B9FA-E0E9FB7E335C}" type="slidenum">
              <a:rPr lang="en-US" altLang="en-US"/>
              <a:pPr/>
              <a:t>‹#›</a:t>
            </a:fld>
            <a:endParaRPr lang="en-US" altLang="en-US" sz="1400"/>
          </a:p>
        </p:txBody>
      </p:sp>
    </p:spTree>
    <p:extLst>
      <p:ext uri="{BB962C8B-B14F-4D97-AF65-F5344CB8AC3E}">
        <p14:creationId xmlns:p14="http://schemas.microsoft.com/office/powerpoint/2010/main" val="423702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6410325-4445-47F9-9BF8-536679C91C4D}" type="slidenum">
              <a:rPr lang="en-US" altLang="en-US"/>
              <a:pPr/>
              <a:t>‹#›</a:t>
            </a:fld>
            <a:endParaRPr lang="en-US" altLang="en-US" sz="1400"/>
          </a:p>
        </p:txBody>
      </p:sp>
    </p:spTree>
    <p:extLst>
      <p:ext uri="{BB962C8B-B14F-4D97-AF65-F5344CB8AC3E}">
        <p14:creationId xmlns:p14="http://schemas.microsoft.com/office/powerpoint/2010/main" val="2807085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8C69F08-054D-4C4D-926A-E17592B33520}" type="slidenum">
              <a:rPr lang="en-US" altLang="en-US"/>
              <a:pPr/>
              <a:t>‹#›</a:t>
            </a:fld>
            <a:endParaRPr lang="en-US" altLang="en-US" sz="1400"/>
          </a:p>
        </p:txBody>
      </p:sp>
    </p:spTree>
    <p:extLst>
      <p:ext uri="{BB962C8B-B14F-4D97-AF65-F5344CB8AC3E}">
        <p14:creationId xmlns:p14="http://schemas.microsoft.com/office/powerpoint/2010/main" val="1427674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8649" name="Rectangle 25"/>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538650" name="Rectangle 26"/>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538651" name="Rectangle 27" descr="Stationery"/>
          <p:cNvSpPr>
            <a:spLocks noChangeArrowheads="1"/>
          </p:cNvSpPr>
          <p:nvPr/>
        </p:nvSpPr>
        <p:spPr bwMode="auto">
          <a:xfrm>
            <a:off x="457200" y="0"/>
            <a:ext cx="1219200" cy="762000"/>
          </a:xfrm>
          <a:prstGeom prst="rect">
            <a:avLst/>
          </a:prstGeom>
          <a:blipFill dpi="0" rotWithShape="0">
            <a:blip r:embed="rId1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538652" name="Rectangle 28" descr="Stationery"/>
          <p:cNvSpPr>
            <a:spLocks noChangeArrowheads="1"/>
          </p:cNvSpPr>
          <p:nvPr/>
        </p:nvSpPr>
        <p:spPr bwMode="auto">
          <a:xfrm>
            <a:off x="0" y="0"/>
            <a:ext cx="457200" cy="6858000"/>
          </a:xfrm>
          <a:prstGeom prst="rect">
            <a:avLst/>
          </a:prstGeom>
          <a:blipFill dpi="0" rotWithShape="0">
            <a:blip r:embed="rId1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538653" name="Rectangle 29"/>
          <p:cNvSpPr>
            <a:spLocks noGrp="1" noChangeArrowheads="1"/>
          </p:cNvSpPr>
          <p:nvPr>
            <p:ph type="title"/>
          </p:nvPr>
        </p:nvSpPr>
        <p:spPr bwMode="auto">
          <a:xfrm>
            <a:off x="1066800" y="838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538655" name="Rectangle 31"/>
          <p:cNvSpPr>
            <a:spLocks noGrp="1" noChangeArrowheads="1"/>
          </p:cNvSpPr>
          <p:nvPr>
            <p:ph type="dt" sz="half" idx="2"/>
          </p:nvPr>
        </p:nvSpPr>
        <p:spPr bwMode="auto">
          <a:xfrm>
            <a:off x="1066800" y="64135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chemeClr val="tx2"/>
                </a:solidFill>
              </a:defRPr>
            </a:lvl1pPr>
          </a:lstStyle>
          <a:p>
            <a:endParaRPr lang="en-US" altLang="en-US"/>
          </a:p>
        </p:txBody>
      </p:sp>
      <p:sp>
        <p:nvSpPr>
          <p:cNvPr id="538656" name="Rectangle 32"/>
          <p:cNvSpPr>
            <a:spLocks noGrp="1" noChangeArrowheads="1"/>
          </p:cNvSpPr>
          <p:nvPr>
            <p:ph type="ftr" sz="quarter" idx="3"/>
          </p:nvPr>
        </p:nvSpPr>
        <p:spPr bwMode="auto">
          <a:xfrm>
            <a:off x="3429000" y="64135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solidFill>
                  <a:schemeClr val="tx2"/>
                </a:solidFill>
              </a:defRPr>
            </a:lvl1pPr>
          </a:lstStyle>
          <a:p>
            <a:endParaRPr lang="en-US" altLang="en-US"/>
          </a:p>
        </p:txBody>
      </p:sp>
      <p:pic>
        <p:nvPicPr>
          <p:cNvPr id="538657" name="Picture 33" descr="anabnr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28725" y="0"/>
            <a:ext cx="7915275" cy="754063"/>
          </a:xfrm>
          <a:prstGeom prst="rect">
            <a:avLst/>
          </a:prstGeom>
          <a:noFill/>
          <a:extLst>
            <a:ext uri="{909E8E84-426E-40DD-AFC4-6F175D3DCCD1}">
              <a14:hiddenFill xmlns:a14="http://schemas.microsoft.com/office/drawing/2010/main">
                <a:solidFill>
                  <a:srgbClr val="FFFFFF"/>
                </a:solidFill>
              </a14:hiddenFill>
            </a:ext>
          </a:extLst>
        </p:spPr>
      </p:pic>
      <p:sp>
        <p:nvSpPr>
          <p:cNvPr id="538658" name="Rectangle 34"/>
          <p:cNvSpPr>
            <a:spLocks noChangeArrowheads="1"/>
          </p:cNvSpPr>
          <p:nvPr/>
        </p:nvSpPr>
        <p:spPr bwMode="auto">
          <a:xfrm>
            <a:off x="304800" y="457200"/>
            <a:ext cx="2514600" cy="304800"/>
          </a:xfrm>
          <a:prstGeom prst="rect">
            <a:avLst/>
          </a:prstGeom>
          <a:solidFill>
            <a:schemeClr val="accent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538659" name="Rectangle 35"/>
          <p:cNvSpPr>
            <a:spLocks noGrp="1" noChangeArrowheads="1"/>
          </p:cNvSpPr>
          <p:nvPr>
            <p:ph type="sldNum" sz="quarter" idx="4"/>
          </p:nvPr>
        </p:nvSpPr>
        <p:spPr bwMode="auto">
          <a:xfrm>
            <a:off x="8229600" y="64135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2"/>
                </a:solidFill>
              </a:defRPr>
            </a:lvl1pPr>
          </a:lstStyle>
          <a:p>
            <a:fld id="{63A25CE6-34EA-4F7B-BE66-8B5D5CD19D79}" type="slidenum">
              <a:rPr lang="en-US" altLang="en-US"/>
              <a:pPr/>
              <a:t>‹#›</a:t>
            </a:fld>
            <a:endParaRPr lang="en-US" altLang="en-US" sz="1400"/>
          </a:p>
        </p:txBody>
      </p:sp>
      <p:sp>
        <p:nvSpPr>
          <p:cNvPr id="538660" name="Rectangle 36"/>
          <p:cNvSpPr>
            <a:spLocks noGrp="1" noChangeArrowheads="1"/>
          </p:cNvSpPr>
          <p:nvPr>
            <p:ph type="body" idx="1"/>
          </p:nvPr>
        </p:nvSpPr>
        <p:spPr bwMode="auto">
          <a:xfrm>
            <a:off x="1066800" y="210185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57200" indent="-457200" algn="l" rtl="0" fontAlgn="base">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fontAlgn="base">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fontAlgn="base">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fontAlgn="base">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Layout" Target="../slideLayouts/slideLayout1.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8322" name="Rectangle 2"/>
          <p:cNvSpPr>
            <a:spLocks noGrp="1" noChangeArrowheads="1"/>
          </p:cNvSpPr>
          <p:nvPr>
            <p:ph type="ctrTitle"/>
          </p:nvPr>
        </p:nvSpPr>
        <p:spPr/>
        <p:txBody>
          <a:bodyPr/>
          <a:lstStyle/>
          <a:p>
            <a:r>
              <a:rPr lang="en-US" altLang="en-US"/>
              <a:t>Doing Science </a:t>
            </a:r>
            <a:br>
              <a:rPr lang="en-US" altLang="en-US"/>
            </a:br>
            <a:r>
              <a:rPr lang="en-US" altLang="en-US"/>
              <a:t>in a Theistic Universe</a:t>
            </a:r>
          </a:p>
        </p:txBody>
      </p:sp>
      <p:sp>
        <p:nvSpPr>
          <p:cNvPr id="568323" name="Rectangle 3"/>
          <p:cNvSpPr>
            <a:spLocks noGrp="1" noChangeArrowheads="1"/>
          </p:cNvSpPr>
          <p:nvPr>
            <p:ph type="subTitle" idx="1"/>
          </p:nvPr>
        </p:nvSpPr>
        <p:spPr/>
        <p:txBody>
          <a:bodyPr/>
          <a:lstStyle/>
          <a:p>
            <a:r>
              <a:rPr lang="en-US" altLang="en-US"/>
              <a:t>Robert C. Newman</a:t>
            </a:r>
          </a:p>
        </p:txBody>
      </p:sp>
      <p:pic>
        <p:nvPicPr>
          <p:cNvPr id="568324" name="Picture 4" descr="creationGo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3675" y="304800"/>
            <a:ext cx="2219325" cy="2895600"/>
          </a:xfrm>
          <a:prstGeom prst="rect">
            <a:avLst/>
          </a:prstGeom>
          <a:noFill/>
          <a:extLst>
            <a:ext uri="{909E8E84-426E-40DD-AFC4-6F175D3DCCD1}">
              <a14:hiddenFill xmlns:a14="http://schemas.microsoft.com/office/drawing/2010/main">
                <a:solidFill>
                  <a:srgbClr val="FFFFFF"/>
                </a:solidFill>
              </a14:hiddenFill>
            </a:ext>
          </a:extLst>
        </p:spPr>
      </p:pic>
      <p:pic>
        <p:nvPicPr>
          <p:cNvPr id="2" name="DoScie.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7653337" y="5486400"/>
            <a:ext cx="609600" cy="609600"/>
          </a:xfrm>
          <a:prstGeom prst="rect">
            <a:avLst/>
          </a:prstGeom>
        </p:spPr>
      </p:pic>
    </p:spTree>
    <p:custDataLst>
      <p:tags r:id="rId1"/>
    </p:custDataLst>
  </p:cSld>
  <p:clrMapOvr>
    <a:masterClrMapping/>
  </p:clrMapOvr>
  <p:transition advTm="4915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568322"/>
                                        </p:tgtEl>
                                        <p:attrNameLst>
                                          <p:attrName>style.visibility</p:attrName>
                                        </p:attrNameLst>
                                      </p:cBhvr>
                                      <p:to>
                                        <p:strVal val="visible"/>
                                      </p:to>
                                    </p:set>
                                    <p:anim calcmode="lin" valueType="num">
                                      <p:cBhvr>
                                        <p:cTn id="11" dur="500" fill="hold"/>
                                        <p:tgtEl>
                                          <p:spTgt spid="568322"/>
                                        </p:tgtEl>
                                        <p:attrNameLst>
                                          <p:attrName>ppt_w</p:attrName>
                                        </p:attrNameLst>
                                      </p:cBhvr>
                                      <p:tavLst>
                                        <p:tav tm="0">
                                          <p:val>
                                            <p:fltVal val="0"/>
                                          </p:val>
                                        </p:tav>
                                        <p:tav tm="100000">
                                          <p:val>
                                            <p:strVal val="#ppt_w"/>
                                          </p:val>
                                        </p:tav>
                                      </p:tavLst>
                                    </p:anim>
                                    <p:anim calcmode="lin" valueType="num">
                                      <p:cBhvr>
                                        <p:cTn id="12" dur="500" fill="hold"/>
                                        <p:tgtEl>
                                          <p:spTgt spid="56832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68324"/>
                                        </p:tgtEl>
                                        <p:attrNameLst>
                                          <p:attrName>style.visibility</p:attrName>
                                        </p:attrNameLst>
                                      </p:cBhvr>
                                      <p:to>
                                        <p:strVal val="visible"/>
                                      </p:to>
                                    </p:set>
                                    <p:animEffect transition="in" filter="checkerboard(across)">
                                      <p:cBhvr>
                                        <p:cTn id="17" dur="500"/>
                                        <p:tgtEl>
                                          <p:spTgt spid="56832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68323">
                                            <p:txEl>
                                              <p:pRg st="0" end="0"/>
                                            </p:txEl>
                                          </p:spTgt>
                                        </p:tgtEl>
                                        <p:attrNameLst>
                                          <p:attrName>style.visibility</p:attrName>
                                        </p:attrNameLst>
                                      </p:cBhvr>
                                      <p:to>
                                        <p:strVal val="visible"/>
                                      </p:to>
                                    </p:set>
                                    <p:anim calcmode="lin" valueType="num">
                                      <p:cBhvr additive="base">
                                        <p:cTn id="22" dur="500" fill="hold"/>
                                        <p:tgtEl>
                                          <p:spTgt spid="56832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683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4" fill="hold" display="0">
                  <p:stCondLst>
                    <p:cond delay="indefinite"/>
                  </p:stCondLst>
                  <p:endCondLst>
                    <p:cond evt="onStopAudio" delay="0">
                      <p:tgtEl>
                        <p:sldTgt/>
                      </p:tgtEl>
                    </p:cond>
                  </p:endCondLst>
                </p:cTn>
                <p:tgtEl>
                  <p:spTgt spid="2"/>
                </p:tgtEl>
              </p:cMediaNode>
            </p:audio>
          </p:childTnLst>
        </p:cTn>
      </p:par>
    </p:tnLst>
    <p:bldLst>
      <p:bldP spid="568322" grpId="0"/>
      <p:bldP spid="568323"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p:txBody>
          <a:bodyPr/>
          <a:lstStyle/>
          <a:p>
            <a:r>
              <a:rPr lang="en-US" altLang="en-US"/>
              <a:t>Atheistic Expectation</a:t>
            </a:r>
          </a:p>
        </p:txBody>
      </p:sp>
      <p:sp>
        <p:nvSpPr>
          <p:cNvPr id="577539" name="Text Box 3"/>
          <p:cNvSpPr txBox="1">
            <a:spLocks noChangeArrowheads="1"/>
          </p:cNvSpPr>
          <p:nvPr/>
        </p:nvSpPr>
        <p:spPr bwMode="auto">
          <a:xfrm>
            <a:off x="1676400" y="2971800"/>
            <a:ext cx="44958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cs typeface="Times New Roman" pitchFamily="18" charset="0"/>
              </a:rPr>
              <a:t>"</a:t>
            </a:r>
            <a:r>
              <a:rPr lang="en-US" altLang="en-US"/>
              <a:t>The cosmos is all that is,</a:t>
            </a:r>
          </a:p>
          <a:p>
            <a:pPr>
              <a:spcBef>
                <a:spcPct val="50000"/>
              </a:spcBef>
            </a:pPr>
            <a:r>
              <a:rPr lang="en-US" altLang="en-US"/>
              <a:t>		or ever was,</a:t>
            </a:r>
          </a:p>
          <a:p>
            <a:pPr>
              <a:spcBef>
                <a:spcPct val="50000"/>
              </a:spcBef>
            </a:pPr>
            <a:r>
              <a:rPr lang="en-US" altLang="en-US"/>
              <a:t>		or ever will be.</a:t>
            </a:r>
            <a:r>
              <a:rPr lang="en-US" altLang="en-US">
                <a:cs typeface="Times New Roman" pitchFamily="18" charset="0"/>
              </a:rPr>
              <a:t>"</a:t>
            </a:r>
          </a:p>
          <a:p>
            <a:pPr>
              <a:spcBef>
                <a:spcPct val="50000"/>
              </a:spcBef>
            </a:pPr>
            <a:r>
              <a:rPr lang="en-US" altLang="en-US"/>
              <a:t>Carl Sagan, </a:t>
            </a:r>
            <a:r>
              <a:rPr lang="en-US" altLang="en-US" i="1"/>
              <a:t>Cosmos</a:t>
            </a:r>
            <a:endParaRPr lang="en-US" altLang="en-US"/>
          </a:p>
        </p:txBody>
      </p:sp>
      <p:pic>
        <p:nvPicPr>
          <p:cNvPr id="577540" name="Picture 4" descr="Sag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371600"/>
            <a:ext cx="2381250" cy="34194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238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77540"/>
                                        </p:tgtEl>
                                        <p:attrNameLst>
                                          <p:attrName>style.visibility</p:attrName>
                                        </p:attrNameLst>
                                      </p:cBhvr>
                                      <p:to>
                                        <p:strVal val="visible"/>
                                      </p:to>
                                    </p:set>
                                    <p:animEffect transition="in" filter="checkerboard(across)">
                                      <p:cBhvr>
                                        <p:cTn id="7" dur="500"/>
                                        <p:tgtEl>
                                          <p:spTgt spid="5775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77539"/>
                                        </p:tgtEl>
                                        <p:attrNameLst>
                                          <p:attrName>style.visibility</p:attrName>
                                        </p:attrNameLst>
                                      </p:cBhvr>
                                      <p:to>
                                        <p:strVal val="visible"/>
                                      </p:to>
                                    </p:set>
                                    <p:animEffect transition="in" filter="checkerboard(across)">
                                      <p:cBhvr>
                                        <p:cTn id="12" dur="500"/>
                                        <p:tgtEl>
                                          <p:spTgt spid="577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3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p:txBody>
          <a:bodyPr/>
          <a:lstStyle/>
          <a:p>
            <a:r>
              <a:rPr lang="en-US" altLang="en-US"/>
              <a:t>Atheistic Expectation</a:t>
            </a:r>
          </a:p>
        </p:txBody>
      </p:sp>
      <p:sp>
        <p:nvSpPr>
          <p:cNvPr id="578563" name="Rectangle 3"/>
          <p:cNvSpPr>
            <a:spLocks noGrp="1" noChangeArrowheads="1"/>
          </p:cNvSpPr>
          <p:nvPr>
            <p:ph type="body" idx="1"/>
          </p:nvPr>
        </p:nvSpPr>
        <p:spPr/>
        <p:txBody>
          <a:bodyPr/>
          <a:lstStyle/>
          <a:p>
            <a:r>
              <a:rPr lang="en-US" altLang="en-US" sz="2800"/>
              <a:t>If the cosmos is all that is, or ever was …</a:t>
            </a:r>
          </a:p>
          <a:p>
            <a:r>
              <a:rPr lang="en-US" altLang="en-US" sz="2800"/>
              <a:t>Then:</a:t>
            </a:r>
          </a:p>
          <a:p>
            <a:pPr lvl="1"/>
            <a:r>
              <a:rPr lang="en-US" altLang="en-US" sz="2400"/>
              <a:t>Everything is nature.</a:t>
            </a:r>
          </a:p>
          <a:p>
            <a:pPr lvl="1"/>
            <a:r>
              <a:rPr lang="en-US" altLang="en-US" sz="2400"/>
              <a:t>There can be no supernatural causes.</a:t>
            </a:r>
          </a:p>
          <a:p>
            <a:r>
              <a:rPr lang="en-US" altLang="en-US" sz="2800"/>
              <a:t>Therefore:</a:t>
            </a:r>
          </a:p>
          <a:p>
            <a:pPr lvl="1"/>
            <a:r>
              <a:rPr lang="en-US" altLang="en-US" sz="2400"/>
              <a:t>We seek only natural causes.</a:t>
            </a:r>
          </a:p>
          <a:p>
            <a:pPr lvl="1"/>
            <a:r>
              <a:rPr lang="en-US" altLang="en-US" sz="2400"/>
              <a:t>Supernatural causes are fictional.</a:t>
            </a:r>
          </a:p>
          <a:p>
            <a:pPr lvl="1"/>
            <a:r>
              <a:rPr lang="en-US" altLang="en-US" sz="2400"/>
              <a:t>Whatever the data looks like, the cause must be natural.</a:t>
            </a:r>
          </a:p>
        </p:txBody>
      </p:sp>
    </p:spTree>
    <p:custDataLst>
      <p:tags r:id="rId1"/>
    </p:custDataLst>
  </p:cSld>
  <p:clrMapOvr>
    <a:masterClrMapping/>
  </p:clrMapOvr>
  <p:transition advTm="3352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 calcmode="lin" valueType="num">
                                      <p:cBhvr additive="base">
                                        <p:cTn id="7" dur="500" fill="hold"/>
                                        <p:tgtEl>
                                          <p:spTgt spid="578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85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78563">
                                            <p:txEl>
                                              <p:pRg st="1" end="1"/>
                                            </p:txEl>
                                          </p:spTgt>
                                        </p:tgtEl>
                                        <p:attrNameLst>
                                          <p:attrName>style.visibility</p:attrName>
                                        </p:attrNameLst>
                                      </p:cBhvr>
                                      <p:to>
                                        <p:strVal val="visible"/>
                                      </p:to>
                                    </p:set>
                                    <p:anim calcmode="lin" valueType="num">
                                      <p:cBhvr additive="base">
                                        <p:cTn id="13" dur="500" fill="hold"/>
                                        <p:tgtEl>
                                          <p:spTgt spid="5785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785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78563">
                                            <p:txEl>
                                              <p:pRg st="2" end="2"/>
                                            </p:txEl>
                                          </p:spTgt>
                                        </p:tgtEl>
                                        <p:attrNameLst>
                                          <p:attrName>style.visibility</p:attrName>
                                        </p:attrNameLst>
                                      </p:cBhvr>
                                      <p:to>
                                        <p:strVal val="visible"/>
                                      </p:to>
                                    </p:set>
                                    <p:anim calcmode="lin" valueType="num">
                                      <p:cBhvr additive="base">
                                        <p:cTn id="19" dur="500" fill="hold"/>
                                        <p:tgtEl>
                                          <p:spTgt spid="5785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785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78563">
                                            <p:txEl>
                                              <p:pRg st="3" end="3"/>
                                            </p:txEl>
                                          </p:spTgt>
                                        </p:tgtEl>
                                        <p:attrNameLst>
                                          <p:attrName>style.visibility</p:attrName>
                                        </p:attrNameLst>
                                      </p:cBhvr>
                                      <p:to>
                                        <p:strVal val="visible"/>
                                      </p:to>
                                    </p:set>
                                    <p:anim calcmode="lin" valueType="num">
                                      <p:cBhvr additive="base">
                                        <p:cTn id="25" dur="500" fill="hold"/>
                                        <p:tgtEl>
                                          <p:spTgt spid="5785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785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78563">
                                            <p:txEl>
                                              <p:pRg st="4" end="4"/>
                                            </p:txEl>
                                          </p:spTgt>
                                        </p:tgtEl>
                                        <p:attrNameLst>
                                          <p:attrName>style.visibility</p:attrName>
                                        </p:attrNameLst>
                                      </p:cBhvr>
                                      <p:to>
                                        <p:strVal val="visible"/>
                                      </p:to>
                                    </p:set>
                                    <p:anim calcmode="lin" valueType="num">
                                      <p:cBhvr additive="base">
                                        <p:cTn id="31" dur="500" fill="hold"/>
                                        <p:tgtEl>
                                          <p:spTgt spid="5785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785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78563">
                                            <p:txEl>
                                              <p:pRg st="5" end="5"/>
                                            </p:txEl>
                                          </p:spTgt>
                                        </p:tgtEl>
                                        <p:attrNameLst>
                                          <p:attrName>style.visibility</p:attrName>
                                        </p:attrNameLst>
                                      </p:cBhvr>
                                      <p:to>
                                        <p:strVal val="visible"/>
                                      </p:to>
                                    </p:set>
                                    <p:anim calcmode="lin" valueType="num">
                                      <p:cBhvr additive="base">
                                        <p:cTn id="37" dur="500" fill="hold"/>
                                        <p:tgtEl>
                                          <p:spTgt spid="57856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785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78563">
                                            <p:txEl>
                                              <p:pRg st="6" end="6"/>
                                            </p:txEl>
                                          </p:spTgt>
                                        </p:tgtEl>
                                        <p:attrNameLst>
                                          <p:attrName>style.visibility</p:attrName>
                                        </p:attrNameLst>
                                      </p:cBhvr>
                                      <p:to>
                                        <p:strVal val="visible"/>
                                      </p:to>
                                    </p:set>
                                    <p:anim calcmode="lin" valueType="num">
                                      <p:cBhvr additive="base">
                                        <p:cTn id="43" dur="500" fill="hold"/>
                                        <p:tgtEl>
                                          <p:spTgt spid="57856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7856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78563">
                                            <p:txEl>
                                              <p:pRg st="7" end="7"/>
                                            </p:txEl>
                                          </p:spTgt>
                                        </p:tgtEl>
                                        <p:attrNameLst>
                                          <p:attrName>style.visibility</p:attrName>
                                        </p:attrNameLst>
                                      </p:cBhvr>
                                      <p:to>
                                        <p:strVal val="visible"/>
                                      </p:to>
                                    </p:set>
                                    <p:anim calcmode="lin" valueType="num">
                                      <p:cBhvr additive="base">
                                        <p:cTn id="49" dur="500" fill="hold"/>
                                        <p:tgtEl>
                                          <p:spTgt spid="57856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7856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3"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p:txBody>
          <a:bodyPr/>
          <a:lstStyle/>
          <a:p>
            <a:r>
              <a:rPr lang="en-US" altLang="en-US"/>
              <a:t>Atheistic Expectation</a:t>
            </a:r>
          </a:p>
        </p:txBody>
      </p:sp>
      <p:sp>
        <p:nvSpPr>
          <p:cNvPr id="579587" name="Text Box 3"/>
          <p:cNvSpPr txBox="1">
            <a:spLocks noChangeArrowheads="1"/>
          </p:cNvSpPr>
          <p:nvPr/>
        </p:nvSpPr>
        <p:spPr bwMode="auto">
          <a:xfrm>
            <a:off x="1143000" y="2209800"/>
            <a:ext cx="7315200"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cs typeface="Times New Roman" pitchFamily="18" charset="0"/>
              </a:rPr>
              <a:t>"</a:t>
            </a:r>
            <a:r>
              <a:rPr lang="en-US" altLang="en-US" sz="2000"/>
              <a:t>We take the side of science in spite of the patent absurdity of some of its constructs … in spite of the tolerance of the scientific community for unsubstantiated just-so stories, because we have a prior commitment, a commitment to materialism.  It is not that the methods and institutions somehow compel us to accept a material explanation of the phenomenal world, but, on the contrary, that we are forced by our </a:t>
            </a:r>
            <a:r>
              <a:rPr lang="en-US" altLang="en-US" sz="2000" i="1"/>
              <a:t>a priori</a:t>
            </a:r>
            <a:r>
              <a:rPr lang="en-US" altLang="en-US" sz="2000"/>
              <a:t> adherence to material causes to create an apparatus of investigation and a set of concepts that produce material explanations, no matter how counterintuitive, no matter how mystifying to the uninitiated.  Moreover, that materialism is absolute, for we cannot allow a Divine Foot in the door.</a:t>
            </a:r>
            <a:r>
              <a:rPr lang="en-US" altLang="en-US" sz="2000">
                <a:cs typeface="Times New Roman" pitchFamily="18" charset="0"/>
              </a:rPr>
              <a:t>"</a:t>
            </a:r>
          </a:p>
          <a:p>
            <a:pPr>
              <a:spcBef>
                <a:spcPct val="50000"/>
              </a:spcBef>
            </a:pPr>
            <a:r>
              <a:rPr lang="en-US" altLang="en-US" sz="2000"/>
              <a:t>Richard Lewontin, </a:t>
            </a:r>
            <a:r>
              <a:rPr lang="en-US" altLang="en-US" sz="2000" i="1"/>
              <a:t>NY Review of Books</a:t>
            </a:r>
            <a:r>
              <a:rPr lang="en-US" altLang="en-US" sz="2000"/>
              <a:t> (9 Jan 97)</a:t>
            </a:r>
          </a:p>
        </p:txBody>
      </p:sp>
    </p:spTree>
    <p:custDataLst>
      <p:tags r:id="rId1"/>
    </p:custDataLst>
  </p:cSld>
  <p:clrMapOvr>
    <a:masterClrMapping/>
  </p:clrMapOvr>
  <p:transition advTm="6827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79587"/>
                                        </p:tgtEl>
                                        <p:attrNameLst>
                                          <p:attrName>style.visibility</p:attrName>
                                        </p:attrNameLst>
                                      </p:cBhvr>
                                      <p:to>
                                        <p:strVal val="visible"/>
                                      </p:to>
                                    </p:set>
                                    <p:animEffect transition="in" filter="checkerboard(across)">
                                      <p:cBhvr>
                                        <p:cTn id="7" dur="500"/>
                                        <p:tgtEl>
                                          <p:spTgt spid="579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title"/>
          </p:nvPr>
        </p:nvSpPr>
        <p:spPr/>
        <p:txBody>
          <a:bodyPr/>
          <a:lstStyle/>
          <a:p>
            <a:r>
              <a:rPr lang="en-US" altLang="en-US"/>
              <a:t>Theistic Expectation</a:t>
            </a:r>
          </a:p>
        </p:txBody>
      </p:sp>
      <p:sp>
        <p:nvSpPr>
          <p:cNvPr id="580611" name="Text Box 3"/>
          <p:cNvSpPr txBox="1">
            <a:spLocks noChangeArrowheads="1"/>
          </p:cNvSpPr>
          <p:nvPr/>
        </p:nvSpPr>
        <p:spPr bwMode="auto">
          <a:xfrm>
            <a:off x="898525" y="2251075"/>
            <a:ext cx="7712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580612" name="Text Box 4"/>
          <p:cNvSpPr txBox="1">
            <a:spLocks noChangeArrowheads="1"/>
          </p:cNvSpPr>
          <p:nvPr/>
        </p:nvSpPr>
        <p:spPr bwMode="auto">
          <a:xfrm>
            <a:off x="1219200" y="2362200"/>
            <a:ext cx="71628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cs typeface="Times New Roman" pitchFamily="18" charset="0"/>
              </a:rPr>
              <a:t>"</a:t>
            </a:r>
            <a:r>
              <a:rPr lang="en-US" altLang="en-US"/>
              <a:t>In the beginning, God created the heavens and the earth.</a:t>
            </a:r>
            <a:r>
              <a:rPr lang="en-US" altLang="en-US">
                <a:cs typeface="Times New Roman" pitchFamily="18" charset="0"/>
              </a:rPr>
              <a:t>"</a:t>
            </a:r>
            <a:r>
              <a:rPr lang="en-US" altLang="en-US"/>
              <a:t> – Moses</a:t>
            </a:r>
          </a:p>
          <a:p>
            <a:pPr>
              <a:spcBef>
                <a:spcPct val="50000"/>
              </a:spcBef>
            </a:pPr>
            <a:r>
              <a:rPr lang="en-US" altLang="en-US">
                <a:cs typeface="Times New Roman" pitchFamily="18" charset="0"/>
              </a:rPr>
              <a:t>"</a:t>
            </a:r>
            <a:r>
              <a:rPr lang="en-US" altLang="en-US"/>
              <a:t>When I consider your heavens, the work of your fingers, the moon and the stars, which you have set in place, what is man that you are mindful of him, the son of man, that you care for him?</a:t>
            </a:r>
            <a:r>
              <a:rPr lang="en-US" altLang="en-US">
                <a:cs typeface="Times New Roman" pitchFamily="18" charset="0"/>
              </a:rPr>
              <a:t>"</a:t>
            </a:r>
            <a:r>
              <a:rPr lang="en-US" altLang="en-US"/>
              <a:t> – David</a:t>
            </a:r>
          </a:p>
          <a:p>
            <a:pPr>
              <a:spcBef>
                <a:spcPct val="50000"/>
              </a:spcBef>
            </a:pPr>
            <a:r>
              <a:rPr lang="en-US" altLang="en-US">
                <a:cs typeface="Times New Roman" pitchFamily="18" charset="0"/>
              </a:rPr>
              <a:t>"</a:t>
            </a:r>
            <a:r>
              <a:rPr lang="en-US" altLang="en-US"/>
              <a:t>The heavens declare the glory of God, the skies proclaim the work of his hands.</a:t>
            </a:r>
            <a:r>
              <a:rPr lang="en-US" altLang="en-US">
                <a:cs typeface="Times New Roman" pitchFamily="18" charset="0"/>
              </a:rPr>
              <a:t>"</a:t>
            </a:r>
            <a:r>
              <a:rPr lang="en-US" altLang="en-US"/>
              <a:t> – David </a:t>
            </a:r>
          </a:p>
        </p:txBody>
      </p:sp>
    </p:spTree>
    <p:custDataLst>
      <p:tags r:id="rId1"/>
    </p:custDataLst>
  </p:cSld>
  <p:clrMapOvr>
    <a:masterClrMapping/>
  </p:clrMapOvr>
  <p:transition advTm="396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0612"/>
                                        </p:tgtEl>
                                        <p:attrNameLst>
                                          <p:attrName>style.visibility</p:attrName>
                                        </p:attrNameLst>
                                      </p:cBhvr>
                                      <p:to>
                                        <p:strVal val="visible"/>
                                      </p:to>
                                    </p:set>
                                    <p:animEffect transition="in" filter="checkerboard(across)">
                                      <p:cBhvr>
                                        <p:cTn id="7" dur="500"/>
                                        <p:tgtEl>
                                          <p:spTgt spid="580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p:txBody>
          <a:bodyPr/>
          <a:lstStyle/>
          <a:p>
            <a:r>
              <a:rPr lang="en-US" altLang="en-US"/>
              <a:t>Theistic Expectation</a:t>
            </a:r>
          </a:p>
        </p:txBody>
      </p:sp>
      <p:sp>
        <p:nvSpPr>
          <p:cNvPr id="581635" name="Rectangle 3"/>
          <p:cNvSpPr>
            <a:spLocks noGrp="1" noChangeArrowheads="1"/>
          </p:cNvSpPr>
          <p:nvPr>
            <p:ph type="body" idx="1"/>
          </p:nvPr>
        </p:nvSpPr>
        <p:spPr/>
        <p:txBody>
          <a:bodyPr/>
          <a:lstStyle/>
          <a:p>
            <a:pPr>
              <a:lnSpc>
                <a:spcPct val="90000"/>
              </a:lnSpc>
            </a:pPr>
            <a:r>
              <a:rPr lang="en-US" altLang="en-US" sz="2800"/>
              <a:t>If the cosmos is not all that is, or ever was …</a:t>
            </a:r>
          </a:p>
          <a:p>
            <a:pPr>
              <a:lnSpc>
                <a:spcPct val="90000"/>
              </a:lnSpc>
            </a:pPr>
            <a:r>
              <a:rPr lang="en-US" altLang="en-US" sz="2800"/>
              <a:t>Then:</a:t>
            </a:r>
          </a:p>
          <a:p>
            <a:pPr lvl="1">
              <a:lnSpc>
                <a:spcPct val="90000"/>
              </a:lnSpc>
            </a:pPr>
            <a:r>
              <a:rPr lang="en-US" altLang="en-US" sz="2400"/>
              <a:t>Nature is not everything.</a:t>
            </a:r>
          </a:p>
          <a:p>
            <a:pPr lvl="1">
              <a:lnSpc>
                <a:spcPct val="90000"/>
              </a:lnSpc>
            </a:pPr>
            <a:r>
              <a:rPr lang="en-US" altLang="en-US" sz="2400"/>
              <a:t>There are supernatural causes.</a:t>
            </a:r>
          </a:p>
          <a:p>
            <a:pPr>
              <a:lnSpc>
                <a:spcPct val="90000"/>
              </a:lnSpc>
            </a:pPr>
            <a:r>
              <a:rPr lang="en-US" altLang="en-US" sz="2800"/>
              <a:t>Therefore:</a:t>
            </a:r>
          </a:p>
          <a:p>
            <a:pPr lvl="1">
              <a:lnSpc>
                <a:spcPct val="90000"/>
              </a:lnSpc>
            </a:pPr>
            <a:r>
              <a:rPr lang="en-US" altLang="en-US" sz="2400"/>
              <a:t>We are open to both natural &amp; supernatural causes.</a:t>
            </a:r>
          </a:p>
          <a:p>
            <a:pPr lvl="1">
              <a:lnSpc>
                <a:spcPct val="90000"/>
              </a:lnSpc>
            </a:pPr>
            <a:r>
              <a:rPr lang="en-US" altLang="en-US" sz="2400"/>
              <a:t>But we are limited in investigating supernatural causes.</a:t>
            </a:r>
          </a:p>
          <a:p>
            <a:pPr lvl="1">
              <a:lnSpc>
                <a:spcPct val="90000"/>
              </a:lnSpc>
            </a:pPr>
            <a:r>
              <a:rPr lang="en-US" altLang="en-US" sz="2400"/>
              <a:t>So we let the character of the data influence our decisions on the kind of causes.</a:t>
            </a:r>
          </a:p>
        </p:txBody>
      </p:sp>
    </p:spTree>
    <p:custDataLst>
      <p:tags r:id="rId1"/>
    </p:custDataLst>
  </p:cSld>
  <p:clrMapOvr>
    <a:masterClrMapping/>
  </p:clrMapOvr>
  <p:transition advTm="403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1635">
                                            <p:txEl>
                                              <p:pRg st="0" end="0"/>
                                            </p:txEl>
                                          </p:spTgt>
                                        </p:tgtEl>
                                        <p:attrNameLst>
                                          <p:attrName>style.visibility</p:attrName>
                                        </p:attrNameLst>
                                      </p:cBhvr>
                                      <p:to>
                                        <p:strVal val="visible"/>
                                      </p:to>
                                    </p:set>
                                    <p:anim calcmode="lin" valueType="num">
                                      <p:cBhvr additive="base">
                                        <p:cTn id="7" dur="500" fill="hold"/>
                                        <p:tgtEl>
                                          <p:spTgt spid="5816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816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81635">
                                            <p:txEl>
                                              <p:pRg st="1" end="1"/>
                                            </p:txEl>
                                          </p:spTgt>
                                        </p:tgtEl>
                                        <p:attrNameLst>
                                          <p:attrName>style.visibility</p:attrName>
                                        </p:attrNameLst>
                                      </p:cBhvr>
                                      <p:to>
                                        <p:strVal val="visible"/>
                                      </p:to>
                                    </p:set>
                                    <p:anim calcmode="lin" valueType="num">
                                      <p:cBhvr additive="base">
                                        <p:cTn id="13" dur="500" fill="hold"/>
                                        <p:tgtEl>
                                          <p:spTgt spid="5816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816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81635">
                                            <p:txEl>
                                              <p:pRg st="2" end="2"/>
                                            </p:txEl>
                                          </p:spTgt>
                                        </p:tgtEl>
                                        <p:attrNameLst>
                                          <p:attrName>style.visibility</p:attrName>
                                        </p:attrNameLst>
                                      </p:cBhvr>
                                      <p:to>
                                        <p:strVal val="visible"/>
                                      </p:to>
                                    </p:set>
                                    <p:anim calcmode="lin" valueType="num">
                                      <p:cBhvr additive="base">
                                        <p:cTn id="19" dur="500" fill="hold"/>
                                        <p:tgtEl>
                                          <p:spTgt spid="5816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816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81635">
                                            <p:txEl>
                                              <p:pRg st="3" end="3"/>
                                            </p:txEl>
                                          </p:spTgt>
                                        </p:tgtEl>
                                        <p:attrNameLst>
                                          <p:attrName>style.visibility</p:attrName>
                                        </p:attrNameLst>
                                      </p:cBhvr>
                                      <p:to>
                                        <p:strVal val="visible"/>
                                      </p:to>
                                    </p:set>
                                    <p:anim calcmode="lin" valueType="num">
                                      <p:cBhvr additive="base">
                                        <p:cTn id="25" dur="500" fill="hold"/>
                                        <p:tgtEl>
                                          <p:spTgt spid="5816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816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81635">
                                            <p:txEl>
                                              <p:pRg st="4" end="4"/>
                                            </p:txEl>
                                          </p:spTgt>
                                        </p:tgtEl>
                                        <p:attrNameLst>
                                          <p:attrName>style.visibility</p:attrName>
                                        </p:attrNameLst>
                                      </p:cBhvr>
                                      <p:to>
                                        <p:strVal val="visible"/>
                                      </p:to>
                                    </p:set>
                                    <p:anim calcmode="lin" valueType="num">
                                      <p:cBhvr additive="base">
                                        <p:cTn id="31" dur="500" fill="hold"/>
                                        <p:tgtEl>
                                          <p:spTgt spid="58163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816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81635">
                                            <p:txEl>
                                              <p:pRg st="5" end="5"/>
                                            </p:txEl>
                                          </p:spTgt>
                                        </p:tgtEl>
                                        <p:attrNameLst>
                                          <p:attrName>style.visibility</p:attrName>
                                        </p:attrNameLst>
                                      </p:cBhvr>
                                      <p:to>
                                        <p:strVal val="visible"/>
                                      </p:to>
                                    </p:set>
                                    <p:anim calcmode="lin" valueType="num">
                                      <p:cBhvr additive="base">
                                        <p:cTn id="37" dur="500" fill="hold"/>
                                        <p:tgtEl>
                                          <p:spTgt spid="58163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8163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81635">
                                            <p:txEl>
                                              <p:pRg st="6" end="6"/>
                                            </p:txEl>
                                          </p:spTgt>
                                        </p:tgtEl>
                                        <p:attrNameLst>
                                          <p:attrName>style.visibility</p:attrName>
                                        </p:attrNameLst>
                                      </p:cBhvr>
                                      <p:to>
                                        <p:strVal val="visible"/>
                                      </p:to>
                                    </p:set>
                                    <p:anim calcmode="lin" valueType="num">
                                      <p:cBhvr additive="base">
                                        <p:cTn id="43" dur="500" fill="hold"/>
                                        <p:tgtEl>
                                          <p:spTgt spid="58163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8163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81635">
                                            <p:txEl>
                                              <p:pRg st="7" end="7"/>
                                            </p:txEl>
                                          </p:spTgt>
                                        </p:tgtEl>
                                        <p:attrNameLst>
                                          <p:attrName>style.visibility</p:attrName>
                                        </p:attrNameLst>
                                      </p:cBhvr>
                                      <p:to>
                                        <p:strVal val="visible"/>
                                      </p:to>
                                    </p:set>
                                    <p:anim calcmode="lin" valueType="num">
                                      <p:cBhvr additive="base">
                                        <p:cTn id="49" dur="500" fill="hold"/>
                                        <p:tgtEl>
                                          <p:spTgt spid="58163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8163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5"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p:txBody>
          <a:bodyPr/>
          <a:lstStyle/>
          <a:p>
            <a:r>
              <a:rPr lang="en-US" altLang="en-US"/>
              <a:t>Theistic Expectation</a:t>
            </a:r>
          </a:p>
        </p:txBody>
      </p:sp>
      <p:sp>
        <p:nvSpPr>
          <p:cNvPr id="582659" name="Rectangle 3"/>
          <p:cNvSpPr>
            <a:spLocks noGrp="1" noChangeArrowheads="1"/>
          </p:cNvSpPr>
          <p:nvPr>
            <p:ph type="body" idx="1"/>
          </p:nvPr>
        </p:nvSpPr>
        <p:spPr/>
        <p:txBody>
          <a:bodyPr/>
          <a:lstStyle/>
          <a:p>
            <a:pPr>
              <a:buFont typeface="Wingdings" pitchFamily="2" charset="2"/>
              <a:buNone/>
            </a:pPr>
            <a:r>
              <a:rPr lang="en-US" altLang="en-US"/>
              <a:t>Some Clarification</a:t>
            </a:r>
          </a:p>
          <a:p>
            <a:r>
              <a:rPr lang="en-US" altLang="en-US"/>
              <a:t>It does not follow that we must plug a supernatural explanation into every gap.</a:t>
            </a:r>
          </a:p>
          <a:p>
            <a:r>
              <a:rPr lang="en-US" altLang="en-US"/>
              <a:t>We will probably use natural explanation as the default.</a:t>
            </a:r>
          </a:p>
          <a:p>
            <a:r>
              <a:rPr lang="en-US" altLang="en-US"/>
              <a:t>We need some criteria on when we opt for a supernatural explanation.</a:t>
            </a:r>
          </a:p>
        </p:txBody>
      </p:sp>
    </p:spTree>
    <p:custDataLst>
      <p:tags r:id="rId1"/>
    </p:custDataLst>
  </p:cSld>
  <p:clrMapOvr>
    <a:masterClrMapping/>
  </p:clrMapOvr>
  <p:transition advTm="3025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2659">
                                            <p:txEl>
                                              <p:pRg st="0" end="0"/>
                                            </p:txEl>
                                          </p:spTgt>
                                        </p:tgtEl>
                                        <p:attrNameLst>
                                          <p:attrName>style.visibility</p:attrName>
                                        </p:attrNameLst>
                                      </p:cBhvr>
                                      <p:to>
                                        <p:strVal val="visible"/>
                                      </p:to>
                                    </p:set>
                                    <p:anim calcmode="lin" valueType="num">
                                      <p:cBhvr additive="base">
                                        <p:cTn id="7" dur="500" fill="hold"/>
                                        <p:tgtEl>
                                          <p:spTgt spid="5826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826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82659">
                                            <p:txEl>
                                              <p:pRg st="1" end="1"/>
                                            </p:txEl>
                                          </p:spTgt>
                                        </p:tgtEl>
                                        <p:attrNameLst>
                                          <p:attrName>style.visibility</p:attrName>
                                        </p:attrNameLst>
                                      </p:cBhvr>
                                      <p:to>
                                        <p:strVal val="visible"/>
                                      </p:to>
                                    </p:set>
                                    <p:anim calcmode="lin" valueType="num">
                                      <p:cBhvr additive="base">
                                        <p:cTn id="13" dur="500" fill="hold"/>
                                        <p:tgtEl>
                                          <p:spTgt spid="5826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826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82659">
                                            <p:txEl>
                                              <p:pRg st="2" end="2"/>
                                            </p:txEl>
                                          </p:spTgt>
                                        </p:tgtEl>
                                        <p:attrNameLst>
                                          <p:attrName>style.visibility</p:attrName>
                                        </p:attrNameLst>
                                      </p:cBhvr>
                                      <p:to>
                                        <p:strVal val="visible"/>
                                      </p:to>
                                    </p:set>
                                    <p:anim calcmode="lin" valueType="num">
                                      <p:cBhvr additive="base">
                                        <p:cTn id="19" dur="500" fill="hold"/>
                                        <p:tgtEl>
                                          <p:spTgt spid="5826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826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82659">
                                            <p:txEl>
                                              <p:pRg st="3" end="3"/>
                                            </p:txEl>
                                          </p:spTgt>
                                        </p:tgtEl>
                                        <p:attrNameLst>
                                          <p:attrName>style.visibility</p:attrName>
                                        </p:attrNameLst>
                                      </p:cBhvr>
                                      <p:to>
                                        <p:strVal val="visible"/>
                                      </p:to>
                                    </p:set>
                                    <p:anim calcmode="lin" valueType="num">
                                      <p:cBhvr additive="base">
                                        <p:cTn id="25" dur="500" fill="hold"/>
                                        <p:tgtEl>
                                          <p:spTgt spid="5826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8265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5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p:txBody>
          <a:bodyPr/>
          <a:lstStyle/>
          <a:p>
            <a:r>
              <a:rPr lang="en-US" altLang="en-US"/>
              <a:t>Some Criteria </a:t>
            </a:r>
            <a:br>
              <a:rPr lang="en-US" altLang="en-US"/>
            </a:br>
            <a:r>
              <a:rPr lang="en-US" altLang="en-US"/>
              <a:t>for Supernatural Explanation</a:t>
            </a:r>
          </a:p>
        </p:txBody>
      </p:sp>
      <p:sp>
        <p:nvSpPr>
          <p:cNvPr id="583683" name="Rectangle 3"/>
          <p:cNvSpPr>
            <a:spLocks noGrp="1" noChangeArrowheads="1"/>
          </p:cNvSpPr>
          <p:nvPr>
            <p:ph type="body" idx="1"/>
          </p:nvPr>
        </p:nvSpPr>
        <p:spPr/>
        <p:txBody>
          <a:bodyPr/>
          <a:lstStyle/>
          <a:p>
            <a:pPr>
              <a:lnSpc>
                <a:spcPct val="90000"/>
              </a:lnSpc>
              <a:buFont typeface="Wingdings" pitchFamily="2" charset="2"/>
              <a:buNone/>
            </a:pPr>
            <a:r>
              <a:rPr lang="en-US" altLang="en-US"/>
              <a:t>Distinction between:</a:t>
            </a:r>
          </a:p>
          <a:p>
            <a:pPr>
              <a:lnSpc>
                <a:spcPct val="90000"/>
              </a:lnSpc>
            </a:pPr>
            <a:r>
              <a:rPr lang="en-US" altLang="en-US"/>
              <a:t>Providence</a:t>
            </a:r>
          </a:p>
          <a:p>
            <a:pPr lvl="1">
              <a:lnSpc>
                <a:spcPct val="90000"/>
              </a:lnSpc>
            </a:pPr>
            <a:r>
              <a:rPr lang="en-US" altLang="en-US"/>
              <a:t>God</a:t>
            </a:r>
            <a:r>
              <a:rPr lang="en-US" altLang="en-US">
                <a:cs typeface="Times New Roman" pitchFamily="18" charset="0"/>
              </a:rPr>
              <a:t>'</a:t>
            </a:r>
            <a:r>
              <a:rPr lang="en-US" altLang="en-US"/>
              <a:t>s oversight of nature, His usual action</a:t>
            </a:r>
          </a:p>
          <a:p>
            <a:pPr lvl="1">
              <a:lnSpc>
                <a:spcPct val="90000"/>
              </a:lnSpc>
            </a:pPr>
            <a:r>
              <a:rPr lang="en-US" altLang="en-US"/>
              <a:t>Probably by means of natural law</a:t>
            </a:r>
          </a:p>
          <a:p>
            <a:pPr>
              <a:lnSpc>
                <a:spcPct val="90000"/>
              </a:lnSpc>
            </a:pPr>
            <a:r>
              <a:rPr lang="en-US" altLang="en-US"/>
              <a:t>Miracle </a:t>
            </a:r>
          </a:p>
          <a:p>
            <a:pPr lvl="1">
              <a:lnSpc>
                <a:spcPct val="90000"/>
              </a:lnSpc>
            </a:pPr>
            <a:r>
              <a:rPr lang="en-US" altLang="en-US"/>
              <a:t>God</a:t>
            </a:r>
            <a:r>
              <a:rPr lang="en-US" altLang="en-US">
                <a:cs typeface="Times New Roman" pitchFamily="18" charset="0"/>
              </a:rPr>
              <a:t>'</a:t>
            </a:r>
            <a:r>
              <a:rPr lang="en-US" altLang="en-US"/>
              <a:t>s unusual intervention into nature</a:t>
            </a:r>
          </a:p>
          <a:p>
            <a:pPr lvl="1">
              <a:lnSpc>
                <a:spcPct val="90000"/>
              </a:lnSpc>
            </a:pPr>
            <a:r>
              <a:rPr lang="en-US" altLang="en-US"/>
              <a:t>Characterized in the Bible as:</a:t>
            </a:r>
          </a:p>
          <a:p>
            <a:pPr lvl="2">
              <a:lnSpc>
                <a:spcPct val="90000"/>
              </a:lnSpc>
            </a:pPr>
            <a:r>
              <a:rPr lang="en-US" altLang="en-US"/>
              <a:t>Powerful, amazing, significant, wondrous</a:t>
            </a:r>
          </a:p>
        </p:txBody>
      </p:sp>
    </p:spTree>
    <p:custDataLst>
      <p:tags r:id="rId1"/>
    </p:custDataLst>
  </p:cSld>
  <p:clrMapOvr>
    <a:masterClrMapping/>
  </p:clrMapOvr>
  <p:transition advTm="1004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3683">
                                            <p:txEl>
                                              <p:pRg st="0" end="0"/>
                                            </p:txEl>
                                          </p:spTgt>
                                        </p:tgtEl>
                                        <p:attrNameLst>
                                          <p:attrName>style.visibility</p:attrName>
                                        </p:attrNameLst>
                                      </p:cBhvr>
                                      <p:to>
                                        <p:strVal val="visible"/>
                                      </p:to>
                                    </p:set>
                                    <p:anim calcmode="lin" valueType="num">
                                      <p:cBhvr additive="base">
                                        <p:cTn id="7" dur="500" fill="hold"/>
                                        <p:tgtEl>
                                          <p:spTgt spid="5836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836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83683">
                                            <p:txEl>
                                              <p:pRg st="1" end="1"/>
                                            </p:txEl>
                                          </p:spTgt>
                                        </p:tgtEl>
                                        <p:attrNameLst>
                                          <p:attrName>style.visibility</p:attrName>
                                        </p:attrNameLst>
                                      </p:cBhvr>
                                      <p:to>
                                        <p:strVal val="visible"/>
                                      </p:to>
                                    </p:set>
                                    <p:anim calcmode="lin" valueType="num">
                                      <p:cBhvr additive="base">
                                        <p:cTn id="13" dur="500" fill="hold"/>
                                        <p:tgtEl>
                                          <p:spTgt spid="5836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836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83683">
                                            <p:txEl>
                                              <p:pRg st="2" end="2"/>
                                            </p:txEl>
                                          </p:spTgt>
                                        </p:tgtEl>
                                        <p:attrNameLst>
                                          <p:attrName>style.visibility</p:attrName>
                                        </p:attrNameLst>
                                      </p:cBhvr>
                                      <p:to>
                                        <p:strVal val="visible"/>
                                      </p:to>
                                    </p:set>
                                    <p:anim calcmode="lin" valueType="num">
                                      <p:cBhvr additive="base">
                                        <p:cTn id="19" dur="500" fill="hold"/>
                                        <p:tgtEl>
                                          <p:spTgt spid="5836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836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83683">
                                            <p:txEl>
                                              <p:pRg st="3" end="3"/>
                                            </p:txEl>
                                          </p:spTgt>
                                        </p:tgtEl>
                                        <p:attrNameLst>
                                          <p:attrName>style.visibility</p:attrName>
                                        </p:attrNameLst>
                                      </p:cBhvr>
                                      <p:to>
                                        <p:strVal val="visible"/>
                                      </p:to>
                                    </p:set>
                                    <p:anim calcmode="lin" valueType="num">
                                      <p:cBhvr additive="base">
                                        <p:cTn id="25" dur="500" fill="hold"/>
                                        <p:tgtEl>
                                          <p:spTgt spid="5836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836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83683">
                                            <p:txEl>
                                              <p:pRg st="4" end="4"/>
                                            </p:txEl>
                                          </p:spTgt>
                                        </p:tgtEl>
                                        <p:attrNameLst>
                                          <p:attrName>style.visibility</p:attrName>
                                        </p:attrNameLst>
                                      </p:cBhvr>
                                      <p:to>
                                        <p:strVal val="visible"/>
                                      </p:to>
                                    </p:set>
                                    <p:anim calcmode="lin" valueType="num">
                                      <p:cBhvr additive="base">
                                        <p:cTn id="31" dur="500" fill="hold"/>
                                        <p:tgtEl>
                                          <p:spTgt spid="5836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836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83683">
                                            <p:txEl>
                                              <p:pRg st="5" end="5"/>
                                            </p:txEl>
                                          </p:spTgt>
                                        </p:tgtEl>
                                        <p:attrNameLst>
                                          <p:attrName>style.visibility</p:attrName>
                                        </p:attrNameLst>
                                      </p:cBhvr>
                                      <p:to>
                                        <p:strVal val="visible"/>
                                      </p:to>
                                    </p:set>
                                    <p:anim calcmode="lin" valueType="num">
                                      <p:cBhvr additive="base">
                                        <p:cTn id="37" dur="500" fill="hold"/>
                                        <p:tgtEl>
                                          <p:spTgt spid="58368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836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83683">
                                            <p:txEl>
                                              <p:pRg st="6" end="6"/>
                                            </p:txEl>
                                          </p:spTgt>
                                        </p:tgtEl>
                                        <p:attrNameLst>
                                          <p:attrName>style.visibility</p:attrName>
                                        </p:attrNameLst>
                                      </p:cBhvr>
                                      <p:to>
                                        <p:strVal val="visible"/>
                                      </p:to>
                                    </p:set>
                                    <p:anim calcmode="lin" valueType="num">
                                      <p:cBhvr additive="base">
                                        <p:cTn id="43" dur="500" fill="hold"/>
                                        <p:tgtEl>
                                          <p:spTgt spid="58368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8368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83683">
                                            <p:txEl>
                                              <p:pRg st="7" end="7"/>
                                            </p:txEl>
                                          </p:spTgt>
                                        </p:tgtEl>
                                        <p:attrNameLst>
                                          <p:attrName>style.visibility</p:attrName>
                                        </p:attrNameLst>
                                      </p:cBhvr>
                                      <p:to>
                                        <p:strVal val="visible"/>
                                      </p:to>
                                    </p:set>
                                    <p:anim calcmode="lin" valueType="num">
                                      <p:cBhvr additive="base">
                                        <p:cTn id="49" dur="500" fill="hold"/>
                                        <p:tgtEl>
                                          <p:spTgt spid="58368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8368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3" grpId="0" build="p" bldLvl="3"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p:txBody>
          <a:bodyPr/>
          <a:lstStyle/>
          <a:p>
            <a:r>
              <a:rPr lang="en-US" altLang="en-US"/>
              <a:t>Some Criteria for Recognizing Supernatural Causation</a:t>
            </a:r>
          </a:p>
        </p:txBody>
      </p:sp>
      <p:sp>
        <p:nvSpPr>
          <p:cNvPr id="584707" name="Rectangle 3"/>
          <p:cNvSpPr>
            <a:spLocks noGrp="1" noChangeArrowheads="1"/>
          </p:cNvSpPr>
          <p:nvPr>
            <p:ph type="body" idx="1"/>
          </p:nvPr>
        </p:nvSpPr>
        <p:spPr/>
        <p:txBody>
          <a:bodyPr/>
          <a:lstStyle/>
          <a:p>
            <a:pPr>
              <a:lnSpc>
                <a:spcPct val="90000"/>
              </a:lnSpc>
            </a:pPr>
            <a:r>
              <a:rPr lang="en-US" altLang="en-US"/>
              <a:t>Sufficiently powerful, amazing, significant, wondrous that natural causation seems insufficient.</a:t>
            </a:r>
          </a:p>
          <a:p>
            <a:pPr>
              <a:lnSpc>
                <a:spcPct val="90000"/>
              </a:lnSpc>
            </a:pPr>
            <a:r>
              <a:rPr lang="en-US" altLang="en-US"/>
              <a:t>Therefore supernatural causation is a better inference.</a:t>
            </a:r>
          </a:p>
          <a:p>
            <a:pPr>
              <a:lnSpc>
                <a:spcPct val="90000"/>
              </a:lnSpc>
            </a:pPr>
            <a:r>
              <a:rPr lang="en-US" altLang="en-US"/>
              <a:t>How powerful, etc.?</a:t>
            </a:r>
          </a:p>
          <a:p>
            <a:pPr lvl="1">
              <a:lnSpc>
                <a:spcPct val="90000"/>
              </a:lnSpc>
            </a:pPr>
            <a:r>
              <a:rPr lang="en-US" altLang="en-US"/>
              <a:t>Michael Behe, </a:t>
            </a:r>
            <a:r>
              <a:rPr lang="en-US" altLang="en-US" i="1"/>
              <a:t>Darwin’s Black Box</a:t>
            </a:r>
            <a:endParaRPr lang="en-US" altLang="en-US"/>
          </a:p>
          <a:p>
            <a:pPr lvl="1">
              <a:lnSpc>
                <a:spcPct val="90000"/>
              </a:lnSpc>
            </a:pPr>
            <a:r>
              <a:rPr lang="en-US" altLang="en-US"/>
              <a:t>William Dembski, </a:t>
            </a:r>
            <a:r>
              <a:rPr lang="en-US" altLang="en-US" i="1"/>
              <a:t>The Design Inference</a:t>
            </a:r>
            <a:endParaRPr lang="en-US" altLang="en-US"/>
          </a:p>
        </p:txBody>
      </p:sp>
    </p:spTree>
    <p:custDataLst>
      <p:tags r:id="rId1"/>
    </p:custDataLst>
  </p:cSld>
  <p:clrMapOvr>
    <a:masterClrMapping/>
  </p:clrMapOvr>
  <p:transition advTm="7309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4707">
                                            <p:txEl>
                                              <p:pRg st="0" end="0"/>
                                            </p:txEl>
                                          </p:spTgt>
                                        </p:tgtEl>
                                        <p:attrNameLst>
                                          <p:attrName>style.visibility</p:attrName>
                                        </p:attrNameLst>
                                      </p:cBhvr>
                                      <p:to>
                                        <p:strVal val="visible"/>
                                      </p:to>
                                    </p:set>
                                    <p:anim calcmode="lin" valueType="num">
                                      <p:cBhvr additive="base">
                                        <p:cTn id="7" dur="500" fill="hold"/>
                                        <p:tgtEl>
                                          <p:spTgt spid="5847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847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84707">
                                            <p:txEl>
                                              <p:pRg st="1" end="1"/>
                                            </p:txEl>
                                          </p:spTgt>
                                        </p:tgtEl>
                                        <p:attrNameLst>
                                          <p:attrName>style.visibility</p:attrName>
                                        </p:attrNameLst>
                                      </p:cBhvr>
                                      <p:to>
                                        <p:strVal val="visible"/>
                                      </p:to>
                                    </p:set>
                                    <p:anim calcmode="lin" valueType="num">
                                      <p:cBhvr additive="base">
                                        <p:cTn id="13" dur="500" fill="hold"/>
                                        <p:tgtEl>
                                          <p:spTgt spid="5847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847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84707">
                                            <p:txEl>
                                              <p:pRg st="2" end="2"/>
                                            </p:txEl>
                                          </p:spTgt>
                                        </p:tgtEl>
                                        <p:attrNameLst>
                                          <p:attrName>style.visibility</p:attrName>
                                        </p:attrNameLst>
                                      </p:cBhvr>
                                      <p:to>
                                        <p:strVal val="visible"/>
                                      </p:to>
                                    </p:set>
                                    <p:anim calcmode="lin" valueType="num">
                                      <p:cBhvr additive="base">
                                        <p:cTn id="19" dur="500" fill="hold"/>
                                        <p:tgtEl>
                                          <p:spTgt spid="5847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847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84707">
                                            <p:txEl>
                                              <p:pRg st="3" end="3"/>
                                            </p:txEl>
                                          </p:spTgt>
                                        </p:tgtEl>
                                        <p:attrNameLst>
                                          <p:attrName>style.visibility</p:attrName>
                                        </p:attrNameLst>
                                      </p:cBhvr>
                                      <p:to>
                                        <p:strVal val="visible"/>
                                      </p:to>
                                    </p:set>
                                    <p:anim calcmode="lin" valueType="num">
                                      <p:cBhvr additive="base">
                                        <p:cTn id="25" dur="500" fill="hold"/>
                                        <p:tgtEl>
                                          <p:spTgt spid="5847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847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84707">
                                            <p:txEl>
                                              <p:pRg st="4" end="4"/>
                                            </p:txEl>
                                          </p:spTgt>
                                        </p:tgtEl>
                                        <p:attrNameLst>
                                          <p:attrName>style.visibility</p:attrName>
                                        </p:attrNameLst>
                                      </p:cBhvr>
                                      <p:to>
                                        <p:strVal val="visible"/>
                                      </p:to>
                                    </p:set>
                                    <p:anim calcmode="lin" valueType="num">
                                      <p:cBhvr additive="base">
                                        <p:cTn id="31" dur="500" fill="hold"/>
                                        <p:tgtEl>
                                          <p:spTgt spid="5847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8470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07"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5730" name="Rectangle 2"/>
          <p:cNvSpPr>
            <a:spLocks noGrp="1" noChangeArrowheads="1"/>
          </p:cNvSpPr>
          <p:nvPr>
            <p:ph type="ctrTitle"/>
          </p:nvPr>
        </p:nvSpPr>
        <p:spPr/>
        <p:txBody>
          <a:bodyPr/>
          <a:lstStyle/>
          <a:p>
            <a:r>
              <a:rPr lang="en-US" altLang="en-US"/>
              <a:t>Some Candidates for Supernatural Causation</a:t>
            </a:r>
          </a:p>
        </p:txBody>
      </p:sp>
      <p:sp>
        <p:nvSpPr>
          <p:cNvPr id="585731" name="Rectangle 3"/>
          <p:cNvSpPr>
            <a:spLocks noGrp="1" noChangeArrowheads="1"/>
          </p:cNvSpPr>
          <p:nvPr>
            <p:ph type="subTitle" idx="1"/>
          </p:nvPr>
        </p:nvSpPr>
        <p:spPr/>
        <p:txBody>
          <a:bodyPr/>
          <a:lstStyle/>
          <a:p>
            <a:r>
              <a:rPr lang="en-US" altLang="en-US"/>
              <a:t>A Few Suggestions</a:t>
            </a:r>
          </a:p>
        </p:txBody>
      </p:sp>
    </p:spTree>
    <p:custDataLst>
      <p:tags r:id="rId1"/>
    </p:custDataLst>
  </p:cSld>
  <p:clrMapOvr>
    <a:masterClrMapping/>
  </p:clrMapOvr>
  <p:transition advTm="1018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85730"/>
                                        </p:tgtEl>
                                        <p:attrNameLst>
                                          <p:attrName>style.visibility</p:attrName>
                                        </p:attrNameLst>
                                      </p:cBhvr>
                                      <p:to>
                                        <p:strVal val="visible"/>
                                      </p:to>
                                    </p:set>
                                    <p:anim calcmode="lin" valueType="num">
                                      <p:cBhvr>
                                        <p:cTn id="7" dur="500" fill="hold"/>
                                        <p:tgtEl>
                                          <p:spTgt spid="585730"/>
                                        </p:tgtEl>
                                        <p:attrNameLst>
                                          <p:attrName>ppt_w</p:attrName>
                                        </p:attrNameLst>
                                      </p:cBhvr>
                                      <p:tavLst>
                                        <p:tav tm="0">
                                          <p:val>
                                            <p:fltVal val="0"/>
                                          </p:val>
                                        </p:tav>
                                        <p:tav tm="100000">
                                          <p:val>
                                            <p:strVal val="#ppt_w"/>
                                          </p:val>
                                        </p:tav>
                                      </p:tavLst>
                                    </p:anim>
                                    <p:anim calcmode="lin" valueType="num">
                                      <p:cBhvr>
                                        <p:cTn id="8" dur="500" fill="hold"/>
                                        <p:tgtEl>
                                          <p:spTgt spid="58573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85731">
                                            <p:txEl>
                                              <p:pRg st="0" end="0"/>
                                            </p:txEl>
                                          </p:spTgt>
                                        </p:tgtEl>
                                        <p:attrNameLst>
                                          <p:attrName>style.visibility</p:attrName>
                                        </p:attrNameLst>
                                      </p:cBhvr>
                                      <p:to>
                                        <p:strVal val="visible"/>
                                      </p:to>
                                    </p:set>
                                    <p:anim calcmode="lin" valueType="num">
                                      <p:cBhvr additive="base">
                                        <p:cTn id="13" dur="500" fill="hold"/>
                                        <p:tgtEl>
                                          <p:spTgt spid="58573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8573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0" grpId="0" autoUpdateAnimBg="0"/>
      <p:bldP spid="58573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p:txBody>
          <a:bodyPr/>
          <a:lstStyle/>
          <a:p>
            <a:r>
              <a:rPr lang="en-US" altLang="en-US"/>
              <a:t>Cosmology</a:t>
            </a:r>
          </a:p>
        </p:txBody>
      </p:sp>
      <p:sp>
        <p:nvSpPr>
          <p:cNvPr id="587779" name="Rectangle 3"/>
          <p:cNvSpPr>
            <a:spLocks noGrp="1" noChangeArrowheads="1"/>
          </p:cNvSpPr>
          <p:nvPr>
            <p:ph type="body" idx="1"/>
          </p:nvPr>
        </p:nvSpPr>
        <p:spPr>
          <a:xfrm>
            <a:off x="1066800" y="2362200"/>
            <a:ext cx="7772400" cy="3854450"/>
          </a:xfrm>
        </p:spPr>
        <p:txBody>
          <a:bodyPr/>
          <a:lstStyle/>
          <a:p>
            <a:r>
              <a:rPr lang="en-US" altLang="en-US"/>
              <a:t>Evidence for a finite universe</a:t>
            </a:r>
          </a:p>
          <a:p>
            <a:pPr lvl="1"/>
            <a:r>
              <a:rPr lang="en-US" altLang="en-US"/>
              <a:t>Apparently there is something beyond.</a:t>
            </a:r>
          </a:p>
          <a:p>
            <a:r>
              <a:rPr lang="en-US" altLang="en-US"/>
              <a:t>Evidence for a universe with a beginning</a:t>
            </a:r>
          </a:p>
          <a:p>
            <a:pPr lvl="1"/>
            <a:r>
              <a:rPr lang="en-US" altLang="en-US"/>
              <a:t>Something apparently caused it to be.</a:t>
            </a:r>
          </a:p>
          <a:p>
            <a:r>
              <a:rPr lang="en-US" altLang="en-US"/>
              <a:t>Evidence for a </a:t>
            </a:r>
            <a:r>
              <a:rPr lang="en-US" altLang="en-US">
                <a:cs typeface="Times New Roman" pitchFamily="18" charset="0"/>
              </a:rPr>
              <a:t>"</a:t>
            </a:r>
            <a:r>
              <a:rPr lang="en-US" altLang="en-US"/>
              <a:t>fine-tuned</a:t>
            </a:r>
            <a:r>
              <a:rPr lang="en-US" altLang="en-US">
                <a:cs typeface="Times New Roman" pitchFamily="18" charset="0"/>
              </a:rPr>
              <a:t>"</a:t>
            </a:r>
            <a:r>
              <a:rPr lang="en-US" altLang="en-US"/>
              <a:t> universe</a:t>
            </a:r>
          </a:p>
          <a:p>
            <a:pPr lvl="1"/>
            <a:r>
              <a:rPr lang="en-US" altLang="en-US"/>
              <a:t>The cause of the universe seems to have the characteristics of mind.</a:t>
            </a:r>
          </a:p>
        </p:txBody>
      </p:sp>
      <p:pic>
        <p:nvPicPr>
          <p:cNvPr id="587780" name="Picture 4" descr="hubbled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228600"/>
            <a:ext cx="2338388" cy="23066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3711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87780"/>
                                        </p:tgtEl>
                                        <p:attrNameLst>
                                          <p:attrName>style.visibility</p:attrName>
                                        </p:attrNameLst>
                                      </p:cBhvr>
                                      <p:to>
                                        <p:strVal val="visible"/>
                                      </p:to>
                                    </p:set>
                                    <p:animEffect transition="in" filter="checkerboard(across)">
                                      <p:cBhvr>
                                        <p:cTn id="7" dur="500"/>
                                        <p:tgtEl>
                                          <p:spTgt spid="5877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87779">
                                            <p:txEl>
                                              <p:pRg st="0" end="0"/>
                                            </p:txEl>
                                          </p:spTgt>
                                        </p:tgtEl>
                                        <p:attrNameLst>
                                          <p:attrName>style.visibility</p:attrName>
                                        </p:attrNameLst>
                                      </p:cBhvr>
                                      <p:to>
                                        <p:strVal val="visible"/>
                                      </p:to>
                                    </p:set>
                                    <p:anim calcmode="lin" valueType="num">
                                      <p:cBhvr additive="base">
                                        <p:cTn id="12" dur="500" fill="hold"/>
                                        <p:tgtEl>
                                          <p:spTgt spid="58777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877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87779">
                                            <p:txEl>
                                              <p:pRg st="1" end="1"/>
                                            </p:txEl>
                                          </p:spTgt>
                                        </p:tgtEl>
                                        <p:attrNameLst>
                                          <p:attrName>style.visibility</p:attrName>
                                        </p:attrNameLst>
                                      </p:cBhvr>
                                      <p:to>
                                        <p:strVal val="visible"/>
                                      </p:to>
                                    </p:set>
                                    <p:anim calcmode="lin" valueType="num">
                                      <p:cBhvr additive="base">
                                        <p:cTn id="18" dur="500" fill="hold"/>
                                        <p:tgtEl>
                                          <p:spTgt spid="58777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877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87779">
                                            <p:txEl>
                                              <p:pRg st="2" end="2"/>
                                            </p:txEl>
                                          </p:spTgt>
                                        </p:tgtEl>
                                        <p:attrNameLst>
                                          <p:attrName>style.visibility</p:attrName>
                                        </p:attrNameLst>
                                      </p:cBhvr>
                                      <p:to>
                                        <p:strVal val="visible"/>
                                      </p:to>
                                    </p:set>
                                    <p:anim calcmode="lin" valueType="num">
                                      <p:cBhvr additive="base">
                                        <p:cTn id="24" dur="500" fill="hold"/>
                                        <p:tgtEl>
                                          <p:spTgt spid="58777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877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87779">
                                            <p:txEl>
                                              <p:pRg st="3" end="3"/>
                                            </p:txEl>
                                          </p:spTgt>
                                        </p:tgtEl>
                                        <p:attrNameLst>
                                          <p:attrName>style.visibility</p:attrName>
                                        </p:attrNameLst>
                                      </p:cBhvr>
                                      <p:to>
                                        <p:strVal val="visible"/>
                                      </p:to>
                                    </p:set>
                                    <p:anim calcmode="lin" valueType="num">
                                      <p:cBhvr additive="base">
                                        <p:cTn id="30" dur="500" fill="hold"/>
                                        <p:tgtEl>
                                          <p:spTgt spid="587779">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877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587779">
                                            <p:txEl>
                                              <p:pRg st="4" end="4"/>
                                            </p:txEl>
                                          </p:spTgt>
                                        </p:tgtEl>
                                        <p:attrNameLst>
                                          <p:attrName>style.visibility</p:attrName>
                                        </p:attrNameLst>
                                      </p:cBhvr>
                                      <p:to>
                                        <p:strVal val="visible"/>
                                      </p:to>
                                    </p:set>
                                    <p:anim calcmode="lin" valueType="num">
                                      <p:cBhvr additive="base">
                                        <p:cTn id="36" dur="500" fill="hold"/>
                                        <p:tgtEl>
                                          <p:spTgt spid="587779">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5877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587779">
                                            <p:txEl>
                                              <p:pRg st="5" end="5"/>
                                            </p:txEl>
                                          </p:spTgt>
                                        </p:tgtEl>
                                        <p:attrNameLst>
                                          <p:attrName>style.visibility</p:attrName>
                                        </p:attrNameLst>
                                      </p:cBhvr>
                                      <p:to>
                                        <p:strVal val="visible"/>
                                      </p:to>
                                    </p:set>
                                    <p:anim calcmode="lin" valueType="num">
                                      <p:cBhvr additive="base">
                                        <p:cTn id="42" dur="500" fill="hold"/>
                                        <p:tgtEl>
                                          <p:spTgt spid="587779">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58777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779"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9346" name="Rectangle 2"/>
          <p:cNvSpPr>
            <a:spLocks noGrp="1" noChangeArrowheads="1"/>
          </p:cNvSpPr>
          <p:nvPr>
            <p:ph type="ctrTitle"/>
          </p:nvPr>
        </p:nvSpPr>
        <p:spPr/>
        <p:txBody>
          <a:bodyPr/>
          <a:lstStyle/>
          <a:p>
            <a:r>
              <a:rPr lang="en-US" altLang="en-US"/>
              <a:t>What is Science?</a:t>
            </a:r>
          </a:p>
        </p:txBody>
      </p:sp>
      <p:sp>
        <p:nvSpPr>
          <p:cNvPr id="569347" name="Rectangle 3"/>
          <p:cNvSpPr>
            <a:spLocks noGrp="1" noChangeArrowheads="1"/>
          </p:cNvSpPr>
          <p:nvPr>
            <p:ph type="subTitle" idx="1"/>
          </p:nvPr>
        </p:nvSpPr>
        <p:spPr/>
        <p:txBody>
          <a:bodyPr/>
          <a:lstStyle/>
          <a:p>
            <a:r>
              <a:rPr lang="en-US" altLang="en-US"/>
              <a:t>An Attempt at a Definition</a:t>
            </a:r>
          </a:p>
        </p:txBody>
      </p:sp>
      <p:pic>
        <p:nvPicPr>
          <p:cNvPr id="569349" name="Picture 5" descr="MCj023828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762000"/>
            <a:ext cx="2671763" cy="19939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671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69346"/>
                                        </p:tgtEl>
                                        <p:attrNameLst>
                                          <p:attrName>style.visibility</p:attrName>
                                        </p:attrNameLst>
                                      </p:cBhvr>
                                      <p:to>
                                        <p:strVal val="visible"/>
                                      </p:to>
                                    </p:set>
                                    <p:anim calcmode="lin" valueType="num">
                                      <p:cBhvr>
                                        <p:cTn id="7" dur="500" fill="hold"/>
                                        <p:tgtEl>
                                          <p:spTgt spid="569346"/>
                                        </p:tgtEl>
                                        <p:attrNameLst>
                                          <p:attrName>ppt_w</p:attrName>
                                        </p:attrNameLst>
                                      </p:cBhvr>
                                      <p:tavLst>
                                        <p:tav tm="0">
                                          <p:val>
                                            <p:fltVal val="0"/>
                                          </p:val>
                                        </p:tav>
                                        <p:tav tm="100000">
                                          <p:val>
                                            <p:strVal val="#ppt_w"/>
                                          </p:val>
                                        </p:tav>
                                      </p:tavLst>
                                    </p:anim>
                                    <p:anim calcmode="lin" valueType="num">
                                      <p:cBhvr>
                                        <p:cTn id="8" dur="500" fill="hold"/>
                                        <p:tgtEl>
                                          <p:spTgt spid="56934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569349"/>
                                        </p:tgtEl>
                                        <p:attrNameLst>
                                          <p:attrName>style.visibility</p:attrName>
                                        </p:attrNameLst>
                                      </p:cBhvr>
                                      <p:to>
                                        <p:strVal val="visible"/>
                                      </p:to>
                                    </p:set>
                                    <p:animEffect transition="in" filter="checkerboard(across)">
                                      <p:cBhvr>
                                        <p:cTn id="13" dur="500"/>
                                        <p:tgtEl>
                                          <p:spTgt spid="56934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69347">
                                            <p:txEl>
                                              <p:pRg st="0" end="0"/>
                                            </p:txEl>
                                          </p:spTgt>
                                        </p:tgtEl>
                                        <p:attrNameLst>
                                          <p:attrName>style.visibility</p:attrName>
                                        </p:attrNameLst>
                                      </p:cBhvr>
                                      <p:to>
                                        <p:strVal val="visible"/>
                                      </p:to>
                                    </p:set>
                                    <p:anim calcmode="lin" valueType="num">
                                      <p:cBhvr additive="base">
                                        <p:cTn id="18" dur="500" fill="hold"/>
                                        <p:tgtEl>
                                          <p:spTgt spid="569347">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693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46" grpId="0" autoUpdateAnimBg="0"/>
      <p:bldP spid="56934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p:txBody>
          <a:bodyPr/>
          <a:lstStyle/>
          <a:p>
            <a:r>
              <a:rPr lang="en-US" altLang="en-US"/>
              <a:t>Planetary Astronomy</a:t>
            </a:r>
          </a:p>
        </p:txBody>
      </p:sp>
      <p:sp>
        <p:nvSpPr>
          <p:cNvPr id="588803" name="Rectangle 3"/>
          <p:cNvSpPr>
            <a:spLocks noGrp="1" noChangeArrowheads="1"/>
          </p:cNvSpPr>
          <p:nvPr>
            <p:ph type="body" idx="1"/>
          </p:nvPr>
        </p:nvSpPr>
        <p:spPr/>
        <p:txBody>
          <a:bodyPr/>
          <a:lstStyle/>
          <a:p>
            <a:pPr>
              <a:buFont typeface="Wingdings" pitchFamily="2" charset="2"/>
              <a:buNone/>
            </a:pPr>
            <a:r>
              <a:rPr lang="en-US" altLang="en-US" sz="2800"/>
              <a:t>The rarity of </a:t>
            </a:r>
            <a:r>
              <a:rPr lang="en-US" altLang="en-US" sz="2800">
                <a:cs typeface="Times New Roman" pitchFamily="18" charset="0"/>
              </a:rPr>
              <a:t>"</a:t>
            </a:r>
            <a:r>
              <a:rPr lang="en-US" altLang="en-US" sz="2800"/>
              <a:t>earth-like</a:t>
            </a:r>
            <a:r>
              <a:rPr lang="en-US" altLang="en-US" sz="2800">
                <a:cs typeface="Times New Roman" pitchFamily="18" charset="0"/>
              </a:rPr>
              <a:t>"</a:t>
            </a:r>
            <a:r>
              <a:rPr lang="en-US" altLang="en-US" sz="2800"/>
              <a:t> planets</a:t>
            </a:r>
          </a:p>
          <a:p>
            <a:r>
              <a:rPr lang="en-US" altLang="en-US" sz="2800"/>
              <a:t>Obviously depends on meaning of </a:t>
            </a:r>
            <a:r>
              <a:rPr lang="en-US" altLang="en-US" sz="2800">
                <a:cs typeface="Times New Roman" pitchFamily="18" charset="0"/>
              </a:rPr>
              <a:t>"</a:t>
            </a:r>
            <a:r>
              <a:rPr lang="en-US" altLang="en-US" sz="2800"/>
              <a:t>earth-like.</a:t>
            </a:r>
            <a:r>
              <a:rPr lang="en-US" altLang="en-US" sz="2800">
                <a:cs typeface="Times New Roman" pitchFamily="18" charset="0"/>
              </a:rPr>
              <a:t>"</a:t>
            </a:r>
          </a:p>
          <a:p>
            <a:r>
              <a:rPr lang="en-US" altLang="en-US" sz="2800"/>
              <a:t>Should not get hung up on trivia.</a:t>
            </a:r>
          </a:p>
          <a:p>
            <a:r>
              <a:rPr lang="en-US" altLang="en-US" sz="2800"/>
              <a:t>Should pay attention to features that are necessary &amp; striking.</a:t>
            </a:r>
          </a:p>
          <a:p>
            <a:r>
              <a:rPr lang="en-US" altLang="en-US" sz="2800"/>
              <a:t>But there are enough of these that it would be astonishing to have even one earth-like planet in our universe.</a:t>
            </a:r>
          </a:p>
        </p:txBody>
      </p:sp>
      <p:pic>
        <p:nvPicPr>
          <p:cNvPr id="588804" name="Picture 4" descr="Earth&amp;OPlane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04800"/>
            <a:ext cx="2838450" cy="21050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056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88804"/>
                                        </p:tgtEl>
                                        <p:attrNameLst>
                                          <p:attrName>style.visibility</p:attrName>
                                        </p:attrNameLst>
                                      </p:cBhvr>
                                      <p:to>
                                        <p:strVal val="visible"/>
                                      </p:to>
                                    </p:set>
                                    <p:animEffect transition="in" filter="checkerboard(across)">
                                      <p:cBhvr>
                                        <p:cTn id="7" dur="500"/>
                                        <p:tgtEl>
                                          <p:spTgt spid="5888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88803">
                                            <p:txEl>
                                              <p:pRg st="0" end="0"/>
                                            </p:txEl>
                                          </p:spTgt>
                                        </p:tgtEl>
                                        <p:attrNameLst>
                                          <p:attrName>style.visibility</p:attrName>
                                        </p:attrNameLst>
                                      </p:cBhvr>
                                      <p:to>
                                        <p:strVal val="visible"/>
                                      </p:to>
                                    </p:set>
                                    <p:anim calcmode="lin" valueType="num">
                                      <p:cBhvr additive="base">
                                        <p:cTn id="12" dur="500" fill="hold"/>
                                        <p:tgtEl>
                                          <p:spTgt spid="58880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888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88803">
                                            <p:txEl>
                                              <p:pRg st="1" end="1"/>
                                            </p:txEl>
                                          </p:spTgt>
                                        </p:tgtEl>
                                        <p:attrNameLst>
                                          <p:attrName>style.visibility</p:attrName>
                                        </p:attrNameLst>
                                      </p:cBhvr>
                                      <p:to>
                                        <p:strVal val="visible"/>
                                      </p:to>
                                    </p:set>
                                    <p:anim calcmode="lin" valueType="num">
                                      <p:cBhvr additive="base">
                                        <p:cTn id="18" dur="500" fill="hold"/>
                                        <p:tgtEl>
                                          <p:spTgt spid="58880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888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88803">
                                            <p:txEl>
                                              <p:pRg st="2" end="2"/>
                                            </p:txEl>
                                          </p:spTgt>
                                        </p:tgtEl>
                                        <p:attrNameLst>
                                          <p:attrName>style.visibility</p:attrName>
                                        </p:attrNameLst>
                                      </p:cBhvr>
                                      <p:to>
                                        <p:strVal val="visible"/>
                                      </p:to>
                                    </p:set>
                                    <p:anim calcmode="lin" valueType="num">
                                      <p:cBhvr additive="base">
                                        <p:cTn id="24" dur="500" fill="hold"/>
                                        <p:tgtEl>
                                          <p:spTgt spid="58880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888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88803">
                                            <p:txEl>
                                              <p:pRg st="3" end="3"/>
                                            </p:txEl>
                                          </p:spTgt>
                                        </p:tgtEl>
                                        <p:attrNameLst>
                                          <p:attrName>style.visibility</p:attrName>
                                        </p:attrNameLst>
                                      </p:cBhvr>
                                      <p:to>
                                        <p:strVal val="visible"/>
                                      </p:to>
                                    </p:set>
                                    <p:anim calcmode="lin" valueType="num">
                                      <p:cBhvr additive="base">
                                        <p:cTn id="30" dur="500" fill="hold"/>
                                        <p:tgtEl>
                                          <p:spTgt spid="58880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888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588803">
                                            <p:txEl>
                                              <p:pRg st="4" end="4"/>
                                            </p:txEl>
                                          </p:spTgt>
                                        </p:tgtEl>
                                        <p:attrNameLst>
                                          <p:attrName>style.visibility</p:attrName>
                                        </p:attrNameLst>
                                      </p:cBhvr>
                                      <p:to>
                                        <p:strVal val="visible"/>
                                      </p:to>
                                    </p:set>
                                    <p:anim calcmode="lin" valueType="num">
                                      <p:cBhvr additive="base">
                                        <p:cTn id="36" dur="500" fill="hold"/>
                                        <p:tgtEl>
                                          <p:spTgt spid="588803">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58880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p:txBody>
          <a:bodyPr/>
          <a:lstStyle/>
          <a:p>
            <a:r>
              <a:rPr lang="en-US" altLang="en-US"/>
              <a:t>Biology</a:t>
            </a:r>
          </a:p>
        </p:txBody>
      </p:sp>
      <p:sp>
        <p:nvSpPr>
          <p:cNvPr id="589827" name="Rectangle 3"/>
          <p:cNvSpPr>
            <a:spLocks noGrp="1" noChangeArrowheads="1"/>
          </p:cNvSpPr>
          <p:nvPr>
            <p:ph type="body" idx="1"/>
          </p:nvPr>
        </p:nvSpPr>
        <p:spPr/>
        <p:txBody>
          <a:bodyPr/>
          <a:lstStyle/>
          <a:p>
            <a:pPr>
              <a:lnSpc>
                <a:spcPct val="90000"/>
              </a:lnSpc>
            </a:pPr>
            <a:r>
              <a:rPr lang="en-US" altLang="en-US"/>
              <a:t>The origin of life</a:t>
            </a:r>
          </a:p>
          <a:p>
            <a:pPr lvl="1">
              <a:lnSpc>
                <a:spcPct val="90000"/>
              </a:lnSpc>
            </a:pPr>
            <a:r>
              <a:rPr lang="en-US" altLang="en-US"/>
              <a:t>Seems far beyond chance</a:t>
            </a:r>
          </a:p>
          <a:p>
            <a:pPr>
              <a:lnSpc>
                <a:spcPct val="90000"/>
              </a:lnSpc>
            </a:pPr>
            <a:r>
              <a:rPr lang="en-US" altLang="en-US">
                <a:cs typeface="Times New Roman" pitchFamily="18" charset="0"/>
              </a:rPr>
              <a:t>"</a:t>
            </a:r>
            <a:r>
              <a:rPr lang="en-US" altLang="en-US"/>
              <a:t>Fine-tuning</a:t>
            </a:r>
            <a:r>
              <a:rPr lang="en-US" altLang="en-US">
                <a:cs typeface="Times New Roman" pitchFamily="18" charset="0"/>
              </a:rPr>
              <a:t>"</a:t>
            </a:r>
            <a:r>
              <a:rPr lang="en-US" altLang="en-US"/>
              <a:t> in living things</a:t>
            </a:r>
          </a:p>
          <a:p>
            <a:pPr lvl="1">
              <a:lnSpc>
                <a:spcPct val="90000"/>
              </a:lnSpc>
            </a:pPr>
            <a:r>
              <a:rPr lang="en-US" altLang="en-US"/>
              <a:t>See Michael Denton, </a:t>
            </a:r>
            <a:r>
              <a:rPr lang="en-US" altLang="en-US" i="1"/>
              <a:t>Nature</a:t>
            </a:r>
            <a:r>
              <a:rPr lang="en-US" altLang="en-US" i="1">
                <a:cs typeface="Times New Roman" pitchFamily="18" charset="0"/>
              </a:rPr>
              <a:t>'</a:t>
            </a:r>
            <a:r>
              <a:rPr lang="en-US" altLang="en-US" i="1"/>
              <a:t>s Destiny</a:t>
            </a:r>
          </a:p>
          <a:p>
            <a:pPr>
              <a:lnSpc>
                <a:spcPct val="90000"/>
              </a:lnSpc>
            </a:pPr>
            <a:r>
              <a:rPr lang="en-US" altLang="en-US"/>
              <a:t>The shape of the fossil record</a:t>
            </a:r>
          </a:p>
          <a:p>
            <a:pPr lvl="1">
              <a:lnSpc>
                <a:spcPct val="90000"/>
              </a:lnSpc>
            </a:pPr>
            <a:r>
              <a:rPr lang="en-US" altLang="en-US"/>
              <a:t>Not what Darwinism predicts</a:t>
            </a:r>
          </a:p>
          <a:p>
            <a:pPr>
              <a:lnSpc>
                <a:spcPct val="90000"/>
              </a:lnSpc>
            </a:pPr>
            <a:r>
              <a:rPr lang="en-US" altLang="en-US"/>
              <a:t>The presence of </a:t>
            </a:r>
            <a:r>
              <a:rPr lang="en-US" altLang="en-US">
                <a:cs typeface="Times New Roman" pitchFamily="18" charset="0"/>
              </a:rPr>
              <a:t>"</a:t>
            </a:r>
            <a:r>
              <a:rPr lang="en-US" altLang="en-US"/>
              <a:t>irreducible complexity</a:t>
            </a:r>
            <a:r>
              <a:rPr lang="en-US" altLang="en-US">
                <a:cs typeface="Times New Roman" pitchFamily="18" charset="0"/>
              </a:rPr>
              <a:t>"</a:t>
            </a:r>
          </a:p>
          <a:p>
            <a:pPr lvl="1">
              <a:lnSpc>
                <a:spcPct val="90000"/>
              </a:lnSpc>
            </a:pPr>
            <a:r>
              <a:rPr lang="en-US" altLang="en-US"/>
              <a:t>See Michael Behe, </a:t>
            </a:r>
            <a:r>
              <a:rPr lang="en-US" altLang="en-US" i="1"/>
              <a:t>Darwin</a:t>
            </a:r>
            <a:r>
              <a:rPr lang="en-US" altLang="en-US" i="1">
                <a:cs typeface="Times New Roman" pitchFamily="18" charset="0"/>
              </a:rPr>
              <a:t>'</a:t>
            </a:r>
            <a:r>
              <a:rPr lang="en-US" altLang="en-US" i="1"/>
              <a:t>s Black Box</a:t>
            </a:r>
            <a:endParaRPr lang="en-US" altLang="en-US"/>
          </a:p>
        </p:txBody>
      </p:sp>
      <p:pic>
        <p:nvPicPr>
          <p:cNvPr id="589828" name="Picture 4" descr="blgralga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04800"/>
            <a:ext cx="2795588" cy="24098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2038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89828"/>
                                        </p:tgtEl>
                                        <p:attrNameLst>
                                          <p:attrName>style.visibility</p:attrName>
                                        </p:attrNameLst>
                                      </p:cBhvr>
                                      <p:to>
                                        <p:strVal val="visible"/>
                                      </p:to>
                                    </p:set>
                                    <p:animEffect transition="in" filter="checkerboard(across)">
                                      <p:cBhvr>
                                        <p:cTn id="7" dur="500"/>
                                        <p:tgtEl>
                                          <p:spTgt spid="5898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89827">
                                            <p:txEl>
                                              <p:pRg st="0" end="0"/>
                                            </p:txEl>
                                          </p:spTgt>
                                        </p:tgtEl>
                                        <p:attrNameLst>
                                          <p:attrName>style.visibility</p:attrName>
                                        </p:attrNameLst>
                                      </p:cBhvr>
                                      <p:to>
                                        <p:strVal val="visible"/>
                                      </p:to>
                                    </p:set>
                                    <p:anim calcmode="lin" valueType="num">
                                      <p:cBhvr additive="base">
                                        <p:cTn id="12" dur="500" fill="hold"/>
                                        <p:tgtEl>
                                          <p:spTgt spid="58982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898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89827">
                                            <p:txEl>
                                              <p:pRg st="1" end="1"/>
                                            </p:txEl>
                                          </p:spTgt>
                                        </p:tgtEl>
                                        <p:attrNameLst>
                                          <p:attrName>style.visibility</p:attrName>
                                        </p:attrNameLst>
                                      </p:cBhvr>
                                      <p:to>
                                        <p:strVal val="visible"/>
                                      </p:to>
                                    </p:set>
                                    <p:anim calcmode="lin" valueType="num">
                                      <p:cBhvr additive="base">
                                        <p:cTn id="18" dur="500" fill="hold"/>
                                        <p:tgtEl>
                                          <p:spTgt spid="58982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898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89827">
                                            <p:txEl>
                                              <p:pRg st="2" end="2"/>
                                            </p:txEl>
                                          </p:spTgt>
                                        </p:tgtEl>
                                        <p:attrNameLst>
                                          <p:attrName>style.visibility</p:attrName>
                                        </p:attrNameLst>
                                      </p:cBhvr>
                                      <p:to>
                                        <p:strVal val="visible"/>
                                      </p:to>
                                    </p:set>
                                    <p:anim calcmode="lin" valueType="num">
                                      <p:cBhvr additive="base">
                                        <p:cTn id="24" dur="500" fill="hold"/>
                                        <p:tgtEl>
                                          <p:spTgt spid="58982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898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89827">
                                            <p:txEl>
                                              <p:pRg st="3" end="3"/>
                                            </p:txEl>
                                          </p:spTgt>
                                        </p:tgtEl>
                                        <p:attrNameLst>
                                          <p:attrName>style.visibility</p:attrName>
                                        </p:attrNameLst>
                                      </p:cBhvr>
                                      <p:to>
                                        <p:strVal val="visible"/>
                                      </p:to>
                                    </p:set>
                                    <p:anim calcmode="lin" valueType="num">
                                      <p:cBhvr additive="base">
                                        <p:cTn id="30" dur="500" fill="hold"/>
                                        <p:tgtEl>
                                          <p:spTgt spid="58982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898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589827">
                                            <p:txEl>
                                              <p:pRg st="4" end="4"/>
                                            </p:txEl>
                                          </p:spTgt>
                                        </p:tgtEl>
                                        <p:attrNameLst>
                                          <p:attrName>style.visibility</p:attrName>
                                        </p:attrNameLst>
                                      </p:cBhvr>
                                      <p:to>
                                        <p:strVal val="visible"/>
                                      </p:to>
                                    </p:set>
                                    <p:anim calcmode="lin" valueType="num">
                                      <p:cBhvr additive="base">
                                        <p:cTn id="36" dur="500" fill="hold"/>
                                        <p:tgtEl>
                                          <p:spTgt spid="589827">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5898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589827">
                                            <p:txEl>
                                              <p:pRg st="5" end="5"/>
                                            </p:txEl>
                                          </p:spTgt>
                                        </p:tgtEl>
                                        <p:attrNameLst>
                                          <p:attrName>style.visibility</p:attrName>
                                        </p:attrNameLst>
                                      </p:cBhvr>
                                      <p:to>
                                        <p:strVal val="visible"/>
                                      </p:to>
                                    </p:set>
                                    <p:anim calcmode="lin" valueType="num">
                                      <p:cBhvr additive="base">
                                        <p:cTn id="42" dur="500" fill="hold"/>
                                        <p:tgtEl>
                                          <p:spTgt spid="589827">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58982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589827">
                                            <p:txEl>
                                              <p:pRg st="6" end="6"/>
                                            </p:txEl>
                                          </p:spTgt>
                                        </p:tgtEl>
                                        <p:attrNameLst>
                                          <p:attrName>style.visibility</p:attrName>
                                        </p:attrNameLst>
                                      </p:cBhvr>
                                      <p:to>
                                        <p:strVal val="visible"/>
                                      </p:to>
                                    </p:set>
                                    <p:anim calcmode="lin" valueType="num">
                                      <p:cBhvr additive="base">
                                        <p:cTn id="48" dur="500" fill="hold"/>
                                        <p:tgtEl>
                                          <p:spTgt spid="589827">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58982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589827">
                                            <p:txEl>
                                              <p:pRg st="7" end="7"/>
                                            </p:txEl>
                                          </p:spTgt>
                                        </p:tgtEl>
                                        <p:attrNameLst>
                                          <p:attrName>style.visibility</p:attrName>
                                        </p:attrNameLst>
                                      </p:cBhvr>
                                      <p:to>
                                        <p:strVal val="visible"/>
                                      </p:to>
                                    </p:set>
                                    <p:anim calcmode="lin" valueType="num">
                                      <p:cBhvr additive="base">
                                        <p:cTn id="54" dur="500" fill="hold"/>
                                        <p:tgtEl>
                                          <p:spTgt spid="589827">
                                            <p:txEl>
                                              <p:pRg st="7" end="7"/>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58982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27"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0850" name="Rectangle 2"/>
          <p:cNvSpPr>
            <a:spLocks noGrp="1" noChangeArrowheads="1"/>
          </p:cNvSpPr>
          <p:nvPr>
            <p:ph type="title"/>
          </p:nvPr>
        </p:nvSpPr>
        <p:spPr/>
        <p:txBody>
          <a:bodyPr/>
          <a:lstStyle/>
          <a:p>
            <a:r>
              <a:rPr lang="en-US" altLang="en-US"/>
              <a:t>Anthropology</a:t>
            </a:r>
          </a:p>
        </p:txBody>
      </p:sp>
      <p:sp>
        <p:nvSpPr>
          <p:cNvPr id="590851" name="Rectangle 3"/>
          <p:cNvSpPr>
            <a:spLocks noGrp="1" noChangeArrowheads="1"/>
          </p:cNvSpPr>
          <p:nvPr>
            <p:ph type="body" idx="1"/>
          </p:nvPr>
        </p:nvSpPr>
        <p:spPr>
          <a:xfrm>
            <a:off x="1066800" y="2743200"/>
            <a:ext cx="7772400" cy="3473450"/>
          </a:xfrm>
        </p:spPr>
        <p:txBody>
          <a:bodyPr/>
          <a:lstStyle/>
          <a:p>
            <a:r>
              <a:rPr lang="en-US" altLang="en-US"/>
              <a:t>The gap between humans and other known animals</a:t>
            </a:r>
          </a:p>
          <a:p>
            <a:r>
              <a:rPr lang="en-US" altLang="en-US"/>
              <a:t>The problem of consciousness</a:t>
            </a:r>
          </a:p>
          <a:p>
            <a:r>
              <a:rPr lang="en-US" altLang="en-US"/>
              <a:t>The problem of self-initiation</a:t>
            </a:r>
          </a:p>
          <a:p>
            <a:r>
              <a:rPr lang="en-US" altLang="en-US"/>
              <a:t>The workability of logic</a:t>
            </a:r>
          </a:p>
          <a:p>
            <a:r>
              <a:rPr lang="en-US" altLang="en-US"/>
              <a:t>The problem of conscience</a:t>
            </a:r>
          </a:p>
        </p:txBody>
      </p:sp>
      <p:pic>
        <p:nvPicPr>
          <p:cNvPr id="590852" name="Picture 4" descr="humanev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381000"/>
            <a:ext cx="3748088" cy="21018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3390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90852"/>
                                        </p:tgtEl>
                                        <p:attrNameLst>
                                          <p:attrName>style.visibility</p:attrName>
                                        </p:attrNameLst>
                                      </p:cBhvr>
                                      <p:to>
                                        <p:strVal val="visible"/>
                                      </p:to>
                                    </p:set>
                                    <p:animEffect transition="in" filter="checkerboard(across)">
                                      <p:cBhvr>
                                        <p:cTn id="7" dur="500"/>
                                        <p:tgtEl>
                                          <p:spTgt spid="5908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90851">
                                            <p:txEl>
                                              <p:pRg st="0" end="0"/>
                                            </p:txEl>
                                          </p:spTgt>
                                        </p:tgtEl>
                                        <p:attrNameLst>
                                          <p:attrName>style.visibility</p:attrName>
                                        </p:attrNameLst>
                                      </p:cBhvr>
                                      <p:to>
                                        <p:strVal val="visible"/>
                                      </p:to>
                                    </p:set>
                                    <p:anim calcmode="lin" valueType="num">
                                      <p:cBhvr additive="base">
                                        <p:cTn id="12" dur="500" fill="hold"/>
                                        <p:tgtEl>
                                          <p:spTgt spid="59085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908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90851">
                                            <p:txEl>
                                              <p:pRg st="1" end="1"/>
                                            </p:txEl>
                                          </p:spTgt>
                                        </p:tgtEl>
                                        <p:attrNameLst>
                                          <p:attrName>style.visibility</p:attrName>
                                        </p:attrNameLst>
                                      </p:cBhvr>
                                      <p:to>
                                        <p:strVal val="visible"/>
                                      </p:to>
                                    </p:set>
                                    <p:anim calcmode="lin" valueType="num">
                                      <p:cBhvr additive="base">
                                        <p:cTn id="18" dur="500" fill="hold"/>
                                        <p:tgtEl>
                                          <p:spTgt spid="59085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908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90851">
                                            <p:txEl>
                                              <p:pRg st="2" end="2"/>
                                            </p:txEl>
                                          </p:spTgt>
                                        </p:tgtEl>
                                        <p:attrNameLst>
                                          <p:attrName>style.visibility</p:attrName>
                                        </p:attrNameLst>
                                      </p:cBhvr>
                                      <p:to>
                                        <p:strVal val="visible"/>
                                      </p:to>
                                    </p:set>
                                    <p:anim calcmode="lin" valueType="num">
                                      <p:cBhvr additive="base">
                                        <p:cTn id="24" dur="500" fill="hold"/>
                                        <p:tgtEl>
                                          <p:spTgt spid="59085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908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90851">
                                            <p:txEl>
                                              <p:pRg st="3" end="3"/>
                                            </p:txEl>
                                          </p:spTgt>
                                        </p:tgtEl>
                                        <p:attrNameLst>
                                          <p:attrName>style.visibility</p:attrName>
                                        </p:attrNameLst>
                                      </p:cBhvr>
                                      <p:to>
                                        <p:strVal val="visible"/>
                                      </p:to>
                                    </p:set>
                                    <p:anim calcmode="lin" valueType="num">
                                      <p:cBhvr additive="base">
                                        <p:cTn id="30" dur="500" fill="hold"/>
                                        <p:tgtEl>
                                          <p:spTgt spid="590851">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908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590851">
                                            <p:txEl>
                                              <p:pRg st="4" end="4"/>
                                            </p:txEl>
                                          </p:spTgt>
                                        </p:tgtEl>
                                        <p:attrNameLst>
                                          <p:attrName>style.visibility</p:attrName>
                                        </p:attrNameLst>
                                      </p:cBhvr>
                                      <p:to>
                                        <p:strVal val="visible"/>
                                      </p:to>
                                    </p:set>
                                    <p:anim calcmode="lin" valueType="num">
                                      <p:cBhvr additive="base">
                                        <p:cTn id="36" dur="500" fill="hold"/>
                                        <p:tgtEl>
                                          <p:spTgt spid="590851">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59085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p:txBody>
          <a:bodyPr/>
          <a:lstStyle/>
          <a:p>
            <a:r>
              <a:rPr lang="en-US" altLang="en-US"/>
              <a:t>How to Do Science</a:t>
            </a:r>
          </a:p>
        </p:txBody>
      </p:sp>
      <p:sp>
        <p:nvSpPr>
          <p:cNvPr id="591875" name="Rectangle 3"/>
          <p:cNvSpPr>
            <a:spLocks noGrp="1" noChangeArrowheads="1"/>
          </p:cNvSpPr>
          <p:nvPr>
            <p:ph type="body" idx="1"/>
          </p:nvPr>
        </p:nvSpPr>
        <p:spPr/>
        <p:txBody>
          <a:bodyPr/>
          <a:lstStyle/>
          <a:p>
            <a:pPr>
              <a:lnSpc>
                <a:spcPct val="90000"/>
              </a:lnSpc>
              <a:buFont typeface="Wingdings" pitchFamily="2" charset="2"/>
              <a:buNone/>
            </a:pPr>
            <a:r>
              <a:rPr lang="en-US" altLang="en-US" sz="2800"/>
              <a:t>In a Theistic Universe</a:t>
            </a:r>
          </a:p>
          <a:p>
            <a:pPr>
              <a:lnSpc>
                <a:spcPct val="90000"/>
              </a:lnSpc>
            </a:pPr>
            <a:r>
              <a:rPr lang="en-US" altLang="en-US" sz="2800"/>
              <a:t>Theists should be on the lookout for markers pointing to God in &amp; behind the phenomena.</a:t>
            </a:r>
          </a:p>
          <a:p>
            <a:pPr>
              <a:lnSpc>
                <a:spcPct val="90000"/>
              </a:lnSpc>
            </a:pPr>
            <a:r>
              <a:rPr lang="en-US" altLang="en-US" sz="2800"/>
              <a:t>Because of the reductionism of secular science, we should not expect those practicing such science to be looking for this.</a:t>
            </a:r>
          </a:p>
          <a:p>
            <a:pPr>
              <a:lnSpc>
                <a:spcPct val="90000"/>
              </a:lnSpc>
            </a:pPr>
            <a:r>
              <a:rPr lang="en-US" altLang="en-US" sz="2800"/>
              <a:t>We should particularly be on the lookout for phenomena in our disciplines that are resisting naturalistic explanation.</a:t>
            </a:r>
          </a:p>
        </p:txBody>
      </p:sp>
    </p:spTree>
    <p:custDataLst>
      <p:tags r:id="rId1"/>
    </p:custDataLst>
  </p:cSld>
  <p:clrMapOvr>
    <a:masterClrMapping/>
  </p:clrMapOvr>
  <p:transition advTm="754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1875">
                                            <p:txEl>
                                              <p:pRg st="0" end="0"/>
                                            </p:txEl>
                                          </p:spTgt>
                                        </p:tgtEl>
                                        <p:attrNameLst>
                                          <p:attrName>style.visibility</p:attrName>
                                        </p:attrNameLst>
                                      </p:cBhvr>
                                      <p:to>
                                        <p:strVal val="visible"/>
                                      </p:to>
                                    </p:set>
                                    <p:anim calcmode="lin" valueType="num">
                                      <p:cBhvr additive="base">
                                        <p:cTn id="7" dur="500" fill="hold"/>
                                        <p:tgtEl>
                                          <p:spTgt spid="5918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918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91875">
                                            <p:txEl>
                                              <p:pRg st="1" end="1"/>
                                            </p:txEl>
                                          </p:spTgt>
                                        </p:tgtEl>
                                        <p:attrNameLst>
                                          <p:attrName>style.visibility</p:attrName>
                                        </p:attrNameLst>
                                      </p:cBhvr>
                                      <p:to>
                                        <p:strVal val="visible"/>
                                      </p:to>
                                    </p:set>
                                    <p:anim calcmode="lin" valueType="num">
                                      <p:cBhvr additive="base">
                                        <p:cTn id="13" dur="500" fill="hold"/>
                                        <p:tgtEl>
                                          <p:spTgt spid="5918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918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91875">
                                            <p:txEl>
                                              <p:pRg st="2" end="2"/>
                                            </p:txEl>
                                          </p:spTgt>
                                        </p:tgtEl>
                                        <p:attrNameLst>
                                          <p:attrName>style.visibility</p:attrName>
                                        </p:attrNameLst>
                                      </p:cBhvr>
                                      <p:to>
                                        <p:strVal val="visible"/>
                                      </p:to>
                                    </p:set>
                                    <p:anim calcmode="lin" valueType="num">
                                      <p:cBhvr additive="base">
                                        <p:cTn id="19" dur="500" fill="hold"/>
                                        <p:tgtEl>
                                          <p:spTgt spid="5918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918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91875">
                                            <p:txEl>
                                              <p:pRg st="3" end="3"/>
                                            </p:txEl>
                                          </p:spTgt>
                                        </p:tgtEl>
                                        <p:attrNameLst>
                                          <p:attrName>style.visibility</p:attrName>
                                        </p:attrNameLst>
                                      </p:cBhvr>
                                      <p:to>
                                        <p:strVal val="visible"/>
                                      </p:to>
                                    </p:set>
                                    <p:anim calcmode="lin" valueType="num">
                                      <p:cBhvr additive="base">
                                        <p:cTn id="25" dur="500" fill="hold"/>
                                        <p:tgtEl>
                                          <p:spTgt spid="5918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918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2898" name="Rectangle 2"/>
          <p:cNvSpPr>
            <a:spLocks noGrp="1" noChangeArrowheads="1"/>
          </p:cNvSpPr>
          <p:nvPr>
            <p:ph type="ctrTitle"/>
          </p:nvPr>
        </p:nvSpPr>
        <p:spPr/>
        <p:txBody>
          <a:bodyPr/>
          <a:lstStyle/>
          <a:p>
            <a:r>
              <a:rPr lang="en-US" altLang="en-US"/>
              <a:t>Not the End, but the Beginning</a:t>
            </a:r>
          </a:p>
        </p:txBody>
      </p:sp>
      <p:sp>
        <p:nvSpPr>
          <p:cNvPr id="592899" name="Rectangle 3"/>
          <p:cNvSpPr>
            <a:spLocks noGrp="1" noChangeArrowheads="1"/>
          </p:cNvSpPr>
          <p:nvPr>
            <p:ph type="subTitle" idx="1"/>
          </p:nvPr>
        </p:nvSpPr>
        <p:spPr/>
        <p:txBody>
          <a:bodyPr/>
          <a:lstStyle/>
          <a:p>
            <a:r>
              <a:rPr lang="en-US" altLang="en-US"/>
              <a:t>Go Do It!</a:t>
            </a:r>
          </a:p>
        </p:txBody>
      </p:sp>
    </p:spTree>
    <p:custDataLst>
      <p:tags r:id="rId1"/>
    </p:custDataLst>
  </p:cSld>
  <p:clrMapOvr>
    <a:masterClrMapping/>
  </p:clrMapOvr>
  <p:transition advTm="1818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92898"/>
                                        </p:tgtEl>
                                        <p:attrNameLst>
                                          <p:attrName>style.visibility</p:attrName>
                                        </p:attrNameLst>
                                      </p:cBhvr>
                                      <p:to>
                                        <p:strVal val="visible"/>
                                      </p:to>
                                    </p:set>
                                    <p:anim calcmode="lin" valueType="num">
                                      <p:cBhvr>
                                        <p:cTn id="7" dur="500" fill="hold"/>
                                        <p:tgtEl>
                                          <p:spTgt spid="592898"/>
                                        </p:tgtEl>
                                        <p:attrNameLst>
                                          <p:attrName>ppt_w</p:attrName>
                                        </p:attrNameLst>
                                      </p:cBhvr>
                                      <p:tavLst>
                                        <p:tav tm="0">
                                          <p:val>
                                            <p:fltVal val="0"/>
                                          </p:val>
                                        </p:tav>
                                        <p:tav tm="100000">
                                          <p:val>
                                            <p:strVal val="#ppt_w"/>
                                          </p:val>
                                        </p:tav>
                                      </p:tavLst>
                                    </p:anim>
                                    <p:anim calcmode="lin" valueType="num">
                                      <p:cBhvr>
                                        <p:cTn id="8" dur="500" fill="hold"/>
                                        <p:tgtEl>
                                          <p:spTgt spid="59289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92899">
                                            <p:txEl>
                                              <p:pRg st="0" end="0"/>
                                            </p:txEl>
                                          </p:spTgt>
                                        </p:tgtEl>
                                        <p:attrNameLst>
                                          <p:attrName>style.visibility</p:attrName>
                                        </p:attrNameLst>
                                      </p:cBhvr>
                                      <p:to>
                                        <p:strVal val="visible"/>
                                      </p:to>
                                    </p:set>
                                    <p:anim calcmode="lin" valueType="num">
                                      <p:cBhvr additive="base">
                                        <p:cTn id="13" dur="500" fill="hold"/>
                                        <p:tgtEl>
                                          <p:spTgt spid="59289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9289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898" grpId="0" autoUpdateAnimBg="0"/>
      <p:bldP spid="59289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p:txBody>
          <a:bodyPr/>
          <a:lstStyle/>
          <a:p>
            <a:r>
              <a:rPr lang="en-US" altLang="en-US"/>
              <a:t>What is Science?</a:t>
            </a:r>
          </a:p>
        </p:txBody>
      </p:sp>
      <p:sp>
        <p:nvSpPr>
          <p:cNvPr id="570371" name="Rectangle 3"/>
          <p:cNvSpPr>
            <a:spLocks noGrp="1" noChangeArrowheads="1"/>
          </p:cNvSpPr>
          <p:nvPr>
            <p:ph type="body" idx="1"/>
          </p:nvPr>
        </p:nvSpPr>
        <p:spPr/>
        <p:txBody>
          <a:bodyPr/>
          <a:lstStyle/>
          <a:p>
            <a:pPr>
              <a:buFont typeface="Wingdings" pitchFamily="2" charset="2"/>
              <a:buNone/>
            </a:pPr>
            <a:r>
              <a:rPr lang="en-US" altLang="en-US"/>
              <a:t>Conforming hypotheses to data</a:t>
            </a:r>
          </a:p>
          <a:p>
            <a:r>
              <a:rPr lang="en-US" altLang="en-US"/>
              <a:t>(1) Looking at data</a:t>
            </a:r>
          </a:p>
          <a:p>
            <a:r>
              <a:rPr lang="en-US" altLang="en-US"/>
              <a:t>(2) Making a hypothesis</a:t>
            </a:r>
          </a:p>
          <a:p>
            <a:r>
              <a:rPr lang="en-US" altLang="en-US"/>
              <a:t>(3) Collecting more data</a:t>
            </a:r>
          </a:p>
          <a:p>
            <a:r>
              <a:rPr lang="en-US" altLang="en-US"/>
              <a:t>(4) Testing hypothesis against data</a:t>
            </a:r>
          </a:p>
          <a:p>
            <a:r>
              <a:rPr lang="en-US" altLang="en-US"/>
              <a:t>(5) Refining hypothesis</a:t>
            </a:r>
          </a:p>
          <a:p>
            <a:r>
              <a:rPr lang="en-US" altLang="en-US"/>
              <a:t>(6) Return to (3)</a:t>
            </a:r>
          </a:p>
        </p:txBody>
      </p:sp>
    </p:spTree>
    <p:custDataLst>
      <p:tags r:id="rId1"/>
    </p:custDataLst>
  </p:cSld>
  <p:clrMapOvr>
    <a:masterClrMapping/>
  </p:clrMapOvr>
  <p:transition advTm="7552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0371">
                                            <p:txEl>
                                              <p:pRg st="0" end="0"/>
                                            </p:txEl>
                                          </p:spTgt>
                                        </p:tgtEl>
                                        <p:attrNameLst>
                                          <p:attrName>style.visibility</p:attrName>
                                        </p:attrNameLst>
                                      </p:cBhvr>
                                      <p:to>
                                        <p:strVal val="visible"/>
                                      </p:to>
                                    </p:set>
                                    <p:anim calcmode="lin" valueType="num">
                                      <p:cBhvr additive="base">
                                        <p:cTn id="7" dur="500" fill="hold"/>
                                        <p:tgtEl>
                                          <p:spTgt spid="5703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0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70371">
                                            <p:txEl>
                                              <p:pRg st="1" end="1"/>
                                            </p:txEl>
                                          </p:spTgt>
                                        </p:tgtEl>
                                        <p:attrNameLst>
                                          <p:attrName>style.visibility</p:attrName>
                                        </p:attrNameLst>
                                      </p:cBhvr>
                                      <p:to>
                                        <p:strVal val="visible"/>
                                      </p:to>
                                    </p:set>
                                    <p:anim calcmode="lin" valueType="num">
                                      <p:cBhvr additive="base">
                                        <p:cTn id="13" dur="500" fill="hold"/>
                                        <p:tgtEl>
                                          <p:spTgt spid="5703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703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70371">
                                            <p:txEl>
                                              <p:pRg st="2" end="2"/>
                                            </p:txEl>
                                          </p:spTgt>
                                        </p:tgtEl>
                                        <p:attrNameLst>
                                          <p:attrName>style.visibility</p:attrName>
                                        </p:attrNameLst>
                                      </p:cBhvr>
                                      <p:to>
                                        <p:strVal val="visible"/>
                                      </p:to>
                                    </p:set>
                                    <p:anim calcmode="lin" valueType="num">
                                      <p:cBhvr additive="base">
                                        <p:cTn id="19" dur="500" fill="hold"/>
                                        <p:tgtEl>
                                          <p:spTgt spid="5703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703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70371">
                                            <p:txEl>
                                              <p:pRg st="3" end="3"/>
                                            </p:txEl>
                                          </p:spTgt>
                                        </p:tgtEl>
                                        <p:attrNameLst>
                                          <p:attrName>style.visibility</p:attrName>
                                        </p:attrNameLst>
                                      </p:cBhvr>
                                      <p:to>
                                        <p:strVal val="visible"/>
                                      </p:to>
                                    </p:set>
                                    <p:anim calcmode="lin" valueType="num">
                                      <p:cBhvr additive="base">
                                        <p:cTn id="25" dur="500" fill="hold"/>
                                        <p:tgtEl>
                                          <p:spTgt spid="5703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703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70371">
                                            <p:txEl>
                                              <p:pRg st="4" end="4"/>
                                            </p:txEl>
                                          </p:spTgt>
                                        </p:tgtEl>
                                        <p:attrNameLst>
                                          <p:attrName>style.visibility</p:attrName>
                                        </p:attrNameLst>
                                      </p:cBhvr>
                                      <p:to>
                                        <p:strVal val="visible"/>
                                      </p:to>
                                    </p:set>
                                    <p:anim calcmode="lin" valueType="num">
                                      <p:cBhvr additive="base">
                                        <p:cTn id="31" dur="500" fill="hold"/>
                                        <p:tgtEl>
                                          <p:spTgt spid="5703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703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70371">
                                            <p:txEl>
                                              <p:pRg st="5" end="5"/>
                                            </p:txEl>
                                          </p:spTgt>
                                        </p:tgtEl>
                                        <p:attrNameLst>
                                          <p:attrName>style.visibility</p:attrName>
                                        </p:attrNameLst>
                                      </p:cBhvr>
                                      <p:to>
                                        <p:strVal val="visible"/>
                                      </p:to>
                                    </p:set>
                                    <p:anim calcmode="lin" valueType="num">
                                      <p:cBhvr additive="base">
                                        <p:cTn id="37" dur="500" fill="hold"/>
                                        <p:tgtEl>
                                          <p:spTgt spid="57037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703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70371">
                                            <p:txEl>
                                              <p:pRg st="6" end="6"/>
                                            </p:txEl>
                                          </p:spTgt>
                                        </p:tgtEl>
                                        <p:attrNameLst>
                                          <p:attrName>style.visibility</p:attrName>
                                        </p:attrNameLst>
                                      </p:cBhvr>
                                      <p:to>
                                        <p:strVal val="visible"/>
                                      </p:to>
                                    </p:set>
                                    <p:anim calcmode="lin" valueType="num">
                                      <p:cBhvr additive="base">
                                        <p:cTn id="43" dur="500" fill="hold"/>
                                        <p:tgtEl>
                                          <p:spTgt spid="57037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7037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7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p:txBody>
          <a:bodyPr/>
          <a:lstStyle/>
          <a:p>
            <a:r>
              <a:rPr lang="en-US" altLang="en-US"/>
              <a:t>What is Science?</a:t>
            </a:r>
          </a:p>
        </p:txBody>
      </p:sp>
      <p:sp>
        <p:nvSpPr>
          <p:cNvPr id="571395" name="Rectangle 3"/>
          <p:cNvSpPr>
            <a:spLocks noGrp="1" noChangeArrowheads="1"/>
          </p:cNvSpPr>
          <p:nvPr>
            <p:ph type="body" idx="1"/>
          </p:nvPr>
        </p:nvSpPr>
        <p:spPr/>
        <p:txBody>
          <a:bodyPr/>
          <a:lstStyle/>
          <a:p>
            <a:pPr>
              <a:lnSpc>
                <a:spcPct val="90000"/>
              </a:lnSpc>
            </a:pPr>
            <a:r>
              <a:rPr lang="en-US" altLang="en-US"/>
              <a:t>How distinguished from scholarship in other academic fields?</a:t>
            </a:r>
          </a:p>
          <a:p>
            <a:pPr lvl="1">
              <a:lnSpc>
                <a:spcPct val="90000"/>
              </a:lnSpc>
            </a:pPr>
            <a:r>
              <a:rPr lang="en-US" altLang="en-US"/>
              <a:t>History</a:t>
            </a:r>
          </a:p>
          <a:p>
            <a:pPr lvl="1">
              <a:lnSpc>
                <a:spcPct val="90000"/>
              </a:lnSpc>
            </a:pPr>
            <a:r>
              <a:rPr lang="en-US" altLang="en-US"/>
              <a:t>Economics</a:t>
            </a:r>
          </a:p>
          <a:p>
            <a:pPr lvl="1">
              <a:lnSpc>
                <a:spcPct val="90000"/>
              </a:lnSpc>
            </a:pPr>
            <a:r>
              <a:rPr lang="en-US" altLang="en-US"/>
              <a:t>Theology</a:t>
            </a:r>
          </a:p>
          <a:p>
            <a:pPr>
              <a:lnSpc>
                <a:spcPct val="90000"/>
              </a:lnSpc>
            </a:pPr>
            <a:r>
              <a:rPr lang="en-US" altLang="en-US"/>
              <a:t>The main difference will be the kind of data examined, and the sort of explanation being offered.</a:t>
            </a:r>
          </a:p>
        </p:txBody>
      </p:sp>
    </p:spTree>
    <p:custDataLst>
      <p:tags r:id="rId1"/>
    </p:custDataLst>
  </p:cSld>
  <p:clrMapOvr>
    <a:masterClrMapping/>
  </p:clrMapOvr>
  <p:transition advTm="10995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1395">
                                            <p:txEl>
                                              <p:pRg st="0" end="0"/>
                                            </p:txEl>
                                          </p:spTgt>
                                        </p:tgtEl>
                                        <p:attrNameLst>
                                          <p:attrName>style.visibility</p:attrName>
                                        </p:attrNameLst>
                                      </p:cBhvr>
                                      <p:to>
                                        <p:strVal val="visible"/>
                                      </p:to>
                                    </p:set>
                                    <p:anim calcmode="lin" valueType="num">
                                      <p:cBhvr additive="base">
                                        <p:cTn id="7" dur="500" fill="hold"/>
                                        <p:tgtEl>
                                          <p:spTgt spid="5713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13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71395">
                                            <p:txEl>
                                              <p:pRg st="1" end="1"/>
                                            </p:txEl>
                                          </p:spTgt>
                                        </p:tgtEl>
                                        <p:attrNameLst>
                                          <p:attrName>style.visibility</p:attrName>
                                        </p:attrNameLst>
                                      </p:cBhvr>
                                      <p:to>
                                        <p:strVal val="visible"/>
                                      </p:to>
                                    </p:set>
                                    <p:anim calcmode="lin" valueType="num">
                                      <p:cBhvr additive="base">
                                        <p:cTn id="13" dur="500" fill="hold"/>
                                        <p:tgtEl>
                                          <p:spTgt spid="5713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713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71395">
                                            <p:txEl>
                                              <p:pRg st="2" end="2"/>
                                            </p:txEl>
                                          </p:spTgt>
                                        </p:tgtEl>
                                        <p:attrNameLst>
                                          <p:attrName>style.visibility</p:attrName>
                                        </p:attrNameLst>
                                      </p:cBhvr>
                                      <p:to>
                                        <p:strVal val="visible"/>
                                      </p:to>
                                    </p:set>
                                    <p:anim calcmode="lin" valueType="num">
                                      <p:cBhvr additive="base">
                                        <p:cTn id="19" dur="500" fill="hold"/>
                                        <p:tgtEl>
                                          <p:spTgt spid="5713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713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71395">
                                            <p:txEl>
                                              <p:pRg st="3" end="3"/>
                                            </p:txEl>
                                          </p:spTgt>
                                        </p:tgtEl>
                                        <p:attrNameLst>
                                          <p:attrName>style.visibility</p:attrName>
                                        </p:attrNameLst>
                                      </p:cBhvr>
                                      <p:to>
                                        <p:strVal val="visible"/>
                                      </p:to>
                                    </p:set>
                                    <p:anim calcmode="lin" valueType="num">
                                      <p:cBhvr additive="base">
                                        <p:cTn id="25" dur="500" fill="hold"/>
                                        <p:tgtEl>
                                          <p:spTgt spid="5713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713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71395">
                                            <p:txEl>
                                              <p:pRg st="4" end="4"/>
                                            </p:txEl>
                                          </p:spTgt>
                                        </p:tgtEl>
                                        <p:attrNameLst>
                                          <p:attrName>style.visibility</p:attrName>
                                        </p:attrNameLst>
                                      </p:cBhvr>
                                      <p:to>
                                        <p:strVal val="visible"/>
                                      </p:to>
                                    </p:set>
                                    <p:anim calcmode="lin" valueType="num">
                                      <p:cBhvr additive="base">
                                        <p:cTn id="31" dur="500" fill="hold"/>
                                        <p:tgtEl>
                                          <p:spTgt spid="57139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7139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5"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p:txBody>
          <a:bodyPr/>
          <a:lstStyle/>
          <a:p>
            <a:r>
              <a:rPr lang="en-US" altLang="en-US"/>
              <a:t>What is Science?</a:t>
            </a:r>
          </a:p>
        </p:txBody>
      </p:sp>
      <p:sp>
        <p:nvSpPr>
          <p:cNvPr id="572419" name="Rectangle 3"/>
          <p:cNvSpPr>
            <a:spLocks noGrp="1" noChangeArrowheads="1"/>
          </p:cNvSpPr>
          <p:nvPr>
            <p:ph type="body" idx="1"/>
          </p:nvPr>
        </p:nvSpPr>
        <p:spPr/>
        <p:txBody>
          <a:bodyPr/>
          <a:lstStyle/>
          <a:p>
            <a:pPr>
              <a:lnSpc>
                <a:spcPct val="90000"/>
              </a:lnSpc>
              <a:buFont typeface="Wingdings" pitchFamily="2" charset="2"/>
              <a:buNone/>
            </a:pPr>
            <a:r>
              <a:rPr lang="en-US" altLang="en-US"/>
              <a:t>Goals and Methods:</a:t>
            </a:r>
          </a:p>
          <a:p>
            <a:pPr>
              <a:lnSpc>
                <a:spcPct val="90000"/>
              </a:lnSpc>
            </a:pPr>
            <a:r>
              <a:rPr lang="en-US" altLang="en-US"/>
              <a:t>What is its Goal?</a:t>
            </a:r>
          </a:p>
          <a:p>
            <a:pPr lvl="1">
              <a:lnSpc>
                <a:spcPct val="90000"/>
              </a:lnSpc>
            </a:pPr>
            <a:r>
              <a:rPr lang="en-US" altLang="en-US"/>
              <a:t>Just a device for organizing observations?</a:t>
            </a:r>
          </a:p>
          <a:p>
            <a:pPr lvl="1">
              <a:lnSpc>
                <a:spcPct val="90000"/>
              </a:lnSpc>
            </a:pPr>
            <a:r>
              <a:rPr lang="en-US" altLang="en-US"/>
              <a:t>Trying to understand reality?</a:t>
            </a:r>
          </a:p>
          <a:p>
            <a:pPr>
              <a:lnSpc>
                <a:spcPct val="90000"/>
              </a:lnSpc>
            </a:pPr>
            <a:r>
              <a:rPr lang="en-US" altLang="en-US"/>
              <a:t>Is it a Public Endeavor?</a:t>
            </a:r>
          </a:p>
          <a:p>
            <a:pPr lvl="1">
              <a:lnSpc>
                <a:spcPct val="90000"/>
              </a:lnSpc>
            </a:pPr>
            <a:r>
              <a:rPr lang="en-US" altLang="en-US"/>
              <a:t>Can it be shared by people with different worldviews?</a:t>
            </a:r>
          </a:p>
          <a:p>
            <a:pPr lvl="1">
              <a:lnSpc>
                <a:spcPct val="90000"/>
              </a:lnSpc>
            </a:pPr>
            <a:r>
              <a:rPr lang="en-US" altLang="en-US"/>
              <a:t>Or will they have their own brand of science?</a:t>
            </a:r>
          </a:p>
        </p:txBody>
      </p:sp>
    </p:spTree>
    <p:custDataLst>
      <p:tags r:id="rId1"/>
    </p:custDataLst>
  </p:cSld>
  <p:clrMapOvr>
    <a:masterClrMapping/>
  </p:clrMapOvr>
  <p:transition advTm="6690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2419">
                                            <p:txEl>
                                              <p:pRg st="0" end="0"/>
                                            </p:txEl>
                                          </p:spTgt>
                                        </p:tgtEl>
                                        <p:attrNameLst>
                                          <p:attrName>style.visibility</p:attrName>
                                        </p:attrNameLst>
                                      </p:cBhvr>
                                      <p:to>
                                        <p:strVal val="visible"/>
                                      </p:to>
                                    </p:set>
                                    <p:anim calcmode="lin" valueType="num">
                                      <p:cBhvr additive="base">
                                        <p:cTn id="7" dur="500" fill="hold"/>
                                        <p:tgtEl>
                                          <p:spTgt spid="5724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24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72419">
                                            <p:txEl>
                                              <p:pRg st="1" end="1"/>
                                            </p:txEl>
                                          </p:spTgt>
                                        </p:tgtEl>
                                        <p:attrNameLst>
                                          <p:attrName>style.visibility</p:attrName>
                                        </p:attrNameLst>
                                      </p:cBhvr>
                                      <p:to>
                                        <p:strVal val="visible"/>
                                      </p:to>
                                    </p:set>
                                    <p:anim calcmode="lin" valueType="num">
                                      <p:cBhvr additive="base">
                                        <p:cTn id="13" dur="500" fill="hold"/>
                                        <p:tgtEl>
                                          <p:spTgt spid="5724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724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72419">
                                            <p:txEl>
                                              <p:pRg st="2" end="2"/>
                                            </p:txEl>
                                          </p:spTgt>
                                        </p:tgtEl>
                                        <p:attrNameLst>
                                          <p:attrName>style.visibility</p:attrName>
                                        </p:attrNameLst>
                                      </p:cBhvr>
                                      <p:to>
                                        <p:strVal val="visible"/>
                                      </p:to>
                                    </p:set>
                                    <p:anim calcmode="lin" valueType="num">
                                      <p:cBhvr additive="base">
                                        <p:cTn id="19" dur="500" fill="hold"/>
                                        <p:tgtEl>
                                          <p:spTgt spid="5724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724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72419">
                                            <p:txEl>
                                              <p:pRg st="3" end="3"/>
                                            </p:txEl>
                                          </p:spTgt>
                                        </p:tgtEl>
                                        <p:attrNameLst>
                                          <p:attrName>style.visibility</p:attrName>
                                        </p:attrNameLst>
                                      </p:cBhvr>
                                      <p:to>
                                        <p:strVal val="visible"/>
                                      </p:to>
                                    </p:set>
                                    <p:anim calcmode="lin" valueType="num">
                                      <p:cBhvr additive="base">
                                        <p:cTn id="25" dur="500" fill="hold"/>
                                        <p:tgtEl>
                                          <p:spTgt spid="5724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724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72419">
                                            <p:txEl>
                                              <p:pRg st="4" end="4"/>
                                            </p:txEl>
                                          </p:spTgt>
                                        </p:tgtEl>
                                        <p:attrNameLst>
                                          <p:attrName>style.visibility</p:attrName>
                                        </p:attrNameLst>
                                      </p:cBhvr>
                                      <p:to>
                                        <p:strVal val="visible"/>
                                      </p:to>
                                    </p:set>
                                    <p:anim calcmode="lin" valueType="num">
                                      <p:cBhvr additive="base">
                                        <p:cTn id="31" dur="500" fill="hold"/>
                                        <p:tgtEl>
                                          <p:spTgt spid="57241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724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72419">
                                            <p:txEl>
                                              <p:pRg st="5" end="5"/>
                                            </p:txEl>
                                          </p:spTgt>
                                        </p:tgtEl>
                                        <p:attrNameLst>
                                          <p:attrName>style.visibility</p:attrName>
                                        </p:attrNameLst>
                                      </p:cBhvr>
                                      <p:to>
                                        <p:strVal val="visible"/>
                                      </p:to>
                                    </p:set>
                                    <p:anim calcmode="lin" valueType="num">
                                      <p:cBhvr additive="base">
                                        <p:cTn id="37" dur="500" fill="hold"/>
                                        <p:tgtEl>
                                          <p:spTgt spid="57241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7241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72419">
                                            <p:txEl>
                                              <p:pRg st="6" end="6"/>
                                            </p:txEl>
                                          </p:spTgt>
                                        </p:tgtEl>
                                        <p:attrNameLst>
                                          <p:attrName>style.visibility</p:attrName>
                                        </p:attrNameLst>
                                      </p:cBhvr>
                                      <p:to>
                                        <p:strVal val="visible"/>
                                      </p:to>
                                    </p:set>
                                    <p:anim calcmode="lin" valueType="num">
                                      <p:cBhvr additive="base">
                                        <p:cTn id="43" dur="500" fill="hold"/>
                                        <p:tgtEl>
                                          <p:spTgt spid="57241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7241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19"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lstStyle/>
          <a:p>
            <a:r>
              <a:rPr lang="en-US" altLang="en-US"/>
              <a:t>What is Science?</a:t>
            </a:r>
          </a:p>
        </p:txBody>
      </p:sp>
      <p:sp>
        <p:nvSpPr>
          <p:cNvPr id="573443" name="Rectangle 3"/>
          <p:cNvSpPr>
            <a:spLocks noGrp="1" noChangeArrowheads="1"/>
          </p:cNvSpPr>
          <p:nvPr>
            <p:ph type="body" idx="1"/>
          </p:nvPr>
        </p:nvSpPr>
        <p:spPr/>
        <p:txBody>
          <a:bodyPr/>
          <a:lstStyle/>
          <a:p>
            <a:pPr>
              <a:lnSpc>
                <a:spcPct val="90000"/>
              </a:lnSpc>
              <a:buFont typeface="Wingdings" pitchFamily="2" charset="2"/>
              <a:buNone/>
            </a:pPr>
            <a:r>
              <a:rPr lang="en-US" altLang="en-US" sz="2800"/>
              <a:t>One suggested definition:</a:t>
            </a:r>
          </a:p>
          <a:p>
            <a:pPr>
              <a:lnSpc>
                <a:spcPct val="90000"/>
              </a:lnSpc>
            </a:pPr>
            <a:r>
              <a:rPr lang="en-US" altLang="en-US" sz="2800"/>
              <a:t>Science is an attempt to explain nature</a:t>
            </a:r>
          </a:p>
          <a:p>
            <a:pPr lvl="1">
              <a:lnSpc>
                <a:spcPct val="90000"/>
              </a:lnSpc>
            </a:pPr>
            <a:r>
              <a:rPr lang="en-US" altLang="en-US" sz="2400"/>
              <a:t>By conforming the explanation to the data</a:t>
            </a:r>
          </a:p>
          <a:p>
            <a:pPr lvl="1">
              <a:lnSpc>
                <a:spcPct val="90000"/>
              </a:lnSpc>
            </a:pPr>
            <a:r>
              <a:rPr lang="en-US" altLang="en-US" sz="2400"/>
              <a:t>Without supernatural causes allowed</a:t>
            </a:r>
          </a:p>
          <a:p>
            <a:pPr>
              <a:lnSpc>
                <a:spcPct val="90000"/>
              </a:lnSpc>
            </a:pPr>
            <a:r>
              <a:rPr lang="en-US" altLang="en-US" sz="2800"/>
              <a:t>This is science as commonly practiced today.</a:t>
            </a:r>
          </a:p>
          <a:p>
            <a:pPr>
              <a:lnSpc>
                <a:spcPct val="90000"/>
              </a:lnSpc>
            </a:pPr>
            <a:r>
              <a:rPr lang="en-US" altLang="en-US" sz="2800"/>
              <a:t>Notice this is worldview-dependent.</a:t>
            </a:r>
          </a:p>
          <a:p>
            <a:pPr lvl="1">
              <a:lnSpc>
                <a:spcPct val="90000"/>
              </a:lnSpc>
            </a:pPr>
            <a:r>
              <a:rPr lang="en-US" altLang="en-US" sz="2400"/>
              <a:t>If there is no supernatural, it will converge with reality.</a:t>
            </a:r>
          </a:p>
          <a:p>
            <a:pPr lvl="1">
              <a:lnSpc>
                <a:spcPct val="90000"/>
              </a:lnSpc>
            </a:pPr>
            <a:r>
              <a:rPr lang="en-US" altLang="en-US" sz="2400"/>
              <a:t>It the supernatural exists, it won’t converge.</a:t>
            </a:r>
          </a:p>
        </p:txBody>
      </p:sp>
    </p:spTree>
    <p:custDataLst>
      <p:tags r:id="rId1"/>
    </p:custDataLst>
  </p:cSld>
  <p:clrMapOvr>
    <a:masterClrMapping/>
  </p:clrMapOvr>
  <p:transition advTm="6650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3443">
                                            <p:txEl>
                                              <p:pRg st="0" end="0"/>
                                            </p:txEl>
                                          </p:spTgt>
                                        </p:tgtEl>
                                        <p:attrNameLst>
                                          <p:attrName>style.visibility</p:attrName>
                                        </p:attrNameLst>
                                      </p:cBhvr>
                                      <p:to>
                                        <p:strVal val="visible"/>
                                      </p:to>
                                    </p:set>
                                    <p:anim calcmode="lin" valueType="num">
                                      <p:cBhvr additive="base">
                                        <p:cTn id="7" dur="500" fill="hold"/>
                                        <p:tgtEl>
                                          <p:spTgt spid="5734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34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73443">
                                            <p:txEl>
                                              <p:pRg st="1" end="1"/>
                                            </p:txEl>
                                          </p:spTgt>
                                        </p:tgtEl>
                                        <p:attrNameLst>
                                          <p:attrName>style.visibility</p:attrName>
                                        </p:attrNameLst>
                                      </p:cBhvr>
                                      <p:to>
                                        <p:strVal val="visible"/>
                                      </p:to>
                                    </p:set>
                                    <p:anim calcmode="lin" valueType="num">
                                      <p:cBhvr additive="base">
                                        <p:cTn id="13" dur="500" fill="hold"/>
                                        <p:tgtEl>
                                          <p:spTgt spid="5734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734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73443">
                                            <p:txEl>
                                              <p:pRg st="2" end="2"/>
                                            </p:txEl>
                                          </p:spTgt>
                                        </p:tgtEl>
                                        <p:attrNameLst>
                                          <p:attrName>style.visibility</p:attrName>
                                        </p:attrNameLst>
                                      </p:cBhvr>
                                      <p:to>
                                        <p:strVal val="visible"/>
                                      </p:to>
                                    </p:set>
                                    <p:anim calcmode="lin" valueType="num">
                                      <p:cBhvr additive="base">
                                        <p:cTn id="19" dur="500" fill="hold"/>
                                        <p:tgtEl>
                                          <p:spTgt spid="5734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734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73443">
                                            <p:txEl>
                                              <p:pRg st="3" end="3"/>
                                            </p:txEl>
                                          </p:spTgt>
                                        </p:tgtEl>
                                        <p:attrNameLst>
                                          <p:attrName>style.visibility</p:attrName>
                                        </p:attrNameLst>
                                      </p:cBhvr>
                                      <p:to>
                                        <p:strVal val="visible"/>
                                      </p:to>
                                    </p:set>
                                    <p:anim calcmode="lin" valueType="num">
                                      <p:cBhvr additive="base">
                                        <p:cTn id="25" dur="500" fill="hold"/>
                                        <p:tgtEl>
                                          <p:spTgt spid="5734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734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73443">
                                            <p:txEl>
                                              <p:pRg st="4" end="4"/>
                                            </p:txEl>
                                          </p:spTgt>
                                        </p:tgtEl>
                                        <p:attrNameLst>
                                          <p:attrName>style.visibility</p:attrName>
                                        </p:attrNameLst>
                                      </p:cBhvr>
                                      <p:to>
                                        <p:strVal val="visible"/>
                                      </p:to>
                                    </p:set>
                                    <p:anim calcmode="lin" valueType="num">
                                      <p:cBhvr additive="base">
                                        <p:cTn id="31" dur="500" fill="hold"/>
                                        <p:tgtEl>
                                          <p:spTgt spid="5734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734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73443">
                                            <p:txEl>
                                              <p:pRg st="5" end="5"/>
                                            </p:txEl>
                                          </p:spTgt>
                                        </p:tgtEl>
                                        <p:attrNameLst>
                                          <p:attrName>style.visibility</p:attrName>
                                        </p:attrNameLst>
                                      </p:cBhvr>
                                      <p:to>
                                        <p:strVal val="visible"/>
                                      </p:to>
                                    </p:set>
                                    <p:anim calcmode="lin" valueType="num">
                                      <p:cBhvr additive="base">
                                        <p:cTn id="37" dur="500" fill="hold"/>
                                        <p:tgtEl>
                                          <p:spTgt spid="57344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734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73443">
                                            <p:txEl>
                                              <p:pRg st="6" end="6"/>
                                            </p:txEl>
                                          </p:spTgt>
                                        </p:tgtEl>
                                        <p:attrNameLst>
                                          <p:attrName>style.visibility</p:attrName>
                                        </p:attrNameLst>
                                      </p:cBhvr>
                                      <p:to>
                                        <p:strVal val="visible"/>
                                      </p:to>
                                    </p:set>
                                    <p:anim calcmode="lin" valueType="num">
                                      <p:cBhvr additive="base">
                                        <p:cTn id="43" dur="500" fill="hold"/>
                                        <p:tgtEl>
                                          <p:spTgt spid="57344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7344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73443">
                                            <p:txEl>
                                              <p:pRg st="7" end="7"/>
                                            </p:txEl>
                                          </p:spTgt>
                                        </p:tgtEl>
                                        <p:attrNameLst>
                                          <p:attrName>style.visibility</p:attrName>
                                        </p:attrNameLst>
                                      </p:cBhvr>
                                      <p:to>
                                        <p:strVal val="visible"/>
                                      </p:to>
                                    </p:set>
                                    <p:anim calcmode="lin" valueType="num">
                                      <p:cBhvr additive="base">
                                        <p:cTn id="49" dur="500" fill="hold"/>
                                        <p:tgtEl>
                                          <p:spTgt spid="57344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7344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3"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p:txBody>
          <a:bodyPr/>
          <a:lstStyle/>
          <a:p>
            <a:r>
              <a:rPr lang="en-US" altLang="en-US"/>
              <a:t>What is Science?</a:t>
            </a:r>
          </a:p>
        </p:txBody>
      </p:sp>
      <p:sp>
        <p:nvSpPr>
          <p:cNvPr id="574467" name="Rectangle 3"/>
          <p:cNvSpPr>
            <a:spLocks noGrp="1" noChangeArrowheads="1"/>
          </p:cNvSpPr>
          <p:nvPr>
            <p:ph type="body" idx="1"/>
          </p:nvPr>
        </p:nvSpPr>
        <p:spPr/>
        <p:txBody>
          <a:bodyPr/>
          <a:lstStyle/>
          <a:p>
            <a:pPr>
              <a:lnSpc>
                <a:spcPct val="90000"/>
              </a:lnSpc>
              <a:buFont typeface="Wingdings" pitchFamily="2" charset="2"/>
              <a:buNone/>
            </a:pPr>
            <a:r>
              <a:rPr lang="en-US" altLang="en-US"/>
              <a:t>Another suggested definition:</a:t>
            </a:r>
          </a:p>
          <a:p>
            <a:pPr>
              <a:lnSpc>
                <a:spcPct val="90000"/>
              </a:lnSpc>
            </a:pPr>
            <a:r>
              <a:rPr lang="en-US" altLang="en-US"/>
              <a:t>Science is an attempt to explain nature:</a:t>
            </a:r>
          </a:p>
          <a:p>
            <a:pPr lvl="1">
              <a:lnSpc>
                <a:spcPct val="90000"/>
              </a:lnSpc>
            </a:pPr>
            <a:r>
              <a:rPr lang="en-US" altLang="en-US"/>
              <a:t>By conforming the explanation to the data</a:t>
            </a:r>
          </a:p>
          <a:p>
            <a:pPr lvl="1">
              <a:lnSpc>
                <a:spcPct val="90000"/>
              </a:lnSpc>
            </a:pPr>
            <a:r>
              <a:rPr lang="en-US" altLang="en-US"/>
              <a:t>Not limiting the character of the explanation</a:t>
            </a:r>
          </a:p>
          <a:p>
            <a:pPr lvl="1">
              <a:lnSpc>
                <a:spcPct val="90000"/>
              </a:lnSpc>
            </a:pPr>
            <a:r>
              <a:rPr lang="en-US" altLang="en-US"/>
              <a:t>But making inference to the best explanation</a:t>
            </a:r>
          </a:p>
          <a:p>
            <a:pPr>
              <a:lnSpc>
                <a:spcPct val="90000"/>
              </a:lnSpc>
            </a:pPr>
            <a:r>
              <a:rPr lang="en-US" altLang="en-US"/>
              <a:t>This will tend to converge on reality, even if reality corresponds to a different worldview than originally anticipated.</a:t>
            </a:r>
          </a:p>
        </p:txBody>
      </p:sp>
    </p:spTree>
    <p:custDataLst>
      <p:tags r:id="rId1"/>
    </p:custDataLst>
  </p:cSld>
  <p:clrMapOvr>
    <a:masterClrMapping/>
  </p:clrMapOvr>
  <p:transition advTm="3658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4467">
                                            <p:txEl>
                                              <p:pRg st="0" end="0"/>
                                            </p:txEl>
                                          </p:spTgt>
                                        </p:tgtEl>
                                        <p:attrNameLst>
                                          <p:attrName>style.visibility</p:attrName>
                                        </p:attrNameLst>
                                      </p:cBhvr>
                                      <p:to>
                                        <p:strVal val="visible"/>
                                      </p:to>
                                    </p:set>
                                    <p:anim calcmode="lin" valueType="num">
                                      <p:cBhvr additive="base">
                                        <p:cTn id="7" dur="500" fill="hold"/>
                                        <p:tgtEl>
                                          <p:spTgt spid="5744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44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74467">
                                            <p:txEl>
                                              <p:pRg st="1" end="1"/>
                                            </p:txEl>
                                          </p:spTgt>
                                        </p:tgtEl>
                                        <p:attrNameLst>
                                          <p:attrName>style.visibility</p:attrName>
                                        </p:attrNameLst>
                                      </p:cBhvr>
                                      <p:to>
                                        <p:strVal val="visible"/>
                                      </p:to>
                                    </p:set>
                                    <p:anim calcmode="lin" valueType="num">
                                      <p:cBhvr additive="base">
                                        <p:cTn id="13" dur="500" fill="hold"/>
                                        <p:tgtEl>
                                          <p:spTgt spid="5744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744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74467">
                                            <p:txEl>
                                              <p:pRg st="2" end="2"/>
                                            </p:txEl>
                                          </p:spTgt>
                                        </p:tgtEl>
                                        <p:attrNameLst>
                                          <p:attrName>style.visibility</p:attrName>
                                        </p:attrNameLst>
                                      </p:cBhvr>
                                      <p:to>
                                        <p:strVal val="visible"/>
                                      </p:to>
                                    </p:set>
                                    <p:anim calcmode="lin" valueType="num">
                                      <p:cBhvr additive="base">
                                        <p:cTn id="19" dur="500" fill="hold"/>
                                        <p:tgtEl>
                                          <p:spTgt spid="5744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744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74467">
                                            <p:txEl>
                                              <p:pRg st="3" end="3"/>
                                            </p:txEl>
                                          </p:spTgt>
                                        </p:tgtEl>
                                        <p:attrNameLst>
                                          <p:attrName>style.visibility</p:attrName>
                                        </p:attrNameLst>
                                      </p:cBhvr>
                                      <p:to>
                                        <p:strVal val="visible"/>
                                      </p:to>
                                    </p:set>
                                    <p:anim calcmode="lin" valueType="num">
                                      <p:cBhvr additive="base">
                                        <p:cTn id="25" dur="500" fill="hold"/>
                                        <p:tgtEl>
                                          <p:spTgt spid="5744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744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74467">
                                            <p:txEl>
                                              <p:pRg st="4" end="4"/>
                                            </p:txEl>
                                          </p:spTgt>
                                        </p:tgtEl>
                                        <p:attrNameLst>
                                          <p:attrName>style.visibility</p:attrName>
                                        </p:attrNameLst>
                                      </p:cBhvr>
                                      <p:to>
                                        <p:strVal val="visible"/>
                                      </p:to>
                                    </p:set>
                                    <p:anim calcmode="lin" valueType="num">
                                      <p:cBhvr additive="base">
                                        <p:cTn id="31" dur="500" fill="hold"/>
                                        <p:tgtEl>
                                          <p:spTgt spid="5744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744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74467">
                                            <p:txEl>
                                              <p:pRg st="5" end="5"/>
                                            </p:txEl>
                                          </p:spTgt>
                                        </p:tgtEl>
                                        <p:attrNameLst>
                                          <p:attrName>style.visibility</p:attrName>
                                        </p:attrNameLst>
                                      </p:cBhvr>
                                      <p:to>
                                        <p:strVal val="visible"/>
                                      </p:to>
                                    </p:set>
                                    <p:anim calcmode="lin" valueType="num">
                                      <p:cBhvr additive="base">
                                        <p:cTn id="37" dur="500" fill="hold"/>
                                        <p:tgtEl>
                                          <p:spTgt spid="57446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7446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67"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p:txBody>
          <a:bodyPr/>
          <a:lstStyle/>
          <a:p>
            <a:r>
              <a:rPr lang="en-US" altLang="en-US"/>
              <a:t>What is Science?</a:t>
            </a:r>
          </a:p>
        </p:txBody>
      </p:sp>
      <p:sp>
        <p:nvSpPr>
          <p:cNvPr id="575491" name="Rectangle 3"/>
          <p:cNvSpPr>
            <a:spLocks noGrp="1" noChangeArrowheads="1"/>
          </p:cNvSpPr>
          <p:nvPr>
            <p:ph type="body" idx="1"/>
          </p:nvPr>
        </p:nvSpPr>
        <p:spPr/>
        <p:txBody>
          <a:bodyPr/>
          <a:lstStyle/>
          <a:p>
            <a:pPr>
              <a:buFont typeface="Wingdings" pitchFamily="2" charset="2"/>
              <a:buNone/>
            </a:pPr>
            <a:r>
              <a:rPr lang="en-US" altLang="en-US" sz="2800"/>
              <a:t>Distinguished from History, Philosophy, Theology</a:t>
            </a:r>
          </a:p>
          <a:p>
            <a:r>
              <a:rPr lang="en-US" altLang="en-US" sz="2800"/>
              <a:t>Kind of Data:</a:t>
            </a:r>
          </a:p>
          <a:p>
            <a:pPr lvl="1"/>
            <a:r>
              <a:rPr lang="en-US" altLang="en-US" sz="2400"/>
              <a:t>Natural phenomena, as opposed to social, political, religious</a:t>
            </a:r>
          </a:p>
          <a:p>
            <a:r>
              <a:rPr lang="en-US" altLang="en-US" sz="2800"/>
              <a:t>Sort of Explanation:</a:t>
            </a:r>
          </a:p>
          <a:p>
            <a:pPr lvl="1"/>
            <a:r>
              <a:rPr lang="en-US" altLang="en-US" sz="2400"/>
              <a:t>How things work</a:t>
            </a:r>
          </a:p>
          <a:p>
            <a:pPr lvl="1"/>
            <a:r>
              <a:rPr lang="en-US" altLang="en-US" sz="2400"/>
              <a:t>What nature is like</a:t>
            </a:r>
          </a:p>
          <a:p>
            <a:pPr lvl="1"/>
            <a:r>
              <a:rPr lang="en-US" altLang="en-US" sz="2400"/>
              <a:t>The history of nature</a:t>
            </a:r>
          </a:p>
        </p:txBody>
      </p:sp>
    </p:spTree>
    <p:custDataLst>
      <p:tags r:id="rId1"/>
    </p:custDataLst>
  </p:cSld>
  <p:clrMapOvr>
    <a:masterClrMapping/>
  </p:clrMapOvr>
  <p:transition advTm="917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5491">
                                            <p:txEl>
                                              <p:pRg st="0" end="0"/>
                                            </p:txEl>
                                          </p:spTgt>
                                        </p:tgtEl>
                                        <p:attrNameLst>
                                          <p:attrName>style.visibility</p:attrName>
                                        </p:attrNameLst>
                                      </p:cBhvr>
                                      <p:to>
                                        <p:strVal val="visible"/>
                                      </p:to>
                                    </p:set>
                                    <p:anim calcmode="lin" valueType="num">
                                      <p:cBhvr additive="base">
                                        <p:cTn id="7" dur="500" fill="hold"/>
                                        <p:tgtEl>
                                          <p:spTgt spid="5754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54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75491">
                                            <p:txEl>
                                              <p:pRg st="1" end="1"/>
                                            </p:txEl>
                                          </p:spTgt>
                                        </p:tgtEl>
                                        <p:attrNameLst>
                                          <p:attrName>style.visibility</p:attrName>
                                        </p:attrNameLst>
                                      </p:cBhvr>
                                      <p:to>
                                        <p:strVal val="visible"/>
                                      </p:to>
                                    </p:set>
                                    <p:anim calcmode="lin" valueType="num">
                                      <p:cBhvr additive="base">
                                        <p:cTn id="13" dur="500" fill="hold"/>
                                        <p:tgtEl>
                                          <p:spTgt spid="5754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754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75491">
                                            <p:txEl>
                                              <p:pRg st="2" end="2"/>
                                            </p:txEl>
                                          </p:spTgt>
                                        </p:tgtEl>
                                        <p:attrNameLst>
                                          <p:attrName>style.visibility</p:attrName>
                                        </p:attrNameLst>
                                      </p:cBhvr>
                                      <p:to>
                                        <p:strVal val="visible"/>
                                      </p:to>
                                    </p:set>
                                    <p:anim calcmode="lin" valueType="num">
                                      <p:cBhvr additive="base">
                                        <p:cTn id="19" dur="500" fill="hold"/>
                                        <p:tgtEl>
                                          <p:spTgt spid="5754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754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75491">
                                            <p:txEl>
                                              <p:pRg st="3" end="3"/>
                                            </p:txEl>
                                          </p:spTgt>
                                        </p:tgtEl>
                                        <p:attrNameLst>
                                          <p:attrName>style.visibility</p:attrName>
                                        </p:attrNameLst>
                                      </p:cBhvr>
                                      <p:to>
                                        <p:strVal val="visible"/>
                                      </p:to>
                                    </p:set>
                                    <p:anim calcmode="lin" valueType="num">
                                      <p:cBhvr additive="base">
                                        <p:cTn id="25" dur="500" fill="hold"/>
                                        <p:tgtEl>
                                          <p:spTgt spid="5754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754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75491">
                                            <p:txEl>
                                              <p:pRg st="4" end="4"/>
                                            </p:txEl>
                                          </p:spTgt>
                                        </p:tgtEl>
                                        <p:attrNameLst>
                                          <p:attrName>style.visibility</p:attrName>
                                        </p:attrNameLst>
                                      </p:cBhvr>
                                      <p:to>
                                        <p:strVal val="visible"/>
                                      </p:to>
                                    </p:set>
                                    <p:anim calcmode="lin" valueType="num">
                                      <p:cBhvr additive="base">
                                        <p:cTn id="31" dur="500" fill="hold"/>
                                        <p:tgtEl>
                                          <p:spTgt spid="57549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754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75491">
                                            <p:txEl>
                                              <p:pRg st="5" end="5"/>
                                            </p:txEl>
                                          </p:spTgt>
                                        </p:tgtEl>
                                        <p:attrNameLst>
                                          <p:attrName>style.visibility</p:attrName>
                                        </p:attrNameLst>
                                      </p:cBhvr>
                                      <p:to>
                                        <p:strVal val="visible"/>
                                      </p:to>
                                    </p:set>
                                    <p:anim calcmode="lin" valueType="num">
                                      <p:cBhvr additive="base">
                                        <p:cTn id="37" dur="500" fill="hold"/>
                                        <p:tgtEl>
                                          <p:spTgt spid="57549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7549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75491">
                                            <p:txEl>
                                              <p:pRg st="6" end="6"/>
                                            </p:txEl>
                                          </p:spTgt>
                                        </p:tgtEl>
                                        <p:attrNameLst>
                                          <p:attrName>style.visibility</p:attrName>
                                        </p:attrNameLst>
                                      </p:cBhvr>
                                      <p:to>
                                        <p:strVal val="visible"/>
                                      </p:to>
                                    </p:set>
                                    <p:anim calcmode="lin" valueType="num">
                                      <p:cBhvr additive="base">
                                        <p:cTn id="43" dur="500" fill="hold"/>
                                        <p:tgtEl>
                                          <p:spTgt spid="57549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7549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1"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76516" name="Picture 4" descr="j03323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457200"/>
            <a:ext cx="2897188" cy="2333625"/>
          </a:xfrm>
          <a:prstGeom prst="rect">
            <a:avLst/>
          </a:prstGeom>
          <a:noFill/>
          <a:extLst>
            <a:ext uri="{909E8E84-426E-40DD-AFC4-6F175D3DCCD1}">
              <a14:hiddenFill xmlns:a14="http://schemas.microsoft.com/office/drawing/2010/main">
                <a:solidFill>
                  <a:srgbClr val="FFFFFF"/>
                </a:solidFill>
              </a14:hiddenFill>
            </a:ext>
          </a:extLst>
        </p:spPr>
      </p:pic>
      <p:sp>
        <p:nvSpPr>
          <p:cNvPr id="576514" name="Rectangle 2"/>
          <p:cNvSpPr>
            <a:spLocks noGrp="1" noChangeArrowheads="1"/>
          </p:cNvSpPr>
          <p:nvPr>
            <p:ph type="ctrTitle"/>
          </p:nvPr>
        </p:nvSpPr>
        <p:spPr/>
        <p:txBody>
          <a:bodyPr/>
          <a:lstStyle/>
          <a:p>
            <a:r>
              <a:rPr lang="en-US" altLang="en-US"/>
              <a:t>What Should We Expect </a:t>
            </a:r>
            <a:br>
              <a:rPr lang="en-US" altLang="en-US"/>
            </a:br>
            <a:r>
              <a:rPr lang="en-US" altLang="en-US"/>
              <a:t>Nature to Be Like?</a:t>
            </a:r>
          </a:p>
        </p:txBody>
      </p:sp>
      <p:sp>
        <p:nvSpPr>
          <p:cNvPr id="576515" name="Rectangle 3"/>
          <p:cNvSpPr>
            <a:spLocks noGrp="1" noChangeArrowheads="1"/>
          </p:cNvSpPr>
          <p:nvPr>
            <p:ph type="subTitle" idx="1"/>
          </p:nvPr>
        </p:nvSpPr>
        <p:spPr/>
        <p:txBody>
          <a:bodyPr/>
          <a:lstStyle/>
          <a:p>
            <a:r>
              <a:rPr lang="en-US" altLang="en-US"/>
              <a:t>Worldview-Dependent Expectation</a:t>
            </a:r>
          </a:p>
        </p:txBody>
      </p:sp>
    </p:spTree>
    <p:custDataLst>
      <p:tags r:id="rId1"/>
    </p:custDataLst>
  </p:cSld>
  <p:clrMapOvr>
    <a:masterClrMapping/>
  </p:clrMapOvr>
  <p:transition advTm="199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76514"/>
                                        </p:tgtEl>
                                        <p:attrNameLst>
                                          <p:attrName>style.visibility</p:attrName>
                                        </p:attrNameLst>
                                      </p:cBhvr>
                                      <p:to>
                                        <p:strVal val="visible"/>
                                      </p:to>
                                    </p:set>
                                    <p:anim calcmode="lin" valueType="num">
                                      <p:cBhvr>
                                        <p:cTn id="7" dur="500" fill="hold"/>
                                        <p:tgtEl>
                                          <p:spTgt spid="576514"/>
                                        </p:tgtEl>
                                        <p:attrNameLst>
                                          <p:attrName>ppt_w</p:attrName>
                                        </p:attrNameLst>
                                      </p:cBhvr>
                                      <p:tavLst>
                                        <p:tav tm="0">
                                          <p:val>
                                            <p:fltVal val="0"/>
                                          </p:val>
                                        </p:tav>
                                        <p:tav tm="100000">
                                          <p:val>
                                            <p:strVal val="#ppt_w"/>
                                          </p:val>
                                        </p:tav>
                                      </p:tavLst>
                                    </p:anim>
                                    <p:anim calcmode="lin" valueType="num">
                                      <p:cBhvr>
                                        <p:cTn id="8" dur="500" fill="hold"/>
                                        <p:tgtEl>
                                          <p:spTgt spid="57651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576516"/>
                                        </p:tgtEl>
                                        <p:attrNameLst>
                                          <p:attrName>style.visibility</p:attrName>
                                        </p:attrNameLst>
                                      </p:cBhvr>
                                      <p:to>
                                        <p:strVal val="visible"/>
                                      </p:to>
                                    </p:set>
                                    <p:animEffect transition="in" filter="checkerboard(across)">
                                      <p:cBhvr>
                                        <p:cTn id="13" dur="500"/>
                                        <p:tgtEl>
                                          <p:spTgt spid="57651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76515">
                                            <p:txEl>
                                              <p:pRg st="0" end="0"/>
                                            </p:txEl>
                                          </p:spTgt>
                                        </p:tgtEl>
                                        <p:attrNameLst>
                                          <p:attrName>style.visibility</p:attrName>
                                        </p:attrNameLst>
                                      </p:cBhvr>
                                      <p:to>
                                        <p:strVal val="visible"/>
                                      </p:to>
                                    </p:set>
                                    <p:anim calcmode="lin" valueType="num">
                                      <p:cBhvr additive="base">
                                        <p:cTn id="18" dur="500" fill="hold"/>
                                        <p:tgtEl>
                                          <p:spTgt spid="57651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765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514" grpId="0"/>
      <p:bldP spid="57651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15.6|0.8"/>
</p:tagLst>
</file>

<file path=ppt/tags/tag10.xml><?xml version="1.0" encoding="utf-8"?>
<p:tagLst xmlns:a="http://schemas.openxmlformats.org/drawingml/2006/main" xmlns:r="http://schemas.openxmlformats.org/officeDocument/2006/relationships" xmlns:p="http://schemas.openxmlformats.org/presentationml/2006/main">
  <p:tag name="TIMING" val="|9|3.3"/>
</p:tagLst>
</file>

<file path=ppt/tags/tag11.xml><?xml version="1.0" encoding="utf-8"?>
<p:tagLst xmlns:a="http://schemas.openxmlformats.org/drawingml/2006/main" xmlns:r="http://schemas.openxmlformats.org/officeDocument/2006/relationships" xmlns:p="http://schemas.openxmlformats.org/presentationml/2006/main">
  <p:tag name="TIMING" val="|0.2|2.8|0.8|3.7|5|1.6|4.3|6.9"/>
</p:tagLst>
</file>

<file path=ppt/tags/tag12.xml><?xml version="1.0" encoding="utf-8"?>
<p:tagLst xmlns:a="http://schemas.openxmlformats.org/drawingml/2006/main" xmlns:r="http://schemas.openxmlformats.org/officeDocument/2006/relationships" xmlns:p="http://schemas.openxmlformats.org/presentationml/2006/main">
  <p:tag name="TIMING" val="|9.9"/>
</p:tagLst>
</file>

<file path=ppt/tags/tag13.xml><?xml version="1.0" encoding="utf-8"?>
<p:tagLst xmlns:a="http://schemas.openxmlformats.org/drawingml/2006/main" xmlns:r="http://schemas.openxmlformats.org/officeDocument/2006/relationships" xmlns:p="http://schemas.openxmlformats.org/presentationml/2006/main">
  <p:tag name="TIMING" val="|2.6"/>
</p:tagLst>
</file>

<file path=ppt/tags/tag14.xml><?xml version="1.0" encoding="utf-8"?>
<p:tagLst xmlns:a="http://schemas.openxmlformats.org/drawingml/2006/main" xmlns:r="http://schemas.openxmlformats.org/officeDocument/2006/relationships" xmlns:p="http://schemas.openxmlformats.org/presentationml/2006/main">
  <p:tag name="TIMING" val="|0.2|4.7|0.7|4.4|2.6|0.7|4.1|11.3"/>
</p:tagLst>
</file>

<file path=ppt/tags/tag15.xml><?xml version="1.0" encoding="utf-8"?>
<p:tagLst xmlns:a="http://schemas.openxmlformats.org/drawingml/2006/main" xmlns:r="http://schemas.openxmlformats.org/officeDocument/2006/relationships" xmlns:p="http://schemas.openxmlformats.org/presentationml/2006/main">
  <p:tag name="TIMING" val="|0.3|1|7.4|15.2"/>
</p:tagLst>
</file>

<file path=ppt/tags/tag16.xml><?xml version="1.0" encoding="utf-8"?>
<p:tagLst xmlns:a="http://schemas.openxmlformats.org/drawingml/2006/main" xmlns:r="http://schemas.openxmlformats.org/officeDocument/2006/relationships" xmlns:p="http://schemas.openxmlformats.org/presentationml/2006/main">
  <p:tag name="TIMING" val="|8.4|0.8|1.3|7.3|34.4|1.3|23.2|1.4"/>
</p:tagLst>
</file>

<file path=ppt/tags/tag17.xml><?xml version="1.0" encoding="utf-8"?>
<p:tagLst xmlns:a="http://schemas.openxmlformats.org/drawingml/2006/main" xmlns:r="http://schemas.openxmlformats.org/officeDocument/2006/relationships" xmlns:p="http://schemas.openxmlformats.org/presentationml/2006/main">
  <p:tag name="TIMING" val="|0.7|10.1|5.9|35.7|4.7"/>
</p:tagLst>
</file>

<file path=ppt/tags/tag18.xml><?xml version="1.0" encoding="utf-8"?>
<p:tagLst xmlns:a="http://schemas.openxmlformats.org/drawingml/2006/main" xmlns:r="http://schemas.openxmlformats.org/officeDocument/2006/relationships" xmlns:p="http://schemas.openxmlformats.org/presentationml/2006/main">
  <p:tag name="TIMING" val="|0.6|4.3"/>
</p:tagLst>
</file>

<file path=ppt/tags/tag19.xml><?xml version="1.0" encoding="utf-8"?>
<p:tagLst xmlns:a="http://schemas.openxmlformats.org/drawingml/2006/main" xmlns:r="http://schemas.openxmlformats.org/officeDocument/2006/relationships" xmlns:p="http://schemas.openxmlformats.org/presentationml/2006/main">
  <p:tag name="TIMING" val="|0.4|22.5|10.9|16.5|4.4|20.9|37.9"/>
</p:tagLst>
</file>

<file path=ppt/tags/tag2.xml><?xml version="1.0" encoding="utf-8"?>
<p:tagLst xmlns:a="http://schemas.openxmlformats.org/drawingml/2006/main" xmlns:r="http://schemas.openxmlformats.org/officeDocument/2006/relationships" xmlns:p="http://schemas.openxmlformats.org/presentationml/2006/main">
  <p:tag name="TIMING" val="|0.7|1.6|1.2"/>
</p:tagLst>
</file>

<file path=ppt/tags/tag20.xml><?xml version="1.0" encoding="utf-8"?>
<p:tagLst xmlns:a="http://schemas.openxmlformats.org/drawingml/2006/main" xmlns:r="http://schemas.openxmlformats.org/officeDocument/2006/relationships" xmlns:p="http://schemas.openxmlformats.org/presentationml/2006/main">
  <p:tag name="TIMING" val="|0.9|50.1|18.4|2|4.6|18.6"/>
</p:tagLst>
</file>

<file path=ppt/tags/tag21.xml><?xml version="1.0" encoding="utf-8"?>
<p:tagLst xmlns:a="http://schemas.openxmlformats.org/drawingml/2006/main" xmlns:r="http://schemas.openxmlformats.org/officeDocument/2006/relationships" xmlns:p="http://schemas.openxmlformats.org/presentationml/2006/main">
  <p:tag name="TIMING" val="|0.4|1.3|7.3|15.8|18|3.2|26.8|5|43.5"/>
</p:tagLst>
</file>

<file path=ppt/tags/tag22.xml><?xml version="1.0" encoding="utf-8"?>
<p:tagLst xmlns:a="http://schemas.openxmlformats.org/drawingml/2006/main" xmlns:r="http://schemas.openxmlformats.org/officeDocument/2006/relationships" xmlns:p="http://schemas.openxmlformats.org/presentationml/2006/main">
  <p:tag name="TIMING" val="|0.5|7.8|4.3|65.9|112.3|91.4"/>
</p:tagLst>
</file>

<file path=ppt/tags/tag23.xml><?xml version="1.0" encoding="utf-8"?>
<p:tagLst xmlns:a="http://schemas.openxmlformats.org/drawingml/2006/main" xmlns:r="http://schemas.openxmlformats.org/officeDocument/2006/relationships" xmlns:p="http://schemas.openxmlformats.org/presentationml/2006/main">
  <p:tag name="TIMING" val="|1.5|2.5|26.2|8.5"/>
</p:tagLst>
</file>

<file path=ppt/tags/tag24.xml><?xml version="1.0" encoding="utf-8"?>
<p:tagLst xmlns:a="http://schemas.openxmlformats.org/drawingml/2006/main" xmlns:r="http://schemas.openxmlformats.org/officeDocument/2006/relationships" xmlns:p="http://schemas.openxmlformats.org/presentationml/2006/main">
  <p:tag name="TIMING" val="|0.5|10"/>
</p:tagLst>
</file>

<file path=ppt/tags/tag3.xml><?xml version="1.0" encoding="utf-8"?>
<p:tagLst xmlns:a="http://schemas.openxmlformats.org/drawingml/2006/main" xmlns:r="http://schemas.openxmlformats.org/officeDocument/2006/relationships" xmlns:p="http://schemas.openxmlformats.org/presentationml/2006/main">
  <p:tag name="TIMING" val="|0.8|12.4|8.8|7.3|10.6|6.1|9.8"/>
</p:tagLst>
</file>

<file path=ppt/tags/tag4.xml><?xml version="1.0" encoding="utf-8"?>
<p:tagLst xmlns:a="http://schemas.openxmlformats.org/drawingml/2006/main" xmlns:r="http://schemas.openxmlformats.org/officeDocument/2006/relationships" xmlns:p="http://schemas.openxmlformats.org/presentationml/2006/main">
  <p:tag name="TIMING" val="|0.4|10.9|17.2|11.9|35.2"/>
</p:tagLst>
</file>

<file path=ppt/tags/tag5.xml><?xml version="1.0" encoding="utf-8"?>
<p:tagLst xmlns:a="http://schemas.openxmlformats.org/drawingml/2006/main" xmlns:r="http://schemas.openxmlformats.org/officeDocument/2006/relationships" xmlns:p="http://schemas.openxmlformats.org/presentationml/2006/main">
  <p:tag name="TIMING" val="|0.3|6.2|1.9|9.6|23.8|9.7|2.2"/>
</p:tagLst>
</file>

<file path=ppt/tags/tag6.xml><?xml version="1.0" encoding="utf-8"?>
<p:tagLst xmlns:a="http://schemas.openxmlformats.org/drawingml/2006/main" xmlns:r="http://schemas.openxmlformats.org/officeDocument/2006/relationships" xmlns:p="http://schemas.openxmlformats.org/presentationml/2006/main">
  <p:tag name="TIMING" val="|0.3|0.9|1.6|10.4|5|5.7|14.7|20.6"/>
</p:tagLst>
</file>

<file path=ppt/tags/tag7.xml><?xml version="1.0" encoding="utf-8"?>
<p:tagLst xmlns:a="http://schemas.openxmlformats.org/drawingml/2006/main" xmlns:r="http://schemas.openxmlformats.org/officeDocument/2006/relationships" xmlns:p="http://schemas.openxmlformats.org/presentationml/2006/main">
  <p:tag name="TIMING" val="|0.2|1.9|1.5|4.1|5.4|3.3"/>
</p:tagLst>
</file>

<file path=ppt/tags/tag8.xml><?xml version="1.0" encoding="utf-8"?>
<p:tagLst xmlns:a="http://schemas.openxmlformats.org/drawingml/2006/main" xmlns:r="http://schemas.openxmlformats.org/officeDocument/2006/relationships" xmlns:p="http://schemas.openxmlformats.org/presentationml/2006/main">
  <p:tag name="TIMING" val="|0.8|6.9|2.8|9.4|4.3|9.9|5.1"/>
</p:tagLst>
</file>

<file path=ppt/tags/tag9.xml><?xml version="1.0" encoding="utf-8"?>
<p:tagLst xmlns:a="http://schemas.openxmlformats.org/drawingml/2006/main" xmlns:r="http://schemas.openxmlformats.org/officeDocument/2006/relationships" xmlns:p="http://schemas.openxmlformats.org/presentationml/2006/main">
  <p:tag name="TIMING" val="|0.4|5.9|0.9"/>
</p:tagLst>
</file>

<file path=ppt/theme/theme1.xml><?xml version="1.0" encoding="utf-8"?>
<a:theme xmlns:a="http://schemas.openxmlformats.org/drawingml/2006/main" name="Nature">
  <a:themeElements>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Nat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Designs\Nature.pot</Template>
  <TotalTime>125</TotalTime>
  <Words>1052</Words>
  <Application>Microsoft Office PowerPoint</Application>
  <PresentationFormat>On-screen Show (4:3)</PresentationFormat>
  <Paragraphs>139</Paragraphs>
  <Slides>24</Slides>
  <Notes>0</Notes>
  <HiddenSlides>0</HiddenSlides>
  <MMClips>1</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Nature</vt:lpstr>
      <vt:lpstr>Doing Science  in a Theistic Universe</vt:lpstr>
      <vt:lpstr>What is Science?</vt:lpstr>
      <vt:lpstr>What is Science?</vt:lpstr>
      <vt:lpstr>What is Science?</vt:lpstr>
      <vt:lpstr>What is Science?</vt:lpstr>
      <vt:lpstr>What is Science?</vt:lpstr>
      <vt:lpstr>What is Science?</vt:lpstr>
      <vt:lpstr>What is Science?</vt:lpstr>
      <vt:lpstr>What Should We Expect  Nature to Be Like?</vt:lpstr>
      <vt:lpstr>Atheistic Expectation</vt:lpstr>
      <vt:lpstr>Atheistic Expectation</vt:lpstr>
      <vt:lpstr>Atheistic Expectation</vt:lpstr>
      <vt:lpstr>Theistic Expectation</vt:lpstr>
      <vt:lpstr>Theistic Expectation</vt:lpstr>
      <vt:lpstr>Theistic Expectation</vt:lpstr>
      <vt:lpstr>Some Criteria  for Supernatural Explanation</vt:lpstr>
      <vt:lpstr>Some Criteria for Recognizing Supernatural Causation</vt:lpstr>
      <vt:lpstr>Some Candidates for Supernatural Causation</vt:lpstr>
      <vt:lpstr>Cosmology</vt:lpstr>
      <vt:lpstr>Planetary Astronomy</vt:lpstr>
      <vt:lpstr>Biology</vt:lpstr>
      <vt:lpstr>Anthropology</vt:lpstr>
      <vt:lpstr>How to Do Science</vt:lpstr>
      <vt:lpstr>Not the End, but the Beginning</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Doing Science  in a Theistic Universe</dc:title>
  <dc:creator>RC Newman</dc:creator>
  <cp:lastModifiedBy>Newman</cp:lastModifiedBy>
  <cp:revision>62</cp:revision>
  <cp:lastPrinted>1601-01-01T00:00:00Z</cp:lastPrinted>
  <dcterms:created xsi:type="dcterms:W3CDTF">2003-09-20T13:33:50Z</dcterms:created>
  <dcterms:modified xsi:type="dcterms:W3CDTF">2015-07-03T15:16:22Z</dcterms:modified>
</cp:coreProperties>
</file>