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4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5" r:id="rId21"/>
    <p:sldId id="279" r:id="rId22"/>
    <p:sldId id="280" r:id="rId23"/>
    <p:sldId id="281" r:id="rId24"/>
    <p:sldId id="282" r:id="rId25"/>
    <p:sldId id="283" r:id="rId26"/>
    <p:sldId id="285" r:id="rId27"/>
    <p:sldId id="284" r:id="rId28"/>
    <p:sldId id="286" r:id="rId29"/>
    <p:sldId id="287" r:id="rId30"/>
    <p:sldId id="288" r:id="rId31"/>
    <p:sldId id="268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416" autoAdjust="0"/>
    <p:restoredTop sz="94708" autoAdjust="0"/>
  </p:normalViewPr>
  <p:slideViewPr>
    <p:cSldViewPr>
      <p:cViewPr varScale="1">
        <p:scale>
          <a:sx n="111" d="100"/>
          <a:sy n="111" d="100"/>
        </p:scale>
        <p:origin x="-1578" y="-78"/>
      </p:cViewPr>
      <p:guideLst>
        <p:guide orient="horz" pos="2160"/>
        <p:guide pos="2880"/>
      </p:guideLst>
    </p:cSldViewPr>
  </p:slideViewPr>
  <p:outlineViewPr>
    <p:cViewPr>
      <p:scale>
        <a:sx n="70" d="100"/>
        <a:sy n="7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023D9-F251-4DEF-BF9E-685FF8ADA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63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940AE-4815-49CA-A813-67C4C7C1E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91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CF8C8-1A5F-49FF-9E72-25BC69C130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5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2D98935-F067-446A-AFFF-D0618CE86E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31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CABC-1860-4C7D-B5F0-02EC524A52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60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6367D-2390-4465-AAC8-0C0ED41A1C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59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6BB76-8468-4753-AB64-D78DCC9495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33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A6B4B-1AE1-4C20-A2DE-8621F15BFC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03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62E4D-5CAF-4A38-9DCF-25480C290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00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1938B-5201-4319-B7CB-9F0B2C568C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C3568-FC4D-47F4-8131-E70B050EC9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67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C4E5A-06F0-4B00-B550-142033E67B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86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629B00-BA56-4B57-B43E-CDE88791A5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altLang="en-US"/>
              <a:t>Diatribe Genre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6400800" cy="1752600"/>
          </a:xfrm>
        </p:spPr>
        <p:txBody>
          <a:bodyPr/>
          <a:lstStyle/>
          <a:p>
            <a:pPr algn="l"/>
            <a:r>
              <a:rPr lang="en-US" altLang="en-US"/>
              <a:t>Robert C. Newman</a:t>
            </a:r>
          </a:p>
        </p:txBody>
      </p:sp>
      <p:pic>
        <p:nvPicPr>
          <p:cNvPr id="20484" name="Picture 4" descr="sophi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14400"/>
            <a:ext cx="22367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iatribeGenre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" y="56388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58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482" grpId="0" autoUpdateAnimBg="0"/>
      <p:bldP spid="20483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Features of Rhetoric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553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Irony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Intended meaning is opposite of usual sense</a:t>
            </a:r>
          </a:p>
          <a:p>
            <a:pPr>
              <a:lnSpc>
                <a:spcPct val="90000"/>
              </a:lnSpc>
            </a:pPr>
            <a:r>
              <a:rPr lang="en-US" altLang="en-US"/>
              <a:t>Sarcasm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Taunting, sneering, cutting remark</a:t>
            </a:r>
          </a:p>
          <a:p>
            <a:pPr>
              <a:lnSpc>
                <a:spcPct val="90000"/>
              </a:lnSpc>
            </a:pPr>
            <a:r>
              <a:rPr lang="en-US" altLang="en-US"/>
              <a:t>Paradox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Statement which seems contradictory, unbelievable or absurd, but is actually true</a:t>
            </a:r>
          </a:p>
        </p:txBody>
      </p:sp>
      <p:pic>
        <p:nvPicPr>
          <p:cNvPr id="31748" name="Picture 4" descr="or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2461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889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altLang="en-US"/>
              <a:t>Diatribe in James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8132" name="Picture 4" descr="Jamesbrot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1752600"/>
            <a:ext cx="322421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18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Highlighting in Text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Dialogue type features in yellow</a:t>
            </a:r>
          </a:p>
          <a:p>
            <a:r>
              <a:rPr lang="en-US" altLang="en-US"/>
              <a:t>Personification and lists of virtues or vices in red/pink</a:t>
            </a:r>
          </a:p>
          <a:p>
            <a:r>
              <a:rPr lang="en-US" altLang="en-US"/>
              <a:t>Maxims or proverbs in green</a:t>
            </a:r>
          </a:p>
          <a:p>
            <a:r>
              <a:rPr lang="en-US" altLang="en-US"/>
              <a:t>Historical examples or sayings of famous people in blue</a:t>
            </a:r>
          </a:p>
          <a:p>
            <a:r>
              <a:rPr lang="en-US" altLang="en-US"/>
              <a:t>Irony in orange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5410200" y="1676400"/>
            <a:ext cx="1371600" cy="5334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295400" y="2743200"/>
            <a:ext cx="1524000" cy="457200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4953000" y="3352800"/>
            <a:ext cx="1219200" cy="5334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590800" y="4419600"/>
            <a:ext cx="990600" cy="457200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286000" y="5029200"/>
            <a:ext cx="1600200" cy="457200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498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  <p:bldP spid="49156" grpId="0" animBg="1"/>
      <p:bldP spid="49157" grpId="0" animBg="1"/>
      <p:bldP spid="49158" grpId="0" animBg="1"/>
      <p:bldP spid="49159" grpId="0" animBg="1"/>
      <p:bldP spid="491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LettJas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47638"/>
            <a:ext cx="7724775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840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LettJas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66700"/>
            <a:ext cx="701992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913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LettJas0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"/>
          <a:stretch>
            <a:fillRect/>
          </a:stretch>
        </p:blipFill>
        <p:spPr bwMode="auto">
          <a:xfrm>
            <a:off x="1447800" y="609600"/>
            <a:ext cx="6172200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721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LettJas0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47638"/>
            <a:ext cx="6915150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752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LettJas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47638"/>
            <a:ext cx="7724775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8249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LettJas0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"/>
          <a:stretch>
            <a:fillRect/>
          </a:stretch>
        </p:blipFill>
        <p:spPr bwMode="auto">
          <a:xfrm>
            <a:off x="1447800" y="609600"/>
            <a:ext cx="6172200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971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LettJas0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47638"/>
            <a:ext cx="6915150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935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Word "Diatribe"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Common Modern Usage</a:t>
            </a:r>
          </a:p>
          <a:p>
            <a:pPr lvl="1"/>
            <a:r>
              <a:rPr lang="en-US" altLang="en-US"/>
              <a:t>A bitter, abusive criticism or denunciation</a:t>
            </a:r>
          </a:p>
          <a:p>
            <a:r>
              <a:rPr lang="en-US" altLang="en-US"/>
              <a:t>Historical or Literary Definition</a:t>
            </a:r>
          </a:p>
          <a:p>
            <a:pPr lvl="1"/>
            <a:r>
              <a:rPr lang="en-US" altLang="en-US"/>
              <a:t>A method or mode of teaching and exhortation used in the ancient schools of philosophy</a:t>
            </a:r>
          </a:p>
          <a:p>
            <a:r>
              <a:rPr lang="en-US" altLang="en-US"/>
              <a:t>This second meaning is what we will be using here.</a:t>
            </a:r>
          </a:p>
        </p:txBody>
      </p:sp>
    </p:spTree>
    <p:custDataLst>
      <p:tags r:id="rId1"/>
    </p:custDataLst>
  </p:cSld>
  <p:clrMapOvr>
    <a:masterClrMapping/>
  </p:clrMapOvr>
  <p:transition advTm="312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LettJas0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466725"/>
            <a:ext cx="7153275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7954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LettJas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47638"/>
            <a:ext cx="7724775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99183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LettJas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66700"/>
            <a:ext cx="701992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33132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LettJas0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"/>
          <a:stretch>
            <a:fillRect/>
          </a:stretch>
        </p:blipFill>
        <p:spPr bwMode="auto">
          <a:xfrm>
            <a:off x="1447800" y="609600"/>
            <a:ext cx="6172200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70591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LettJas0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47638"/>
            <a:ext cx="6915150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8507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LettJas0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466725"/>
            <a:ext cx="7153275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1515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LettJas0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"/>
          <a:stretch>
            <a:fillRect/>
          </a:stretch>
        </p:blipFill>
        <p:spPr bwMode="auto">
          <a:xfrm>
            <a:off x="1447800" y="609600"/>
            <a:ext cx="6172200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8249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LettJas0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466725"/>
            <a:ext cx="7153275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5271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LettJas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47638"/>
            <a:ext cx="7724775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444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LettJas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66700"/>
            <a:ext cx="701992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431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History of Diatribe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09800"/>
            <a:ext cx="48768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Originated among Sophists before 200 BC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Adopted by Cynics and Stoics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Used by traveling philosophers who taught on popular level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Not a literary genre, but an oral teaching method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Typically a lecture or writing on moral or philosophical topics of popular interest</a:t>
            </a:r>
          </a:p>
        </p:txBody>
      </p:sp>
      <p:pic>
        <p:nvPicPr>
          <p:cNvPr id="22537" name="Picture 9" descr="sophis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1675" y="1600200"/>
            <a:ext cx="2236788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517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LettJas0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"/>
          <a:stretch>
            <a:fillRect/>
          </a:stretch>
        </p:blipFill>
        <p:spPr bwMode="auto">
          <a:xfrm>
            <a:off x="1447800" y="609600"/>
            <a:ext cx="6172200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896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altLang="en-US"/>
              <a:t>Be on the Lookout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657600"/>
            <a:ext cx="6400800" cy="1752600"/>
          </a:xfrm>
        </p:spPr>
        <p:txBody>
          <a:bodyPr/>
          <a:lstStyle/>
          <a:p>
            <a:pPr algn="l"/>
            <a:r>
              <a:rPr lang="en-US" altLang="en-US"/>
              <a:t>For These Features</a:t>
            </a:r>
          </a:p>
        </p:txBody>
      </p:sp>
      <p:pic>
        <p:nvPicPr>
          <p:cNvPr id="32772" name="Picture 4" descr="soph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1676400"/>
            <a:ext cx="2387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437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History of Diatribe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Common topics of ancient diatribes: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Divine providence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Self-control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Self-sufficiency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Epictetus (AD 55-135) especially noted for use of this method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In New Testament, especially used by: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Paul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James</a:t>
            </a:r>
          </a:p>
        </p:txBody>
      </p:sp>
      <p:pic>
        <p:nvPicPr>
          <p:cNvPr id="23560" name="Picture 8" descr="Epictetu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039938"/>
            <a:ext cx="3581400" cy="3495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376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Characteristics of Diatribe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30438"/>
            <a:ext cx="7299325" cy="3895725"/>
          </a:xfrm>
        </p:spPr>
        <p:txBody>
          <a:bodyPr/>
          <a:lstStyle/>
          <a:p>
            <a:r>
              <a:rPr lang="en-US" altLang="en-US"/>
              <a:t>Not strictly a genre, having no set structure like a letter or parable</a:t>
            </a:r>
          </a:p>
          <a:p>
            <a:r>
              <a:rPr lang="en-US" altLang="en-US"/>
              <a:t>Uses features of dialogue</a:t>
            </a:r>
          </a:p>
          <a:p>
            <a:r>
              <a:rPr lang="en-US" altLang="en-US"/>
              <a:t>Uses features of rhetoric</a:t>
            </a:r>
          </a:p>
        </p:txBody>
      </p:sp>
      <p:pic>
        <p:nvPicPr>
          <p:cNvPr id="24580" name="Picture 4" descr="soph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2971800"/>
            <a:ext cx="1747838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382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Features of Dialogue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r>
              <a:rPr lang="en-US" altLang="en-US" sz="2800"/>
              <a:t>Imaginary opponents or speakers</a:t>
            </a:r>
          </a:p>
          <a:p>
            <a:r>
              <a:rPr lang="en-US" altLang="en-US" sz="2800"/>
              <a:t>Question and answer format</a:t>
            </a:r>
          </a:p>
          <a:p>
            <a:r>
              <a:rPr lang="en-US" altLang="en-US" sz="2800"/>
              <a:t>Hypothetical objections considered</a:t>
            </a:r>
          </a:p>
          <a:p>
            <a:r>
              <a:rPr lang="en-US" altLang="en-US" sz="2800"/>
              <a:t>False conclusions refuted or rejected</a:t>
            </a:r>
          </a:p>
        </p:txBody>
      </p:sp>
      <p:pic>
        <p:nvPicPr>
          <p:cNvPr id="29702" name="Picture 6" descr="KraterSymposium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2963" y="1912938"/>
            <a:ext cx="4033837" cy="3900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619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Features of Rhetoric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99013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/>
              <a:t>	Diatribe also uses standard features of Greco-Roman rhetoric (art of public speaking):</a:t>
            </a:r>
          </a:p>
          <a:p>
            <a:r>
              <a:rPr lang="en-US" altLang="en-US" sz="2400"/>
              <a:t>Amplification</a:t>
            </a:r>
          </a:p>
          <a:p>
            <a:pPr lvl="1"/>
            <a:r>
              <a:rPr lang="en-US" altLang="en-US" sz="2000"/>
              <a:t>Adding additional matter, details</a:t>
            </a:r>
          </a:p>
          <a:p>
            <a:r>
              <a:rPr lang="en-US" altLang="en-US" sz="2400"/>
              <a:t>Personification</a:t>
            </a:r>
          </a:p>
          <a:p>
            <a:pPr lvl="1"/>
            <a:r>
              <a:rPr lang="en-US" altLang="en-US" sz="2000"/>
              <a:t>Figure of speech in which a thing, quality or idea is represented as a person.</a:t>
            </a:r>
          </a:p>
        </p:txBody>
      </p:sp>
      <p:pic>
        <p:nvPicPr>
          <p:cNvPr id="27654" name="Picture 6" descr="orato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9738" y="1600200"/>
            <a:ext cx="230028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349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Features of Rhetoric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553200" cy="4525963"/>
          </a:xfrm>
        </p:spPr>
        <p:txBody>
          <a:bodyPr/>
          <a:lstStyle/>
          <a:p>
            <a:r>
              <a:rPr lang="en-US" altLang="en-US"/>
              <a:t>Maxim/Proverb</a:t>
            </a:r>
          </a:p>
          <a:p>
            <a:pPr lvl="1"/>
            <a:r>
              <a:rPr lang="en-US" altLang="en-US"/>
              <a:t>Concise statement of general truth or rule of conduct</a:t>
            </a:r>
          </a:p>
          <a:p>
            <a:r>
              <a:rPr lang="en-US" altLang="en-US"/>
              <a:t>Censure/Praise</a:t>
            </a:r>
          </a:p>
          <a:p>
            <a:pPr lvl="1"/>
            <a:r>
              <a:rPr lang="en-US" altLang="en-US"/>
              <a:t>Negative or positive evaluation</a:t>
            </a:r>
          </a:p>
          <a:p>
            <a:r>
              <a:rPr lang="en-US" altLang="en-US"/>
              <a:t>Saying/Action of Famous Person</a:t>
            </a:r>
          </a:p>
          <a:p>
            <a:r>
              <a:rPr lang="en-US" altLang="en-US"/>
              <a:t>Comparison</a:t>
            </a:r>
          </a:p>
        </p:txBody>
      </p:sp>
      <p:pic>
        <p:nvPicPr>
          <p:cNvPr id="28676" name="Picture 4" descr="or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2461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686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Features of Rhetoric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629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Historical Example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Looking to some famous event or person in history</a:t>
            </a:r>
          </a:p>
          <a:p>
            <a:pPr>
              <a:lnSpc>
                <a:spcPct val="90000"/>
              </a:lnSpc>
            </a:pPr>
            <a:r>
              <a:rPr lang="en-US" altLang="en-US"/>
              <a:t>List of Virtues or Vices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Parallelism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Successive lines have similar features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Antithesis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parallelism contrasting opposites</a:t>
            </a:r>
          </a:p>
        </p:txBody>
      </p:sp>
      <p:pic>
        <p:nvPicPr>
          <p:cNvPr id="30724" name="Picture 4" descr="or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2461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863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2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5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29.5|1.5|8.2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6|2.1|3.6|3.2|2.1|3|3.5|2|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4|7.7|2.4|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3.7|5|5.5|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|2.8|1.7|12.9|11.1|1.9|1.5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8.6|1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1|12.5|8.4|1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7.6|3.2|9.3|2.3|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8|7.3|10|28.3|5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9|9.5|26.6|21.8|12|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308</Words>
  <Application>Microsoft Office PowerPoint</Application>
  <PresentationFormat>On-screen Show (4:3)</PresentationFormat>
  <Paragraphs>69</Paragraphs>
  <Slides>31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Diatribe Genre</vt:lpstr>
      <vt:lpstr>The Word "Diatribe"</vt:lpstr>
      <vt:lpstr>History of Diatribe</vt:lpstr>
      <vt:lpstr>History of Diatribe</vt:lpstr>
      <vt:lpstr>Characteristics of Diatribe</vt:lpstr>
      <vt:lpstr>Features of Dialogue</vt:lpstr>
      <vt:lpstr>Features of Rhetoric</vt:lpstr>
      <vt:lpstr>Features of Rhetoric</vt:lpstr>
      <vt:lpstr>Features of Rhetoric</vt:lpstr>
      <vt:lpstr>Features of Rhetoric</vt:lpstr>
      <vt:lpstr>Diatribe in James</vt:lpstr>
      <vt:lpstr>Highlighting in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 on the Lookout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Diatribe Genre</dc:title>
  <dc:creator>RC Newman</dc:creator>
  <cp:lastModifiedBy>Newman</cp:lastModifiedBy>
  <cp:revision>81</cp:revision>
  <cp:lastPrinted>2009-04-22T19:24:48Z</cp:lastPrinted>
  <dcterms:created xsi:type="dcterms:W3CDTF">2002-10-03T15:41:22Z</dcterms:created>
  <dcterms:modified xsi:type="dcterms:W3CDTF">2015-07-03T15:05:14Z</dcterms:modified>
</cp:coreProperties>
</file>