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6" r:id="rId8"/>
    <p:sldId id="267" r:id="rId9"/>
    <p:sldId id="268" r:id="rId10"/>
    <p:sldId id="269" r:id="rId11"/>
    <p:sldId id="264" r:id="rId12"/>
    <p:sldId id="265" r:id="rId13"/>
    <p:sldId id="270" r:id="rId14"/>
    <p:sldId id="271" r:id="rId15"/>
    <p:sldId id="272" r:id="rId16"/>
    <p:sldId id="273" r:id="rId17"/>
    <p:sldId id="274" r:id="rId18"/>
    <p:sldId id="275" r:id="rId19"/>
    <p:sldId id="276" r:id="rId20"/>
    <p:sldId id="277" r:id="rId21"/>
    <p:sldId id="278" r:id="rId22"/>
    <p:sldId id="257" r:id="rId23"/>
    <p:sldId id="258"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AD9FCA3-3920-4C58-A24F-D4E0C2D8611C}" type="slidenum">
              <a:rPr lang="en-US" altLang="en-US"/>
              <a:pPr/>
              <a:t>‹#›</a:t>
            </a:fld>
            <a:endParaRPr lang="en-US" altLang="en-US"/>
          </a:p>
        </p:txBody>
      </p:sp>
    </p:spTree>
    <p:extLst>
      <p:ext uri="{BB962C8B-B14F-4D97-AF65-F5344CB8AC3E}">
        <p14:creationId xmlns:p14="http://schemas.microsoft.com/office/powerpoint/2010/main" val="3619693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E3F8263-8EBB-42A4-B1DD-2DD062179BEA}" type="slidenum">
              <a:rPr lang="en-US" altLang="en-US"/>
              <a:pPr/>
              <a:t>‹#›</a:t>
            </a:fld>
            <a:endParaRPr lang="en-US" altLang="en-US"/>
          </a:p>
        </p:txBody>
      </p:sp>
    </p:spTree>
    <p:extLst>
      <p:ext uri="{BB962C8B-B14F-4D97-AF65-F5344CB8AC3E}">
        <p14:creationId xmlns:p14="http://schemas.microsoft.com/office/powerpoint/2010/main" val="4126894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7819D1D-6A40-4557-8ADD-8BAD09975A36}" type="slidenum">
              <a:rPr lang="en-US" altLang="en-US"/>
              <a:pPr/>
              <a:t>‹#›</a:t>
            </a:fld>
            <a:endParaRPr lang="en-US" altLang="en-US"/>
          </a:p>
        </p:txBody>
      </p:sp>
    </p:spTree>
    <p:extLst>
      <p:ext uri="{BB962C8B-B14F-4D97-AF65-F5344CB8AC3E}">
        <p14:creationId xmlns:p14="http://schemas.microsoft.com/office/powerpoint/2010/main" val="3740648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1B9E2C2-71AC-4CBA-B5E7-362A8A667680}" type="slidenum">
              <a:rPr lang="en-US" altLang="en-US"/>
              <a:pPr/>
              <a:t>‹#›</a:t>
            </a:fld>
            <a:endParaRPr lang="en-US" altLang="en-US"/>
          </a:p>
        </p:txBody>
      </p:sp>
    </p:spTree>
    <p:extLst>
      <p:ext uri="{BB962C8B-B14F-4D97-AF65-F5344CB8AC3E}">
        <p14:creationId xmlns:p14="http://schemas.microsoft.com/office/powerpoint/2010/main" val="2252764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A7019A6-F9C5-4D71-856C-8E2BDEAEE393}" type="slidenum">
              <a:rPr lang="en-US" altLang="en-US"/>
              <a:pPr/>
              <a:t>‹#›</a:t>
            </a:fld>
            <a:endParaRPr lang="en-US" altLang="en-US"/>
          </a:p>
        </p:txBody>
      </p:sp>
    </p:spTree>
    <p:extLst>
      <p:ext uri="{BB962C8B-B14F-4D97-AF65-F5344CB8AC3E}">
        <p14:creationId xmlns:p14="http://schemas.microsoft.com/office/powerpoint/2010/main" val="48599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3457624-2152-4CE5-B9BC-AF939DFE21A8}" type="slidenum">
              <a:rPr lang="en-US" altLang="en-US"/>
              <a:pPr/>
              <a:t>‹#›</a:t>
            </a:fld>
            <a:endParaRPr lang="en-US" altLang="en-US"/>
          </a:p>
        </p:txBody>
      </p:sp>
    </p:spTree>
    <p:extLst>
      <p:ext uri="{BB962C8B-B14F-4D97-AF65-F5344CB8AC3E}">
        <p14:creationId xmlns:p14="http://schemas.microsoft.com/office/powerpoint/2010/main" val="1630194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668EE35-231D-4BD3-BBD2-D6DDA2ADCB42}" type="slidenum">
              <a:rPr lang="en-US" altLang="en-US"/>
              <a:pPr/>
              <a:t>‹#›</a:t>
            </a:fld>
            <a:endParaRPr lang="en-US" altLang="en-US"/>
          </a:p>
        </p:txBody>
      </p:sp>
    </p:spTree>
    <p:extLst>
      <p:ext uri="{BB962C8B-B14F-4D97-AF65-F5344CB8AC3E}">
        <p14:creationId xmlns:p14="http://schemas.microsoft.com/office/powerpoint/2010/main" val="2756208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DAEA057-887A-48DB-98BA-C0EFB1220B6D}" type="slidenum">
              <a:rPr lang="en-US" altLang="en-US"/>
              <a:pPr/>
              <a:t>‹#›</a:t>
            </a:fld>
            <a:endParaRPr lang="en-US" altLang="en-US"/>
          </a:p>
        </p:txBody>
      </p:sp>
    </p:spTree>
    <p:extLst>
      <p:ext uri="{BB962C8B-B14F-4D97-AF65-F5344CB8AC3E}">
        <p14:creationId xmlns:p14="http://schemas.microsoft.com/office/powerpoint/2010/main" val="2032198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7F5F950-53CE-4633-91A1-1B7E8038F014}" type="slidenum">
              <a:rPr lang="en-US" altLang="en-US"/>
              <a:pPr/>
              <a:t>‹#›</a:t>
            </a:fld>
            <a:endParaRPr lang="en-US" altLang="en-US"/>
          </a:p>
        </p:txBody>
      </p:sp>
    </p:spTree>
    <p:extLst>
      <p:ext uri="{BB962C8B-B14F-4D97-AF65-F5344CB8AC3E}">
        <p14:creationId xmlns:p14="http://schemas.microsoft.com/office/powerpoint/2010/main" val="1094908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6E54C5C-E519-480E-8945-1EDBFB0DF2A5}" type="slidenum">
              <a:rPr lang="en-US" altLang="en-US"/>
              <a:pPr/>
              <a:t>‹#›</a:t>
            </a:fld>
            <a:endParaRPr lang="en-US" altLang="en-US"/>
          </a:p>
        </p:txBody>
      </p:sp>
    </p:spTree>
    <p:extLst>
      <p:ext uri="{BB962C8B-B14F-4D97-AF65-F5344CB8AC3E}">
        <p14:creationId xmlns:p14="http://schemas.microsoft.com/office/powerpoint/2010/main" val="4114423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15BE523-D2C4-4D46-9895-FAD567FCCFFD}" type="slidenum">
              <a:rPr lang="en-US" altLang="en-US"/>
              <a:pPr/>
              <a:t>‹#›</a:t>
            </a:fld>
            <a:endParaRPr lang="en-US" altLang="en-US"/>
          </a:p>
        </p:txBody>
      </p:sp>
    </p:spTree>
    <p:extLst>
      <p:ext uri="{BB962C8B-B14F-4D97-AF65-F5344CB8AC3E}">
        <p14:creationId xmlns:p14="http://schemas.microsoft.com/office/powerpoint/2010/main" val="4113958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E7D1B8B-7ED8-4D01-A93C-271454FE1209}" type="slidenum">
              <a:rPr lang="en-US" altLang="en-US"/>
              <a:pPr/>
              <a:t>‹#›</a:t>
            </a:fld>
            <a:endParaRPr lang="en-US" altLang="en-US"/>
          </a:p>
        </p:txBody>
      </p:sp>
    </p:spTree>
    <p:extLst>
      <p:ext uri="{BB962C8B-B14F-4D97-AF65-F5344CB8AC3E}">
        <p14:creationId xmlns:p14="http://schemas.microsoft.com/office/powerpoint/2010/main" val="855449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B9E64E1-DADB-472A-8C3D-EF57D800372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hyperlink" Target="http://scibel.gospelcom.net/content/scibelarticles.php?id=3" TargetMode="Externa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arwin_charles"/>
          <p:cNvPicPr>
            <a:picLocks noChangeAspect="1" noChangeArrowheads="1"/>
          </p:cNvPicPr>
          <p:nvPr/>
        </p:nvPicPr>
        <p:blipFill>
          <a:blip r:embed="rId5">
            <a:lum bright="50000" contrast="-50000"/>
            <a:extLst>
              <a:ext uri="{28A0092B-C50C-407E-A947-70E740481C1C}">
                <a14:useLocalDpi xmlns:a14="http://schemas.microsoft.com/office/drawing/2010/main" val="0"/>
              </a:ext>
            </a:extLst>
          </a:blip>
          <a:srcRect/>
          <a:stretch>
            <a:fillRect/>
          </a:stretch>
        </p:blipFill>
        <p:spPr bwMode="auto">
          <a:xfrm>
            <a:off x="1828800" y="750888"/>
            <a:ext cx="5486400" cy="5356225"/>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a:t>The Darwin Conversion Story</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 name="DarwinConversion.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381000" y="5943600"/>
            <a:ext cx="609600" cy="609600"/>
          </a:xfrm>
          <a:prstGeom prst="rect">
            <a:avLst/>
          </a:prstGeom>
        </p:spPr>
      </p:pic>
    </p:spTree>
    <p:custDataLst>
      <p:tags r:id="rId1"/>
    </p:custDataLst>
  </p:cSld>
  <p:clrMapOvr>
    <a:masterClrMapping/>
  </p:clrMapOvr>
  <p:transition advTm="2840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457200" y="457200"/>
            <a:ext cx="8305800" cy="611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The wonderful look of brightness and animation on his face as he said this I shall never forget, for he added: </a:t>
            </a:r>
            <a:r>
              <a:rPr lang="en-US" altLang="en-US" sz="2400">
                <a:cs typeface="Arial" charset="0"/>
              </a:rPr>
              <a:t>"</a:t>
            </a:r>
            <a:r>
              <a:rPr lang="en-US" altLang="en-US" sz="2400"/>
              <a:t>If you take the meeting at three o’clock this window will be open, and you will know that I am joining in with the singing.</a:t>
            </a:r>
            <a:r>
              <a:rPr lang="en-US" altLang="en-US" sz="2400">
                <a:cs typeface="Arial" charset="0"/>
              </a:rPr>
              <a:t>"</a:t>
            </a:r>
            <a:r>
              <a:rPr lang="en-US" altLang="en-US" sz="2400"/>
              <a:t> How I wished that I could have made a picture of that fine old man and his beautiful surroundings on that memorable day!</a:t>
            </a:r>
          </a:p>
          <a:p>
            <a:pPr>
              <a:spcBef>
                <a:spcPct val="50000"/>
              </a:spcBef>
            </a:pPr>
            <a:r>
              <a:rPr lang="en-US" altLang="en-US" sz="2400"/>
              <a:t>[At one of the morning prayer services at Northfield Lady Hope, a consecrated English woman, told the remarkable story printed here. It was afterward repeated from the platform by Dr. A. T. Robertson.  At our request Lady Hope wrote the story out for The Watchman-Examiner. It will give the world a new view of Charles Darwin. We should like the story to have the widest publicity. Our exchanges are welcome to the story provided credit is given to The Watchman-Examiner and marked copies are sent to us. </a:t>
            </a:r>
            <a:r>
              <a:rPr lang="en-US" altLang="en-US" sz="2400">
                <a:cs typeface="Arial" charset="0"/>
              </a:rPr>
              <a:t>– The Editor.]</a:t>
            </a:r>
            <a:r>
              <a:rPr lang="en-US" altLang="en-US" sz="2400"/>
              <a:t> </a:t>
            </a:r>
          </a:p>
        </p:txBody>
      </p:sp>
    </p:spTree>
    <p:custDataLst>
      <p:tags r:id="rId1"/>
    </p:custDataLst>
  </p:cSld>
  <p:clrMapOvr>
    <a:masterClrMapping/>
  </p:clrMapOvr>
  <p:transition advTm="544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checkerboard(across)">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Tracking Down the Story</a:t>
            </a:r>
          </a:p>
        </p:txBody>
      </p:sp>
      <p:sp>
        <p:nvSpPr>
          <p:cNvPr id="12291" name="Rectangle 3"/>
          <p:cNvSpPr>
            <a:spLocks noGrp="1" noChangeArrowheads="1"/>
          </p:cNvSpPr>
          <p:nvPr>
            <p:ph type="body" idx="1"/>
          </p:nvPr>
        </p:nvSpPr>
        <p:spPr/>
        <p:txBody>
          <a:bodyPr/>
          <a:lstStyle/>
          <a:p>
            <a:pPr>
              <a:lnSpc>
                <a:spcPct val="80000"/>
              </a:lnSpc>
            </a:pPr>
            <a:r>
              <a:rPr lang="en-US" altLang="en-US" sz="2800"/>
              <a:t>This article was preceded by a 4-page report on the 1915 Northfield Conference, a summer conference held on the grounds of Northfield Seminary, a girls</a:t>
            </a:r>
            <a:r>
              <a:rPr lang="en-US" altLang="en-US" sz="2800">
                <a:cs typeface="Arial" charset="0"/>
              </a:rPr>
              <a:t>'</a:t>
            </a:r>
            <a:r>
              <a:rPr lang="en-US" altLang="en-US" sz="2800"/>
              <a:t> school in Massachusetts founded by Dwight Moody.</a:t>
            </a:r>
          </a:p>
          <a:p>
            <a:pPr>
              <a:lnSpc>
                <a:spcPct val="80000"/>
              </a:lnSpc>
            </a:pPr>
            <a:r>
              <a:rPr lang="en-US" altLang="en-US" sz="2800"/>
              <a:t>The conference ran from July 30 to August 15 that year, and Lady Hope gave this testimony at one of the morning prayer meetings, date not specified.</a:t>
            </a:r>
          </a:p>
          <a:p>
            <a:pPr>
              <a:lnSpc>
                <a:spcPct val="80000"/>
              </a:lnSpc>
            </a:pPr>
            <a:r>
              <a:rPr lang="en-US" altLang="en-US" sz="2800"/>
              <a:t>The LC received its copy on August 19, so the report was in print only a few days after the conference ended.</a:t>
            </a:r>
          </a:p>
        </p:txBody>
      </p:sp>
    </p:spTree>
    <p:custDataLst>
      <p:tags r:id="rId1"/>
    </p:custDataLst>
  </p:cSld>
  <p:clrMapOvr>
    <a:masterClrMapping/>
  </p:clrMapOvr>
  <p:transition advTm="319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The Background of the Story</a:t>
            </a:r>
          </a:p>
        </p:txBody>
      </p:sp>
      <p:sp>
        <p:nvSpPr>
          <p:cNvPr id="13315" name="Rectangle 3"/>
          <p:cNvSpPr>
            <a:spLocks noGrp="1" noChangeArrowheads="1"/>
          </p:cNvSpPr>
          <p:nvPr>
            <p:ph type="body" idx="1"/>
          </p:nvPr>
        </p:nvSpPr>
        <p:spPr/>
        <p:txBody>
          <a:bodyPr/>
          <a:lstStyle/>
          <a:p>
            <a:r>
              <a:rPr lang="en-US" altLang="en-US"/>
              <a:t>So far as we know, this story was thus first circulated in the United States, some 33 years after Darwin</a:t>
            </a:r>
            <a:r>
              <a:rPr lang="en-US" altLang="en-US">
                <a:cs typeface="Arial" charset="0"/>
              </a:rPr>
              <a:t>'</a:t>
            </a:r>
            <a:r>
              <a:rPr lang="en-US" altLang="en-US"/>
              <a:t>s death in the spring of 1882.</a:t>
            </a:r>
          </a:p>
          <a:p>
            <a:r>
              <a:rPr lang="en-US" altLang="en-US"/>
              <a:t>Since this is also long after Darwin</a:t>
            </a:r>
            <a:r>
              <a:rPr lang="en-US" altLang="en-US">
                <a:cs typeface="Arial" charset="0"/>
              </a:rPr>
              <a:t>'</a:t>
            </a:r>
            <a:r>
              <a:rPr lang="en-US" altLang="en-US"/>
              <a:t>s wife Emma died in 1896, there is no merit to the suggestion Emma invented the story.</a:t>
            </a:r>
          </a:p>
          <a:p>
            <a:r>
              <a:rPr lang="en-US" altLang="en-US"/>
              <a:t>Who is this Lady Hope?</a:t>
            </a:r>
          </a:p>
        </p:txBody>
      </p:sp>
    </p:spTree>
    <p:custDataLst>
      <p:tags r:id="rId1"/>
    </p:custDataLst>
  </p:cSld>
  <p:clrMapOvr>
    <a:masterClrMapping/>
  </p:clrMapOvr>
  <p:transition advTm="256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p:txBody>
          <a:bodyPr/>
          <a:lstStyle/>
          <a:p>
            <a:r>
              <a:rPr lang="en-US" altLang="en-US"/>
              <a:t>Lady Hope</a:t>
            </a:r>
          </a:p>
        </p:txBody>
      </p:sp>
      <p:sp>
        <p:nvSpPr>
          <p:cNvPr id="19459" name="Rectangle 1027"/>
          <p:cNvSpPr>
            <a:spLocks noGrp="1" noChangeArrowheads="1"/>
          </p:cNvSpPr>
          <p:nvPr>
            <p:ph type="body" sz="half" idx="1"/>
          </p:nvPr>
        </p:nvSpPr>
        <p:spPr/>
        <p:txBody>
          <a:bodyPr/>
          <a:lstStyle/>
          <a:p>
            <a:pPr>
              <a:lnSpc>
                <a:spcPct val="90000"/>
              </a:lnSpc>
            </a:pPr>
            <a:r>
              <a:rPr lang="en-US" altLang="en-US" sz="2400"/>
              <a:t>Several researchers have now made it clear that Lady Hope was Elizabeth Reid Cotton.</a:t>
            </a:r>
          </a:p>
          <a:p>
            <a:pPr>
              <a:lnSpc>
                <a:spcPct val="90000"/>
              </a:lnSpc>
            </a:pPr>
            <a:r>
              <a:rPr lang="en-US" altLang="en-US" sz="2400"/>
              <a:t>She was born in 1842, married Admiral Sir James Hope in 1877, becoming Lady Hope.  He died in 1881, and she would have been recently widowed when her meeting with Darwin allegedly took place.</a:t>
            </a:r>
          </a:p>
        </p:txBody>
      </p:sp>
      <p:pic>
        <p:nvPicPr>
          <p:cNvPr id="19461" name="Picture 1029" descr="Liz_Hop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10125" y="1600200"/>
            <a:ext cx="3565525" cy="434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87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checkerboard(across)">
                                      <p:cBhvr>
                                        <p:cTn id="7" dur="500"/>
                                        <p:tgtEl>
                                          <p:spTgt spid="194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checkerboard(across)">
                                      <p:cBhvr>
                                        <p:cTn id="12" dur="500"/>
                                        <p:tgtEl>
                                          <p:spTgt spid="194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Effect transition="in" filter="checkerboard(across)">
                                      <p:cBhvr>
                                        <p:cTn id="17" dur="500"/>
                                        <p:tgtEl>
                                          <p:spTgt spid="19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Lady Hope</a:t>
            </a:r>
          </a:p>
        </p:txBody>
      </p:sp>
      <p:sp>
        <p:nvSpPr>
          <p:cNvPr id="21507" name="Rectangle 3"/>
          <p:cNvSpPr>
            <a:spLocks noGrp="1" noChangeArrowheads="1"/>
          </p:cNvSpPr>
          <p:nvPr>
            <p:ph type="body" idx="1"/>
          </p:nvPr>
        </p:nvSpPr>
        <p:spPr/>
        <p:txBody>
          <a:bodyPr/>
          <a:lstStyle/>
          <a:p>
            <a:pPr>
              <a:lnSpc>
                <a:spcPct val="90000"/>
              </a:lnSpc>
            </a:pPr>
            <a:r>
              <a:rPr lang="en-US" altLang="en-US" sz="2400"/>
              <a:t>Lady Hope was a prolific writer, with some 30 items (dating from 1876 to 1909) listed in the British Museum General Catalogue of Printed Books and the U.S. National Union Catalog.</a:t>
            </a:r>
          </a:p>
          <a:p>
            <a:pPr>
              <a:lnSpc>
                <a:spcPct val="90000"/>
              </a:lnSpc>
            </a:pPr>
            <a:r>
              <a:rPr lang="en-US" altLang="en-US" sz="2400"/>
              <a:t>She and some Christian friends began a ministry to lower-class families in Sussex, beginning with Bible studies for girls, and eventually leading to coffee-houses as substitutes for the pubs, where working-men were ruining their families through drink.  See her book </a:t>
            </a:r>
            <a:r>
              <a:rPr lang="en-US" altLang="en-US" sz="2400" i="1"/>
              <a:t>Our Coffee-Room</a:t>
            </a:r>
            <a:r>
              <a:rPr lang="en-US" altLang="en-US" sz="2400"/>
              <a:t> (1876).</a:t>
            </a:r>
          </a:p>
          <a:p>
            <a:pPr>
              <a:lnSpc>
                <a:spcPct val="90000"/>
              </a:lnSpc>
            </a:pPr>
            <a:r>
              <a:rPr lang="en-US" altLang="en-US" sz="2400"/>
              <a:t>I suspect it was this work that led to the reported meeting with Darwin, as the context suggests she may have been seeking a meeting place in the neighborhood.</a:t>
            </a:r>
          </a:p>
        </p:txBody>
      </p:sp>
    </p:spTree>
    <p:custDataLst>
      <p:tags r:id="rId1"/>
    </p:custDataLst>
  </p:cSld>
  <p:clrMapOvr>
    <a:masterClrMapping/>
  </p:clrMapOvr>
  <p:transition advTm="460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Is the Story True?</a:t>
            </a:r>
          </a:p>
        </p:txBody>
      </p:sp>
      <p:sp>
        <p:nvSpPr>
          <p:cNvPr id="22531" name="Rectangle 3"/>
          <p:cNvSpPr>
            <a:spLocks noGrp="1" noChangeArrowheads="1"/>
          </p:cNvSpPr>
          <p:nvPr>
            <p:ph type="body" idx="1"/>
          </p:nvPr>
        </p:nvSpPr>
        <p:spPr/>
        <p:txBody>
          <a:bodyPr/>
          <a:lstStyle/>
          <a:p>
            <a:pPr>
              <a:lnSpc>
                <a:spcPct val="90000"/>
              </a:lnSpc>
            </a:pPr>
            <a:r>
              <a:rPr lang="en-US" altLang="en-US" sz="2800"/>
              <a:t>Lady Hope is the only one who has reported this incident, so we have no direct corroboration.</a:t>
            </a:r>
          </a:p>
          <a:p>
            <a:pPr>
              <a:lnSpc>
                <a:spcPct val="90000"/>
              </a:lnSpc>
            </a:pPr>
            <a:r>
              <a:rPr lang="en-US" altLang="en-US" sz="2800"/>
              <a:t>Other information about Darwin in his last months (including some correspondence) does not suggest that he made any dramatic changes at this time.</a:t>
            </a:r>
          </a:p>
          <a:p>
            <a:pPr>
              <a:lnSpc>
                <a:spcPct val="90000"/>
              </a:lnSpc>
            </a:pPr>
            <a:r>
              <a:rPr lang="en-US" altLang="en-US" sz="2800"/>
              <a:t>James Moore &amp; Paul Marston have probably done the most thorough research on this topic in Moore</a:t>
            </a:r>
            <a:r>
              <a:rPr lang="en-US" altLang="en-US" sz="2800">
                <a:cs typeface="Arial" charset="0"/>
              </a:rPr>
              <a:t>'</a:t>
            </a:r>
            <a:r>
              <a:rPr lang="en-US" altLang="en-US" sz="2800"/>
              <a:t>s book </a:t>
            </a:r>
            <a:r>
              <a:rPr lang="en-US" altLang="en-US" sz="2800" i="1"/>
              <a:t>The Darwin Legend</a:t>
            </a:r>
            <a:r>
              <a:rPr lang="en-US" altLang="en-US" sz="2800"/>
              <a:t>, and Marston</a:t>
            </a:r>
            <a:r>
              <a:rPr lang="en-US" altLang="en-US" sz="2800">
                <a:cs typeface="Arial" charset="0"/>
              </a:rPr>
              <a:t>'</a:t>
            </a:r>
            <a:r>
              <a:rPr lang="en-US" altLang="en-US" sz="2800"/>
              <a:t>s article </a:t>
            </a:r>
            <a:r>
              <a:rPr lang="en-US" altLang="en-US" sz="2800">
                <a:cs typeface="Arial" charset="0"/>
              </a:rPr>
              <a:t>"</a:t>
            </a:r>
            <a:r>
              <a:rPr lang="en-US" altLang="en-US" sz="2800"/>
              <a:t>Charles Darwin and the Christian Faith.</a:t>
            </a:r>
            <a:r>
              <a:rPr lang="en-US" altLang="en-US" sz="2800">
                <a:cs typeface="Arial" charset="0"/>
              </a:rPr>
              <a:t>"</a:t>
            </a:r>
          </a:p>
        </p:txBody>
      </p:sp>
    </p:spTree>
    <p:custDataLst>
      <p:tags r:id="rId1"/>
    </p:custDataLst>
  </p:cSld>
  <p:clrMapOvr>
    <a:masterClrMapping/>
  </p:clrMapOvr>
  <p:transition advTm="442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Is the Story True?</a:t>
            </a:r>
          </a:p>
        </p:txBody>
      </p:sp>
      <p:sp>
        <p:nvSpPr>
          <p:cNvPr id="23555" name="Rectangle 3"/>
          <p:cNvSpPr>
            <a:spLocks noGrp="1" noChangeArrowheads="1"/>
          </p:cNvSpPr>
          <p:nvPr>
            <p:ph type="body" idx="1"/>
          </p:nvPr>
        </p:nvSpPr>
        <p:spPr/>
        <p:txBody>
          <a:bodyPr/>
          <a:lstStyle/>
          <a:p>
            <a:r>
              <a:rPr lang="en-US" altLang="en-US"/>
              <a:t>It seems to me that we have four alternatives:</a:t>
            </a:r>
          </a:p>
          <a:p>
            <a:pPr lvl="1"/>
            <a:r>
              <a:rPr lang="en-US" altLang="en-US"/>
              <a:t>(1) The whole story is fiction.</a:t>
            </a:r>
          </a:p>
          <a:p>
            <a:pPr lvl="1"/>
            <a:r>
              <a:rPr lang="en-US" altLang="en-US"/>
              <a:t>(2) The event occurred, but Lady Hope exaggerated some of the features.</a:t>
            </a:r>
          </a:p>
          <a:p>
            <a:pPr lvl="1"/>
            <a:r>
              <a:rPr lang="en-US" altLang="en-US"/>
              <a:t>(3) The event occurred as reported, but Darwin was trying to put Lady Hope off.</a:t>
            </a:r>
          </a:p>
          <a:p>
            <a:pPr lvl="1"/>
            <a:r>
              <a:rPr lang="en-US" altLang="en-US"/>
              <a:t>(4) Darwin did become a Christian, but this was covered up by his family.</a:t>
            </a:r>
          </a:p>
        </p:txBody>
      </p:sp>
    </p:spTree>
    <p:custDataLst>
      <p:tags r:id="rId1"/>
    </p:custDataLst>
  </p:cSld>
  <p:clrMapOvr>
    <a:masterClrMapping/>
  </p:clrMapOvr>
  <p:transition advTm="3295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additive="base">
                                        <p:cTn id="31"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(1) The Story is Entirely Fiction</a:t>
            </a:r>
          </a:p>
        </p:txBody>
      </p:sp>
      <p:sp>
        <p:nvSpPr>
          <p:cNvPr id="24579" name="Rectangle 3"/>
          <p:cNvSpPr>
            <a:spLocks noGrp="1" noChangeArrowheads="1"/>
          </p:cNvSpPr>
          <p:nvPr>
            <p:ph type="body" idx="1"/>
          </p:nvPr>
        </p:nvSpPr>
        <p:spPr/>
        <p:txBody>
          <a:bodyPr/>
          <a:lstStyle/>
          <a:p>
            <a:pPr>
              <a:lnSpc>
                <a:spcPct val="90000"/>
              </a:lnSpc>
            </a:pPr>
            <a:r>
              <a:rPr lang="en-US" altLang="en-US"/>
              <a:t>This is the claim of Henrietta, Darwin’s daughter, who was with him in his dying days.</a:t>
            </a:r>
          </a:p>
          <a:p>
            <a:pPr>
              <a:lnSpc>
                <a:spcPct val="90000"/>
              </a:lnSpc>
            </a:pPr>
            <a:r>
              <a:rPr lang="en-US" altLang="en-US"/>
              <a:t>But the story is set some months earlier, when Henrietta was not present.</a:t>
            </a:r>
          </a:p>
          <a:p>
            <a:pPr>
              <a:lnSpc>
                <a:spcPct val="90000"/>
              </a:lnSpc>
            </a:pPr>
            <a:r>
              <a:rPr lang="en-US" altLang="en-US"/>
              <a:t>Moore notes that a number of the details have the ring of truth, and Marston has shown connections between the Darwin family and Lady Hope.</a:t>
            </a:r>
          </a:p>
        </p:txBody>
      </p:sp>
    </p:spTree>
    <p:custDataLst>
      <p:tags r:id="rId1"/>
    </p:custDataLst>
  </p:cSld>
  <p:clrMapOvr>
    <a:masterClrMapping/>
  </p:clrMapOvr>
  <p:transition advTm="4475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(2) True but Exaggerated</a:t>
            </a:r>
          </a:p>
        </p:txBody>
      </p:sp>
      <p:sp>
        <p:nvSpPr>
          <p:cNvPr id="25603" name="Rectangle 3"/>
          <p:cNvSpPr>
            <a:spLocks noGrp="1" noChangeArrowheads="1"/>
          </p:cNvSpPr>
          <p:nvPr>
            <p:ph type="body" idx="1"/>
          </p:nvPr>
        </p:nvSpPr>
        <p:spPr/>
        <p:txBody>
          <a:bodyPr/>
          <a:lstStyle/>
          <a:p>
            <a:r>
              <a:rPr lang="en-US" altLang="en-US" sz="2800"/>
              <a:t>Moore thinks that Lady Hope may have (intentionally or unintentionally) exaggerated the incident.</a:t>
            </a:r>
          </a:p>
          <a:p>
            <a:r>
              <a:rPr lang="en-US" altLang="en-US" sz="2800"/>
              <a:t>The incident occurred nearly 34 years before the Northfield narration (fall of 1881 versus summer of 1915).</a:t>
            </a:r>
          </a:p>
          <a:p>
            <a:r>
              <a:rPr lang="en-US" altLang="en-US" sz="2800"/>
              <a:t>Lady Hope would now be nearly 73 years old.</a:t>
            </a:r>
          </a:p>
          <a:p>
            <a:r>
              <a:rPr lang="en-US" altLang="en-US" sz="2800"/>
              <a:t>She may have elaborated what were more non-committal statements by Darwin.</a:t>
            </a:r>
          </a:p>
        </p:txBody>
      </p:sp>
    </p:spTree>
    <p:custDataLst>
      <p:tags r:id="rId1"/>
    </p:custDataLst>
  </p:cSld>
  <p:clrMapOvr>
    <a:masterClrMapping/>
  </p:clrMapOvr>
  <p:transition advTm="486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(3) Darwin Was Putting Her On </a:t>
            </a:r>
          </a:p>
        </p:txBody>
      </p:sp>
      <p:sp>
        <p:nvSpPr>
          <p:cNvPr id="26627" name="Rectangle 3"/>
          <p:cNvSpPr>
            <a:spLocks noGrp="1" noChangeArrowheads="1"/>
          </p:cNvSpPr>
          <p:nvPr>
            <p:ph type="body" idx="1"/>
          </p:nvPr>
        </p:nvSpPr>
        <p:spPr/>
        <p:txBody>
          <a:bodyPr/>
          <a:lstStyle/>
          <a:p>
            <a:pPr>
              <a:lnSpc>
                <a:spcPct val="90000"/>
              </a:lnSpc>
            </a:pPr>
            <a:r>
              <a:rPr lang="en-US" altLang="en-US"/>
              <a:t>Lady Hope was a noted evangelical.</a:t>
            </a:r>
          </a:p>
          <a:p>
            <a:pPr>
              <a:lnSpc>
                <a:spcPct val="90000"/>
              </a:lnSpc>
            </a:pPr>
            <a:r>
              <a:rPr lang="en-US" altLang="en-US"/>
              <a:t>Darwin was very averse to confrontation.</a:t>
            </a:r>
          </a:p>
          <a:p>
            <a:pPr>
              <a:lnSpc>
                <a:spcPct val="90000"/>
              </a:lnSpc>
            </a:pPr>
            <a:r>
              <a:rPr lang="en-US" altLang="en-US"/>
              <a:t>Though Darwin admired the work of Christianity among the poor, he would have no desire to be evangelized himself.</a:t>
            </a:r>
          </a:p>
          <a:p>
            <a:pPr>
              <a:lnSpc>
                <a:spcPct val="90000"/>
              </a:lnSpc>
            </a:pPr>
            <a:r>
              <a:rPr lang="en-US" altLang="en-US"/>
              <a:t>His earlier theological training would easily have equipped him to be able to use Christian jargon and expound briefly on the Letter to the Hebrews.</a:t>
            </a:r>
          </a:p>
        </p:txBody>
      </p:sp>
    </p:spTree>
    <p:custDataLst>
      <p:tags r:id="rId1"/>
    </p:custDataLst>
  </p:cSld>
  <p:clrMapOvr>
    <a:masterClrMapping/>
  </p:clrMapOvr>
  <p:transition advTm="4374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Introduction</a:t>
            </a:r>
          </a:p>
        </p:txBody>
      </p:sp>
      <p:sp>
        <p:nvSpPr>
          <p:cNvPr id="7171" name="Rectangle 3"/>
          <p:cNvSpPr>
            <a:spLocks noGrp="1" noChangeArrowheads="1"/>
          </p:cNvSpPr>
          <p:nvPr>
            <p:ph type="body" idx="1"/>
          </p:nvPr>
        </p:nvSpPr>
        <p:spPr/>
        <p:txBody>
          <a:bodyPr/>
          <a:lstStyle/>
          <a:p>
            <a:pPr>
              <a:lnSpc>
                <a:spcPct val="90000"/>
              </a:lnSpc>
            </a:pPr>
            <a:r>
              <a:rPr lang="en-US" altLang="en-US" sz="2800"/>
              <a:t>For nearly a century, a story has circulated in various tracts and books that Charles Darwin became a Christian late in his life.</a:t>
            </a:r>
          </a:p>
          <a:p>
            <a:pPr>
              <a:lnSpc>
                <a:spcPct val="90000"/>
              </a:lnSpc>
            </a:pPr>
            <a:r>
              <a:rPr lang="en-US" altLang="en-US" sz="2800"/>
              <a:t>According to the story, a Christian English woman, Lady Hope, visited Darwin and found him reading his Bible enthusiastically.</a:t>
            </a:r>
          </a:p>
          <a:p>
            <a:pPr>
              <a:lnSpc>
                <a:spcPct val="90000"/>
              </a:lnSpc>
            </a:pPr>
            <a:r>
              <a:rPr lang="en-US" altLang="en-US" sz="2800"/>
              <a:t>When asked about his theory of evolution, Darwin is reported to have said these were his unformed ideas as a young man and that people had made a religion out of them.</a:t>
            </a:r>
          </a:p>
        </p:txBody>
      </p:sp>
    </p:spTree>
    <p:custDataLst>
      <p:tags r:id="rId1"/>
    </p:custDataLst>
  </p:cSld>
  <p:clrMapOvr>
    <a:masterClrMapping/>
  </p:clrMapOvr>
  <p:transition advTm="263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(4) Darwin Became a Christian</a:t>
            </a:r>
          </a:p>
        </p:txBody>
      </p:sp>
      <p:sp>
        <p:nvSpPr>
          <p:cNvPr id="27651" name="Rectangle 3"/>
          <p:cNvSpPr>
            <a:spLocks noGrp="1" noChangeArrowheads="1"/>
          </p:cNvSpPr>
          <p:nvPr>
            <p:ph type="body" idx="1"/>
          </p:nvPr>
        </p:nvSpPr>
        <p:spPr/>
        <p:txBody>
          <a:bodyPr/>
          <a:lstStyle/>
          <a:p>
            <a:r>
              <a:rPr lang="en-US" altLang="en-US"/>
              <a:t>This is possible, but it is not supported by any of the other evidence we have of Darwin’s last years and months, in which he comes across as agnostic or at most a deist.</a:t>
            </a:r>
          </a:p>
          <a:p>
            <a:r>
              <a:rPr lang="en-US" altLang="en-US"/>
              <a:t>See his </a:t>
            </a:r>
            <a:r>
              <a:rPr lang="en-US" altLang="en-US" i="1"/>
              <a:t>Autobiography</a:t>
            </a:r>
            <a:r>
              <a:rPr lang="en-US" altLang="en-US"/>
              <a:t> and his correspondence.</a:t>
            </a:r>
          </a:p>
        </p:txBody>
      </p:sp>
    </p:spTree>
    <p:custDataLst>
      <p:tags r:id="rId1"/>
    </p:custDataLst>
  </p:cSld>
  <p:clrMapOvr>
    <a:masterClrMapping/>
  </p:clrMapOvr>
  <p:transition advTm="189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Conclusions</a:t>
            </a:r>
          </a:p>
        </p:txBody>
      </p:sp>
      <p:sp>
        <p:nvSpPr>
          <p:cNvPr id="28675" name="Rectangle 3"/>
          <p:cNvSpPr>
            <a:spLocks noGrp="1" noChangeArrowheads="1"/>
          </p:cNvSpPr>
          <p:nvPr>
            <p:ph type="body" idx="1"/>
          </p:nvPr>
        </p:nvSpPr>
        <p:spPr/>
        <p:txBody>
          <a:bodyPr/>
          <a:lstStyle/>
          <a:p>
            <a:r>
              <a:rPr lang="en-US" altLang="en-US"/>
              <a:t>I would guess that alternatives (2) and (3) are most likely, or even a combination of these two.</a:t>
            </a:r>
          </a:p>
          <a:p>
            <a:r>
              <a:rPr lang="en-US" altLang="en-US"/>
              <a:t>We will probably not gain certainty on this matter until the Last Judgment.</a:t>
            </a:r>
          </a:p>
          <a:p>
            <a:r>
              <a:rPr lang="en-US" altLang="en-US"/>
              <a:t>For further information, consult the bibliography in the next panel.</a:t>
            </a:r>
          </a:p>
        </p:txBody>
      </p:sp>
    </p:spTree>
    <p:custDataLst>
      <p:tags r:id="rId1"/>
    </p:custDataLst>
  </p:cSld>
  <p:clrMapOvr>
    <a:masterClrMapping/>
  </p:clrMapOvr>
  <p:transition advTm="348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For Further Reading</a:t>
            </a:r>
          </a:p>
        </p:txBody>
      </p:sp>
      <p:sp>
        <p:nvSpPr>
          <p:cNvPr id="3075" name="Rectangle 3"/>
          <p:cNvSpPr>
            <a:spLocks noGrp="1" noChangeArrowheads="1"/>
          </p:cNvSpPr>
          <p:nvPr>
            <p:ph type="body" idx="1"/>
          </p:nvPr>
        </p:nvSpPr>
        <p:spPr/>
        <p:txBody>
          <a:bodyPr/>
          <a:lstStyle/>
          <a:p>
            <a:pPr>
              <a:lnSpc>
                <a:spcPct val="90000"/>
              </a:lnSpc>
            </a:pPr>
            <a:r>
              <a:rPr lang="en-US" altLang="en-US" sz="2400"/>
              <a:t>David Herbert, </a:t>
            </a:r>
            <a:r>
              <a:rPr lang="en-US" altLang="en-US" sz="2400" i="1"/>
              <a:t>Charles Darwin</a:t>
            </a:r>
            <a:r>
              <a:rPr lang="en-US" altLang="en-US" sz="2400" i="1">
                <a:cs typeface="Arial" charset="0"/>
              </a:rPr>
              <a:t>'</a:t>
            </a:r>
            <a:r>
              <a:rPr lang="en-US" altLang="en-US" sz="2400" i="1"/>
              <a:t>s Religious Views</a:t>
            </a:r>
            <a:r>
              <a:rPr lang="en-US" altLang="en-US" sz="2400"/>
              <a:t> (1990).</a:t>
            </a:r>
          </a:p>
          <a:p>
            <a:pPr>
              <a:lnSpc>
                <a:spcPct val="90000"/>
              </a:lnSpc>
            </a:pPr>
            <a:r>
              <a:rPr lang="en-US" altLang="en-US" sz="2400"/>
              <a:t>Lady Hope, </a:t>
            </a:r>
            <a:r>
              <a:rPr lang="en-US" altLang="en-US" sz="2400">
                <a:cs typeface="Arial" charset="0"/>
              </a:rPr>
              <a:t>"</a:t>
            </a:r>
            <a:r>
              <a:rPr lang="en-US" altLang="en-US" sz="2400"/>
              <a:t>Darwin and Christianity,</a:t>
            </a:r>
            <a:r>
              <a:rPr lang="en-US" altLang="en-US" sz="2400">
                <a:cs typeface="Arial" charset="0"/>
              </a:rPr>
              <a:t>"</a:t>
            </a:r>
            <a:r>
              <a:rPr lang="en-US" altLang="en-US" sz="2400"/>
              <a:t> </a:t>
            </a:r>
            <a:r>
              <a:rPr lang="en-US" altLang="en-US" sz="2400" i="1"/>
              <a:t>The Watchman-Examiner</a:t>
            </a:r>
            <a:r>
              <a:rPr lang="en-US" altLang="en-US" sz="2400"/>
              <a:t>, new series 3 (19 August 1915): 1071.</a:t>
            </a:r>
          </a:p>
          <a:p>
            <a:pPr>
              <a:lnSpc>
                <a:spcPct val="90000"/>
              </a:lnSpc>
            </a:pPr>
            <a:r>
              <a:rPr lang="en-US" altLang="en-US" sz="2400"/>
              <a:t>Paul Marston, </a:t>
            </a:r>
            <a:r>
              <a:rPr lang="en-US" altLang="en-US" sz="2400">
                <a:cs typeface="Arial" charset="0"/>
              </a:rPr>
              <a:t>"</a:t>
            </a:r>
            <a:r>
              <a:rPr lang="en-US" altLang="en-US" sz="2400"/>
              <a:t>Charles Darwin and Christian Faith,</a:t>
            </a:r>
            <a:r>
              <a:rPr lang="en-US" altLang="en-US" sz="2400">
                <a:cs typeface="Arial" charset="0"/>
              </a:rPr>
              <a:t>"</a:t>
            </a:r>
            <a:r>
              <a:rPr lang="en-US" altLang="en-US" sz="2400"/>
              <a:t> </a:t>
            </a:r>
            <a:r>
              <a:rPr lang="en-US" altLang="en-US" sz="2400">
                <a:hlinkClick r:id="rId3"/>
              </a:rPr>
              <a:t>http://scibel.gospelcom.net/content/scibelarticles.php?id=3</a:t>
            </a:r>
            <a:r>
              <a:rPr lang="en-US" altLang="en-US" sz="2400"/>
              <a:t>. </a:t>
            </a:r>
          </a:p>
          <a:p>
            <a:pPr>
              <a:lnSpc>
                <a:spcPct val="90000"/>
              </a:lnSpc>
            </a:pPr>
            <a:r>
              <a:rPr lang="en-US" altLang="en-US" sz="2400"/>
              <a:t>James Moore, </a:t>
            </a:r>
            <a:r>
              <a:rPr lang="en-US" altLang="en-US" sz="2400" i="1"/>
              <a:t>The Darwin Legend</a:t>
            </a:r>
            <a:r>
              <a:rPr lang="en-US" altLang="en-US" sz="2400"/>
              <a:t> (1994).</a:t>
            </a:r>
          </a:p>
          <a:p>
            <a:pPr>
              <a:lnSpc>
                <a:spcPct val="90000"/>
              </a:lnSpc>
            </a:pPr>
            <a:r>
              <a:rPr lang="en-US" altLang="en-US" sz="2400"/>
              <a:t>Robert C Newman, </a:t>
            </a:r>
            <a:r>
              <a:rPr lang="en-US" altLang="en-US" sz="2400">
                <a:cs typeface="Arial" charset="0"/>
              </a:rPr>
              <a:t>"</a:t>
            </a:r>
            <a:r>
              <a:rPr lang="en-US" altLang="en-US" sz="2400"/>
              <a:t>The Darwin Conversion Story: An Update,</a:t>
            </a:r>
            <a:r>
              <a:rPr lang="en-US" altLang="en-US" sz="2400">
                <a:cs typeface="Arial" charset="0"/>
              </a:rPr>
              <a:t>"</a:t>
            </a:r>
            <a:r>
              <a:rPr lang="en-US" altLang="en-US" sz="2400"/>
              <a:t> </a:t>
            </a:r>
            <a:r>
              <a:rPr lang="en-US" altLang="en-US" sz="2400" i="1"/>
              <a:t>Creation Research Society Quarterly</a:t>
            </a:r>
            <a:r>
              <a:rPr lang="en-US" altLang="en-US" sz="2400"/>
              <a:t> 29 (1992): 70-72.</a:t>
            </a:r>
          </a:p>
          <a:p>
            <a:pPr>
              <a:lnSpc>
                <a:spcPct val="90000"/>
              </a:lnSpc>
            </a:pPr>
            <a:r>
              <a:rPr lang="en-US" altLang="en-US" sz="2400"/>
              <a:t>W. Rusch and J. W. Klotz, </a:t>
            </a:r>
            <a:r>
              <a:rPr lang="en-US" altLang="en-US" sz="2400" i="1"/>
              <a:t>Did Charles Darwin Become a Christian?</a:t>
            </a:r>
            <a:r>
              <a:rPr lang="en-US" altLang="en-US" sz="2400"/>
              <a:t> (1988).</a:t>
            </a:r>
          </a:p>
          <a:p>
            <a:pPr>
              <a:lnSpc>
                <a:spcPct val="90000"/>
              </a:lnSpc>
            </a:pPr>
            <a:endParaRPr lang="en-US" altLang="en-US" sz="2400"/>
          </a:p>
        </p:txBody>
      </p:sp>
    </p:spTree>
    <p:custDataLst>
      <p:tags r:id="rId1"/>
    </p:custDataLst>
  </p:cSld>
  <p:clrMapOvr>
    <a:masterClrMapping/>
  </p:clrMapOvr>
  <p:transition advTm="833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5">
                                            <p:txEl>
                                              <p:pRg st="5" end="5"/>
                                            </p:txEl>
                                          </p:spTgt>
                                        </p:tgtEl>
                                        <p:attrNameLst>
                                          <p:attrName>style.visibility</p:attrName>
                                        </p:attrNameLst>
                                      </p:cBhvr>
                                      <p:to>
                                        <p:strVal val="visible"/>
                                      </p:to>
                                    </p:set>
                                    <p:anim calcmode="lin" valueType="num">
                                      <p:cBhvr additive="base">
                                        <p:cTn id="37"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darwin_charles"/>
          <p:cNvPicPr>
            <a:picLocks noChangeAspect="1" noChangeArrowheads="1"/>
          </p:cNvPicPr>
          <p:nvPr/>
        </p:nvPicPr>
        <p:blipFill>
          <a:blip r:embed="rId3">
            <a:lum bright="50000" contrast="-50000"/>
            <a:extLst>
              <a:ext uri="{28A0092B-C50C-407E-A947-70E740481C1C}">
                <a14:useLocalDpi xmlns:a14="http://schemas.microsoft.com/office/drawing/2010/main" val="0"/>
              </a:ext>
            </a:extLst>
          </a:blip>
          <a:srcRect/>
          <a:stretch>
            <a:fillRect/>
          </a:stretch>
        </p:blipFill>
        <p:spPr bwMode="auto">
          <a:xfrm>
            <a:off x="1828800" y="750888"/>
            <a:ext cx="5486400" cy="5356225"/>
          </a:xfrm>
          <a:prstGeom prst="rect">
            <a:avLst/>
          </a:prstGeom>
          <a:noFill/>
          <a:extLst>
            <a:ext uri="{909E8E84-426E-40DD-AFC4-6F175D3DCCD1}">
              <a14:hiddenFill xmlns:a14="http://schemas.microsoft.com/office/drawing/2010/main">
                <a:solidFill>
                  <a:srgbClr val="FFFFFF"/>
                </a:solidFill>
              </a14:hiddenFill>
            </a:ext>
          </a:extLst>
        </p:spPr>
      </p:pic>
      <p:sp>
        <p:nvSpPr>
          <p:cNvPr id="4100" name="Rectangle 4"/>
          <p:cNvSpPr>
            <a:spLocks noGrp="1" noChangeArrowheads="1"/>
          </p:cNvSpPr>
          <p:nvPr>
            <p:ph type="ctrTitle"/>
          </p:nvPr>
        </p:nvSpPr>
        <p:spPr/>
        <p:txBody>
          <a:bodyPr/>
          <a:lstStyle/>
          <a:p>
            <a:r>
              <a:rPr lang="en-US" altLang="en-US"/>
              <a:t>The End</a:t>
            </a:r>
          </a:p>
        </p:txBody>
      </p:sp>
      <p:sp>
        <p:nvSpPr>
          <p:cNvPr id="4101"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1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500" fill="hold"/>
                                        <p:tgtEl>
                                          <p:spTgt spid="4100"/>
                                        </p:tgtEl>
                                        <p:attrNameLst>
                                          <p:attrName>ppt_w</p:attrName>
                                        </p:attrNameLst>
                                      </p:cBhvr>
                                      <p:tavLst>
                                        <p:tav tm="0">
                                          <p:val>
                                            <p:fltVal val="0"/>
                                          </p:val>
                                        </p:tav>
                                        <p:tav tm="100000">
                                          <p:val>
                                            <p:strVal val="#ppt_w"/>
                                          </p:val>
                                        </p:tav>
                                      </p:tavLst>
                                    </p:anim>
                                    <p:anim calcmode="lin" valueType="num">
                                      <p:cBhvr>
                                        <p:cTn id="8" dur="500" fill="hold"/>
                                        <p:tgtEl>
                                          <p:spTgt spid="41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Introduction</a:t>
            </a:r>
          </a:p>
        </p:txBody>
      </p:sp>
      <p:sp>
        <p:nvSpPr>
          <p:cNvPr id="8195" name="Rectangle 3"/>
          <p:cNvSpPr>
            <a:spLocks noGrp="1" noChangeArrowheads="1"/>
          </p:cNvSpPr>
          <p:nvPr>
            <p:ph type="body" idx="1"/>
          </p:nvPr>
        </p:nvSpPr>
        <p:spPr/>
        <p:txBody>
          <a:bodyPr/>
          <a:lstStyle/>
          <a:p>
            <a:r>
              <a:rPr lang="en-US" altLang="en-US"/>
              <a:t>It would be great if it turned out that Darwin found Jesus as his savior before he died.</a:t>
            </a:r>
          </a:p>
          <a:p>
            <a:r>
              <a:rPr lang="en-US" altLang="en-US"/>
              <a:t>But is the story true?</a:t>
            </a:r>
          </a:p>
          <a:p>
            <a:r>
              <a:rPr lang="en-US" altLang="en-US"/>
              <a:t>What can we find out about it?</a:t>
            </a:r>
          </a:p>
          <a:p>
            <a:pPr lvl="1"/>
            <a:r>
              <a:rPr lang="en-US" altLang="en-US"/>
              <a:t>Who is </a:t>
            </a:r>
            <a:r>
              <a:rPr lang="en-US" altLang="en-US">
                <a:cs typeface="Arial" charset="0"/>
              </a:rPr>
              <a:t>"</a:t>
            </a:r>
            <a:r>
              <a:rPr lang="en-US" altLang="en-US"/>
              <a:t>Lady Hope</a:t>
            </a:r>
            <a:r>
              <a:rPr lang="en-US" altLang="en-US">
                <a:cs typeface="Arial" charset="0"/>
              </a:rPr>
              <a:t>"</a:t>
            </a:r>
            <a:r>
              <a:rPr lang="en-US" altLang="en-US"/>
              <a:t>?</a:t>
            </a:r>
          </a:p>
          <a:p>
            <a:pPr lvl="1"/>
            <a:r>
              <a:rPr lang="en-US" altLang="en-US"/>
              <a:t>Did she ever have this conversation?</a:t>
            </a:r>
          </a:p>
          <a:p>
            <a:r>
              <a:rPr lang="en-US" altLang="en-US"/>
              <a:t>That</a:t>
            </a:r>
            <a:r>
              <a:rPr lang="en-US" altLang="en-US">
                <a:cs typeface="Arial" charset="0"/>
              </a:rPr>
              <a:t>'</a:t>
            </a:r>
            <a:r>
              <a:rPr lang="en-US" altLang="en-US"/>
              <a:t>s what we want to consider here.</a:t>
            </a:r>
          </a:p>
        </p:txBody>
      </p:sp>
    </p:spTree>
    <p:custDataLst>
      <p:tags r:id="rId1"/>
    </p:custDataLst>
  </p:cSld>
  <p:clrMapOvr>
    <a:masterClrMapping/>
  </p:clrMapOvr>
  <p:transition advTm="180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195">
                                            <p:txEl>
                                              <p:pRg st="5" end="5"/>
                                            </p:txEl>
                                          </p:spTgt>
                                        </p:tgtEl>
                                        <p:attrNameLst>
                                          <p:attrName>style.visibility</p:attrName>
                                        </p:attrNameLst>
                                      </p:cBhvr>
                                      <p:to>
                                        <p:strVal val="visible"/>
                                      </p:to>
                                    </p:set>
                                    <p:anim calcmode="lin" valueType="num">
                                      <p:cBhvr additive="base">
                                        <p:cTn id="37"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Tracking Down the Story</a:t>
            </a:r>
          </a:p>
        </p:txBody>
      </p:sp>
      <p:sp>
        <p:nvSpPr>
          <p:cNvPr id="9219" name="Rectangle 3"/>
          <p:cNvSpPr>
            <a:spLocks noGrp="1" noChangeArrowheads="1"/>
          </p:cNvSpPr>
          <p:nvPr>
            <p:ph type="body" idx="1"/>
          </p:nvPr>
        </p:nvSpPr>
        <p:spPr/>
        <p:txBody>
          <a:bodyPr/>
          <a:lstStyle/>
          <a:p>
            <a:pPr>
              <a:lnSpc>
                <a:spcPct val="90000"/>
              </a:lnSpc>
            </a:pPr>
            <a:r>
              <a:rPr lang="en-US" altLang="en-US"/>
              <a:t>The tracts generally mention </a:t>
            </a:r>
            <a:r>
              <a:rPr lang="en-US" altLang="en-US">
                <a:cs typeface="Arial" charset="0"/>
              </a:rPr>
              <a:t>"</a:t>
            </a:r>
            <a:r>
              <a:rPr lang="en-US" altLang="en-US"/>
              <a:t>Lady Hope</a:t>
            </a:r>
            <a:r>
              <a:rPr lang="en-US" altLang="en-US">
                <a:cs typeface="Arial" charset="0"/>
              </a:rPr>
              <a:t>"</a:t>
            </a:r>
            <a:r>
              <a:rPr lang="en-US" altLang="en-US"/>
              <a:t> as the narrator of the incident.</a:t>
            </a:r>
          </a:p>
          <a:p>
            <a:pPr>
              <a:lnSpc>
                <a:spcPct val="90000"/>
              </a:lnSpc>
            </a:pPr>
            <a:r>
              <a:rPr lang="en-US" altLang="en-US"/>
              <a:t>A number of them mention that the story was given at Northfield on August 15, 1915, and that it was later published in the </a:t>
            </a:r>
            <a:r>
              <a:rPr lang="en-US" altLang="en-US" i="1"/>
              <a:t>Watchman-Examiner</a:t>
            </a:r>
            <a:r>
              <a:rPr lang="en-US" altLang="en-US"/>
              <a:t>.</a:t>
            </a:r>
          </a:p>
          <a:p>
            <a:pPr>
              <a:lnSpc>
                <a:spcPct val="90000"/>
              </a:lnSpc>
            </a:pPr>
            <a:r>
              <a:rPr lang="en-US" altLang="en-US"/>
              <a:t>Up until 1991, none of the recent investigators had ever seen the original story.</a:t>
            </a:r>
          </a:p>
        </p:txBody>
      </p:sp>
    </p:spTree>
    <p:custDataLst>
      <p:tags r:id="rId1"/>
    </p:custDataLst>
  </p:cSld>
  <p:clrMapOvr>
    <a:masterClrMapping/>
  </p:clrMapOvr>
  <p:transition advTm="221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Tracking Down the Story</a:t>
            </a:r>
          </a:p>
        </p:txBody>
      </p:sp>
      <p:sp>
        <p:nvSpPr>
          <p:cNvPr id="10243" name="Rectangle 3"/>
          <p:cNvSpPr>
            <a:spLocks noGrp="1" noChangeArrowheads="1"/>
          </p:cNvSpPr>
          <p:nvPr>
            <p:ph type="body" idx="1"/>
          </p:nvPr>
        </p:nvSpPr>
        <p:spPr/>
        <p:txBody>
          <a:bodyPr/>
          <a:lstStyle/>
          <a:p>
            <a:pPr>
              <a:lnSpc>
                <a:spcPct val="90000"/>
              </a:lnSpc>
            </a:pPr>
            <a:r>
              <a:rPr lang="en-US" altLang="en-US"/>
              <a:t>In the summer of 1991, I found the original account in the Library of Congress.</a:t>
            </a:r>
          </a:p>
          <a:p>
            <a:pPr>
              <a:lnSpc>
                <a:spcPct val="90000"/>
              </a:lnSpc>
            </a:pPr>
            <a:r>
              <a:rPr lang="en-US" altLang="en-US"/>
              <a:t>It turns out that the </a:t>
            </a:r>
            <a:r>
              <a:rPr lang="en-US" altLang="en-US" i="1"/>
              <a:t>Watchman-Examiner</a:t>
            </a:r>
            <a:r>
              <a:rPr lang="en-US" altLang="en-US"/>
              <a:t> was a national Baptist newspaper issued weekly from Boston and New York since 1819, and the Library of Congress has a nearly complete run of the paper.</a:t>
            </a:r>
          </a:p>
          <a:p>
            <a:pPr>
              <a:lnSpc>
                <a:spcPct val="90000"/>
              </a:lnSpc>
            </a:pPr>
            <a:r>
              <a:rPr lang="en-US" altLang="en-US"/>
              <a:t>The account appears in the issue of August 19, 1915, as follows:</a:t>
            </a:r>
          </a:p>
        </p:txBody>
      </p:sp>
    </p:spTree>
    <p:custDataLst>
      <p:tags r:id="rId1"/>
    </p:custDataLst>
  </p:cSld>
  <p:clrMapOvr>
    <a:masterClrMapping/>
  </p:clrMapOvr>
  <p:transition advTm="2446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WatchmanExami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900" y="0"/>
            <a:ext cx="6680200"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68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checkerboard(across)">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z="4000"/>
              <a:t>Darwin &amp; Christianity </a:t>
            </a:r>
            <a:br>
              <a:rPr lang="en-US" altLang="en-US" sz="4000"/>
            </a:br>
            <a:r>
              <a:rPr lang="en-US" altLang="en-US" sz="2800"/>
              <a:t>by Lady Hope</a:t>
            </a:r>
          </a:p>
        </p:txBody>
      </p:sp>
      <p:sp>
        <p:nvSpPr>
          <p:cNvPr id="14340" name="Text Box 4"/>
          <p:cNvSpPr txBox="1">
            <a:spLocks noChangeArrowheads="1"/>
          </p:cNvSpPr>
          <p:nvPr/>
        </p:nvSpPr>
        <p:spPr bwMode="auto">
          <a:xfrm>
            <a:off x="381000" y="1524000"/>
            <a:ext cx="84582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It was on one of those glorious autumn afternoons, that we sometimes enjoy in England, when I was asked to go in and sit with the well known professor, Charles Darwin. He was almost bedridden for some months before he died. I used to feel when I saw him that his fine presence would make a grand picture for our Royal Academy, but never did I think so more strongly than on this particular occasion. He was sitting up in bed, wearing a soft embroidered dressing gown, of rather a rich purple shade. Propped up by pillows, he was gazing out on a far-stretching scene of woods and cornfields, which glowed in the light of one of those marvelous sunsets which are the beauty of Kent and Surrey.  His noble forehead and fine features seemed to be lit up with pleasure as I entered the room.</a:t>
            </a:r>
          </a:p>
        </p:txBody>
      </p:sp>
    </p:spTree>
    <p:custDataLst>
      <p:tags r:id="rId1"/>
    </p:custDataLst>
  </p:cSld>
  <p:clrMapOvr>
    <a:masterClrMapping/>
  </p:clrMapOvr>
  <p:transition advTm="5004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checkerboard(across)">
                                      <p:cBhvr>
                                        <p:cTn id="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457200" y="457200"/>
            <a:ext cx="815340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He waved his hand toward the window as he pointed out the scene beyond, while in the other hand he held an open Bible, which he was always studying. </a:t>
            </a:r>
            <a:r>
              <a:rPr lang="en-US" altLang="en-US" sz="2400">
                <a:cs typeface="Arial" charset="0"/>
              </a:rPr>
              <a:t>"</a:t>
            </a:r>
            <a:r>
              <a:rPr lang="en-US" altLang="en-US" sz="2400"/>
              <a:t>What are you reading now?</a:t>
            </a:r>
            <a:r>
              <a:rPr lang="en-US" altLang="en-US" sz="2400">
                <a:cs typeface="Arial" charset="0"/>
              </a:rPr>
              <a:t>"</a:t>
            </a:r>
            <a:r>
              <a:rPr lang="en-US" altLang="en-US" sz="2400"/>
              <a:t> I asked as I seated myself by his bedside. </a:t>
            </a:r>
            <a:r>
              <a:rPr lang="en-US" altLang="en-US" sz="2400">
                <a:cs typeface="Arial" charset="0"/>
              </a:rPr>
              <a:t>"</a:t>
            </a:r>
            <a:r>
              <a:rPr lang="en-US" altLang="en-US" sz="2400"/>
              <a:t>Hebrews!</a:t>
            </a:r>
            <a:r>
              <a:rPr lang="en-US" altLang="en-US" sz="2400">
                <a:cs typeface="Arial" charset="0"/>
              </a:rPr>
              <a:t>"</a:t>
            </a:r>
            <a:r>
              <a:rPr lang="en-US" altLang="en-US" sz="2400"/>
              <a:t> he answered</a:t>
            </a:r>
            <a:r>
              <a:rPr lang="en-US" altLang="en-US" sz="2400">
                <a:cs typeface="Arial" charset="0"/>
              </a:rPr>
              <a:t>– "still Hebrews. 'The royal Book,' I call it. Isn't it grand?" Then, placing his finger on certain passages, he commented on them. I made some allusion to the strong opinions expressed by many persons on the history of the Creation, its grandeur, and then their treatment of the earlier chapters of the Book of Genesis. He seemed greatly distressed, his fingers twitched nervously, and a look of agony came over his face as he said: "I was a young man with unformed ideas. I threw out queries, suggestions, wondering all the time over everything; and to my astonishment the ideas took like wildfire. People made a religion of them."</a:t>
            </a:r>
          </a:p>
        </p:txBody>
      </p:sp>
    </p:spTree>
    <p:custDataLst>
      <p:tags r:id="rId1"/>
    </p:custDataLst>
  </p:cSld>
  <p:clrMapOvr>
    <a:masterClrMapping/>
  </p:clrMapOvr>
  <p:transition advTm="5651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checkerboard(across)">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457200" y="914400"/>
            <a:ext cx="81534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Then he paused, and after a few more sentences on </a:t>
            </a:r>
            <a:r>
              <a:rPr lang="en-US" altLang="en-US" sz="2400">
                <a:cs typeface="Arial" charset="0"/>
              </a:rPr>
              <a:t>'</a:t>
            </a:r>
            <a:r>
              <a:rPr lang="en-US" altLang="en-US" sz="2400"/>
              <a:t>the holiness of God</a:t>
            </a:r>
            <a:r>
              <a:rPr lang="en-US" altLang="en-US" sz="2400">
                <a:cs typeface="Arial" charset="0"/>
              </a:rPr>
              <a:t>'</a:t>
            </a:r>
            <a:r>
              <a:rPr lang="en-US" altLang="en-US" sz="2400"/>
              <a:t> and </a:t>
            </a:r>
            <a:r>
              <a:rPr lang="en-US" altLang="en-US" sz="2400">
                <a:cs typeface="Arial" charset="0"/>
              </a:rPr>
              <a:t>'</a:t>
            </a:r>
            <a:r>
              <a:rPr lang="en-US" altLang="en-US" sz="2400"/>
              <a:t>the grandeur of this Book,</a:t>
            </a:r>
            <a:r>
              <a:rPr lang="en-US" altLang="en-US" sz="2400">
                <a:cs typeface="Arial" charset="0"/>
              </a:rPr>
              <a:t>'</a:t>
            </a:r>
            <a:r>
              <a:rPr lang="en-US" altLang="en-US" sz="2400"/>
              <a:t> looking at the Bible which he was holding tenderly all the time, he suddenly said: </a:t>
            </a:r>
            <a:r>
              <a:rPr lang="en-US" altLang="en-US" sz="2400">
                <a:cs typeface="Arial" charset="0"/>
              </a:rPr>
              <a:t>"</a:t>
            </a:r>
            <a:r>
              <a:rPr lang="en-US" altLang="en-US" sz="2400"/>
              <a:t>I have a summer house in the garden, which holds about thirty people. It is over there,</a:t>
            </a:r>
            <a:r>
              <a:rPr lang="en-US" altLang="en-US" sz="2400">
                <a:cs typeface="Arial" charset="0"/>
              </a:rPr>
              <a:t>"</a:t>
            </a:r>
            <a:r>
              <a:rPr lang="en-US" altLang="en-US" sz="2400"/>
              <a:t> pointing through the open window. </a:t>
            </a:r>
            <a:r>
              <a:rPr lang="en-US" altLang="en-US" sz="2400">
                <a:cs typeface="Arial" charset="0"/>
              </a:rPr>
              <a:t>"</a:t>
            </a:r>
            <a:r>
              <a:rPr lang="en-US" altLang="en-US" sz="2400"/>
              <a:t>I want you very much to speak there. I know you read the Bible in the villages. To-morrow afternoon I should like the servants on the place, some tenants and a few of the neighbors to gather there. Will you speak to them?</a:t>
            </a:r>
            <a:r>
              <a:rPr lang="en-US" altLang="en-US" sz="2400">
                <a:cs typeface="Arial" charset="0"/>
              </a:rPr>
              <a:t>"</a:t>
            </a:r>
            <a:r>
              <a:rPr lang="en-US" altLang="en-US" sz="2400"/>
              <a:t> </a:t>
            </a:r>
            <a:r>
              <a:rPr lang="en-US" altLang="en-US" sz="2400">
                <a:cs typeface="Arial" charset="0"/>
              </a:rPr>
              <a:t>"</a:t>
            </a:r>
            <a:r>
              <a:rPr lang="en-US" altLang="en-US" sz="2400"/>
              <a:t>What shall I speak about?</a:t>
            </a:r>
            <a:r>
              <a:rPr lang="en-US" altLang="en-US" sz="2400">
                <a:cs typeface="Arial" charset="0"/>
              </a:rPr>
              <a:t>"</a:t>
            </a:r>
            <a:r>
              <a:rPr lang="en-US" altLang="en-US" sz="2400"/>
              <a:t> I asked.  </a:t>
            </a:r>
            <a:r>
              <a:rPr lang="en-US" altLang="en-US" sz="2400">
                <a:cs typeface="Arial" charset="0"/>
              </a:rPr>
              <a:t>"</a:t>
            </a:r>
            <a:r>
              <a:rPr lang="en-US" altLang="en-US" sz="2400"/>
              <a:t>Christ Jesus!</a:t>
            </a:r>
            <a:r>
              <a:rPr lang="en-US" altLang="en-US" sz="2400">
                <a:cs typeface="Arial" charset="0"/>
              </a:rPr>
              <a:t>"</a:t>
            </a:r>
            <a:r>
              <a:rPr lang="en-US" altLang="en-US" sz="2400"/>
              <a:t> he replied in a clear, emphatic voice, adding in a lower tone, </a:t>
            </a:r>
            <a:r>
              <a:rPr lang="en-US" altLang="en-US" sz="2400">
                <a:cs typeface="Arial" charset="0"/>
              </a:rPr>
              <a:t>"</a:t>
            </a:r>
            <a:r>
              <a:rPr lang="en-US" altLang="en-US" sz="2400"/>
              <a:t>and his salvation. Is not that the best theme? And then I want you to sing some hymns with them. You lead on your small instrument, do you not?</a:t>
            </a:r>
            <a:r>
              <a:rPr lang="en-US" altLang="en-US" sz="2400">
                <a:cs typeface="Arial" charset="0"/>
              </a:rPr>
              <a:t>"</a:t>
            </a:r>
          </a:p>
        </p:txBody>
      </p:sp>
    </p:spTree>
    <p:custDataLst>
      <p:tags r:id="rId1"/>
    </p:custDataLst>
  </p:cSld>
  <p:clrMapOvr>
    <a:masterClrMapping/>
  </p:clrMapOvr>
  <p:transition advTm="398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checkerboard(across)">
                                      <p:cBhvr>
                                        <p:cTn id="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3.6"/>
</p:tagLst>
</file>

<file path=ppt/tags/tag10.xml><?xml version="1.0" encoding="utf-8"?>
<p:tagLst xmlns:a="http://schemas.openxmlformats.org/drawingml/2006/main" xmlns:r="http://schemas.openxmlformats.org/officeDocument/2006/relationships" xmlns:p="http://schemas.openxmlformats.org/presentationml/2006/main">
  <p:tag name="TIMING" val="|0.2"/>
</p:tagLst>
</file>

<file path=ppt/tags/tag11.xml><?xml version="1.0" encoding="utf-8"?>
<p:tagLst xmlns:a="http://schemas.openxmlformats.org/drawingml/2006/main" xmlns:r="http://schemas.openxmlformats.org/officeDocument/2006/relationships" xmlns:p="http://schemas.openxmlformats.org/presentationml/2006/main">
  <p:tag name="TIMING" val="|0.8|13.7|8.7"/>
</p:tagLst>
</file>

<file path=ppt/tags/tag12.xml><?xml version="1.0" encoding="utf-8"?>
<p:tagLst xmlns:a="http://schemas.openxmlformats.org/drawingml/2006/main" xmlns:r="http://schemas.openxmlformats.org/officeDocument/2006/relationships" xmlns:p="http://schemas.openxmlformats.org/presentationml/2006/main">
  <p:tag name="TIMING" val="|0.3|10.5|10.6"/>
</p:tagLst>
</file>

<file path=ppt/tags/tag13.xml><?xml version="1.0" encoding="utf-8"?>
<p:tagLst xmlns:a="http://schemas.openxmlformats.org/drawingml/2006/main" xmlns:r="http://schemas.openxmlformats.org/officeDocument/2006/relationships" xmlns:p="http://schemas.openxmlformats.org/presentationml/2006/main">
  <p:tag name="TIMING" val="|0.3|2|10.6"/>
</p:tagLst>
</file>

<file path=ppt/tags/tag14.xml><?xml version="1.0" encoding="utf-8"?>
<p:tagLst xmlns:a="http://schemas.openxmlformats.org/drawingml/2006/main" xmlns:r="http://schemas.openxmlformats.org/officeDocument/2006/relationships" xmlns:p="http://schemas.openxmlformats.org/presentationml/2006/main">
  <p:tag name="TIMING" val="|0.2|16.1|19.6"/>
</p:tagLst>
</file>

<file path=ppt/tags/tag15.xml><?xml version="1.0" encoding="utf-8"?>
<p:tagLst xmlns:a="http://schemas.openxmlformats.org/drawingml/2006/main" xmlns:r="http://schemas.openxmlformats.org/officeDocument/2006/relationships" xmlns:p="http://schemas.openxmlformats.org/presentationml/2006/main">
  <p:tag name="TIMING" val="|0.2|6.4|8.9"/>
</p:tagLst>
</file>

<file path=ppt/tags/tag16.xml><?xml version="1.0" encoding="utf-8"?>
<p:tagLst xmlns:a="http://schemas.openxmlformats.org/drawingml/2006/main" xmlns:r="http://schemas.openxmlformats.org/officeDocument/2006/relationships" xmlns:p="http://schemas.openxmlformats.org/presentationml/2006/main">
  <p:tag name="TIMING" val="|0.4|4|4.1|4.6|11.8"/>
</p:tagLst>
</file>

<file path=ppt/tags/tag17.xml><?xml version="1.0" encoding="utf-8"?>
<p:tagLst xmlns:a="http://schemas.openxmlformats.org/drawingml/2006/main" xmlns:r="http://schemas.openxmlformats.org/officeDocument/2006/relationships" xmlns:p="http://schemas.openxmlformats.org/presentationml/2006/main">
  <p:tag name="TIMING" val="|4.8|7.3|8.2"/>
</p:tagLst>
</file>

<file path=ppt/tags/tag18.xml><?xml version="1.0" encoding="utf-8"?>
<p:tagLst xmlns:a="http://schemas.openxmlformats.org/drawingml/2006/main" xmlns:r="http://schemas.openxmlformats.org/officeDocument/2006/relationships" xmlns:p="http://schemas.openxmlformats.org/presentationml/2006/main">
  <p:tag name="TIMING" val="|0.4|6.8|18.4|11.5"/>
</p:tagLst>
</file>

<file path=ppt/tags/tag19.xml><?xml version="1.0" encoding="utf-8"?>
<p:tagLst xmlns:a="http://schemas.openxmlformats.org/drawingml/2006/main" xmlns:r="http://schemas.openxmlformats.org/officeDocument/2006/relationships" xmlns:p="http://schemas.openxmlformats.org/presentationml/2006/main">
  <p:tag name="TIMING" val="|0.6|9.2|10.6|8.8"/>
</p:tagLst>
</file>

<file path=ppt/tags/tag2.xml><?xml version="1.0" encoding="utf-8"?>
<p:tagLst xmlns:a="http://schemas.openxmlformats.org/drawingml/2006/main" xmlns:r="http://schemas.openxmlformats.org/officeDocument/2006/relationships" xmlns:p="http://schemas.openxmlformats.org/presentationml/2006/main">
  <p:tag name="TIMING" val="|2.2|6.4|6.6"/>
</p:tagLst>
</file>

<file path=ppt/tags/tag20.xml><?xml version="1.0" encoding="utf-8"?>
<p:tagLst xmlns:a="http://schemas.openxmlformats.org/drawingml/2006/main" xmlns:r="http://schemas.openxmlformats.org/officeDocument/2006/relationships" xmlns:p="http://schemas.openxmlformats.org/presentationml/2006/main">
  <p:tag name="TIMING" val="|1|11.4"/>
</p:tagLst>
</file>

<file path=ppt/tags/tag21.xml><?xml version="1.0" encoding="utf-8"?>
<p:tagLst xmlns:a="http://schemas.openxmlformats.org/drawingml/2006/main" xmlns:r="http://schemas.openxmlformats.org/officeDocument/2006/relationships" xmlns:p="http://schemas.openxmlformats.org/presentationml/2006/main">
  <p:tag name="TIMING" val="|0.4|23.7|5.6"/>
</p:tagLst>
</file>

<file path=ppt/tags/tag22.xml><?xml version="1.0" encoding="utf-8"?>
<p:tagLst xmlns:a="http://schemas.openxmlformats.org/drawingml/2006/main" xmlns:r="http://schemas.openxmlformats.org/officeDocument/2006/relationships" xmlns:p="http://schemas.openxmlformats.org/presentationml/2006/main">
  <p:tag name="TIMING" val="|0.7|8.2|14.3|11.1|5.3|29"/>
</p:tagLst>
</file>

<file path=ppt/tags/tag23.xml><?xml version="1.0" encoding="utf-8"?>
<p:tagLst xmlns:a="http://schemas.openxmlformats.org/drawingml/2006/main" xmlns:r="http://schemas.openxmlformats.org/officeDocument/2006/relationships" xmlns:p="http://schemas.openxmlformats.org/presentationml/2006/main">
  <p:tag name="TIMING" val="|1"/>
</p:tagLst>
</file>

<file path=ppt/tags/tag3.xml><?xml version="1.0" encoding="utf-8"?>
<p:tagLst xmlns:a="http://schemas.openxmlformats.org/drawingml/2006/main" xmlns:r="http://schemas.openxmlformats.org/officeDocument/2006/relationships" xmlns:p="http://schemas.openxmlformats.org/presentationml/2006/main">
  <p:tag name="TIMING" val="|0.5|5.1|1.8|2.2|1.4|4.3"/>
</p:tagLst>
</file>

<file path=ppt/tags/tag4.xml><?xml version="1.0" encoding="utf-8"?>
<p:tagLst xmlns:a="http://schemas.openxmlformats.org/drawingml/2006/main" xmlns:r="http://schemas.openxmlformats.org/officeDocument/2006/relationships" xmlns:p="http://schemas.openxmlformats.org/presentationml/2006/main">
  <p:tag name="TIMING" val="|2.3|4.8|8.3"/>
</p:tagLst>
</file>

<file path=ppt/tags/tag5.xml><?xml version="1.0" encoding="utf-8"?>
<p:tagLst xmlns:a="http://schemas.openxmlformats.org/drawingml/2006/main" xmlns:r="http://schemas.openxmlformats.org/officeDocument/2006/relationships" xmlns:p="http://schemas.openxmlformats.org/presentationml/2006/main">
  <p:tag name="TIMING" val="|0.3|3.8|12.4"/>
</p:tagLst>
</file>

<file path=ppt/tags/tag6.xml><?xml version="1.0" encoding="utf-8"?>
<p:tagLst xmlns:a="http://schemas.openxmlformats.org/drawingml/2006/main" xmlns:r="http://schemas.openxmlformats.org/officeDocument/2006/relationships" xmlns:p="http://schemas.openxmlformats.org/presentationml/2006/main">
  <p:tag name="TIMING" val="|0.1"/>
</p:tagLst>
</file>

<file path=ppt/tags/tag7.xml><?xml version="1.0" encoding="utf-8"?>
<p:tagLst xmlns:a="http://schemas.openxmlformats.org/drawingml/2006/main" xmlns:r="http://schemas.openxmlformats.org/officeDocument/2006/relationships" xmlns:p="http://schemas.openxmlformats.org/presentationml/2006/main">
  <p:tag name="TIMING" val="|3.9"/>
</p:tagLst>
</file>

<file path=ppt/tags/tag8.xml><?xml version="1.0" encoding="utf-8"?>
<p:tagLst xmlns:a="http://schemas.openxmlformats.org/drawingml/2006/main" xmlns:r="http://schemas.openxmlformats.org/officeDocument/2006/relationships" xmlns:p="http://schemas.openxmlformats.org/presentationml/2006/main">
  <p:tag name="TIMING" val="|0.3"/>
</p:tagLst>
</file>

<file path=ppt/tags/tag9.xml><?xml version="1.0" encoding="utf-8"?>
<p:tagLst xmlns:a="http://schemas.openxmlformats.org/drawingml/2006/main" xmlns:r="http://schemas.openxmlformats.org/officeDocument/2006/relationships" xmlns:p="http://schemas.openxmlformats.org/presentationml/2006/main">
  <p:tag name="TIMING" val="|0.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244</TotalTime>
  <Words>1884</Words>
  <Application>Microsoft Office PowerPoint</Application>
  <PresentationFormat>On-screen Show (4:3)</PresentationFormat>
  <Paragraphs>81</Paragraphs>
  <Slides>23</Slides>
  <Notes>0</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The Darwin Conversion Story</vt:lpstr>
      <vt:lpstr>Introduction</vt:lpstr>
      <vt:lpstr>Introduction</vt:lpstr>
      <vt:lpstr>Tracking Down the Story</vt:lpstr>
      <vt:lpstr>Tracking Down the Story</vt:lpstr>
      <vt:lpstr>PowerPoint Presentation</vt:lpstr>
      <vt:lpstr>Darwin &amp; Christianity  by Lady Hope</vt:lpstr>
      <vt:lpstr>PowerPoint Presentation</vt:lpstr>
      <vt:lpstr>PowerPoint Presentation</vt:lpstr>
      <vt:lpstr>PowerPoint Presentation</vt:lpstr>
      <vt:lpstr>Tracking Down the Story</vt:lpstr>
      <vt:lpstr>The Background of the Story</vt:lpstr>
      <vt:lpstr>Lady Hope</vt:lpstr>
      <vt:lpstr>Lady Hope</vt:lpstr>
      <vt:lpstr>Is the Story True?</vt:lpstr>
      <vt:lpstr>Is the Story True?</vt:lpstr>
      <vt:lpstr>(1) The Story is Entirely Fiction</vt:lpstr>
      <vt:lpstr>(2) True but Exaggerated</vt:lpstr>
      <vt:lpstr>(3) Darwin Was Putting Her On </vt:lpstr>
      <vt:lpstr>(4) Darwin Became a Christian</vt:lpstr>
      <vt:lpstr>Conclusions</vt:lpstr>
      <vt:lpstr>For Further Reading</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The Darwin Conversion Story</dc:title>
  <dc:creator>rnewman</dc:creator>
  <cp:lastModifiedBy>Newman</cp:lastModifiedBy>
  <cp:revision>79</cp:revision>
  <cp:lastPrinted>2007-07-25T19:34:37Z</cp:lastPrinted>
  <dcterms:created xsi:type="dcterms:W3CDTF">2007-04-24T15:17:14Z</dcterms:created>
  <dcterms:modified xsi:type="dcterms:W3CDTF">2015-07-03T14:50:51Z</dcterms:modified>
</cp:coreProperties>
</file>