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68" r:id="rId3"/>
    <p:sldId id="269" r:id="rId4"/>
    <p:sldId id="257" r:id="rId5"/>
    <p:sldId id="258" r:id="rId6"/>
    <p:sldId id="259" r:id="rId7"/>
    <p:sldId id="260" r:id="rId8"/>
    <p:sldId id="261" r:id="rId9"/>
    <p:sldId id="262" r:id="rId10"/>
    <p:sldId id="263" r:id="rId11"/>
    <p:sldId id="284" r:id="rId12"/>
    <p:sldId id="264" r:id="rId13"/>
    <p:sldId id="287" r:id="rId14"/>
    <p:sldId id="285" r:id="rId15"/>
    <p:sldId id="265"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 id="266" r:id="rId31"/>
    <p:sldId id="288" r:id="rId32"/>
    <p:sldId id="283"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221" name="Group 77"/>
          <p:cNvGrpSpPr>
            <a:grpSpLocks/>
          </p:cNvGrpSpPr>
          <p:nvPr/>
        </p:nvGrpSpPr>
        <p:grpSpPr bwMode="auto">
          <a:xfrm>
            <a:off x="0" y="0"/>
            <a:ext cx="9144000" cy="6858000"/>
            <a:chOff x="0" y="0"/>
            <a:chExt cx="5760" cy="4320"/>
          </a:xfrm>
        </p:grpSpPr>
        <p:grpSp>
          <p:nvGrpSpPr>
            <p:cNvPr id="6146" name="Group 2"/>
            <p:cNvGrpSpPr>
              <a:grpSpLocks/>
            </p:cNvGrpSpPr>
            <p:nvPr/>
          </p:nvGrpSpPr>
          <p:grpSpPr bwMode="auto">
            <a:xfrm>
              <a:off x="0" y="0"/>
              <a:ext cx="5760" cy="4320"/>
              <a:chOff x="0" y="0"/>
              <a:chExt cx="5760" cy="4320"/>
            </a:xfrm>
          </p:grpSpPr>
          <p:sp>
            <p:nvSpPr>
              <p:cNvPr id="6147" name="Rectangle 3"/>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48" name="Group 4"/>
              <p:cNvGrpSpPr>
                <a:grpSpLocks/>
              </p:cNvGrpSpPr>
              <p:nvPr userDrawn="1"/>
            </p:nvGrpSpPr>
            <p:grpSpPr bwMode="auto">
              <a:xfrm>
                <a:off x="0" y="0"/>
                <a:ext cx="5760" cy="4320"/>
                <a:chOff x="0" y="0"/>
                <a:chExt cx="5760" cy="4320"/>
              </a:xfrm>
            </p:grpSpPr>
            <p:sp>
              <p:nvSpPr>
                <p:cNvPr id="614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2"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5"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6"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7"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8"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9"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00" name="Line 56"/>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20" name="Group 76"/>
            <p:cNvGrpSpPr>
              <a:grpSpLocks/>
            </p:cNvGrpSpPr>
            <p:nvPr userDrawn="1"/>
          </p:nvGrpSpPr>
          <p:grpSpPr bwMode="auto">
            <a:xfrm>
              <a:off x="3" y="559"/>
              <a:ext cx="4192" cy="1796"/>
              <a:chOff x="3" y="559"/>
              <a:chExt cx="4192" cy="1796"/>
            </a:xfrm>
          </p:grpSpPr>
          <p:sp>
            <p:nvSpPr>
              <p:cNvPr id="6209" name="Line 65"/>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7" name="Line 63"/>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8" name="Line 64"/>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0" name="Arc 6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19" name="Group 75"/>
            <p:cNvGrpSpPr>
              <a:grpSpLocks/>
            </p:cNvGrpSpPr>
            <p:nvPr userDrawn="1"/>
          </p:nvGrpSpPr>
          <p:grpSpPr bwMode="auto">
            <a:xfrm>
              <a:off x="1480" y="1952"/>
              <a:ext cx="3808" cy="1812"/>
              <a:chOff x="1480" y="1952"/>
              <a:chExt cx="3808" cy="1812"/>
            </a:xfrm>
          </p:grpSpPr>
          <p:sp>
            <p:nvSpPr>
              <p:cNvPr id="6211" name="Line 67"/>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2" name="Line 68"/>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3" name="Arc 69"/>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201" name="Rectangle 57"/>
          <p:cNvSpPr>
            <a:spLocks noGrp="1" noChangeArrowheads="1"/>
          </p:cNvSpPr>
          <p:nvPr>
            <p:ph type="ctrTitle"/>
          </p:nvPr>
        </p:nvSpPr>
        <p:spPr>
          <a:xfrm>
            <a:off x="990600" y="1752600"/>
            <a:ext cx="7772400" cy="1143000"/>
          </a:xfrm>
        </p:spPr>
        <p:txBody>
          <a:bodyPr/>
          <a:lstStyle>
            <a:lvl1pPr>
              <a:defRPr/>
            </a:lvl1pPr>
          </a:lstStyle>
          <a:p>
            <a:pPr lvl="0"/>
            <a:r>
              <a:rPr lang="en-US" altLang="en-US" noProof="0" smtClean="0"/>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6215" name="Rectangle 71"/>
          <p:cNvSpPr>
            <a:spLocks noGrp="1" noChangeArrowheads="1"/>
          </p:cNvSpPr>
          <p:nvPr>
            <p:ph type="dt" sz="quarter" idx="2"/>
          </p:nvPr>
        </p:nvSpPr>
        <p:spPr/>
        <p:txBody>
          <a:bodyPr/>
          <a:lstStyle>
            <a:lvl1pPr>
              <a:defRPr/>
            </a:lvl1pPr>
          </a:lstStyle>
          <a:p>
            <a:endParaRPr lang="en-US" altLang="en-US"/>
          </a:p>
        </p:txBody>
      </p:sp>
      <p:sp>
        <p:nvSpPr>
          <p:cNvPr id="6216" name="Rectangle 72"/>
          <p:cNvSpPr>
            <a:spLocks noGrp="1" noChangeArrowheads="1"/>
          </p:cNvSpPr>
          <p:nvPr>
            <p:ph type="ftr" sz="quarter" idx="3"/>
          </p:nvPr>
        </p:nvSpPr>
        <p:spPr/>
        <p:txBody>
          <a:bodyPr/>
          <a:lstStyle>
            <a:lvl1pPr>
              <a:defRPr/>
            </a:lvl1pPr>
          </a:lstStyle>
          <a:p>
            <a:endParaRPr lang="en-US" altLang="en-US"/>
          </a:p>
        </p:txBody>
      </p:sp>
      <p:sp>
        <p:nvSpPr>
          <p:cNvPr id="6217" name="Rectangle 73"/>
          <p:cNvSpPr>
            <a:spLocks noGrp="1" noChangeArrowheads="1"/>
          </p:cNvSpPr>
          <p:nvPr>
            <p:ph type="sldNum" sz="quarter" idx="4"/>
          </p:nvPr>
        </p:nvSpPr>
        <p:spPr/>
        <p:txBody>
          <a:bodyPr/>
          <a:lstStyle>
            <a:lvl1pPr>
              <a:defRPr/>
            </a:lvl1pPr>
          </a:lstStyle>
          <a:p>
            <a:fld id="{1FF8014A-7F44-4F33-ABD1-C07EE02DF89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A8DD78-51FC-4718-8AB9-DBDD49233549}" type="slidenum">
              <a:rPr lang="en-US" altLang="en-US"/>
              <a:pPr/>
              <a:t>‹#›</a:t>
            </a:fld>
            <a:endParaRPr lang="en-US" altLang="en-US"/>
          </a:p>
        </p:txBody>
      </p:sp>
    </p:spTree>
    <p:extLst>
      <p:ext uri="{BB962C8B-B14F-4D97-AF65-F5344CB8AC3E}">
        <p14:creationId xmlns:p14="http://schemas.microsoft.com/office/powerpoint/2010/main" val="222087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BC33149-5089-4272-BBF0-301A9ADBB7DF}" type="slidenum">
              <a:rPr lang="en-US" altLang="en-US"/>
              <a:pPr/>
              <a:t>‹#›</a:t>
            </a:fld>
            <a:endParaRPr lang="en-US" altLang="en-US"/>
          </a:p>
        </p:txBody>
      </p:sp>
    </p:spTree>
    <p:extLst>
      <p:ext uri="{BB962C8B-B14F-4D97-AF65-F5344CB8AC3E}">
        <p14:creationId xmlns:p14="http://schemas.microsoft.com/office/powerpoint/2010/main" val="167050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050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2CF97B6-967B-45B1-AA2C-D09156910E1F}" type="slidenum">
              <a:rPr lang="en-US" altLang="en-US"/>
              <a:pPr/>
              <a:t>‹#›</a:t>
            </a:fld>
            <a:endParaRPr lang="en-US" altLang="en-US"/>
          </a:p>
        </p:txBody>
      </p:sp>
    </p:spTree>
    <p:extLst>
      <p:ext uri="{BB962C8B-B14F-4D97-AF65-F5344CB8AC3E}">
        <p14:creationId xmlns:p14="http://schemas.microsoft.com/office/powerpoint/2010/main" val="2446454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0AAA747-10F8-4256-9D98-D9F4A2C5C5B3}" type="slidenum">
              <a:rPr lang="en-US" altLang="en-US"/>
              <a:pPr/>
              <a:t>‹#›</a:t>
            </a:fld>
            <a:endParaRPr lang="en-US" altLang="en-US"/>
          </a:p>
        </p:txBody>
      </p:sp>
    </p:spTree>
    <p:extLst>
      <p:ext uri="{BB962C8B-B14F-4D97-AF65-F5344CB8AC3E}">
        <p14:creationId xmlns:p14="http://schemas.microsoft.com/office/powerpoint/2010/main" val="3799547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8F19A80-FD05-4A3E-B0B7-A4EE5D1A89A6}" type="slidenum">
              <a:rPr lang="en-US" altLang="en-US"/>
              <a:pPr/>
              <a:t>‹#›</a:t>
            </a:fld>
            <a:endParaRPr lang="en-US" altLang="en-US"/>
          </a:p>
        </p:txBody>
      </p:sp>
    </p:spTree>
    <p:extLst>
      <p:ext uri="{BB962C8B-B14F-4D97-AF65-F5344CB8AC3E}">
        <p14:creationId xmlns:p14="http://schemas.microsoft.com/office/powerpoint/2010/main" val="46172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303023E-5A56-4D72-A1C5-02FE6EE28547}" type="slidenum">
              <a:rPr lang="en-US" altLang="en-US"/>
              <a:pPr/>
              <a:t>‹#›</a:t>
            </a:fld>
            <a:endParaRPr lang="en-US" altLang="en-US"/>
          </a:p>
        </p:txBody>
      </p:sp>
    </p:spTree>
    <p:extLst>
      <p:ext uri="{BB962C8B-B14F-4D97-AF65-F5344CB8AC3E}">
        <p14:creationId xmlns:p14="http://schemas.microsoft.com/office/powerpoint/2010/main" val="138411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72C7104-614A-4FEC-B967-94026D2C4AE1}" type="slidenum">
              <a:rPr lang="en-US" altLang="en-US"/>
              <a:pPr/>
              <a:t>‹#›</a:t>
            </a:fld>
            <a:endParaRPr lang="en-US" altLang="en-US"/>
          </a:p>
        </p:txBody>
      </p:sp>
    </p:spTree>
    <p:extLst>
      <p:ext uri="{BB962C8B-B14F-4D97-AF65-F5344CB8AC3E}">
        <p14:creationId xmlns:p14="http://schemas.microsoft.com/office/powerpoint/2010/main" val="2106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5D93B0A-6F7D-47FC-804A-32F7F9B21DF5}" type="slidenum">
              <a:rPr lang="en-US" altLang="en-US"/>
              <a:pPr/>
              <a:t>‹#›</a:t>
            </a:fld>
            <a:endParaRPr lang="en-US" altLang="en-US"/>
          </a:p>
        </p:txBody>
      </p:sp>
    </p:spTree>
    <p:extLst>
      <p:ext uri="{BB962C8B-B14F-4D97-AF65-F5344CB8AC3E}">
        <p14:creationId xmlns:p14="http://schemas.microsoft.com/office/powerpoint/2010/main" val="239810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AC4995F-FF77-4E81-8D1D-67DD2191390B}" type="slidenum">
              <a:rPr lang="en-US" altLang="en-US"/>
              <a:pPr/>
              <a:t>‹#›</a:t>
            </a:fld>
            <a:endParaRPr lang="en-US" altLang="en-US"/>
          </a:p>
        </p:txBody>
      </p:sp>
    </p:spTree>
    <p:extLst>
      <p:ext uri="{BB962C8B-B14F-4D97-AF65-F5344CB8AC3E}">
        <p14:creationId xmlns:p14="http://schemas.microsoft.com/office/powerpoint/2010/main" val="264517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3D489FE-50DF-4F4C-A046-26C8CCAB3C37}" type="slidenum">
              <a:rPr lang="en-US" altLang="en-US"/>
              <a:pPr/>
              <a:t>‹#›</a:t>
            </a:fld>
            <a:endParaRPr lang="en-US" altLang="en-US"/>
          </a:p>
        </p:txBody>
      </p:sp>
    </p:spTree>
    <p:extLst>
      <p:ext uri="{BB962C8B-B14F-4D97-AF65-F5344CB8AC3E}">
        <p14:creationId xmlns:p14="http://schemas.microsoft.com/office/powerpoint/2010/main" val="164217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CC52D0-8872-480C-B39E-9C3EFDC5D363}" type="slidenum">
              <a:rPr lang="en-US" altLang="en-US"/>
              <a:pPr/>
              <a:t>‹#›</a:t>
            </a:fld>
            <a:endParaRPr lang="en-US" altLang="en-US"/>
          </a:p>
        </p:txBody>
      </p:sp>
    </p:spTree>
    <p:extLst>
      <p:ext uri="{BB962C8B-B14F-4D97-AF65-F5344CB8AC3E}">
        <p14:creationId xmlns:p14="http://schemas.microsoft.com/office/powerpoint/2010/main" val="6621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27" name="Group 3"/>
            <p:cNvGrpSpPr>
              <a:grpSpLocks/>
            </p:cNvGrpSpPr>
            <p:nvPr/>
          </p:nvGrpSpPr>
          <p:grpSpPr bwMode="auto">
            <a:xfrm>
              <a:off x="0" y="0"/>
              <a:ext cx="5760" cy="4320"/>
              <a:chOff x="0" y="0"/>
              <a:chExt cx="5760" cy="4320"/>
            </a:xfrm>
          </p:grpSpPr>
          <p:grpSp>
            <p:nvGrpSpPr>
              <p:cNvPr id="1028" name="Group 4"/>
              <p:cNvGrpSpPr>
                <a:grpSpLocks/>
              </p:cNvGrpSpPr>
              <p:nvPr/>
            </p:nvGrpSpPr>
            <p:grpSpPr bwMode="auto">
              <a:xfrm>
                <a:off x="0" y="192"/>
                <a:ext cx="5760" cy="4032"/>
                <a:chOff x="0" y="192"/>
                <a:chExt cx="5760" cy="4032"/>
              </a:xfrm>
            </p:grpSpPr>
            <p:sp>
              <p:nvSpPr>
                <p:cNvPr id="102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51" name="Group 27"/>
              <p:cNvGrpSpPr>
                <a:grpSpLocks/>
              </p:cNvGrpSpPr>
              <p:nvPr/>
            </p:nvGrpSpPr>
            <p:grpSpPr bwMode="auto">
              <a:xfrm>
                <a:off x="192" y="0"/>
                <a:ext cx="5376" cy="4320"/>
                <a:chOff x="192" y="0"/>
                <a:chExt cx="5376" cy="4320"/>
              </a:xfrm>
            </p:grpSpPr>
            <p:sp>
              <p:nvSpPr>
                <p:cNvPr id="1052"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83" name="Group 59"/>
            <p:cNvGrpSpPr>
              <a:grpSpLocks/>
            </p:cNvGrpSpPr>
            <p:nvPr/>
          </p:nvGrpSpPr>
          <p:grpSpPr bwMode="auto">
            <a:xfrm>
              <a:off x="261" y="892"/>
              <a:ext cx="1124" cy="1464"/>
              <a:chOff x="96" y="916"/>
              <a:chExt cx="2208" cy="2876"/>
            </a:xfrm>
          </p:grpSpPr>
          <p:sp>
            <p:nvSpPr>
              <p:cNvPr id="108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87"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8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2" name="Rectangle 6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en-US" altLang="en-US"/>
          </a:p>
        </p:txBody>
      </p:sp>
      <p:sp>
        <p:nvSpPr>
          <p:cNvPr id="1093" name="Rectangle 6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US" altLang="en-US"/>
          </a:p>
        </p:txBody>
      </p:sp>
      <p:sp>
        <p:nvSpPr>
          <p:cNvPr id="1094" name="Rectangle 7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7D2DB3BE-2406-4771-B028-F870BF1D39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r>
              <a:rPr lang="en-US" altLang="en-US"/>
              <a:t>OT Messianic Prophecy</a:t>
            </a:r>
          </a:p>
        </p:txBody>
      </p:sp>
      <p:sp>
        <p:nvSpPr>
          <p:cNvPr id="33795" name="Rectangle 3" descr="Rectangle: Click to edit Master text styles&#10;Second level&#10;Third level&#10;Fourth level&#10;Fifth level"/>
          <p:cNvSpPr>
            <a:spLocks noGrp="1" noChangeArrowheads="1"/>
          </p:cNvSpPr>
          <p:nvPr>
            <p:ph type="subTitle" idx="1"/>
          </p:nvPr>
        </p:nvSpPr>
        <p:spPr/>
        <p:txBody>
          <a:bodyPr/>
          <a:lstStyle/>
          <a:p>
            <a:r>
              <a:rPr lang="en-US" altLang="en-US"/>
              <a:t>and </a:t>
            </a:r>
            <a:r>
              <a:rPr lang="en-US" altLang="en-US" i="1"/>
              <a:t>The Da Vinci Code</a:t>
            </a:r>
          </a:p>
          <a:p>
            <a:r>
              <a:rPr lang="en-US" altLang="en-US">
                <a:solidFill>
                  <a:schemeClr val="tx2"/>
                </a:solidFill>
              </a:rPr>
              <a:t>Robert C. Newman</a:t>
            </a:r>
          </a:p>
        </p:txBody>
      </p:sp>
      <p:pic>
        <p:nvPicPr>
          <p:cNvPr id="33796" name="Picture 4" descr="DaVinciC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352800"/>
            <a:ext cx="2117725" cy="3181350"/>
          </a:xfrm>
          <a:prstGeom prst="rect">
            <a:avLst/>
          </a:prstGeom>
          <a:noFill/>
          <a:extLst>
            <a:ext uri="{909E8E84-426E-40DD-AFC4-6F175D3DCCD1}">
              <a14:hiddenFill xmlns:a14="http://schemas.microsoft.com/office/drawing/2010/main">
                <a:solidFill>
                  <a:srgbClr val="FFFFFF"/>
                </a:solidFill>
              </a14:hiddenFill>
            </a:ext>
          </a:extLst>
        </p:spPr>
      </p:pic>
      <p:pic>
        <p:nvPicPr>
          <p:cNvPr id="2" name="DVCodProp.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85800" y="5715000"/>
            <a:ext cx="609600" cy="609600"/>
          </a:xfrm>
          <a:prstGeom prst="rect">
            <a:avLst/>
          </a:prstGeom>
        </p:spPr>
      </p:pic>
    </p:spTree>
    <p:custDataLst>
      <p:tags r:id="rId1"/>
    </p:custDataLst>
  </p:cSld>
  <p:clrMapOvr>
    <a:masterClrMapping/>
  </p:clrMapOvr>
  <p:transition advTm="2396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3794"/>
                                        </p:tgtEl>
                                        <p:attrNameLst>
                                          <p:attrName>style.visibility</p:attrName>
                                        </p:attrNameLst>
                                      </p:cBhvr>
                                      <p:to>
                                        <p:strVal val="visible"/>
                                      </p:to>
                                    </p:set>
                                    <p:anim calcmode="lin" valueType="num">
                                      <p:cBhvr>
                                        <p:cTn id="11" dur="500" fill="hold"/>
                                        <p:tgtEl>
                                          <p:spTgt spid="33794"/>
                                        </p:tgtEl>
                                        <p:attrNameLst>
                                          <p:attrName>ppt_w</p:attrName>
                                        </p:attrNameLst>
                                      </p:cBhvr>
                                      <p:tavLst>
                                        <p:tav tm="0">
                                          <p:val>
                                            <p:fltVal val="0"/>
                                          </p:val>
                                        </p:tav>
                                        <p:tav tm="100000">
                                          <p:val>
                                            <p:strVal val="#ppt_w"/>
                                          </p:val>
                                        </p:tav>
                                      </p:tavLst>
                                    </p:anim>
                                    <p:anim calcmode="lin" valueType="num">
                                      <p:cBhvr>
                                        <p:cTn id="12" dur="500" fill="hold"/>
                                        <p:tgtEl>
                                          <p:spTgt spid="3379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checkerboard(across)">
                                      <p:cBhvr>
                                        <p:cTn id="17" dur="500"/>
                                        <p:tgtEl>
                                          <p:spTgt spid="337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3795">
                                            <p:txEl>
                                              <p:pRg st="0" end="0"/>
                                            </p:txEl>
                                          </p:spTgt>
                                        </p:tgtEl>
                                        <p:attrNameLst>
                                          <p:attrName>style.visibility</p:attrName>
                                        </p:attrNameLst>
                                      </p:cBhvr>
                                      <p:to>
                                        <p:strVal val="visible"/>
                                      </p:to>
                                    </p:set>
                                    <p:anim calcmode="lin" valueType="num">
                                      <p:cBhvr additive="base">
                                        <p:cTn id="22"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3795">
                                            <p:txEl>
                                              <p:pRg st="1" end="1"/>
                                            </p:txEl>
                                          </p:spTgt>
                                        </p:tgtEl>
                                        <p:attrNameLst>
                                          <p:attrName>style.visibility</p:attrName>
                                        </p:attrNameLst>
                                      </p:cBhvr>
                                      <p:to>
                                        <p:strVal val="visible"/>
                                      </p:to>
                                    </p:set>
                                    <p:anim calcmode="lin" valueType="num">
                                      <p:cBhvr additive="base">
                                        <p:cTn id="28"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fill="hold" display="0">
                  <p:stCondLst>
                    <p:cond delay="indefinite"/>
                  </p:stCondLst>
                  <p:endCondLst>
                    <p:cond evt="onStopAudio" delay="0">
                      <p:tgtEl>
                        <p:sldTgt/>
                      </p:tgtEl>
                    </p:cond>
                  </p:endCondLst>
                </p:cTn>
                <p:tgtEl>
                  <p:spTgt spid="2"/>
                </p:tgtEl>
              </p:cMediaNode>
            </p:audio>
          </p:childTnLst>
        </p:cTn>
      </p:par>
    </p:tnLst>
    <p:bldLst>
      <p:bldP spid="33794" grpId="0" autoUpdateAnimBg="0"/>
      <p:bldP spid="33795"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40963" name="Rectangle 3"/>
          <p:cNvSpPr>
            <a:spLocks noChangeArrowheads="1"/>
          </p:cNvSpPr>
          <p:nvPr/>
        </p:nvSpPr>
        <p:spPr bwMode="auto">
          <a:xfrm>
            <a:off x="1143000" y="2895600"/>
            <a:ext cx="64770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    1          2          3          4         5         6</a:t>
            </a:r>
          </a:p>
        </p:txBody>
      </p:sp>
      <p:sp>
        <p:nvSpPr>
          <p:cNvPr id="40964" name="Line 4"/>
          <p:cNvSpPr>
            <a:spLocks noChangeShapeType="1"/>
          </p:cNvSpPr>
          <p:nvPr/>
        </p:nvSpPr>
        <p:spPr bwMode="auto">
          <a:xfrm>
            <a:off x="3429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5" name="Line 5"/>
          <p:cNvSpPr>
            <a:spLocks noChangeShapeType="1"/>
          </p:cNvSpPr>
          <p:nvPr/>
        </p:nvSpPr>
        <p:spPr bwMode="auto">
          <a:xfrm>
            <a:off x="2286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6" name="Line 6"/>
          <p:cNvSpPr>
            <a:spLocks noChangeShapeType="1"/>
          </p:cNvSpPr>
          <p:nvPr/>
        </p:nvSpPr>
        <p:spPr bwMode="auto">
          <a:xfrm>
            <a:off x="45720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7" name="Line 7"/>
          <p:cNvSpPr>
            <a:spLocks noChangeShapeType="1"/>
          </p:cNvSpPr>
          <p:nvPr/>
        </p:nvSpPr>
        <p:spPr bwMode="auto">
          <a:xfrm>
            <a:off x="56388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8" name="Line 8"/>
          <p:cNvSpPr>
            <a:spLocks noChangeShapeType="1"/>
          </p:cNvSpPr>
          <p:nvPr/>
        </p:nvSpPr>
        <p:spPr bwMode="auto">
          <a:xfrm>
            <a:off x="6629400" y="28956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9" name="Rectangle 9"/>
          <p:cNvSpPr>
            <a:spLocks noChangeArrowheads="1"/>
          </p:cNvSpPr>
          <p:nvPr/>
        </p:nvSpPr>
        <p:spPr bwMode="auto">
          <a:xfrm>
            <a:off x="1219200" y="4267200"/>
            <a:ext cx="64770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r>
              <a:rPr lang="en-US" altLang="en-US"/>
              <a:t> 65         66        67         68        69   </a:t>
            </a:r>
          </a:p>
        </p:txBody>
      </p:sp>
      <p:sp>
        <p:nvSpPr>
          <p:cNvPr id="40970" name="Text Box 10"/>
          <p:cNvSpPr txBox="1">
            <a:spLocks noChangeArrowheads="1"/>
          </p:cNvSpPr>
          <p:nvPr/>
        </p:nvSpPr>
        <p:spPr bwMode="auto">
          <a:xfrm>
            <a:off x="762000" y="2243138"/>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449       442       435       428      421     414     407 BC</a:t>
            </a:r>
          </a:p>
        </p:txBody>
      </p:sp>
      <p:sp>
        <p:nvSpPr>
          <p:cNvPr id="40971" name="Line 11"/>
          <p:cNvSpPr>
            <a:spLocks noChangeShapeType="1"/>
          </p:cNvSpPr>
          <p:nvPr/>
        </p:nvSpPr>
        <p:spPr bwMode="auto">
          <a:xfrm>
            <a:off x="6553200" y="4267200"/>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2" name="Line 12"/>
          <p:cNvSpPr>
            <a:spLocks noChangeShapeType="1"/>
          </p:cNvSpPr>
          <p:nvPr/>
        </p:nvSpPr>
        <p:spPr bwMode="auto">
          <a:xfrm>
            <a:off x="6553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3" name="Line 13"/>
          <p:cNvSpPr>
            <a:spLocks noChangeShapeType="1"/>
          </p:cNvSpPr>
          <p:nvPr/>
        </p:nvSpPr>
        <p:spPr bwMode="auto">
          <a:xfrm>
            <a:off x="5410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4" name="Line 14"/>
          <p:cNvSpPr>
            <a:spLocks noChangeShapeType="1"/>
          </p:cNvSpPr>
          <p:nvPr/>
        </p:nvSpPr>
        <p:spPr bwMode="auto">
          <a:xfrm>
            <a:off x="4267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5" name="Line 15"/>
          <p:cNvSpPr>
            <a:spLocks noChangeShapeType="1"/>
          </p:cNvSpPr>
          <p:nvPr/>
        </p:nvSpPr>
        <p:spPr bwMode="auto">
          <a:xfrm>
            <a:off x="3124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6" name="Line 16"/>
          <p:cNvSpPr>
            <a:spLocks noChangeShapeType="1"/>
          </p:cNvSpPr>
          <p:nvPr/>
        </p:nvSpPr>
        <p:spPr bwMode="auto">
          <a:xfrm>
            <a:off x="1981200" y="4267200"/>
            <a:ext cx="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77" name="Text Box 17"/>
          <p:cNvSpPr txBox="1">
            <a:spLocks noChangeArrowheads="1"/>
          </p:cNvSpPr>
          <p:nvPr/>
        </p:nvSpPr>
        <p:spPr bwMode="auto">
          <a:xfrm>
            <a:off x="2152650" y="3657600"/>
            <a:ext cx="5751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a:t>… AD 7         14         21        28        35</a:t>
            </a:r>
          </a:p>
        </p:txBody>
      </p:sp>
      <p:sp>
        <p:nvSpPr>
          <p:cNvPr id="40978" name="Text Box 18"/>
          <p:cNvSpPr txBox="1">
            <a:spLocks noChangeArrowheads="1"/>
          </p:cNvSpPr>
          <p:nvPr/>
        </p:nvSpPr>
        <p:spPr bwMode="auto">
          <a:xfrm>
            <a:off x="1660525" y="5138738"/>
            <a:ext cx="4178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 Artaxerxes’ decree, 445 BC</a:t>
            </a:r>
            <a:endParaRPr lang="en-US" altLang="en-US"/>
          </a:p>
        </p:txBody>
      </p:sp>
      <p:sp>
        <p:nvSpPr>
          <p:cNvPr id="40979" name="Text Box 19"/>
          <p:cNvSpPr txBox="1">
            <a:spLocks noChangeArrowheads="1"/>
          </p:cNvSpPr>
          <p:nvPr/>
        </p:nvSpPr>
        <p:spPr bwMode="auto">
          <a:xfrm>
            <a:off x="1584325" y="2471738"/>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a:t>
            </a:r>
          </a:p>
        </p:txBody>
      </p:sp>
      <p:sp>
        <p:nvSpPr>
          <p:cNvPr id="40980" name="Text Box 20"/>
          <p:cNvSpPr txBox="1">
            <a:spLocks noChangeArrowheads="1"/>
          </p:cNvSpPr>
          <p:nvPr/>
        </p:nvSpPr>
        <p:spPr bwMode="auto">
          <a:xfrm>
            <a:off x="1676400" y="5715000"/>
            <a:ext cx="3756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Wingdings" pitchFamily="2" charset="2"/>
              </a:rPr>
              <a:t> Jesus’ crucifixion, 30 AD</a:t>
            </a:r>
            <a:endParaRPr lang="en-US" altLang="en-US"/>
          </a:p>
        </p:txBody>
      </p:sp>
      <p:sp>
        <p:nvSpPr>
          <p:cNvPr id="40981" name="Text Box 21"/>
          <p:cNvSpPr txBox="1">
            <a:spLocks noChangeArrowheads="1"/>
          </p:cNvSpPr>
          <p:nvPr/>
        </p:nvSpPr>
        <p:spPr bwMode="auto">
          <a:xfrm>
            <a:off x="6705600" y="3886200"/>
            <a:ext cx="396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ym typeface="Wingdings" pitchFamily="2" charset="2"/>
              </a:rPr>
              <a:t></a:t>
            </a:r>
          </a:p>
        </p:txBody>
      </p:sp>
    </p:spTree>
  </p:cSld>
  <p:clrMapOvr>
    <a:masterClrMapping/>
  </p:clrMapOvr>
  <p:transition advTm="3457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Daniel 9 on the </a:t>
            </a:r>
            <a:br>
              <a:rPr lang="en-US" altLang="en-US"/>
            </a:br>
            <a:r>
              <a:rPr lang="en-US" altLang="en-US"/>
              <a:t>Time of His Execution</a:t>
            </a:r>
          </a:p>
        </p:txBody>
      </p:sp>
      <p:sp>
        <p:nvSpPr>
          <p:cNvPr id="62467" name="Rectangle 3" descr="Rectangle: Click to edit Master text styles&#10;Second level&#10;Third level&#10;Fourth level&#10;Fifth level"/>
          <p:cNvSpPr>
            <a:spLocks noGrp="1" noChangeArrowheads="1"/>
          </p:cNvSpPr>
          <p:nvPr>
            <p:ph type="body" idx="1"/>
          </p:nvPr>
        </p:nvSpPr>
        <p:spPr/>
        <p:txBody>
          <a:bodyPr/>
          <a:lstStyle/>
          <a:p>
            <a:r>
              <a:rPr lang="en-US" altLang="en-US"/>
              <a:t>This 69</a:t>
            </a:r>
            <a:r>
              <a:rPr lang="en-US" altLang="en-US" baseline="30000"/>
              <a:t>th</a:t>
            </a:r>
            <a:r>
              <a:rPr lang="en-US" altLang="en-US"/>
              <a:t> week (28-35) covers all standard dates for Jesus’ crucifixion.</a:t>
            </a:r>
          </a:p>
          <a:p>
            <a:r>
              <a:rPr lang="en-US" altLang="en-US"/>
              <a:t>Isn</a:t>
            </a:r>
            <a:r>
              <a:rPr lang="en-US" altLang="en-US">
                <a:cs typeface="Tahoma" pitchFamily="34" charset="0"/>
              </a:rPr>
              <a:t>'</a:t>
            </a:r>
            <a:r>
              <a:rPr lang="en-US" altLang="en-US"/>
              <a:t>t it strange that the only Messianic claimant who started a world religion of Gentiles just happened to be cut off in the time-range specified centuries in advance?</a:t>
            </a:r>
          </a:p>
        </p:txBody>
      </p:sp>
    </p:spTree>
    <p:custDataLst>
      <p:tags r:id="rId1"/>
    </p:custDataLst>
  </p:cSld>
  <p:clrMapOvr>
    <a:masterClrMapping/>
  </p:clrMapOvr>
  <p:transition advTm="210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checkerboard(across)">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checkerboard(across)">
                                      <p:cBhvr>
                                        <p:cTn id="12"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Psalm 22 on the </a:t>
            </a:r>
            <a:br>
              <a:rPr lang="en-US" altLang="en-US"/>
            </a:br>
            <a:r>
              <a:rPr lang="en-US" altLang="en-US"/>
              <a:t>Nature of His Execution</a:t>
            </a:r>
          </a:p>
        </p:txBody>
      </p:sp>
      <p:sp>
        <p:nvSpPr>
          <p:cNvPr id="41987" name="Rectangle 3" descr="Rectangle: Click to edit Master text styles&#10;Second level&#10;Third level&#10;Fourth level&#10;Fifth level"/>
          <p:cNvSpPr>
            <a:spLocks noGrp="1" noChangeArrowheads="1"/>
          </p:cNvSpPr>
          <p:nvPr>
            <p:ph type="body" idx="1"/>
          </p:nvPr>
        </p:nvSpPr>
        <p:spPr>
          <a:xfrm>
            <a:off x="838200" y="1600200"/>
            <a:ext cx="7772400" cy="4419600"/>
          </a:xfrm>
        </p:spPr>
        <p:txBody>
          <a:bodyPr/>
          <a:lstStyle/>
          <a:p>
            <a:pPr>
              <a:lnSpc>
                <a:spcPct val="90000"/>
              </a:lnSpc>
            </a:pPr>
            <a:r>
              <a:rPr lang="en-US" altLang="en-US" sz="2800"/>
              <a:t>Why did Jesus cry out from the cross:</a:t>
            </a:r>
          </a:p>
          <a:p>
            <a:pPr lvl="1">
              <a:lnSpc>
                <a:spcPct val="90000"/>
              </a:lnSpc>
              <a:buFont typeface="Wingdings" pitchFamily="2" charset="2"/>
              <a:buNone/>
            </a:pPr>
            <a:r>
              <a:rPr lang="en-US" altLang="en-US" sz="2400">
                <a:cs typeface="Tahoma" pitchFamily="34" charset="0"/>
              </a:rPr>
              <a:t>"</a:t>
            </a:r>
            <a:r>
              <a:rPr lang="en-US" altLang="en-US" sz="2400"/>
              <a:t>My God, my God, why have you abandoned me?</a:t>
            </a:r>
            <a:r>
              <a:rPr lang="en-US" altLang="en-US" sz="2400">
                <a:cs typeface="Tahoma" pitchFamily="34" charset="0"/>
              </a:rPr>
              <a:t>"</a:t>
            </a:r>
          </a:p>
          <a:p>
            <a:pPr>
              <a:lnSpc>
                <a:spcPct val="90000"/>
              </a:lnSpc>
            </a:pPr>
            <a:r>
              <a:rPr lang="en-US" altLang="en-US" sz="2800"/>
              <a:t>He was quoting Psalm 22; it tells of one:</a:t>
            </a:r>
          </a:p>
          <a:p>
            <a:pPr lvl="1">
              <a:lnSpc>
                <a:spcPct val="90000"/>
              </a:lnSpc>
            </a:pPr>
            <a:r>
              <a:rPr lang="en-US" altLang="en-US" sz="2400"/>
              <a:t>Abandoned by God</a:t>
            </a:r>
          </a:p>
          <a:p>
            <a:pPr lvl="1">
              <a:lnSpc>
                <a:spcPct val="90000"/>
              </a:lnSpc>
            </a:pPr>
            <a:r>
              <a:rPr lang="en-US" altLang="en-US" sz="2400"/>
              <a:t>Surrounded by enemies</a:t>
            </a:r>
          </a:p>
          <a:p>
            <a:pPr lvl="1">
              <a:lnSpc>
                <a:spcPct val="90000"/>
              </a:lnSpc>
            </a:pPr>
            <a:r>
              <a:rPr lang="en-US" altLang="en-US" sz="2400"/>
              <a:t>Hands and feet pierced</a:t>
            </a:r>
          </a:p>
          <a:p>
            <a:pPr lvl="1">
              <a:lnSpc>
                <a:spcPct val="90000"/>
              </a:lnSpc>
            </a:pPr>
            <a:r>
              <a:rPr lang="en-US" altLang="en-US" sz="2400"/>
              <a:t>Clothes gambled away</a:t>
            </a:r>
          </a:p>
          <a:p>
            <a:pPr lvl="1">
              <a:lnSpc>
                <a:spcPct val="90000"/>
              </a:lnSpc>
            </a:pPr>
            <a:r>
              <a:rPr lang="en-US" altLang="en-US" sz="2400"/>
              <a:t>Thirsty</a:t>
            </a:r>
          </a:p>
          <a:p>
            <a:pPr lvl="1">
              <a:lnSpc>
                <a:spcPct val="90000"/>
              </a:lnSpc>
            </a:pPr>
            <a:r>
              <a:rPr lang="en-US" altLang="en-US" sz="2400"/>
              <a:t>Bones out of joint</a:t>
            </a:r>
          </a:p>
          <a:p>
            <a:pPr lvl="1">
              <a:lnSpc>
                <a:spcPct val="90000"/>
              </a:lnSpc>
            </a:pPr>
            <a:r>
              <a:rPr lang="en-US" altLang="en-US" sz="2400"/>
              <a:t>Laid in the dust of death</a:t>
            </a:r>
          </a:p>
          <a:p>
            <a:pPr>
              <a:lnSpc>
                <a:spcPct val="90000"/>
              </a:lnSpc>
            </a:pPr>
            <a:r>
              <a:rPr lang="en-US" altLang="en-US" sz="2800"/>
              <a:t>This describes crucifixion before it existed, and Jesus</a:t>
            </a:r>
            <a:r>
              <a:rPr lang="en-US" altLang="en-US" sz="2800">
                <a:cs typeface="Tahoma" pitchFamily="34" charset="0"/>
              </a:rPr>
              <a:t>'</a:t>
            </a:r>
            <a:r>
              <a:rPr lang="en-US" altLang="en-US" sz="2800"/>
              <a:t> crucifixion in particular!</a:t>
            </a:r>
          </a:p>
        </p:txBody>
      </p:sp>
      <p:pic>
        <p:nvPicPr>
          <p:cNvPr id="41988" name="Picture 4" descr="BD0770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28600"/>
            <a:ext cx="1146175" cy="175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610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 calcmode="lin" valueType="num">
                                      <p:cBhvr additive="base">
                                        <p:cTn id="12"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1987">
                                            <p:txEl>
                                              <p:pRg st="1" end="1"/>
                                            </p:txEl>
                                          </p:spTgt>
                                        </p:tgtEl>
                                        <p:attrNameLst>
                                          <p:attrName>style.visibility</p:attrName>
                                        </p:attrNameLst>
                                      </p:cBhvr>
                                      <p:to>
                                        <p:strVal val="visible"/>
                                      </p:to>
                                    </p:set>
                                    <p:anim calcmode="lin" valueType="num">
                                      <p:cBhvr additive="base">
                                        <p:cTn id="18"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anim calcmode="lin" valueType="num">
                                      <p:cBhvr additive="base">
                                        <p:cTn id="24"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1987">
                                            <p:txEl>
                                              <p:pRg st="3" end="3"/>
                                            </p:txEl>
                                          </p:spTgt>
                                        </p:tgtEl>
                                        <p:attrNameLst>
                                          <p:attrName>style.visibility</p:attrName>
                                        </p:attrNameLst>
                                      </p:cBhvr>
                                      <p:to>
                                        <p:strVal val="visible"/>
                                      </p:to>
                                    </p:set>
                                    <p:anim calcmode="lin" valueType="num">
                                      <p:cBhvr additive="base">
                                        <p:cTn id="30"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1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1987">
                                            <p:txEl>
                                              <p:pRg st="4" end="4"/>
                                            </p:txEl>
                                          </p:spTgt>
                                        </p:tgtEl>
                                        <p:attrNameLst>
                                          <p:attrName>style.visibility</p:attrName>
                                        </p:attrNameLst>
                                      </p:cBhvr>
                                      <p:to>
                                        <p:strVal val="visible"/>
                                      </p:to>
                                    </p:set>
                                    <p:anim calcmode="lin" valueType="num">
                                      <p:cBhvr additive="base">
                                        <p:cTn id="36"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1987">
                                            <p:txEl>
                                              <p:pRg st="5" end="5"/>
                                            </p:txEl>
                                          </p:spTgt>
                                        </p:tgtEl>
                                        <p:attrNameLst>
                                          <p:attrName>style.visibility</p:attrName>
                                        </p:attrNameLst>
                                      </p:cBhvr>
                                      <p:to>
                                        <p:strVal val="visible"/>
                                      </p:to>
                                    </p:set>
                                    <p:anim calcmode="lin" valueType="num">
                                      <p:cBhvr additive="base">
                                        <p:cTn id="42" dur="500" fill="hold"/>
                                        <p:tgtEl>
                                          <p:spTgt spid="4198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19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1987">
                                            <p:txEl>
                                              <p:pRg st="6" end="6"/>
                                            </p:txEl>
                                          </p:spTgt>
                                        </p:tgtEl>
                                        <p:attrNameLst>
                                          <p:attrName>style.visibility</p:attrName>
                                        </p:attrNameLst>
                                      </p:cBhvr>
                                      <p:to>
                                        <p:strVal val="visible"/>
                                      </p:to>
                                    </p:set>
                                    <p:anim calcmode="lin" valueType="num">
                                      <p:cBhvr additive="base">
                                        <p:cTn id="48" dur="500" fill="hold"/>
                                        <p:tgtEl>
                                          <p:spTgt spid="4198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1987">
                                            <p:txEl>
                                              <p:pRg st="7" end="7"/>
                                            </p:txEl>
                                          </p:spTgt>
                                        </p:tgtEl>
                                        <p:attrNameLst>
                                          <p:attrName>style.visibility</p:attrName>
                                        </p:attrNameLst>
                                      </p:cBhvr>
                                      <p:to>
                                        <p:strVal val="visible"/>
                                      </p:to>
                                    </p:set>
                                    <p:anim calcmode="lin" valueType="num">
                                      <p:cBhvr additive="base">
                                        <p:cTn id="54" dur="500" fill="hold"/>
                                        <p:tgtEl>
                                          <p:spTgt spid="4198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198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41987">
                                            <p:txEl>
                                              <p:pRg st="8" end="8"/>
                                            </p:txEl>
                                          </p:spTgt>
                                        </p:tgtEl>
                                        <p:attrNameLst>
                                          <p:attrName>style.visibility</p:attrName>
                                        </p:attrNameLst>
                                      </p:cBhvr>
                                      <p:to>
                                        <p:strVal val="visible"/>
                                      </p:to>
                                    </p:set>
                                    <p:anim calcmode="lin" valueType="num">
                                      <p:cBhvr additive="base">
                                        <p:cTn id="60" dur="500" fill="hold"/>
                                        <p:tgtEl>
                                          <p:spTgt spid="41987">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19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1987">
                                            <p:txEl>
                                              <p:pRg st="9" end="9"/>
                                            </p:txEl>
                                          </p:spTgt>
                                        </p:tgtEl>
                                        <p:attrNameLst>
                                          <p:attrName>style.visibility</p:attrName>
                                        </p:attrNameLst>
                                      </p:cBhvr>
                                      <p:to>
                                        <p:strVal val="visible"/>
                                      </p:to>
                                    </p:set>
                                    <p:anim calcmode="lin" valueType="num">
                                      <p:cBhvr additive="base">
                                        <p:cTn id="66" dur="500" fill="hold"/>
                                        <p:tgtEl>
                                          <p:spTgt spid="41987">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198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41987">
                                            <p:txEl>
                                              <p:pRg st="10" end="10"/>
                                            </p:txEl>
                                          </p:spTgt>
                                        </p:tgtEl>
                                        <p:attrNameLst>
                                          <p:attrName>style.visibility</p:attrName>
                                        </p:attrNameLst>
                                      </p:cBhvr>
                                      <p:to>
                                        <p:strVal val="visible"/>
                                      </p:to>
                                    </p:set>
                                    <p:anim calcmode="lin" valueType="num">
                                      <p:cBhvr additive="base">
                                        <p:cTn id="72" dur="500" fill="hold"/>
                                        <p:tgtEl>
                                          <p:spTgt spid="41987">
                                            <p:txEl>
                                              <p:pRg st="10" end="10"/>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4198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p:nvPr>
        </p:nvSpPr>
        <p:spPr/>
        <p:txBody>
          <a:bodyPr/>
          <a:lstStyle/>
          <a:p>
            <a:r>
              <a:rPr lang="en-US" altLang="en-US"/>
              <a:t>Text of Psalm 22</a:t>
            </a:r>
          </a:p>
        </p:txBody>
      </p:sp>
      <p:sp>
        <p:nvSpPr>
          <p:cNvPr id="67587" name="Text Box 1027"/>
          <p:cNvSpPr txBox="1">
            <a:spLocks noChangeArrowheads="1"/>
          </p:cNvSpPr>
          <p:nvPr/>
        </p:nvSpPr>
        <p:spPr bwMode="auto">
          <a:xfrm>
            <a:off x="838200" y="1600200"/>
            <a:ext cx="7772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My God, my God, why have you forsaken me?…  All who see me mock me, they hurl insults, shaking their heads….  You lay me in the dust of death….  Dogs have surrounded me, a band of evil men has encircled me, they have pierced my hands and my feet….  They divide my garments among them and cast lots for my clothing….  I will declare your name to my brothers; in the congregation I will praise you….  The poor will eat and be satisfied….  All the ends of the earth will remember and turn to the LORD….  Posterity will serve him; future generations will be told about the Lord.  They will proclaim his righteousness to a people yet unborn – for he has done it.</a:t>
            </a:r>
          </a:p>
        </p:txBody>
      </p:sp>
    </p:spTree>
    <p:custDataLst>
      <p:tags r:id="rId1"/>
    </p:custDataLst>
  </p:cSld>
  <p:clrMapOvr>
    <a:masterClrMapping/>
  </p:clrMapOvr>
  <p:transition advTm="1404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p:txBody>
          <a:bodyPr/>
          <a:lstStyle/>
          <a:p>
            <a:r>
              <a:rPr lang="en-US" altLang="en-US"/>
              <a:t>Psalm 22 on the </a:t>
            </a:r>
            <a:br>
              <a:rPr lang="en-US" altLang="en-US"/>
            </a:br>
            <a:r>
              <a:rPr lang="en-US" altLang="en-US"/>
              <a:t>Nature of His Execution</a:t>
            </a:r>
          </a:p>
        </p:txBody>
      </p:sp>
      <p:sp>
        <p:nvSpPr>
          <p:cNvPr id="63491" name="Rectangle 1027" descr="Rectangle: Click to edit Master text styles&#10;Second level&#10;Third level&#10;Fourth level&#10;Fifth level"/>
          <p:cNvSpPr>
            <a:spLocks noGrp="1" noChangeArrowheads="1"/>
          </p:cNvSpPr>
          <p:nvPr>
            <p:ph type="body" sz="half" idx="1"/>
          </p:nvPr>
        </p:nvSpPr>
        <p:spPr>
          <a:xfrm>
            <a:off x="838200" y="1905000"/>
            <a:ext cx="3429000" cy="4114800"/>
          </a:xfrm>
        </p:spPr>
        <p:txBody>
          <a:bodyPr/>
          <a:lstStyle/>
          <a:p>
            <a:pPr>
              <a:lnSpc>
                <a:spcPct val="90000"/>
              </a:lnSpc>
            </a:pPr>
            <a:r>
              <a:rPr lang="en-US" altLang="en-US" sz="2400"/>
              <a:t>The psalm goes on to note that God does answer him and rescue him.</a:t>
            </a:r>
          </a:p>
          <a:p>
            <a:pPr>
              <a:lnSpc>
                <a:spcPct val="90000"/>
              </a:lnSpc>
            </a:pPr>
            <a:r>
              <a:rPr lang="en-US" altLang="en-US" sz="2400"/>
              <a:t>These events will be remembered all over the world and down thru the generations.</a:t>
            </a:r>
          </a:p>
          <a:p>
            <a:pPr>
              <a:lnSpc>
                <a:spcPct val="90000"/>
              </a:lnSpc>
            </a:pPr>
            <a:r>
              <a:rPr lang="en-US" altLang="en-US" sz="2400"/>
              <a:t>This is just what happened in the crucifixion &amp; resurrection of Jesus!</a:t>
            </a:r>
          </a:p>
        </p:txBody>
      </p:sp>
      <p:pic>
        <p:nvPicPr>
          <p:cNvPr id="63492" name="Picture 1028" descr="crucifiction"/>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419600" y="2652713"/>
            <a:ext cx="4419600" cy="2528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4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63492"/>
                                        </p:tgtEl>
                                        <p:attrNameLst>
                                          <p:attrName>style.visibility</p:attrName>
                                        </p:attrNameLst>
                                      </p:cBhvr>
                                      <p:to>
                                        <p:strVal val="visible"/>
                                      </p:to>
                                    </p:set>
                                    <p:animEffect transition="in" filter="checkerboard(across)">
                                      <p:cBhvr>
                                        <p:cTn id="25"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Isaiah 53 on the </a:t>
            </a:r>
            <a:br>
              <a:rPr lang="en-US" altLang="en-US"/>
            </a:br>
            <a:r>
              <a:rPr lang="en-US" altLang="en-US"/>
              <a:t>Meaning of His Execution</a:t>
            </a:r>
          </a:p>
        </p:txBody>
      </p:sp>
      <p:sp>
        <p:nvSpPr>
          <p:cNvPr id="4301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In Isaiah 53, we have the most famous prophecy of someone’s death and resurrection.</a:t>
            </a:r>
          </a:p>
          <a:p>
            <a:pPr>
              <a:lnSpc>
                <a:spcPct val="90000"/>
              </a:lnSpc>
            </a:pPr>
            <a:r>
              <a:rPr lang="en-US" altLang="en-US" sz="2800"/>
              <a:t>God</a:t>
            </a:r>
            <a:r>
              <a:rPr lang="en-US" altLang="en-US" sz="2800">
                <a:cs typeface="Tahoma" pitchFamily="34" charset="0"/>
              </a:rPr>
              <a:t>'</a:t>
            </a:r>
            <a:r>
              <a:rPr lang="en-US" altLang="en-US" sz="2800"/>
              <a:t>s servant:</a:t>
            </a:r>
          </a:p>
          <a:p>
            <a:pPr lvl="1">
              <a:lnSpc>
                <a:spcPct val="90000"/>
              </a:lnSpc>
            </a:pPr>
            <a:r>
              <a:rPr lang="en-US" altLang="en-US" sz="2400"/>
              <a:t>Rejected by humans</a:t>
            </a:r>
          </a:p>
          <a:p>
            <a:pPr lvl="1">
              <a:lnSpc>
                <a:spcPct val="90000"/>
              </a:lnSpc>
            </a:pPr>
            <a:r>
              <a:rPr lang="en-US" altLang="en-US" sz="2400"/>
              <a:t>Despised by Israel</a:t>
            </a:r>
          </a:p>
          <a:p>
            <a:pPr lvl="1">
              <a:lnSpc>
                <a:spcPct val="90000"/>
              </a:lnSpc>
            </a:pPr>
            <a:r>
              <a:rPr lang="en-US" altLang="en-US" sz="2400"/>
              <a:t>Dies for their sins</a:t>
            </a:r>
          </a:p>
          <a:p>
            <a:pPr lvl="1">
              <a:lnSpc>
                <a:spcPct val="90000"/>
              </a:lnSpc>
            </a:pPr>
            <a:r>
              <a:rPr lang="en-US" altLang="en-US" sz="2400"/>
              <a:t>Is raised to life again</a:t>
            </a:r>
          </a:p>
          <a:p>
            <a:pPr lvl="1">
              <a:lnSpc>
                <a:spcPct val="90000"/>
              </a:lnSpc>
            </a:pPr>
            <a:r>
              <a:rPr lang="en-US" altLang="en-US" sz="2400"/>
              <a:t>Is exalted by God</a:t>
            </a:r>
          </a:p>
          <a:p>
            <a:pPr>
              <a:lnSpc>
                <a:spcPct val="90000"/>
              </a:lnSpc>
            </a:pPr>
            <a:r>
              <a:rPr lang="en-US" altLang="en-US" sz="2800"/>
              <a:t>This fits what the NT says about Jesus.</a:t>
            </a:r>
          </a:p>
        </p:txBody>
      </p:sp>
    </p:spTree>
    <p:custDataLst>
      <p:tags r:id="rId1"/>
    </p:custDataLst>
  </p:cSld>
  <p:clrMapOvr>
    <a:masterClrMapping/>
  </p:clrMapOvr>
  <p:transition advTm="350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1">
                                            <p:txEl>
                                              <p:pRg st="3" end="3"/>
                                            </p:txEl>
                                          </p:spTgt>
                                        </p:tgtEl>
                                        <p:attrNameLst>
                                          <p:attrName>style.visibility</p:attrName>
                                        </p:attrNameLst>
                                      </p:cBhvr>
                                      <p:to>
                                        <p:strVal val="visible"/>
                                      </p:to>
                                    </p:set>
                                    <p:anim calcmode="lin" valueType="num">
                                      <p:cBhvr additive="base">
                                        <p:cTn id="25"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 calcmode="lin" valueType="num">
                                      <p:cBhvr additive="base">
                                        <p:cTn id="31"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1">
                                            <p:txEl>
                                              <p:pRg st="5" end="5"/>
                                            </p:txEl>
                                          </p:spTgt>
                                        </p:tgtEl>
                                        <p:attrNameLst>
                                          <p:attrName>style.visibility</p:attrName>
                                        </p:attrNameLst>
                                      </p:cBhvr>
                                      <p:to>
                                        <p:strVal val="visible"/>
                                      </p:to>
                                    </p:set>
                                    <p:anim calcmode="lin" valueType="num">
                                      <p:cBhvr additive="base">
                                        <p:cTn id="37"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11">
                                            <p:txEl>
                                              <p:pRg st="6" end="6"/>
                                            </p:txEl>
                                          </p:spTgt>
                                        </p:tgtEl>
                                        <p:attrNameLst>
                                          <p:attrName>style.visibility</p:attrName>
                                        </p:attrNameLst>
                                      </p:cBhvr>
                                      <p:to>
                                        <p:strVal val="visible"/>
                                      </p:to>
                                    </p:set>
                                    <p:anim calcmode="lin" valueType="num">
                                      <p:cBhvr additive="base">
                                        <p:cTn id="43" dur="500" fill="hold"/>
                                        <p:tgtEl>
                                          <p:spTgt spid="4301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additive="base">
                                        <p:cTn id="49" dur="500" fill="hold"/>
                                        <p:tgtEl>
                                          <p:spTgt spid="4301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0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Isaiah 52:13-15</a:t>
            </a:r>
          </a:p>
        </p:txBody>
      </p:sp>
      <p:sp>
        <p:nvSpPr>
          <p:cNvPr id="48131" name="Text Box 3"/>
          <p:cNvSpPr txBox="1">
            <a:spLocks noChangeArrowheads="1"/>
          </p:cNvSpPr>
          <p:nvPr/>
        </p:nvSpPr>
        <p:spPr bwMode="auto">
          <a:xfrm>
            <a:off x="762000" y="1752600"/>
            <a:ext cx="7924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See, my servant will act wisely; he will be raised and lifted up and highly exalted.  Just as there were many who were appalled at him </a:t>
            </a:r>
            <a:r>
              <a:rPr lang="en-US" altLang="en-US" sz="2800">
                <a:latin typeface="Arial" charset="0"/>
                <a:cs typeface="Times New Roman" pitchFamily="18" charset="0"/>
              </a:rPr>
              <a:t>— his appearance was so disfigured beyond that of any man and his form marred beyond human likeness — so he will sprinkle many nations, and kings will shut their mouths because of him.  For what they were not told, they will see, and what they have not heard, they will understand.</a:t>
            </a:r>
          </a:p>
        </p:txBody>
      </p:sp>
    </p:spTree>
    <p:custDataLst>
      <p:tags r:id="rId1"/>
    </p:custDataLst>
  </p:cSld>
  <p:clrMapOvr>
    <a:masterClrMapping/>
  </p:clrMapOvr>
  <p:transition advTm="310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checkerboard(across)">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Isaiah 52:13-15</a:t>
            </a:r>
          </a:p>
        </p:txBody>
      </p:sp>
      <p:sp>
        <p:nvSpPr>
          <p:cNvPr id="49155"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t>In these verses, we see that:</a:t>
            </a:r>
          </a:p>
          <a:p>
            <a:r>
              <a:rPr lang="en-US" altLang="en-US"/>
              <a:t>God’s servant will be highly exalted.</a:t>
            </a:r>
          </a:p>
          <a:p>
            <a:r>
              <a:rPr lang="en-US" altLang="en-US"/>
              <a:t>He will be disfigured so that many are appalled at him.</a:t>
            </a:r>
          </a:p>
          <a:p>
            <a:r>
              <a:rPr lang="en-US" altLang="en-US"/>
              <a:t>He will sprinkle (i.e., cleanse) many nations.</a:t>
            </a:r>
          </a:p>
        </p:txBody>
      </p:sp>
    </p:spTree>
    <p:custDataLst>
      <p:tags r:id="rId1"/>
    </p:custDataLst>
  </p:cSld>
  <p:clrMapOvr>
    <a:masterClrMapping/>
  </p:clrMapOvr>
  <p:transition advTm="24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Isaiah 53:1-3</a:t>
            </a:r>
          </a:p>
        </p:txBody>
      </p:sp>
      <p:sp>
        <p:nvSpPr>
          <p:cNvPr id="50179" name="Text Box 3"/>
          <p:cNvSpPr txBox="1">
            <a:spLocks noChangeArrowheads="1"/>
          </p:cNvSpPr>
          <p:nvPr/>
        </p:nvSpPr>
        <p:spPr bwMode="auto">
          <a:xfrm>
            <a:off x="838200" y="1828800"/>
            <a:ext cx="7696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Who has believed our message, and to whom has the arm of the LORD been revealed?  He grew up before him like a tender shoot, and like a root out of dry ground.  He had no beauty or majesty to attract us to him, nothing in his appearance that we should desire him.  He was despised and rejected by men, a man of sorrows and familiar with suffering.  Like one from whom men hide their faces he was despised and we esteemed him not.</a:t>
            </a:r>
          </a:p>
        </p:txBody>
      </p:sp>
    </p:spTree>
    <p:custDataLst>
      <p:tags r:id="rId1"/>
    </p:custDataLst>
  </p:cSld>
  <p:clrMapOvr>
    <a:masterClrMapping/>
  </p:clrMapOvr>
  <p:transition advTm="260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checkerboard(across)">
                                      <p:cBhvr>
                                        <p:cTn id="7"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Isaiah 53:1-3</a:t>
            </a:r>
          </a:p>
        </p:txBody>
      </p:sp>
      <p:sp>
        <p:nvSpPr>
          <p:cNvPr id="51203"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t>These three verses tell us:</a:t>
            </a:r>
          </a:p>
          <a:p>
            <a:r>
              <a:rPr lang="en-US" altLang="en-US"/>
              <a:t>Who would have believed it?</a:t>
            </a:r>
          </a:p>
          <a:p>
            <a:r>
              <a:rPr lang="en-US" altLang="en-US"/>
              <a:t>The servant has no beauty or majesty.</a:t>
            </a:r>
          </a:p>
          <a:p>
            <a:r>
              <a:rPr lang="en-US" altLang="en-US"/>
              <a:t>He is despised and rejected.</a:t>
            </a:r>
          </a:p>
          <a:p>
            <a:r>
              <a:rPr lang="en-US" altLang="en-US"/>
              <a:t>He is sorrowful and suffering.</a:t>
            </a:r>
          </a:p>
        </p:txBody>
      </p:sp>
    </p:spTree>
    <p:custDataLst>
      <p:tags r:id="rId1"/>
    </p:custDataLst>
  </p:cSld>
  <p:clrMapOvr>
    <a:masterClrMapping/>
  </p:clrMapOvr>
  <p:transition advTm="25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3">
                                            <p:txEl>
                                              <p:pRg st="4" end="4"/>
                                            </p:txEl>
                                          </p:spTgt>
                                        </p:tgtEl>
                                        <p:attrNameLst>
                                          <p:attrName>style.visibility</p:attrName>
                                        </p:attrNameLst>
                                      </p:cBhvr>
                                      <p:to>
                                        <p:strVal val="visible"/>
                                      </p:to>
                                    </p:set>
                                    <p:anim calcmode="lin" valueType="num">
                                      <p:cBhvr additive="base">
                                        <p:cTn id="31"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Testing the Past</a:t>
            </a:r>
          </a:p>
        </p:txBody>
      </p:sp>
      <p:sp>
        <p:nvSpPr>
          <p:cNvPr id="46083" name="Rectangle 3" descr="Rectangle: Click to edit Master text styles&#10;Second level&#10;Third level&#10;Fourth level&#10;Fifth level"/>
          <p:cNvSpPr>
            <a:spLocks noGrp="1" noChangeArrowheads="1"/>
          </p:cNvSpPr>
          <p:nvPr>
            <p:ph type="body" sz="half" idx="1"/>
          </p:nvPr>
        </p:nvSpPr>
        <p:spPr>
          <a:xfrm>
            <a:off x="609600" y="1905000"/>
            <a:ext cx="4038600" cy="4114800"/>
          </a:xfrm>
        </p:spPr>
        <p:txBody>
          <a:bodyPr/>
          <a:lstStyle/>
          <a:p>
            <a:pPr>
              <a:lnSpc>
                <a:spcPct val="90000"/>
              </a:lnSpc>
            </a:pPr>
            <a:r>
              <a:rPr lang="en-US" altLang="en-US" sz="2400"/>
              <a:t>Without time machines, how can we know what really happened in the past?</a:t>
            </a:r>
          </a:p>
          <a:p>
            <a:pPr lvl="1">
              <a:lnSpc>
                <a:spcPct val="90000"/>
              </a:lnSpc>
            </a:pPr>
            <a:r>
              <a:rPr lang="en-US" altLang="en-US" sz="2000"/>
              <a:t>Isn</a:t>
            </a:r>
            <a:r>
              <a:rPr lang="en-US" altLang="en-US" sz="2000">
                <a:cs typeface="Tahoma" pitchFamily="34" charset="0"/>
              </a:rPr>
              <a:t>'</a:t>
            </a:r>
            <a:r>
              <a:rPr lang="en-US" altLang="en-US" sz="2000"/>
              <a:t>t it just one group</a:t>
            </a:r>
            <a:r>
              <a:rPr lang="en-US" altLang="en-US" sz="2000">
                <a:cs typeface="Tahoma" pitchFamily="34" charset="0"/>
              </a:rPr>
              <a:t>'</a:t>
            </a:r>
            <a:r>
              <a:rPr lang="en-US" altLang="en-US" sz="2000"/>
              <a:t>s word against another</a:t>
            </a:r>
            <a:r>
              <a:rPr lang="en-US" altLang="en-US" sz="2000">
                <a:cs typeface="Tahoma" pitchFamily="34" charset="0"/>
              </a:rPr>
              <a:t>'</a:t>
            </a:r>
            <a:r>
              <a:rPr lang="en-US" altLang="en-US" sz="2000"/>
              <a:t>s?</a:t>
            </a:r>
          </a:p>
          <a:p>
            <a:pPr>
              <a:lnSpc>
                <a:spcPct val="90000"/>
              </a:lnSpc>
            </a:pPr>
            <a:r>
              <a:rPr lang="en-US" altLang="en-US" sz="2400"/>
              <a:t>No, God has given us a better basis for assurance than this.</a:t>
            </a:r>
          </a:p>
          <a:p>
            <a:pPr>
              <a:lnSpc>
                <a:spcPct val="90000"/>
              </a:lnSpc>
            </a:pPr>
            <a:r>
              <a:rPr lang="en-US" altLang="en-US" sz="2400"/>
              <a:t>One important line of evidence is the fit between Old and New Testaments.</a:t>
            </a:r>
          </a:p>
        </p:txBody>
      </p:sp>
      <p:pic>
        <p:nvPicPr>
          <p:cNvPr id="46086" name="Picture 6" descr="TimeMachine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800600" y="2057400"/>
            <a:ext cx="3810000" cy="3810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869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checkerboard(across)">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 calcmode="lin" valueType="num">
                                      <p:cBhvr additive="base">
                                        <p:cTn id="12"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6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083">
                                            <p:txEl>
                                              <p:pRg st="1" end="1"/>
                                            </p:txEl>
                                          </p:spTgt>
                                        </p:tgtEl>
                                        <p:attrNameLst>
                                          <p:attrName>style.visibility</p:attrName>
                                        </p:attrNameLst>
                                      </p:cBhvr>
                                      <p:to>
                                        <p:strVal val="visible"/>
                                      </p:to>
                                    </p:set>
                                    <p:anim calcmode="lin" valueType="num">
                                      <p:cBhvr additive="base">
                                        <p:cTn id="18" dur="500" fill="hold"/>
                                        <p:tgtEl>
                                          <p:spTgt spid="4608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6083">
                                            <p:txEl>
                                              <p:pRg st="2" end="2"/>
                                            </p:txEl>
                                          </p:spTgt>
                                        </p:tgtEl>
                                        <p:attrNameLst>
                                          <p:attrName>style.visibility</p:attrName>
                                        </p:attrNameLst>
                                      </p:cBhvr>
                                      <p:to>
                                        <p:strVal val="visible"/>
                                      </p:to>
                                    </p:set>
                                    <p:anim calcmode="lin" valueType="num">
                                      <p:cBhvr additive="base">
                                        <p:cTn id="24"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6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6083">
                                            <p:txEl>
                                              <p:pRg st="3" end="3"/>
                                            </p:txEl>
                                          </p:spTgt>
                                        </p:tgtEl>
                                        <p:attrNameLst>
                                          <p:attrName>style.visibility</p:attrName>
                                        </p:attrNameLst>
                                      </p:cBhvr>
                                      <p:to>
                                        <p:strVal val="visible"/>
                                      </p:to>
                                    </p:set>
                                    <p:anim calcmode="lin" valueType="num">
                                      <p:cBhvr additive="base">
                                        <p:cTn id="30"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608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Isaiah 53:4-6</a:t>
            </a:r>
          </a:p>
        </p:txBody>
      </p:sp>
      <p:sp>
        <p:nvSpPr>
          <p:cNvPr id="52227" name="Text Box 3"/>
          <p:cNvSpPr txBox="1">
            <a:spLocks noChangeArrowheads="1"/>
          </p:cNvSpPr>
          <p:nvPr/>
        </p:nvSpPr>
        <p:spPr bwMode="auto">
          <a:xfrm>
            <a:off x="762000" y="1905000"/>
            <a:ext cx="78486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Surely he took up our infirmities and carried our sorrows, yet we considered him stricken by God, smitten by him and afflicted.  But he was pierced for our transgressions, he was crushed for our iniquities; the punishment that brought us peace was upon him, and by his wounds we are healed.  All we, like sheep, have gone astray, each of us has turned to his own way; and the LORD has laid on him the iniquity of us all.</a:t>
            </a:r>
          </a:p>
        </p:txBody>
      </p:sp>
    </p:spTree>
    <p:custDataLst>
      <p:tags r:id="rId1"/>
    </p:custDataLst>
  </p:cSld>
  <p:clrMapOvr>
    <a:masterClrMapping/>
  </p:clrMapOvr>
  <p:transition advTm="230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checkerboard(across)">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Isaiah 53:4-6</a:t>
            </a:r>
          </a:p>
        </p:txBody>
      </p:sp>
      <p:sp>
        <p:nvSpPr>
          <p:cNvPr id="53251"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t>These 3 verses tell us:</a:t>
            </a:r>
          </a:p>
          <a:p>
            <a:r>
              <a:rPr lang="en-US" altLang="en-US"/>
              <a:t>The servant carried our sorrows, was punished for our sins.</a:t>
            </a:r>
          </a:p>
          <a:p>
            <a:r>
              <a:rPr lang="en-US" altLang="en-US"/>
              <a:t>But we thought God was punishing him because of what he had done.</a:t>
            </a:r>
          </a:p>
          <a:p>
            <a:r>
              <a:rPr lang="en-US" altLang="en-US"/>
              <a:t>By his punishment we are healed and have peace.</a:t>
            </a:r>
          </a:p>
        </p:txBody>
      </p:sp>
    </p:spTree>
    <p:custDataLst>
      <p:tags r:id="rId1"/>
    </p:custDataLst>
  </p:cSld>
  <p:clrMapOvr>
    <a:masterClrMapping/>
  </p:clrMapOvr>
  <p:transition advTm="143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Isaiah 53:7-8</a:t>
            </a:r>
          </a:p>
        </p:txBody>
      </p:sp>
      <p:sp>
        <p:nvSpPr>
          <p:cNvPr id="54275" name="Text Box 3"/>
          <p:cNvSpPr txBox="1">
            <a:spLocks noChangeArrowheads="1"/>
          </p:cNvSpPr>
          <p:nvPr/>
        </p:nvSpPr>
        <p:spPr bwMode="auto">
          <a:xfrm>
            <a:off x="838200" y="2209800"/>
            <a:ext cx="7543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He was oppressed and afflicted, yet he did not open his mouth; he was led like a lamb to the slaughter, and as a sheep before her shearers is silent, so he did not open his mouth.  By oppression and judgment he was taken away.  And who can speak of his descendants?  For he was cut off from the land of the living; for the transgression of my people he was stricken.</a:t>
            </a:r>
          </a:p>
        </p:txBody>
      </p:sp>
    </p:spTree>
    <p:custDataLst>
      <p:tags r:id="rId1"/>
    </p:custDataLst>
  </p:cSld>
  <p:clrMapOvr>
    <a:masterClrMapping/>
  </p:clrMapOvr>
  <p:transition advTm="217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checkerboard(across)">
                                      <p:cBhvr>
                                        <p:cTn id="7" dur="5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Isaiah 53:7-8</a:t>
            </a:r>
          </a:p>
        </p:txBody>
      </p:sp>
      <p:sp>
        <p:nvSpPr>
          <p:cNvPr id="55299" name="Rectangle 3" descr="Rectangle: Click to edit Master text styles&#10;Second level&#10;Third level&#10;Fourth level&#10;Fifth level"/>
          <p:cNvSpPr>
            <a:spLocks noGrp="1" noChangeArrowheads="1"/>
          </p:cNvSpPr>
          <p:nvPr>
            <p:ph type="body" idx="1"/>
          </p:nvPr>
        </p:nvSpPr>
        <p:spPr/>
        <p:txBody>
          <a:bodyPr/>
          <a:lstStyle/>
          <a:p>
            <a:pPr>
              <a:buFont typeface="Wingdings" pitchFamily="2" charset="2"/>
              <a:buNone/>
            </a:pPr>
            <a:r>
              <a:rPr lang="en-US" altLang="en-US"/>
              <a:t>These two verses tell us:</a:t>
            </a:r>
          </a:p>
          <a:p>
            <a:r>
              <a:rPr lang="en-US" altLang="en-US"/>
              <a:t>The servant is strangely silent when oppressed.</a:t>
            </a:r>
          </a:p>
          <a:p>
            <a:r>
              <a:rPr lang="en-US" altLang="en-US"/>
              <a:t>He is put to death by unjust judgment.</a:t>
            </a:r>
          </a:p>
          <a:p>
            <a:r>
              <a:rPr lang="en-US" altLang="en-US"/>
              <a:t>His death was to pay for the transgressions of </a:t>
            </a:r>
            <a:r>
              <a:rPr lang="en-US" altLang="en-US">
                <a:cs typeface="Tahoma" pitchFamily="34" charset="0"/>
              </a:rPr>
              <a:t>"</a:t>
            </a:r>
            <a:r>
              <a:rPr lang="en-US" altLang="en-US"/>
              <a:t>my people.</a:t>
            </a:r>
            <a:r>
              <a:rPr lang="en-US" altLang="en-US">
                <a:cs typeface="Tahoma" pitchFamily="34" charset="0"/>
              </a:rPr>
              <a:t>"</a:t>
            </a:r>
          </a:p>
        </p:txBody>
      </p:sp>
    </p:spTree>
    <p:custDataLst>
      <p:tags r:id="rId1"/>
    </p:custDataLst>
  </p:cSld>
  <p:clrMapOvr>
    <a:masterClrMapping/>
  </p:clrMapOvr>
  <p:transition advTm="145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Isaiah 53:9-10</a:t>
            </a:r>
          </a:p>
        </p:txBody>
      </p:sp>
      <p:sp>
        <p:nvSpPr>
          <p:cNvPr id="56323" name="Text Box 3"/>
          <p:cNvSpPr txBox="1">
            <a:spLocks noChangeArrowheads="1"/>
          </p:cNvSpPr>
          <p:nvPr/>
        </p:nvSpPr>
        <p:spPr bwMode="auto">
          <a:xfrm>
            <a:off x="762000" y="2057400"/>
            <a:ext cx="75438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He was assigned a grave with wicked men, yet he was with a rich man in his death, because he had done no violence, nor was any deceit in his mouth.  Yet it was the LORD’s will to crush him and cause him to suffer, and though the LORD makes his life a guilt offering, he will see his offspring and prolong his days, and the will of the LORD will prosper in his hand.</a:t>
            </a:r>
          </a:p>
        </p:txBody>
      </p:sp>
    </p:spTree>
    <p:custDataLst>
      <p:tags r:id="rId1"/>
    </p:custDataLst>
  </p:cSld>
  <p:clrMapOvr>
    <a:masterClrMapping/>
  </p:clrMapOvr>
  <p:transition advTm="206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checkerboard(across)">
                                      <p:cBhvr>
                                        <p:cTn id="7"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Isaiah 53:9-10</a:t>
            </a:r>
          </a:p>
        </p:txBody>
      </p:sp>
      <p:sp>
        <p:nvSpPr>
          <p:cNvPr id="5734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buFont typeface="Wingdings" pitchFamily="2" charset="2"/>
              <a:buNone/>
            </a:pPr>
            <a:r>
              <a:rPr lang="en-US" altLang="en-US"/>
              <a:t>These two verses tell us:</a:t>
            </a:r>
          </a:p>
          <a:p>
            <a:pPr>
              <a:lnSpc>
                <a:spcPct val="90000"/>
              </a:lnSpc>
            </a:pPr>
            <a:r>
              <a:rPr lang="en-US" altLang="en-US"/>
              <a:t>Though they planned to bury him with wicked men, he was actually with a rich man in his death.</a:t>
            </a:r>
          </a:p>
          <a:p>
            <a:pPr>
              <a:lnSpc>
                <a:spcPct val="90000"/>
              </a:lnSpc>
            </a:pPr>
            <a:r>
              <a:rPr lang="en-US" altLang="en-US"/>
              <a:t>God caused his suffering, making his life a guilt-offering.</a:t>
            </a:r>
          </a:p>
          <a:p>
            <a:pPr>
              <a:lnSpc>
                <a:spcPct val="90000"/>
              </a:lnSpc>
            </a:pPr>
            <a:r>
              <a:rPr lang="en-US" altLang="en-US"/>
              <a:t>Afterward, the servant will prolong his days.</a:t>
            </a:r>
          </a:p>
        </p:txBody>
      </p:sp>
    </p:spTree>
    <p:custDataLst>
      <p:tags r:id="rId1"/>
    </p:custDataLst>
  </p:cSld>
  <p:clrMapOvr>
    <a:masterClrMapping/>
  </p:clrMapOvr>
  <p:transition advTm="163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Isaiah 53:11-12</a:t>
            </a:r>
          </a:p>
        </p:txBody>
      </p:sp>
      <p:sp>
        <p:nvSpPr>
          <p:cNvPr id="58371" name="Text Box 3"/>
          <p:cNvSpPr txBox="1">
            <a:spLocks noChangeArrowheads="1"/>
          </p:cNvSpPr>
          <p:nvPr/>
        </p:nvSpPr>
        <p:spPr bwMode="auto">
          <a:xfrm>
            <a:off x="762000" y="2057400"/>
            <a:ext cx="77724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Arial" charset="0"/>
              </a:rPr>
              <a:t>After the suffering of his soul, he will see the light of life and be satisfied; by knowledge of him my righteous servant will justify many, and he will bear their iniquities.  Therefore I will give him a portion with the great, and he will divide the spoils with the strong, because he poured out his life unto death, and was numbered with the transgressors.  For he bore the sin of many, and made intercession for the transgressors.</a:t>
            </a:r>
          </a:p>
        </p:txBody>
      </p:sp>
    </p:spTree>
    <p:custDataLst>
      <p:tags r:id="rId1"/>
    </p:custDataLst>
  </p:cSld>
  <p:clrMapOvr>
    <a:masterClrMapping/>
  </p:clrMapOvr>
  <p:transition advTm="258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checkerboard(across)">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Isaiah 53:11-12</a:t>
            </a:r>
          </a:p>
        </p:txBody>
      </p:sp>
      <p:sp>
        <p:nvSpPr>
          <p:cNvPr id="5939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buFont typeface="Wingdings" pitchFamily="2" charset="2"/>
              <a:buNone/>
            </a:pPr>
            <a:r>
              <a:rPr lang="en-US" altLang="en-US"/>
              <a:t>These last two verses tell us:</a:t>
            </a:r>
          </a:p>
          <a:p>
            <a:pPr>
              <a:lnSpc>
                <a:spcPct val="90000"/>
              </a:lnSpc>
            </a:pPr>
            <a:r>
              <a:rPr lang="en-US" altLang="en-US"/>
              <a:t>After suffering, he will be satisfied.</a:t>
            </a:r>
          </a:p>
          <a:p>
            <a:pPr>
              <a:lnSpc>
                <a:spcPct val="90000"/>
              </a:lnSpc>
            </a:pPr>
            <a:r>
              <a:rPr lang="en-US" altLang="en-US"/>
              <a:t>After death, he will live.</a:t>
            </a:r>
          </a:p>
          <a:p>
            <a:pPr>
              <a:lnSpc>
                <a:spcPct val="90000"/>
              </a:lnSpc>
            </a:pPr>
            <a:r>
              <a:rPr lang="en-US" altLang="en-US"/>
              <a:t>Many will be justified by knowing him.</a:t>
            </a:r>
          </a:p>
          <a:p>
            <a:pPr>
              <a:lnSpc>
                <a:spcPct val="90000"/>
              </a:lnSpc>
            </a:pPr>
            <a:r>
              <a:rPr lang="en-US" altLang="en-US"/>
              <a:t>He will be counted among the great.</a:t>
            </a:r>
          </a:p>
          <a:p>
            <a:pPr>
              <a:lnSpc>
                <a:spcPct val="90000"/>
              </a:lnSpc>
            </a:pPr>
            <a:r>
              <a:rPr lang="en-US" altLang="en-US"/>
              <a:t>Though considered a transgressor, he actually bore their sins and made intercession for them.</a:t>
            </a:r>
          </a:p>
        </p:txBody>
      </p:sp>
    </p:spTree>
    <p:custDataLst>
      <p:tags r:id="rId1"/>
    </p:custDataLst>
  </p:cSld>
  <p:clrMapOvr>
    <a:masterClrMapping/>
  </p:clrMapOvr>
  <p:transition advTm="18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Isaiah 53 on the </a:t>
            </a:r>
            <a:br>
              <a:rPr lang="en-US" altLang="en-US"/>
            </a:br>
            <a:r>
              <a:rPr lang="en-US" altLang="en-US"/>
              <a:t>Meaning of His Execution</a:t>
            </a:r>
          </a:p>
        </p:txBody>
      </p:sp>
      <p:sp>
        <p:nvSpPr>
          <p:cNvPr id="6041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In Isaiah 53, we are told that God</a:t>
            </a:r>
            <a:r>
              <a:rPr lang="en-US" altLang="en-US" sz="2800">
                <a:cs typeface="Tahoma" pitchFamily="34" charset="0"/>
              </a:rPr>
              <a:t>'</a:t>
            </a:r>
            <a:r>
              <a:rPr lang="en-US" altLang="en-US" sz="2800"/>
              <a:t>s servant will be:</a:t>
            </a:r>
          </a:p>
          <a:p>
            <a:pPr lvl="1">
              <a:lnSpc>
                <a:spcPct val="90000"/>
              </a:lnSpc>
            </a:pPr>
            <a:r>
              <a:rPr lang="en-US" altLang="en-US" sz="2400"/>
              <a:t>Rejected by humans</a:t>
            </a:r>
          </a:p>
          <a:p>
            <a:pPr lvl="1">
              <a:lnSpc>
                <a:spcPct val="90000"/>
              </a:lnSpc>
            </a:pPr>
            <a:r>
              <a:rPr lang="en-US" altLang="en-US" sz="2400"/>
              <a:t>Despised by Israel</a:t>
            </a:r>
          </a:p>
          <a:p>
            <a:pPr lvl="1">
              <a:lnSpc>
                <a:spcPct val="90000"/>
              </a:lnSpc>
            </a:pPr>
            <a:r>
              <a:rPr lang="en-US" altLang="en-US" sz="2400"/>
              <a:t>Dies for their sins</a:t>
            </a:r>
          </a:p>
          <a:p>
            <a:pPr lvl="1">
              <a:lnSpc>
                <a:spcPct val="90000"/>
              </a:lnSpc>
            </a:pPr>
            <a:r>
              <a:rPr lang="en-US" altLang="en-US" sz="2400"/>
              <a:t>Is raised to life again</a:t>
            </a:r>
          </a:p>
          <a:p>
            <a:pPr lvl="1">
              <a:lnSpc>
                <a:spcPct val="90000"/>
              </a:lnSpc>
            </a:pPr>
            <a:r>
              <a:rPr lang="en-US" altLang="en-US" sz="2400"/>
              <a:t>Is exalted by God</a:t>
            </a:r>
          </a:p>
          <a:p>
            <a:pPr>
              <a:lnSpc>
                <a:spcPct val="90000"/>
              </a:lnSpc>
            </a:pPr>
            <a:r>
              <a:rPr lang="en-US" altLang="en-US" sz="2800"/>
              <a:t>This fits what the NT says about Jesus.</a:t>
            </a:r>
          </a:p>
          <a:p>
            <a:pPr>
              <a:lnSpc>
                <a:spcPct val="90000"/>
              </a:lnSpc>
            </a:pPr>
            <a:r>
              <a:rPr lang="en-US" altLang="en-US" sz="2800"/>
              <a:t>It matches the NT doctrine of the atonement.</a:t>
            </a:r>
          </a:p>
          <a:p>
            <a:pPr>
              <a:lnSpc>
                <a:spcPct val="90000"/>
              </a:lnSpc>
            </a:pPr>
            <a:r>
              <a:rPr lang="en-US" altLang="en-US" sz="2800"/>
              <a:t>It was written centuries in advance.</a:t>
            </a:r>
          </a:p>
        </p:txBody>
      </p:sp>
    </p:spTree>
    <p:custDataLst>
      <p:tags r:id="rId1"/>
    </p:custDataLst>
  </p:cSld>
  <p:clrMapOvr>
    <a:masterClrMapping/>
  </p:clrMapOvr>
  <p:transition advTm="3513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0419">
                                            <p:txEl>
                                              <p:pRg st="6" end="6"/>
                                            </p:txEl>
                                          </p:spTgt>
                                        </p:tgtEl>
                                        <p:attrNameLst>
                                          <p:attrName>style.visibility</p:attrName>
                                        </p:attrNameLst>
                                      </p:cBhvr>
                                      <p:to>
                                        <p:strVal val="visible"/>
                                      </p:to>
                                    </p:set>
                                    <p:anim calcmode="lin" valueType="num">
                                      <p:cBhvr additive="base">
                                        <p:cTn id="43" dur="500" fill="hold"/>
                                        <p:tgtEl>
                                          <p:spTgt spid="6041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0419">
                                            <p:txEl>
                                              <p:pRg st="7" end="7"/>
                                            </p:txEl>
                                          </p:spTgt>
                                        </p:tgtEl>
                                        <p:attrNameLst>
                                          <p:attrName>style.visibility</p:attrName>
                                        </p:attrNameLst>
                                      </p:cBhvr>
                                      <p:to>
                                        <p:strVal val="visible"/>
                                      </p:to>
                                    </p:set>
                                    <p:anim calcmode="lin" valueType="num">
                                      <p:cBhvr additive="base">
                                        <p:cTn id="49" dur="500" fill="hold"/>
                                        <p:tgtEl>
                                          <p:spTgt spid="6041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0419">
                                            <p:txEl>
                                              <p:pRg st="8" end="8"/>
                                            </p:txEl>
                                          </p:spTgt>
                                        </p:tgtEl>
                                        <p:attrNameLst>
                                          <p:attrName>style.visibility</p:attrName>
                                        </p:attrNameLst>
                                      </p:cBhvr>
                                      <p:to>
                                        <p:strVal val="visible"/>
                                      </p:to>
                                    </p:set>
                                    <p:anim calcmode="lin" valueType="num">
                                      <p:cBhvr additive="base">
                                        <p:cTn id="55" dur="500" fill="hold"/>
                                        <p:tgtEl>
                                          <p:spTgt spid="6041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041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Conclusions on </a:t>
            </a:r>
            <a:br>
              <a:rPr lang="en-US" altLang="en-US"/>
            </a:br>
            <a:r>
              <a:rPr lang="en-US" altLang="en-US"/>
              <a:t>Messianic Prophecy</a:t>
            </a:r>
          </a:p>
        </p:txBody>
      </p:sp>
      <p:sp>
        <p:nvSpPr>
          <p:cNvPr id="64515" name="Rectangle 3" descr="Rectangle: Click to edit Master text styles&#10;Second level&#10;Third level&#10;Fourth level&#10;Fifth level"/>
          <p:cNvSpPr>
            <a:spLocks noGrp="1" noChangeArrowheads="1"/>
          </p:cNvSpPr>
          <p:nvPr>
            <p:ph type="body" idx="1"/>
          </p:nvPr>
        </p:nvSpPr>
        <p:spPr/>
        <p:txBody>
          <a:bodyPr/>
          <a:lstStyle/>
          <a:p>
            <a:r>
              <a:rPr lang="en-US" altLang="en-US"/>
              <a:t>So, the features of the NT picture of Jesus fit OT Messianic prophecy in many ways that could not have been engineered by his followers.</a:t>
            </a:r>
          </a:p>
          <a:p>
            <a:r>
              <a:rPr lang="en-US" altLang="en-US"/>
              <a:t>Many of these could not have been faked by recording fulfillments in the NT where none occurred in history.</a:t>
            </a:r>
          </a:p>
        </p:txBody>
      </p:sp>
    </p:spTree>
    <p:custDataLst>
      <p:tags r:id="rId1"/>
    </p:custDataLst>
  </p:cSld>
  <p:clrMapOvr>
    <a:masterClrMapping/>
  </p:clrMapOvr>
  <p:transition advTm="193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checkerboard(across)">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checkerboard(across)">
                                      <p:cBhvr>
                                        <p:cTn id="12"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Testing the Past</a:t>
            </a:r>
          </a:p>
        </p:txBody>
      </p:sp>
      <p:sp>
        <p:nvSpPr>
          <p:cNvPr id="47107" name="Rectangle 3" descr="Rectangle: Click to edit Master text styles&#10;Second level&#10;Third level&#10;Fourth level&#10;Fifth level"/>
          <p:cNvSpPr>
            <a:spLocks noGrp="1" noChangeArrowheads="1"/>
          </p:cNvSpPr>
          <p:nvPr>
            <p:ph type="body" idx="1"/>
          </p:nvPr>
        </p:nvSpPr>
        <p:spPr>
          <a:xfrm>
            <a:off x="838200" y="2209800"/>
            <a:ext cx="7772400" cy="4114800"/>
          </a:xfrm>
        </p:spPr>
        <p:txBody>
          <a:bodyPr/>
          <a:lstStyle/>
          <a:p>
            <a:r>
              <a:rPr lang="en-US" altLang="en-US" sz="2800"/>
              <a:t>We can see that the NT Gospels are in continuity with the OT, unlike the Gnostic Gospels, and unlike </a:t>
            </a:r>
            <a:r>
              <a:rPr lang="en-US" altLang="en-US" sz="2800" i="1"/>
              <a:t>The Da Vinci Code.</a:t>
            </a:r>
          </a:p>
          <a:p>
            <a:r>
              <a:rPr lang="en-US" altLang="en-US" sz="2800"/>
              <a:t>Even liberal NT scholars admit:</a:t>
            </a:r>
          </a:p>
          <a:p>
            <a:pPr lvl="1"/>
            <a:r>
              <a:rPr lang="en-US" altLang="en-US" sz="2400"/>
              <a:t>Jesus died by crucifixion ~ AD 30.</a:t>
            </a:r>
          </a:p>
          <a:p>
            <a:pPr lvl="1"/>
            <a:r>
              <a:rPr lang="en-US" altLang="en-US" sz="2400"/>
              <a:t>His resurrection was believed immediately.</a:t>
            </a:r>
          </a:p>
          <a:p>
            <a:pPr lvl="1"/>
            <a:r>
              <a:rPr lang="en-US" altLang="en-US" sz="2400"/>
              <a:t>Paul gives a very early picture of the meaning of Jesus</a:t>
            </a:r>
            <a:r>
              <a:rPr lang="en-US" altLang="en-US" sz="2400">
                <a:cs typeface="Tahoma" pitchFamily="34" charset="0"/>
              </a:rPr>
              <a:t>'</a:t>
            </a:r>
            <a:r>
              <a:rPr lang="en-US" altLang="en-US" sz="2400"/>
              <a:t> death.</a:t>
            </a:r>
          </a:p>
        </p:txBody>
      </p:sp>
      <p:pic>
        <p:nvPicPr>
          <p:cNvPr id="47108" name="Picture 4" descr="faith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28600"/>
            <a:ext cx="26574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75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checkerboard(across)">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 calcmode="lin" valueType="num">
                                      <p:cBhvr additive="base">
                                        <p:cTn id="12"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7">
                                            <p:txEl>
                                              <p:pRg st="1" end="1"/>
                                            </p:txEl>
                                          </p:spTgt>
                                        </p:tgtEl>
                                        <p:attrNameLst>
                                          <p:attrName>style.visibility</p:attrName>
                                        </p:attrNameLst>
                                      </p:cBhvr>
                                      <p:to>
                                        <p:strVal val="visible"/>
                                      </p:to>
                                    </p:set>
                                    <p:anim calcmode="lin" valueType="num">
                                      <p:cBhvr additive="base">
                                        <p:cTn id="18"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7107">
                                            <p:txEl>
                                              <p:pRg st="2" end="2"/>
                                            </p:txEl>
                                          </p:spTgt>
                                        </p:tgtEl>
                                        <p:attrNameLst>
                                          <p:attrName>style.visibility</p:attrName>
                                        </p:attrNameLst>
                                      </p:cBhvr>
                                      <p:to>
                                        <p:strVal val="visible"/>
                                      </p:to>
                                    </p:set>
                                    <p:anim calcmode="lin" valueType="num">
                                      <p:cBhvr additive="base">
                                        <p:cTn id="24"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7107">
                                            <p:txEl>
                                              <p:pRg st="3" end="3"/>
                                            </p:txEl>
                                          </p:spTgt>
                                        </p:tgtEl>
                                        <p:attrNameLst>
                                          <p:attrName>style.visibility</p:attrName>
                                        </p:attrNameLst>
                                      </p:cBhvr>
                                      <p:to>
                                        <p:strVal val="visible"/>
                                      </p:to>
                                    </p:set>
                                    <p:anim calcmode="lin" valueType="num">
                                      <p:cBhvr additive="base">
                                        <p:cTn id="30"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7107">
                                            <p:txEl>
                                              <p:pRg st="4" end="4"/>
                                            </p:txEl>
                                          </p:spTgt>
                                        </p:tgtEl>
                                        <p:attrNameLst>
                                          <p:attrName>style.visibility</p:attrName>
                                        </p:attrNameLst>
                                      </p:cBhvr>
                                      <p:to>
                                        <p:strVal val="visible"/>
                                      </p:to>
                                    </p:set>
                                    <p:anim calcmode="lin" valueType="num">
                                      <p:cBhvr additive="base">
                                        <p:cTn id="36"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Conclusions</a:t>
            </a:r>
          </a:p>
        </p:txBody>
      </p:sp>
      <p:sp>
        <p:nvSpPr>
          <p:cNvPr id="4403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a:t>We have restricted our discussion of </a:t>
            </a:r>
            <a:r>
              <a:rPr lang="en-US" altLang="en-US" i="1"/>
              <a:t>The Da Vinci Code</a:t>
            </a:r>
            <a:r>
              <a:rPr lang="en-US" altLang="en-US"/>
              <a:t> to its allegations about Jesus and early Christianity.</a:t>
            </a:r>
          </a:p>
          <a:p>
            <a:pPr>
              <a:lnSpc>
                <a:spcPct val="90000"/>
              </a:lnSpc>
            </a:pPr>
            <a:r>
              <a:rPr lang="en-US" altLang="en-US"/>
              <a:t>It fares very poorly there.</a:t>
            </a:r>
          </a:p>
          <a:p>
            <a:pPr>
              <a:lnSpc>
                <a:spcPct val="90000"/>
              </a:lnSpc>
            </a:pPr>
            <a:r>
              <a:rPr lang="en-US" altLang="en-US"/>
              <a:t>Whatever the merits of its treatment of Leonardo da Vinci or the Priory of Sion, it is not good history for the first century of the Christian era.</a:t>
            </a:r>
          </a:p>
        </p:txBody>
      </p:sp>
    </p:spTree>
    <p:custDataLst>
      <p:tags r:id="rId1"/>
    </p:custDataLst>
  </p:cSld>
  <p:clrMapOvr>
    <a:masterClrMapping/>
  </p:clrMapOvr>
  <p:transition advTm="322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For Further </a:t>
            </a:r>
            <a:br>
              <a:rPr lang="en-US" altLang="en-US"/>
            </a:br>
            <a:r>
              <a:rPr lang="en-US" altLang="en-US"/>
              <a:t>Reading</a:t>
            </a:r>
          </a:p>
        </p:txBody>
      </p:sp>
      <p:pic>
        <p:nvPicPr>
          <p:cNvPr id="68611" name="Picture 3" descr="CrackingDV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725" y="304800"/>
            <a:ext cx="405765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descr="EvProphe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752600"/>
            <a:ext cx="3035300" cy="4762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71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checkerboard(across)">
                                      <p:cBhvr>
                                        <p:cTn id="7" dur="5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8611"/>
                                        </p:tgtEl>
                                        <p:attrNameLst>
                                          <p:attrName>style.visibility</p:attrName>
                                        </p:attrNameLst>
                                      </p:cBhvr>
                                      <p:to>
                                        <p:strVal val="visible"/>
                                      </p:to>
                                    </p:set>
                                    <p:animEffect transition="in" filter="checkerboard(across)">
                                      <p:cBhvr>
                                        <p:cTn id="12"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r>
              <a:rPr lang="en-US" altLang="en-US"/>
              <a:t>The End</a:t>
            </a:r>
          </a:p>
        </p:txBody>
      </p:sp>
      <p:sp>
        <p:nvSpPr>
          <p:cNvPr id="61443" name="Rectangle 3" descr="Rectangle: Click to edit Master text styles&#10;Second level&#10;Third level&#10;Fourth level&#10;Fifth level"/>
          <p:cNvSpPr>
            <a:spLocks noGrp="1" noChangeArrowheads="1"/>
          </p:cNvSpPr>
          <p:nvPr>
            <p:ph type="subTitle" idx="1"/>
          </p:nvPr>
        </p:nvSpPr>
        <p:spPr/>
        <p:txBody>
          <a:bodyPr/>
          <a:lstStyle/>
          <a:p>
            <a:r>
              <a:rPr lang="en-US" altLang="en-US"/>
              <a:t>OT Messianic Prophecy is fulfilled in the NT; it is not in </a:t>
            </a:r>
            <a:r>
              <a:rPr lang="en-US" altLang="en-US" i="1"/>
              <a:t>The Da Vinci Code.</a:t>
            </a:r>
            <a:endParaRPr lang="en-US" altLang="en-US"/>
          </a:p>
        </p:txBody>
      </p:sp>
    </p:spTree>
    <p:custDataLst>
      <p:tags r:id="rId1"/>
    </p:custDataLst>
  </p:cSld>
  <p:clrMapOvr>
    <a:masterClrMapping/>
  </p:clrMapOvr>
  <p:transition advTm="94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Effect transition="in" filter="checkerboard(across)">
                                      <p:cBhvr>
                                        <p:cTn id="13"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Connections with OT</a:t>
            </a:r>
          </a:p>
        </p:txBody>
      </p:sp>
      <p:sp>
        <p:nvSpPr>
          <p:cNvPr id="34819" name="Rectangle 3" descr="Rectangle: Click to edit Master text styles&#10;Second level&#10;Third level&#10;Fourth level&#10;Fifth level"/>
          <p:cNvSpPr>
            <a:spLocks noGrp="1" noChangeArrowheads="1"/>
          </p:cNvSpPr>
          <p:nvPr>
            <p:ph type="body" idx="1"/>
          </p:nvPr>
        </p:nvSpPr>
        <p:spPr/>
        <p:txBody>
          <a:bodyPr/>
          <a:lstStyle/>
          <a:p>
            <a:r>
              <a:rPr lang="en-US" altLang="en-US" sz="2800"/>
              <a:t>Astonishingly, these features all fit the predictions of the Old Testament!</a:t>
            </a:r>
          </a:p>
          <a:p>
            <a:pPr lvl="1"/>
            <a:r>
              <a:rPr lang="en-US" altLang="en-US" sz="2400"/>
              <a:t>Isaiah 42 &amp; 49 on the Messiah as a light to the nations</a:t>
            </a:r>
          </a:p>
          <a:p>
            <a:pPr lvl="1"/>
            <a:r>
              <a:rPr lang="en-US" altLang="en-US" sz="2400"/>
              <a:t>Daniel 9 on the time of his execution</a:t>
            </a:r>
          </a:p>
          <a:p>
            <a:pPr lvl="1"/>
            <a:r>
              <a:rPr lang="en-US" altLang="en-US" sz="2400"/>
              <a:t>Psalm 22 on the nature of his execution</a:t>
            </a:r>
          </a:p>
          <a:p>
            <a:pPr lvl="1"/>
            <a:r>
              <a:rPr lang="en-US" altLang="en-US" sz="2400"/>
              <a:t>Isaiah 53 on the meaning of his execution &amp; resurrection.</a:t>
            </a:r>
          </a:p>
          <a:p>
            <a:r>
              <a:rPr lang="en-US" altLang="en-US" sz="2800"/>
              <a:t>Let</a:t>
            </a:r>
            <a:r>
              <a:rPr lang="en-US" altLang="en-US" sz="2800">
                <a:cs typeface="Tahoma" pitchFamily="34" charset="0"/>
              </a:rPr>
              <a:t>'</a:t>
            </a:r>
            <a:r>
              <a:rPr lang="en-US" altLang="en-US" sz="2800"/>
              <a:t>s see.</a:t>
            </a:r>
          </a:p>
        </p:txBody>
      </p:sp>
    </p:spTree>
    <p:custDataLst>
      <p:tags r:id="rId1"/>
    </p:custDataLst>
  </p:cSld>
  <p:clrMapOvr>
    <a:masterClrMapping/>
  </p:clrMapOvr>
  <p:transition advTm="297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A Light to the Nations</a:t>
            </a:r>
          </a:p>
        </p:txBody>
      </p:sp>
      <p:sp>
        <p:nvSpPr>
          <p:cNvPr id="35843" name="Text Box 3"/>
          <p:cNvSpPr txBox="1">
            <a:spLocks noChangeArrowheads="1"/>
          </p:cNvSpPr>
          <p:nvPr/>
        </p:nvSpPr>
        <p:spPr bwMode="auto">
          <a:xfrm>
            <a:off x="1295400" y="2209800"/>
            <a:ext cx="67056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I will appoint you as a covenant to the people [Israel], as a </a:t>
            </a:r>
            <a:r>
              <a:rPr lang="en-US" altLang="en-US" sz="3200">
                <a:solidFill>
                  <a:schemeClr val="tx2"/>
                </a:solidFill>
              </a:rPr>
              <a:t>light to the nations</a:t>
            </a:r>
            <a:r>
              <a:rPr lang="en-US" altLang="en-US" sz="3200"/>
              <a:t>, to open blind eyes, to bring out prisoners from the dungeon, and those who dwell in darkness from the prison.</a:t>
            </a:r>
          </a:p>
          <a:p>
            <a:pPr algn="r">
              <a:spcBef>
                <a:spcPct val="50000"/>
              </a:spcBef>
            </a:pPr>
            <a:r>
              <a:rPr lang="en-US" altLang="en-US" sz="3200"/>
              <a:t>Isaiah 42:6-7</a:t>
            </a:r>
          </a:p>
        </p:txBody>
      </p:sp>
    </p:spTree>
    <p:custDataLst>
      <p:tags r:id="rId1"/>
    </p:custDataLst>
  </p:cSld>
  <p:clrMapOvr>
    <a:masterClrMapping/>
  </p:clrMapOvr>
  <p:transition advTm="39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A Light to the Nations</a:t>
            </a:r>
          </a:p>
        </p:txBody>
      </p:sp>
      <p:sp>
        <p:nvSpPr>
          <p:cNvPr id="36867" name="Text Box 3"/>
          <p:cNvSpPr txBox="1">
            <a:spLocks noChangeArrowheads="1"/>
          </p:cNvSpPr>
          <p:nvPr/>
        </p:nvSpPr>
        <p:spPr bwMode="auto">
          <a:xfrm>
            <a:off x="914400" y="1676400"/>
            <a:ext cx="7315200"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And now, says the LORD, who formed me from the womb to be His Servant, to bring Jacob back to Him, in order that Israel might be gathered to Him….  He says </a:t>
            </a:r>
            <a:r>
              <a:rPr lang="en-US" altLang="en-US" sz="2800">
                <a:cs typeface="Tahoma" pitchFamily="34" charset="0"/>
              </a:rPr>
              <a:t>"</a:t>
            </a:r>
            <a:r>
              <a:rPr lang="en-US" altLang="en-US" sz="2800"/>
              <a:t>It is too small a thing that you should be My Servant to raise up the tribes of Jacob, and to restore the preserved ones of Israel; I will also make you a </a:t>
            </a:r>
            <a:r>
              <a:rPr lang="en-US" altLang="en-US" sz="2800">
                <a:solidFill>
                  <a:schemeClr val="tx2"/>
                </a:solidFill>
              </a:rPr>
              <a:t>light of the nations</a:t>
            </a:r>
            <a:r>
              <a:rPr lang="en-US" altLang="en-US" sz="2800"/>
              <a:t>, so that My salvation may reach to the end of the earth.</a:t>
            </a:r>
            <a:r>
              <a:rPr lang="en-US" altLang="en-US" sz="2800">
                <a:cs typeface="Tahoma" pitchFamily="34" charset="0"/>
              </a:rPr>
              <a:t>"</a:t>
            </a:r>
          </a:p>
          <a:p>
            <a:pPr algn="r">
              <a:spcBef>
                <a:spcPct val="50000"/>
              </a:spcBef>
            </a:pPr>
            <a:r>
              <a:rPr lang="en-US" altLang="en-US" sz="2800"/>
              <a:t>Isaiah 49:5-6</a:t>
            </a:r>
          </a:p>
        </p:txBody>
      </p:sp>
    </p:spTree>
    <p:custDataLst>
      <p:tags r:id="rId1"/>
    </p:custDataLst>
  </p:cSld>
  <p:clrMapOvr>
    <a:masterClrMapping/>
  </p:clrMapOvr>
  <p:transition advTm="335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across)">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A Light to the Nations</a:t>
            </a:r>
          </a:p>
        </p:txBody>
      </p:sp>
      <p:sp>
        <p:nvSpPr>
          <p:cNvPr id="3789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This fits Jesus!</a:t>
            </a:r>
          </a:p>
          <a:p>
            <a:pPr>
              <a:lnSpc>
                <a:spcPct val="90000"/>
              </a:lnSpc>
            </a:pPr>
            <a:r>
              <a:rPr lang="en-US" altLang="en-US" sz="2800"/>
              <a:t>Of the many claiming to be the Messiah, only he has started a world religion of Gentiles.</a:t>
            </a:r>
          </a:p>
          <a:p>
            <a:pPr>
              <a:lnSpc>
                <a:spcPct val="90000"/>
              </a:lnSpc>
            </a:pPr>
            <a:r>
              <a:rPr lang="en-US" altLang="en-US" sz="2800"/>
              <a:t>Before Jesus came, few non-Jews were believers in a single God, much less the God of the Bible.</a:t>
            </a:r>
          </a:p>
          <a:p>
            <a:pPr>
              <a:lnSpc>
                <a:spcPct val="90000"/>
              </a:lnSpc>
            </a:pPr>
            <a:r>
              <a:rPr lang="en-US" altLang="en-US" sz="2800"/>
              <a:t>Now nearly ½ the Gentiles in the world believe in the God of Abraham.</a:t>
            </a:r>
          </a:p>
          <a:p>
            <a:pPr>
              <a:lnSpc>
                <a:spcPct val="90000"/>
              </a:lnSpc>
            </a:pPr>
            <a:r>
              <a:rPr lang="en-US" altLang="en-US" sz="2800"/>
              <a:t>No one but God could engineer this!</a:t>
            </a:r>
          </a:p>
        </p:txBody>
      </p:sp>
    </p:spTree>
    <p:custDataLst>
      <p:tags r:id="rId1"/>
    </p:custDataLst>
  </p:cSld>
  <p:clrMapOvr>
    <a:masterClrMapping/>
  </p:clrMapOvr>
  <p:transition advTm="261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891">
                                            <p:txEl>
                                              <p:pRg st="4" end="4"/>
                                            </p:txEl>
                                          </p:spTgt>
                                        </p:tgtEl>
                                        <p:attrNameLst>
                                          <p:attrName>style.visibility</p:attrName>
                                        </p:attrNameLst>
                                      </p:cBhvr>
                                      <p:to>
                                        <p:strVal val="visible"/>
                                      </p:to>
                                    </p:set>
                                    <p:anim calcmode="lin" valueType="num">
                                      <p:cBhvr additive="base">
                                        <p:cTn id="31" dur="500" fill="hold"/>
                                        <p:tgtEl>
                                          <p:spTgt spid="37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Daniel 9 on the </a:t>
            </a:r>
            <a:br>
              <a:rPr lang="en-US" altLang="en-US"/>
            </a:br>
            <a:r>
              <a:rPr lang="en-US" altLang="en-US"/>
              <a:t>Time of His Execution</a:t>
            </a:r>
          </a:p>
        </p:txBody>
      </p:sp>
      <p:sp>
        <p:nvSpPr>
          <p:cNvPr id="38915" name="Text Box 3"/>
          <p:cNvSpPr txBox="1">
            <a:spLocks noChangeArrowheads="1"/>
          </p:cNvSpPr>
          <p:nvPr/>
        </p:nvSpPr>
        <p:spPr bwMode="auto">
          <a:xfrm>
            <a:off x="1066800" y="1828800"/>
            <a:ext cx="7010400" cy="457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Know and understand this:  From the issuing of the decree to restore and rebuild Jerusalem until the Anointed One [Messiah] comes, there will be seven </a:t>
            </a:r>
            <a:r>
              <a:rPr lang="en-US" altLang="en-US" sz="2800">
                <a:cs typeface="Tahoma" pitchFamily="34" charset="0"/>
              </a:rPr>
              <a:t>'</a:t>
            </a:r>
            <a:r>
              <a:rPr lang="en-US" altLang="en-US" sz="2800"/>
              <a:t>sevens</a:t>
            </a:r>
            <a:r>
              <a:rPr lang="en-US" altLang="en-US" sz="2800">
                <a:cs typeface="Tahoma" pitchFamily="34" charset="0"/>
              </a:rPr>
              <a:t>'</a:t>
            </a:r>
            <a:r>
              <a:rPr lang="en-US" altLang="en-US" sz="2800"/>
              <a:t> and 62 </a:t>
            </a:r>
            <a:r>
              <a:rPr lang="en-US" altLang="en-US" sz="2800">
                <a:cs typeface="Tahoma" pitchFamily="34" charset="0"/>
              </a:rPr>
              <a:t>'</a:t>
            </a:r>
            <a:r>
              <a:rPr lang="en-US" altLang="en-US" sz="2800"/>
              <a:t>sevens.</a:t>
            </a:r>
            <a:r>
              <a:rPr lang="en-US" altLang="en-US" sz="2800">
                <a:cs typeface="Tahoma" pitchFamily="34" charset="0"/>
              </a:rPr>
              <a:t>'</a:t>
            </a:r>
            <a:r>
              <a:rPr lang="en-US" altLang="en-US" sz="2800"/>
              <a:t>  It will be rebuilt with streets and a trench, but in times of trouble.  After the 62 </a:t>
            </a:r>
            <a:r>
              <a:rPr lang="en-US" altLang="en-US" sz="2800">
                <a:cs typeface="Tahoma" pitchFamily="34" charset="0"/>
              </a:rPr>
              <a:t>'</a:t>
            </a:r>
            <a:r>
              <a:rPr lang="en-US" altLang="en-US" sz="2800"/>
              <a:t>sevens,</a:t>
            </a:r>
            <a:r>
              <a:rPr lang="en-US" altLang="en-US" sz="2800">
                <a:cs typeface="Tahoma" pitchFamily="34" charset="0"/>
              </a:rPr>
              <a:t>'</a:t>
            </a:r>
            <a:r>
              <a:rPr lang="en-US" altLang="en-US" sz="2800"/>
              <a:t> the Anointed One will be </a:t>
            </a:r>
            <a:r>
              <a:rPr lang="en-US" altLang="en-US" sz="2800">
                <a:solidFill>
                  <a:schemeClr val="tx2"/>
                </a:solidFill>
              </a:rPr>
              <a:t>cut off</a:t>
            </a:r>
            <a:r>
              <a:rPr lang="en-US" altLang="en-US" sz="2800"/>
              <a:t> and will have nothing.</a:t>
            </a:r>
          </a:p>
          <a:p>
            <a:pPr algn="r">
              <a:spcBef>
                <a:spcPct val="50000"/>
              </a:spcBef>
            </a:pPr>
            <a:r>
              <a:rPr lang="en-US" altLang="en-US" sz="2800"/>
              <a:t>Daniel 9:25-26</a:t>
            </a:r>
          </a:p>
        </p:txBody>
      </p:sp>
    </p:spTree>
    <p:custDataLst>
      <p:tags r:id="rId1"/>
    </p:custDataLst>
  </p:cSld>
  <p:clrMapOvr>
    <a:masterClrMapping/>
  </p:clrMapOvr>
  <p:transition advTm="667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heckerboard(across)">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Messiah was to come after the 69</a:t>
            </a:r>
            <a:r>
              <a:rPr lang="en-US" altLang="en-US" baseline="30000"/>
              <a:t>th</a:t>
            </a:r>
            <a:r>
              <a:rPr lang="en-US" altLang="en-US"/>
              <a:t> sabbath cycle.</a:t>
            </a:r>
          </a:p>
        </p:txBody>
      </p:sp>
      <p:sp>
        <p:nvSpPr>
          <p:cNvPr id="39939"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altLang="en-US" sz="2800"/>
              <a:t>The unit of time-measurement appears to be cycles of sabbatical years, here translated </a:t>
            </a:r>
            <a:r>
              <a:rPr lang="en-US" altLang="en-US" sz="2800">
                <a:cs typeface="Tahoma" pitchFamily="34" charset="0"/>
              </a:rPr>
              <a:t>'</a:t>
            </a:r>
            <a:r>
              <a:rPr lang="en-US" altLang="en-US" sz="2800"/>
              <a:t>sevens,</a:t>
            </a:r>
            <a:r>
              <a:rPr lang="en-US" altLang="en-US" sz="2800">
                <a:cs typeface="Tahoma" pitchFamily="34" charset="0"/>
              </a:rPr>
              <a:t>'</a:t>
            </a:r>
            <a:r>
              <a:rPr lang="en-US" altLang="en-US" sz="2800"/>
              <a:t> traditionally </a:t>
            </a:r>
            <a:r>
              <a:rPr lang="en-US" altLang="en-US" sz="2800">
                <a:cs typeface="Tahoma" pitchFamily="34" charset="0"/>
              </a:rPr>
              <a:t>'</a:t>
            </a:r>
            <a:r>
              <a:rPr lang="en-US" altLang="en-US" sz="2800"/>
              <a:t>weeks.</a:t>
            </a:r>
            <a:r>
              <a:rPr lang="en-US" altLang="en-US" sz="2800">
                <a:cs typeface="Tahoma" pitchFamily="34" charset="0"/>
              </a:rPr>
              <a:t>'</a:t>
            </a:r>
          </a:p>
          <a:p>
            <a:pPr>
              <a:lnSpc>
                <a:spcPct val="90000"/>
              </a:lnSpc>
            </a:pPr>
            <a:r>
              <a:rPr lang="en-US" altLang="en-US" sz="2800"/>
              <a:t>The starting point seems to be the command of King Artaxerxes 1 in his 20</a:t>
            </a:r>
            <a:r>
              <a:rPr lang="en-US" altLang="en-US" sz="2800" baseline="30000"/>
              <a:t>th</a:t>
            </a:r>
            <a:r>
              <a:rPr lang="en-US" altLang="en-US" sz="2800"/>
              <a:t> year (445 BC).</a:t>
            </a:r>
          </a:p>
          <a:p>
            <a:pPr>
              <a:lnSpc>
                <a:spcPct val="90000"/>
              </a:lnSpc>
            </a:pPr>
            <a:r>
              <a:rPr lang="en-US" altLang="en-US" sz="2800"/>
              <a:t>The sabbatical cycle in which this starting point falls is 449-442 BC.</a:t>
            </a:r>
          </a:p>
          <a:p>
            <a:pPr>
              <a:lnSpc>
                <a:spcPct val="90000"/>
              </a:lnSpc>
            </a:pPr>
            <a:r>
              <a:rPr lang="en-US" altLang="en-US" sz="2800"/>
              <a:t>Using the usual inclusive method of counting, the 69</a:t>
            </a:r>
            <a:r>
              <a:rPr lang="en-US" altLang="en-US" sz="2800" baseline="30000"/>
              <a:t>th</a:t>
            </a:r>
            <a:r>
              <a:rPr lang="en-US" altLang="en-US" sz="2800"/>
              <a:t> cycle is 28-35 AD.</a:t>
            </a:r>
          </a:p>
        </p:txBody>
      </p:sp>
    </p:spTree>
    <p:custDataLst>
      <p:tags r:id="rId1"/>
    </p:custDataLst>
  </p:cSld>
  <p:clrMapOvr>
    <a:masterClrMapping/>
  </p:clrMapOvr>
  <p:transition advTm="1417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3.5|0.9|2"/>
</p:tagLst>
</file>

<file path=ppt/tags/tag10.xml><?xml version="1.0" encoding="utf-8"?>
<p:tagLst xmlns:a="http://schemas.openxmlformats.org/drawingml/2006/main" xmlns:r="http://schemas.openxmlformats.org/officeDocument/2006/relationships" xmlns:p="http://schemas.openxmlformats.org/presentationml/2006/main">
  <p:tag name="TIMING" val="|0.3|6.8"/>
</p:tagLst>
</file>

<file path=ppt/tags/tag11.xml><?xml version="1.0" encoding="utf-8"?>
<p:tagLst xmlns:a="http://schemas.openxmlformats.org/drawingml/2006/main" xmlns:r="http://schemas.openxmlformats.org/officeDocument/2006/relationships" xmlns:p="http://schemas.openxmlformats.org/presentationml/2006/main">
  <p:tag name="TIMING" val="|1.4|1.3|2|3.5|18.2|1.5|2|2.1|3.3|2|1.8|6.5"/>
</p:tagLst>
</file>

<file path=ppt/tags/tag12.xml><?xml version="1.0" encoding="utf-8"?>
<p:tagLst xmlns:a="http://schemas.openxmlformats.org/drawingml/2006/main" xmlns:r="http://schemas.openxmlformats.org/officeDocument/2006/relationships" xmlns:p="http://schemas.openxmlformats.org/presentationml/2006/main">
  <p:tag name="TIMING" val="|0.6"/>
</p:tagLst>
</file>

<file path=ppt/tags/tag13.xml><?xml version="1.0" encoding="utf-8"?>
<p:tagLst xmlns:a="http://schemas.openxmlformats.org/drawingml/2006/main" xmlns:r="http://schemas.openxmlformats.org/officeDocument/2006/relationships" xmlns:p="http://schemas.openxmlformats.org/presentationml/2006/main">
  <p:tag name="TIMING" val="|0.8|8.1|4.4|4"/>
</p:tagLst>
</file>

<file path=ppt/tags/tag14.xml><?xml version="1.0" encoding="utf-8"?>
<p:tagLst xmlns:a="http://schemas.openxmlformats.org/drawingml/2006/main" xmlns:r="http://schemas.openxmlformats.org/officeDocument/2006/relationships" xmlns:p="http://schemas.openxmlformats.org/presentationml/2006/main">
  <p:tag name="TIMING" val="|0.5|7.9|4.6|4.5|3.1|2.1|2.1|4.5"/>
</p:tagLst>
</file>

<file path=ppt/tags/tag15.xml><?xml version="1.0" encoding="utf-8"?>
<p:tagLst xmlns:a="http://schemas.openxmlformats.org/drawingml/2006/main" xmlns:r="http://schemas.openxmlformats.org/officeDocument/2006/relationships" xmlns:p="http://schemas.openxmlformats.org/presentationml/2006/main">
  <p:tag name="TIMING" val="|0.3"/>
</p:tagLst>
</file>

<file path=ppt/tags/tag16.xml><?xml version="1.0" encoding="utf-8"?>
<p:tagLst xmlns:a="http://schemas.openxmlformats.org/drawingml/2006/main" xmlns:r="http://schemas.openxmlformats.org/officeDocument/2006/relationships" xmlns:p="http://schemas.openxmlformats.org/presentationml/2006/main">
  <p:tag name="TIMING" val="|0.5|1.9|1.2|2.3"/>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18.xml><?xml version="1.0" encoding="utf-8"?>
<p:tagLst xmlns:a="http://schemas.openxmlformats.org/drawingml/2006/main" xmlns:r="http://schemas.openxmlformats.org/officeDocument/2006/relationships" xmlns:p="http://schemas.openxmlformats.org/presentationml/2006/main">
  <p:tag name="TIMING" val="|0.3|0.9|3.6|13.6|3.2"/>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1.6|21|38.7|3.3|5.1"/>
</p:tagLst>
</file>

<file path=ppt/tags/tag20.xml><?xml version="1.0" encoding="utf-8"?>
<p:tagLst xmlns:a="http://schemas.openxmlformats.org/drawingml/2006/main" xmlns:r="http://schemas.openxmlformats.org/officeDocument/2006/relationships" xmlns:p="http://schemas.openxmlformats.org/presentationml/2006/main">
  <p:tag name="TIMING" val="|0.3|0.8|4.4|4.4"/>
</p:tagLst>
</file>

<file path=ppt/tags/tag21.xml><?xml version="1.0" encoding="utf-8"?>
<p:tagLst xmlns:a="http://schemas.openxmlformats.org/drawingml/2006/main" xmlns:r="http://schemas.openxmlformats.org/officeDocument/2006/relationships" xmlns:p="http://schemas.openxmlformats.org/presentationml/2006/main">
  <p:tag name="TIMING" val="|0.4"/>
</p:tagLst>
</file>

<file path=ppt/tags/tag22.xml><?xml version="1.0" encoding="utf-8"?>
<p:tagLst xmlns:a="http://schemas.openxmlformats.org/drawingml/2006/main" xmlns:r="http://schemas.openxmlformats.org/officeDocument/2006/relationships" xmlns:p="http://schemas.openxmlformats.org/presentationml/2006/main">
  <p:tag name="TIMING" val="|0.2|0.9|3.6|2.5"/>
</p:tagLst>
</file>

<file path=ppt/tags/tag23.xml><?xml version="1.0" encoding="utf-8"?>
<p:tagLst xmlns:a="http://schemas.openxmlformats.org/drawingml/2006/main" xmlns:r="http://schemas.openxmlformats.org/officeDocument/2006/relationships" xmlns:p="http://schemas.openxmlformats.org/presentationml/2006/main">
  <p:tag name="TIMING" val="|0.6"/>
</p:tagLst>
</file>

<file path=ppt/tags/tag24.xml><?xml version="1.0" encoding="utf-8"?>
<p:tagLst xmlns:a="http://schemas.openxmlformats.org/drawingml/2006/main" xmlns:r="http://schemas.openxmlformats.org/officeDocument/2006/relationships" xmlns:p="http://schemas.openxmlformats.org/presentationml/2006/main">
  <p:tag name="TIMING" val="|0.2|0.9|4.2|5.7"/>
</p:tagLst>
</file>

<file path=ppt/tags/tag25.xml><?xml version="1.0" encoding="utf-8"?>
<p:tagLst xmlns:a="http://schemas.openxmlformats.org/drawingml/2006/main" xmlns:r="http://schemas.openxmlformats.org/officeDocument/2006/relationships" xmlns:p="http://schemas.openxmlformats.org/presentationml/2006/main">
  <p:tag name="TIMING" val="|0.3"/>
</p:tagLst>
</file>

<file path=ppt/tags/tag26.xml><?xml version="1.0" encoding="utf-8"?>
<p:tagLst xmlns:a="http://schemas.openxmlformats.org/drawingml/2006/main" xmlns:r="http://schemas.openxmlformats.org/officeDocument/2006/relationships" xmlns:p="http://schemas.openxmlformats.org/presentationml/2006/main">
  <p:tag name="TIMING" val="|0.3|1|1.3|2.1|2.3|4.3"/>
</p:tagLst>
</file>

<file path=ppt/tags/tag27.xml><?xml version="1.0" encoding="utf-8"?>
<p:tagLst xmlns:a="http://schemas.openxmlformats.org/drawingml/2006/main" xmlns:r="http://schemas.openxmlformats.org/officeDocument/2006/relationships" xmlns:p="http://schemas.openxmlformats.org/presentationml/2006/main">
  <p:tag name="TIMING" val="|0.5|3.2|1.2|0.9|2.3|1.2|2.9|14|3"/>
</p:tagLst>
</file>

<file path=ppt/tags/tag28.xml><?xml version="1.0" encoding="utf-8"?>
<p:tagLst xmlns:a="http://schemas.openxmlformats.org/drawingml/2006/main" xmlns:r="http://schemas.openxmlformats.org/officeDocument/2006/relationships" xmlns:p="http://schemas.openxmlformats.org/presentationml/2006/main">
  <p:tag name="TIMING" val="|0.3|10.5"/>
</p:tagLst>
</file>

<file path=ppt/tags/tag29.xml><?xml version="1.0" encoding="utf-8"?>
<p:tagLst xmlns:a="http://schemas.openxmlformats.org/drawingml/2006/main" xmlns:r="http://schemas.openxmlformats.org/officeDocument/2006/relationships" xmlns:p="http://schemas.openxmlformats.org/presentationml/2006/main">
  <p:tag name="TIMING" val="|0.5|28.1|1.3"/>
</p:tagLst>
</file>

<file path=ppt/tags/tag3.xml><?xml version="1.0" encoding="utf-8"?>
<p:tagLst xmlns:a="http://schemas.openxmlformats.org/drawingml/2006/main" xmlns:r="http://schemas.openxmlformats.org/officeDocument/2006/relationships" xmlns:p="http://schemas.openxmlformats.org/presentationml/2006/main">
  <p:tag name="TIMING" val="|0.4|0.9|8.3|1.7|3.5|5.4"/>
</p:tagLst>
</file>

<file path=ppt/tags/tag30.xml><?xml version="1.0" encoding="utf-8"?>
<p:tagLst xmlns:a="http://schemas.openxmlformats.org/drawingml/2006/main" xmlns:r="http://schemas.openxmlformats.org/officeDocument/2006/relationships" xmlns:p="http://schemas.openxmlformats.org/presentationml/2006/main">
  <p:tag name="TIMING" val="|0.1|0.8"/>
</p:tagLst>
</file>

<file path=ppt/tags/tag31.xml><?xml version="1.0" encoding="utf-8"?>
<p:tagLst xmlns:a="http://schemas.openxmlformats.org/drawingml/2006/main" xmlns:r="http://schemas.openxmlformats.org/officeDocument/2006/relationships" xmlns:p="http://schemas.openxmlformats.org/presentationml/2006/main">
  <p:tag name="TIMING" val="|0.4|0.8"/>
</p:tagLst>
</file>

<file path=ppt/tags/tag4.xml><?xml version="1.0" encoding="utf-8"?>
<p:tagLst xmlns:a="http://schemas.openxmlformats.org/drawingml/2006/main" xmlns:r="http://schemas.openxmlformats.org/officeDocument/2006/relationships" xmlns:p="http://schemas.openxmlformats.org/presentationml/2006/main">
  <p:tag name="TIMING" val="|0.5|3.6|6.3|3.9|5.5|7.3"/>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2|1.8|8.8|5.2|5.1"/>
</p:tagLst>
</file>

<file path=ppt/tags/tag8.xml><?xml version="1.0" encoding="utf-8"?>
<p:tagLst xmlns:a="http://schemas.openxmlformats.org/drawingml/2006/main" xmlns:r="http://schemas.openxmlformats.org/officeDocument/2006/relationships" xmlns:p="http://schemas.openxmlformats.org/presentationml/2006/main">
  <p:tag name="TIMING" val="|1.3"/>
</p:tagLst>
</file>

<file path=ppt/tags/tag9.xml><?xml version="1.0" encoding="utf-8"?>
<p:tagLst xmlns:a="http://schemas.openxmlformats.org/drawingml/2006/main" xmlns:r="http://schemas.openxmlformats.org/officeDocument/2006/relationships" xmlns:p="http://schemas.openxmlformats.org/presentationml/2006/main">
  <p:tag name="TIMING" val="|0.4|17.8|68.5|34.9"/>
</p:tagLst>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145</TotalTime>
  <Words>1965</Words>
  <Application>Microsoft Office PowerPoint</Application>
  <PresentationFormat>On-screen Show (4:3)</PresentationFormat>
  <Paragraphs>145</Paragraphs>
  <Slides>32</Slides>
  <Notes>0</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Blueprint</vt:lpstr>
      <vt:lpstr>OT Messianic Prophecy</vt:lpstr>
      <vt:lpstr>Testing the Past</vt:lpstr>
      <vt:lpstr>Testing the Past</vt:lpstr>
      <vt:lpstr>Connections with OT</vt:lpstr>
      <vt:lpstr>A Light to the Nations</vt:lpstr>
      <vt:lpstr>A Light to the Nations</vt:lpstr>
      <vt:lpstr>A Light to the Nations</vt:lpstr>
      <vt:lpstr>Daniel 9 on the  Time of His Execution</vt:lpstr>
      <vt:lpstr>Messiah was to come after the 69th sabbath cycle.</vt:lpstr>
      <vt:lpstr>Messiah was to come after the 69th sabbath cycle.</vt:lpstr>
      <vt:lpstr>Daniel 9 on the  Time of His Execution</vt:lpstr>
      <vt:lpstr>Psalm 22 on the  Nature of His Execution</vt:lpstr>
      <vt:lpstr>Text of Psalm 22</vt:lpstr>
      <vt:lpstr>Psalm 22 on the  Nature of His Execution</vt:lpstr>
      <vt:lpstr>Isaiah 53 on the  Meaning of His Execution</vt:lpstr>
      <vt:lpstr>Isaiah 52:13-15</vt:lpstr>
      <vt:lpstr>Isaiah 52:13-15</vt:lpstr>
      <vt:lpstr>Isaiah 53:1-3</vt:lpstr>
      <vt:lpstr>Isaiah 53:1-3</vt:lpstr>
      <vt:lpstr>Isaiah 53:4-6</vt:lpstr>
      <vt:lpstr>Isaiah 53:4-6</vt:lpstr>
      <vt:lpstr>Isaiah 53:7-8</vt:lpstr>
      <vt:lpstr>Isaiah 53:7-8</vt:lpstr>
      <vt:lpstr>Isaiah 53:9-10</vt:lpstr>
      <vt:lpstr>Isaiah 53:9-10</vt:lpstr>
      <vt:lpstr>Isaiah 53:11-12</vt:lpstr>
      <vt:lpstr>Isaiah 53:11-12</vt:lpstr>
      <vt:lpstr>Isaiah 53 on the  Meaning of His Execution</vt:lpstr>
      <vt:lpstr>Conclusions on  Messianic Prophecy</vt:lpstr>
      <vt:lpstr>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 Messianic Prophecy</dc:title>
  <dc:creator>RC Newman</dc:creator>
  <cp:lastModifiedBy>Newman</cp:lastModifiedBy>
  <cp:revision>102</cp:revision>
  <cp:lastPrinted>1601-01-01T00:00:00Z</cp:lastPrinted>
  <dcterms:created xsi:type="dcterms:W3CDTF">2004-03-09T15:15:33Z</dcterms:created>
  <dcterms:modified xsi:type="dcterms:W3CDTF">2015-07-03T15:30:51Z</dcterms:modified>
</cp:coreProperties>
</file>