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E3336E-C30F-419E-A545-5CCE54A9E3C1}" type="slidenum">
              <a:rPr lang="en-US" altLang="en-US"/>
              <a:pPr>
                <a:defRPr/>
              </a:pPr>
              <a:t>‹#›</a:t>
            </a:fld>
            <a:endParaRPr lang="en-US" altLang="en-US"/>
          </a:p>
        </p:txBody>
      </p:sp>
    </p:spTree>
    <p:extLst>
      <p:ext uri="{BB962C8B-B14F-4D97-AF65-F5344CB8AC3E}">
        <p14:creationId xmlns:p14="http://schemas.microsoft.com/office/powerpoint/2010/main" val="327185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2A380EE-9C25-4D25-8280-947C0E5C5A01}" type="slidenum">
              <a:rPr lang="en-US" altLang="en-US"/>
              <a:pPr>
                <a:defRPr/>
              </a:pPr>
              <a:t>‹#›</a:t>
            </a:fld>
            <a:endParaRPr lang="en-US" altLang="en-US"/>
          </a:p>
        </p:txBody>
      </p:sp>
    </p:spTree>
    <p:extLst>
      <p:ext uri="{BB962C8B-B14F-4D97-AF65-F5344CB8AC3E}">
        <p14:creationId xmlns:p14="http://schemas.microsoft.com/office/powerpoint/2010/main" val="348893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488333B-8D40-467F-B81E-BD38FFA2553E}" type="slidenum">
              <a:rPr lang="en-US" altLang="en-US"/>
              <a:pPr>
                <a:defRPr/>
              </a:pPr>
              <a:t>‹#›</a:t>
            </a:fld>
            <a:endParaRPr lang="en-US" altLang="en-US"/>
          </a:p>
        </p:txBody>
      </p:sp>
    </p:spTree>
    <p:extLst>
      <p:ext uri="{BB962C8B-B14F-4D97-AF65-F5344CB8AC3E}">
        <p14:creationId xmlns:p14="http://schemas.microsoft.com/office/powerpoint/2010/main" val="222525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3CD8CE5-5849-44B7-AB23-0909C28D1676}" type="slidenum">
              <a:rPr lang="en-US" altLang="en-US"/>
              <a:pPr>
                <a:defRPr/>
              </a:pPr>
              <a:t>‹#›</a:t>
            </a:fld>
            <a:endParaRPr lang="en-US" altLang="en-US"/>
          </a:p>
        </p:txBody>
      </p:sp>
    </p:spTree>
    <p:extLst>
      <p:ext uri="{BB962C8B-B14F-4D97-AF65-F5344CB8AC3E}">
        <p14:creationId xmlns:p14="http://schemas.microsoft.com/office/powerpoint/2010/main" val="909064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A86342-9F78-4280-B45A-2B6AA8BC3C0A}" type="slidenum">
              <a:rPr lang="en-US" altLang="en-US"/>
              <a:pPr>
                <a:defRPr/>
              </a:pPr>
              <a:t>‹#›</a:t>
            </a:fld>
            <a:endParaRPr lang="en-US" altLang="en-US"/>
          </a:p>
        </p:txBody>
      </p:sp>
    </p:spTree>
    <p:extLst>
      <p:ext uri="{BB962C8B-B14F-4D97-AF65-F5344CB8AC3E}">
        <p14:creationId xmlns:p14="http://schemas.microsoft.com/office/powerpoint/2010/main" val="163309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B0F5F5-2392-4E62-8A03-752DD8823A95}" type="slidenum">
              <a:rPr lang="en-US" altLang="en-US"/>
              <a:pPr>
                <a:defRPr/>
              </a:pPr>
              <a:t>‹#›</a:t>
            </a:fld>
            <a:endParaRPr lang="en-US" altLang="en-US"/>
          </a:p>
        </p:txBody>
      </p:sp>
    </p:spTree>
    <p:extLst>
      <p:ext uri="{BB962C8B-B14F-4D97-AF65-F5344CB8AC3E}">
        <p14:creationId xmlns:p14="http://schemas.microsoft.com/office/powerpoint/2010/main" val="138037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A93C08E-1956-44F1-BD9A-CC07F8A74DF6}" type="slidenum">
              <a:rPr lang="en-US" altLang="en-US"/>
              <a:pPr>
                <a:defRPr/>
              </a:pPr>
              <a:t>‹#›</a:t>
            </a:fld>
            <a:endParaRPr lang="en-US" altLang="en-US"/>
          </a:p>
        </p:txBody>
      </p:sp>
    </p:spTree>
    <p:extLst>
      <p:ext uri="{BB962C8B-B14F-4D97-AF65-F5344CB8AC3E}">
        <p14:creationId xmlns:p14="http://schemas.microsoft.com/office/powerpoint/2010/main" val="204872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F8997E4-C0D8-47F5-B9F2-E840D33C5D9D}" type="slidenum">
              <a:rPr lang="en-US" altLang="en-US"/>
              <a:pPr>
                <a:defRPr/>
              </a:pPr>
              <a:t>‹#›</a:t>
            </a:fld>
            <a:endParaRPr lang="en-US" altLang="en-US"/>
          </a:p>
        </p:txBody>
      </p:sp>
    </p:spTree>
    <p:extLst>
      <p:ext uri="{BB962C8B-B14F-4D97-AF65-F5344CB8AC3E}">
        <p14:creationId xmlns:p14="http://schemas.microsoft.com/office/powerpoint/2010/main" val="175797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07FB56A-203A-4592-82DA-4D2817FB79DF}" type="slidenum">
              <a:rPr lang="en-US" altLang="en-US"/>
              <a:pPr>
                <a:defRPr/>
              </a:pPr>
              <a:t>‹#›</a:t>
            </a:fld>
            <a:endParaRPr lang="en-US" altLang="en-US"/>
          </a:p>
        </p:txBody>
      </p:sp>
    </p:spTree>
    <p:extLst>
      <p:ext uri="{BB962C8B-B14F-4D97-AF65-F5344CB8AC3E}">
        <p14:creationId xmlns:p14="http://schemas.microsoft.com/office/powerpoint/2010/main" val="225492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22B26F4-C6C9-43DC-829D-2EBBA91B2E1B}" type="slidenum">
              <a:rPr lang="en-US" altLang="en-US"/>
              <a:pPr>
                <a:defRPr/>
              </a:pPr>
              <a:t>‹#›</a:t>
            </a:fld>
            <a:endParaRPr lang="en-US" altLang="en-US"/>
          </a:p>
        </p:txBody>
      </p:sp>
    </p:spTree>
    <p:extLst>
      <p:ext uri="{BB962C8B-B14F-4D97-AF65-F5344CB8AC3E}">
        <p14:creationId xmlns:p14="http://schemas.microsoft.com/office/powerpoint/2010/main" val="2356626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EB6528-3EC6-42E7-8C74-3A6AE49E18C8}" type="slidenum">
              <a:rPr lang="en-US" altLang="en-US"/>
              <a:pPr>
                <a:defRPr/>
              </a:pPr>
              <a:t>‹#›</a:t>
            </a:fld>
            <a:endParaRPr lang="en-US" altLang="en-US"/>
          </a:p>
        </p:txBody>
      </p:sp>
    </p:spTree>
    <p:extLst>
      <p:ext uri="{BB962C8B-B14F-4D97-AF65-F5344CB8AC3E}">
        <p14:creationId xmlns:p14="http://schemas.microsoft.com/office/powerpoint/2010/main" val="281698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BD7C4B4-649C-441E-BE4E-DAFE44BFB6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lion-and-the-lamb-art"/>
          <p:cNvPicPr>
            <a:picLocks noChangeAspect="1" noChangeArrowheads="1"/>
          </p:cNvPicPr>
          <p:nvPr/>
        </p:nvPicPr>
        <p:blipFill>
          <a:blip r:embed="rId5">
            <a:lum bright="60000" contrast="-60000"/>
            <a:extLst>
              <a:ext uri="{28A0092B-C50C-407E-A947-70E740481C1C}">
                <a14:useLocalDpi xmlns:a14="http://schemas.microsoft.com/office/drawing/2010/main" val="0"/>
              </a:ext>
            </a:extLst>
          </a:blip>
          <a:srcRect/>
          <a:stretch>
            <a:fillRect/>
          </a:stretch>
        </p:blipFill>
        <p:spPr bwMode="auto">
          <a:xfrm>
            <a:off x="0" y="306388"/>
            <a:ext cx="9144000"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ctrTitle"/>
          </p:nvPr>
        </p:nvSpPr>
        <p:spPr>
          <a:xfrm>
            <a:off x="762000" y="990600"/>
            <a:ext cx="7772400" cy="1470025"/>
          </a:xfrm>
        </p:spPr>
        <p:txBody>
          <a:bodyPr/>
          <a:lstStyle/>
          <a:p>
            <a:pPr eaLnBrk="1" hangingPunct="1"/>
            <a:r>
              <a:rPr lang="en-US" altLang="en-US" smtClean="0"/>
              <a:t>Cultivating Biblical Peace</a:t>
            </a:r>
          </a:p>
        </p:txBody>
      </p:sp>
      <p:sp>
        <p:nvSpPr>
          <p:cNvPr id="2051" name="Rectangle 3"/>
          <p:cNvSpPr>
            <a:spLocks noGrp="1" noChangeArrowheads="1"/>
          </p:cNvSpPr>
          <p:nvPr>
            <p:ph type="subTitle" idx="1"/>
          </p:nvPr>
        </p:nvSpPr>
        <p:spPr>
          <a:xfrm>
            <a:off x="2590800" y="2819400"/>
            <a:ext cx="6400800" cy="1752600"/>
          </a:xfrm>
        </p:spPr>
        <p:txBody>
          <a:bodyPr/>
          <a:lstStyle/>
          <a:p>
            <a:pPr eaLnBrk="1" hangingPunct="1"/>
            <a:r>
              <a:rPr lang="en-US" altLang="en-US" smtClean="0"/>
              <a:t>Robert C. Newman</a:t>
            </a:r>
          </a:p>
        </p:txBody>
      </p:sp>
      <p:pic>
        <p:nvPicPr>
          <p:cNvPr id="4" name="CulltivatingBiblicalPeac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33400" y="5638800"/>
            <a:ext cx="609600" cy="609600"/>
          </a:xfrm>
          <a:prstGeom prst="rect">
            <a:avLst/>
          </a:prstGeom>
        </p:spPr>
      </p:pic>
    </p:spTree>
    <p:custDataLst>
      <p:tags r:id="rId1"/>
    </p:custDataLst>
  </p:cSld>
  <p:clrMapOvr>
    <a:masterClrMapping/>
  </p:clrMapOvr>
  <p:transition advTm="2132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4"/>
                </p:tgtEl>
              </p:cMediaNode>
            </p:audio>
          </p:childTnLst>
        </p:cTn>
      </p:par>
    </p:tnLst>
    <p:bldLst>
      <p:bldP spid="3"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Repay Evil with Good</a:t>
            </a:r>
          </a:p>
        </p:txBody>
      </p:sp>
      <p:sp>
        <p:nvSpPr>
          <p:cNvPr id="16388" name="Text Box 4"/>
          <p:cNvSpPr txBox="1">
            <a:spLocks noChangeArrowheads="1"/>
          </p:cNvSpPr>
          <p:nvPr/>
        </p:nvSpPr>
        <p:spPr bwMode="auto">
          <a:xfrm>
            <a:off x="914400" y="1600200"/>
            <a:ext cx="7315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1 Pet 3:8 (NIV) Finally, all of you, live in harmony with one another; be sympathetic, love as brothers, be compassionate and humble. 9 Do not repay evil with evil or insult with insult, but with blessing, because to this you were called so that you may inherit a blessing. 10 For, "Whoever would love life and see good days must keep his tongue from evil and his lips from deceitful speech. 11 He must turn from evil and do good; he must seek peace and pursue it. 12 For the eyes of the Lord are on the righteous and his ears are attentive to their prayer, </a:t>
            </a:r>
          </a:p>
          <a:p>
            <a:pPr eaLnBrk="1" hangingPunct="1"/>
            <a:r>
              <a:rPr lang="en-US" altLang="en-US" sz="2400"/>
              <a:t>but the face of the Lord is against those who do evil."</a:t>
            </a:r>
          </a:p>
        </p:txBody>
      </p:sp>
    </p:spTree>
    <p:custDataLst>
      <p:tags r:id="rId1"/>
    </p:custDataLst>
  </p:cSld>
  <p:clrMapOvr>
    <a:masterClrMapping/>
  </p:clrMapOvr>
  <p:transition advTm="469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Make Every Effort</a:t>
            </a:r>
          </a:p>
        </p:txBody>
      </p:sp>
      <p:sp>
        <p:nvSpPr>
          <p:cNvPr id="18436" name="Text Box 4"/>
          <p:cNvSpPr txBox="1">
            <a:spLocks noChangeArrowheads="1"/>
          </p:cNvSpPr>
          <p:nvPr/>
        </p:nvSpPr>
        <p:spPr bwMode="auto">
          <a:xfrm>
            <a:off x="914400" y="2362200"/>
            <a:ext cx="7315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Hebrews 12:14 (NIV) Make every effort to live in peace with all men and to be holy; without holiness no one will see the Lord. </a:t>
            </a:r>
          </a:p>
        </p:txBody>
      </p:sp>
    </p:spTree>
    <p:custDataLst>
      <p:tags r:id="rId1"/>
    </p:custDataLst>
  </p:cSld>
  <p:clrMapOvr>
    <a:masterClrMapping/>
  </p:clrMapOvr>
  <p:transition advTm="249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checkerboard(across)">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MC900439407[1]"/>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2590800" y="190500"/>
            <a:ext cx="619125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Grp="1" noChangeArrowheads="1"/>
          </p:cNvSpPr>
          <p:nvPr>
            <p:ph type="ctrTitle"/>
          </p:nvPr>
        </p:nvSpPr>
        <p:spPr>
          <a:xfrm>
            <a:off x="0" y="457200"/>
            <a:ext cx="5562600" cy="1470025"/>
          </a:xfrm>
        </p:spPr>
        <p:txBody>
          <a:bodyPr/>
          <a:lstStyle/>
          <a:p>
            <a:pPr eaLnBrk="1" hangingPunct="1"/>
            <a:r>
              <a:rPr lang="en-US" altLang="en-US" smtClean="0"/>
              <a:t>Who Can Do This?</a:t>
            </a:r>
          </a:p>
        </p:txBody>
      </p:sp>
      <p:sp>
        <p:nvSpPr>
          <p:cNvPr id="13316" name="Rectangle 5"/>
          <p:cNvSpPr>
            <a:spLocks noGrp="1" noChangeArrowheads="1"/>
          </p:cNvSpPr>
          <p:nvPr>
            <p:ph type="subTitle" idx="1"/>
          </p:nvPr>
        </p:nvSpPr>
        <p:spPr/>
        <p:txBody>
          <a:bodyPr/>
          <a:lstStyle/>
          <a:p>
            <a:pPr eaLnBrk="1" hangingPunct="1"/>
            <a:endParaRPr lang="en-US" altLang="en-US" smtClean="0"/>
          </a:p>
        </p:txBody>
      </p:sp>
    </p:spTree>
    <p:custDataLst>
      <p:tags r:id="rId1"/>
    </p:custDataLst>
  </p:cSld>
  <p:clrMapOvr>
    <a:masterClrMapping/>
  </p:clrMapOvr>
  <p:transition advTm="65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Who Can Do This?</a:t>
            </a:r>
          </a:p>
        </p:txBody>
      </p:sp>
      <p:sp>
        <p:nvSpPr>
          <p:cNvPr id="22531" name="Rectangle 3"/>
          <p:cNvSpPr>
            <a:spLocks noGrp="1" noChangeArrowheads="1"/>
          </p:cNvSpPr>
          <p:nvPr>
            <p:ph type="body" idx="1"/>
          </p:nvPr>
        </p:nvSpPr>
        <p:spPr>
          <a:xfrm>
            <a:off x="1219200" y="1676400"/>
            <a:ext cx="6858000" cy="4525963"/>
          </a:xfrm>
        </p:spPr>
        <p:txBody>
          <a:bodyPr/>
          <a:lstStyle/>
          <a:p>
            <a:pPr eaLnBrk="1" hangingPunct="1"/>
            <a:r>
              <a:rPr lang="en-US" altLang="en-US" smtClean="0"/>
              <a:t>None of us will likely do this in our own strength.</a:t>
            </a:r>
          </a:p>
          <a:p>
            <a:pPr eaLnBrk="1" hangingPunct="1"/>
            <a:r>
              <a:rPr lang="en-US" altLang="en-US" smtClean="0"/>
              <a:t>But God promises that the Holy Spirit will dwell in us if we trust in Jesus.</a:t>
            </a:r>
          </a:p>
          <a:p>
            <a:pPr eaLnBrk="1" hangingPunct="1"/>
            <a:r>
              <a:rPr lang="en-US" altLang="en-US" smtClean="0"/>
              <a:t>We can then have something of Jesus’ ability to trust His Father.</a:t>
            </a:r>
          </a:p>
        </p:txBody>
      </p:sp>
    </p:spTree>
    <p:custDataLst>
      <p:tags r:id="rId1"/>
    </p:custDataLst>
  </p:cSld>
  <p:clrMapOvr>
    <a:masterClrMapping/>
  </p:clrMapOvr>
  <p:transition advTm="575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Who Can Do This?</a:t>
            </a:r>
          </a:p>
        </p:txBody>
      </p:sp>
      <p:sp>
        <p:nvSpPr>
          <p:cNvPr id="23555" name="Rectangle 3"/>
          <p:cNvSpPr>
            <a:spLocks noGrp="1" noChangeArrowheads="1"/>
          </p:cNvSpPr>
          <p:nvPr>
            <p:ph type="body" idx="1"/>
          </p:nvPr>
        </p:nvSpPr>
        <p:spPr/>
        <p:txBody>
          <a:bodyPr/>
          <a:lstStyle/>
          <a:p>
            <a:pPr eaLnBrk="1" hangingPunct="1"/>
            <a:r>
              <a:rPr lang="en-US" altLang="en-US" smtClean="0"/>
              <a:t>If we really believe God is working all things together for good in our lives…</a:t>
            </a:r>
          </a:p>
          <a:p>
            <a:pPr eaLnBrk="1" hangingPunct="1"/>
            <a:r>
              <a:rPr lang="en-US" altLang="en-US" smtClean="0"/>
              <a:t>Then we can trust Him with circumstances as Jesus did in that boat when the wind &amp; waves threatened to sink it.</a:t>
            </a:r>
          </a:p>
          <a:p>
            <a:pPr eaLnBrk="1" hangingPunct="1"/>
            <a:r>
              <a:rPr lang="en-US" altLang="en-US" smtClean="0"/>
              <a:t>We can have peace in disaster because we know that even in death we have a refuge in God.</a:t>
            </a:r>
          </a:p>
        </p:txBody>
      </p:sp>
    </p:spTree>
    <p:custDataLst>
      <p:tags r:id="rId1"/>
    </p:custDataLst>
  </p:cSld>
  <p:clrMapOvr>
    <a:masterClrMapping/>
  </p:clrMapOvr>
  <p:transition advTm="218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lion-and-the-lamb-art"/>
          <p:cNvPicPr>
            <a:picLocks noChangeAspect="1" noChangeArrowheads="1"/>
          </p:cNvPicPr>
          <p:nvPr/>
        </p:nvPicPr>
        <p:blipFill>
          <a:blip r:embed="rId3">
            <a:lum bright="60000" contrast="-60000"/>
            <a:extLst>
              <a:ext uri="{28A0092B-C50C-407E-A947-70E740481C1C}">
                <a14:useLocalDpi xmlns:a14="http://schemas.microsoft.com/office/drawing/2010/main" val="0"/>
              </a:ext>
            </a:extLst>
          </a:blip>
          <a:srcRect/>
          <a:stretch>
            <a:fillRect/>
          </a:stretch>
        </p:blipFill>
        <p:spPr bwMode="auto">
          <a:xfrm>
            <a:off x="0" y="306388"/>
            <a:ext cx="9144000"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Grp="1" noChangeArrowheads="1"/>
          </p:cNvSpPr>
          <p:nvPr>
            <p:ph type="ctrTitle"/>
          </p:nvPr>
        </p:nvSpPr>
        <p:spPr>
          <a:xfrm>
            <a:off x="3810000" y="1143000"/>
            <a:ext cx="4876800" cy="1470025"/>
          </a:xfrm>
        </p:spPr>
        <p:txBody>
          <a:bodyPr/>
          <a:lstStyle/>
          <a:p>
            <a:pPr eaLnBrk="1" hangingPunct="1"/>
            <a:r>
              <a:rPr lang="en-US" altLang="en-US" smtClean="0"/>
              <a:t>The End</a:t>
            </a:r>
          </a:p>
        </p:txBody>
      </p:sp>
      <p:sp>
        <p:nvSpPr>
          <p:cNvPr id="24581" name="Rectangle 5"/>
          <p:cNvSpPr>
            <a:spLocks noGrp="1" noChangeArrowheads="1"/>
          </p:cNvSpPr>
          <p:nvPr>
            <p:ph type="subTitle" idx="1"/>
          </p:nvPr>
        </p:nvSpPr>
        <p:spPr>
          <a:xfrm>
            <a:off x="3429000" y="3124200"/>
            <a:ext cx="5715000" cy="1295400"/>
          </a:xfrm>
        </p:spPr>
        <p:txBody>
          <a:bodyPr/>
          <a:lstStyle/>
          <a:p>
            <a:pPr eaLnBrk="1" hangingPunct="1"/>
            <a:r>
              <a:rPr lang="en-US" altLang="en-US" smtClean="0"/>
              <a:t>May God help us to learn to cultivate Biblical peace!</a:t>
            </a:r>
          </a:p>
        </p:txBody>
      </p:sp>
    </p:spTree>
    <p:custDataLst>
      <p:tags r:id="rId1"/>
    </p:custDataLst>
  </p:cSld>
  <p:clrMapOvr>
    <a:masterClrMapping/>
  </p:clrMapOvr>
  <p:transition advTm="1878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4581">
                                            <p:txEl>
                                              <p:pRg st="0" end="0"/>
                                            </p:txEl>
                                          </p:spTgt>
                                        </p:tgtEl>
                                        <p:attrNameLst>
                                          <p:attrName>style.visibility</p:attrName>
                                        </p:attrNameLst>
                                      </p:cBhvr>
                                      <p:to>
                                        <p:strVal val="visible"/>
                                      </p:to>
                                    </p:set>
                                    <p:animEffect transition="in" filter="checkerboard(across)">
                                      <p:cBhvr>
                                        <p:cTn id="13" dur="500"/>
                                        <p:tgtEl>
                                          <p:spTgt spid="245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Biblical Peace</a:t>
            </a:r>
          </a:p>
        </p:txBody>
      </p:sp>
      <p:sp>
        <p:nvSpPr>
          <p:cNvPr id="3075" name="Rectangle 3"/>
          <p:cNvSpPr>
            <a:spLocks noGrp="1" noChangeArrowheads="1"/>
          </p:cNvSpPr>
          <p:nvPr>
            <p:ph type="body" idx="1"/>
          </p:nvPr>
        </p:nvSpPr>
        <p:spPr/>
        <p:txBody>
          <a:bodyPr/>
          <a:lstStyle/>
          <a:p>
            <a:pPr eaLnBrk="1" hangingPunct="1">
              <a:lnSpc>
                <a:spcPct val="90000"/>
              </a:lnSpc>
              <a:buFontTx/>
              <a:buNone/>
            </a:pPr>
            <a:r>
              <a:rPr lang="en-US" altLang="en-US" sz="3600" b="1" smtClean="0"/>
              <a:t>Peace is a significant theme in the Old Testament.</a:t>
            </a:r>
          </a:p>
          <a:p>
            <a:pPr eaLnBrk="1" hangingPunct="1">
              <a:lnSpc>
                <a:spcPct val="90000"/>
              </a:lnSpc>
            </a:pPr>
            <a:r>
              <a:rPr lang="en-US" altLang="en-US" sz="2800" smtClean="0"/>
              <a:t>Isa 48:22: (NIV) "There is no peace," says the LORD, "for the wicked." </a:t>
            </a:r>
          </a:p>
          <a:p>
            <a:pPr eaLnBrk="1" hangingPunct="1">
              <a:lnSpc>
                <a:spcPct val="90000"/>
              </a:lnSpc>
            </a:pPr>
            <a:r>
              <a:rPr lang="en-US" altLang="en-US" sz="2800" smtClean="0"/>
              <a:t>Ps 119:165: (NIV) Great peace have they who love your law, and nothing can make them stumble. </a:t>
            </a:r>
          </a:p>
          <a:p>
            <a:pPr eaLnBrk="1" hangingPunct="1">
              <a:lnSpc>
                <a:spcPct val="90000"/>
              </a:lnSpc>
            </a:pPr>
            <a:r>
              <a:rPr lang="en-US" altLang="en-US" sz="2800" smtClean="0"/>
              <a:t>Isa 26:3: (NIV) You will keep in perfect peace him whose mind is steadfast, because he trusts in you. </a:t>
            </a:r>
          </a:p>
        </p:txBody>
      </p:sp>
    </p:spTree>
    <p:custDataLst>
      <p:tags r:id="rId1"/>
    </p:custDataLst>
  </p:cSld>
  <p:clrMapOvr>
    <a:masterClrMapping/>
  </p:clrMapOvr>
  <p:transition advTm="350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Jesus Demonstrates Peace</a:t>
            </a:r>
          </a:p>
        </p:txBody>
      </p:sp>
      <p:sp>
        <p:nvSpPr>
          <p:cNvPr id="4099" name="Rectangle 3"/>
          <p:cNvSpPr>
            <a:spLocks noGrp="1" noChangeArrowheads="1"/>
          </p:cNvSpPr>
          <p:nvPr>
            <p:ph type="body" idx="1"/>
          </p:nvPr>
        </p:nvSpPr>
        <p:spPr>
          <a:xfrm>
            <a:off x="457200" y="1600200"/>
            <a:ext cx="8229600" cy="4724400"/>
          </a:xfrm>
        </p:spPr>
        <p:txBody>
          <a:bodyPr/>
          <a:lstStyle/>
          <a:p>
            <a:pPr eaLnBrk="1" hangingPunct="1">
              <a:lnSpc>
                <a:spcPct val="90000"/>
              </a:lnSpc>
            </a:pPr>
            <a:r>
              <a:rPr lang="en-US" altLang="en-US" sz="2400" smtClean="0"/>
              <a:t>Mark 4:35-41: (NIV) That day when evening came, he said to his disciples, "Let us go over to the other side." 36 Leaving the crowd behind, they took him along, just as he was, in the boat. There were also other boats with him. 37 A furious squall came up, and the waves broke over the boat, so that it was nearly swamped. 38 Jesus was in the stern, sleeping on a cushion. The disciples woke him and said to him, "Teacher, don't you care if we drown?" 39 He got up, rebuked the wind and said to the waves, "Quiet! Be still!" Then the wind died down and it was completely calm. 40 He said to his disciples, "Why are you so afraid? Do you still have no faith?" 41 They were terrified and asked each other, "Who is this? Even the wind and the waves obey him!" </a:t>
            </a:r>
          </a:p>
        </p:txBody>
      </p:sp>
    </p:spTree>
    <p:custDataLst>
      <p:tags r:id="rId1"/>
    </p:custDataLst>
  </p:cSld>
  <p:clrMapOvr>
    <a:masterClrMapping/>
  </p:clrMapOvr>
  <p:transition advTm="989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7"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Biblical Peace</a:t>
            </a:r>
          </a:p>
        </p:txBody>
      </p:sp>
      <p:sp>
        <p:nvSpPr>
          <p:cNvPr id="5123" name="Rectangle 3"/>
          <p:cNvSpPr>
            <a:spLocks noGrp="1" noChangeArrowheads="1"/>
          </p:cNvSpPr>
          <p:nvPr>
            <p:ph type="body" idx="1"/>
          </p:nvPr>
        </p:nvSpPr>
        <p:spPr/>
        <p:txBody>
          <a:bodyPr/>
          <a:lstStyle/>
          <a:p>
            <a:pPr eaLnBrk="1" hangingPunct="1">
              <a:lnSpc>
                <a:spcPct val="90000"/>
              </a:lnSpc>
            </a:pPr>
            <a:r>
              <a:rPr lang="en-US" altLang="en-US" b="1" smtClean="0"/>
              <a:t>There is peace with God:</a:t>
            </a:r>
            <a:r>
              <a:rPr lang="en-US" altLang="en-US" smtClean="0"/>
              <a:t> Rom 5:1 (NIV) Therefore, since we have been justified through faith, we have peace with God through our Lord Jesus Christ…</a:t>
            </a:r>
          </a:p>
          <a:p>
            <a:pPr lvl="1" eaLnBrk="1" hangingPunct="1">
              <a:lnSpc>
                <a:spcPct val="90000"/>
              </a:lnSpc>
            </a:pPr>
            <a:r>
              <a:rPr lang="en-US" altLang="en-US" smtClean="0"/>
              <a:t>So we need not fear death or judgment</a:t>
            </a:r>
          </a:p>
          <a:p>
            <a:pPr eaLnBrk="1" hangingPunct="1">
              <a:lnSpc>
                <a:spcPct val="90000"/>
              </a:lnSpc>
            </a:pPr>
            <a:r>
              <a:rPr lang="en-US" altLang="en-US" b="1" smtClean="0"/>
              <a:t>This leads to peace with others:</a:t>
            </a:r>
            <a:r>
              <a:rPr lang="en-US" altLang="en-US" smtClean="0"/>
              <a:t> Prov 16:7 (NIV) When a man's ways are pleasing to the LORD, he makes even his enemies live at peace with him.  </a:t>
            </a:r>
          </a:p>
        </p:txBody>
      </p:sp>
    </p:spTree>
    <p:custDataLst>
      <p:tags r:id="rId1"/>
    </p:custDataLst>
  </p:cSld>
  <p:clrMapOvr>
    <a:masterClrMapping/>
  </p:clrMapOvr>
  <p:transition advTm="533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checkerboard(across)">
                                      <p:cBhvr>
                                        <p:cTn id="17"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imagesCAIVUW05"/>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62163" y="685800"/>
            <a:ext cx="50196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Grp="1" noChangeArrowheads="1"/>
          </p:cNvSpPr>
          <p:nvPr>
            <p:ph type="ctrTitle"/>
          </p:nvPr>
        </p:nvSpPr>
        <p:spPr/>
        <p:txBody>
          <a:bodyPr/>
          <a:lstStyle/>
          <a:p>
            <a:pPr eaLnBrk="1" hangingPunct="1"/>
            <a:r>
              <a:rPr lang="en-US" altLang="en-US" smtClean="0"/>
              <a:t>How Do We Cultivate Peace?</a:t>
            </a:r>
          </a:p>
        </p:txBody>
      </p:sp>
      <p:sp>
        <p:nvSpPr>
          <p:cNvPr id="2" name="Rectangle 5"/>
          <p:cNvSpPr>
            <a:spLocks noGrp="1" noChangeArrowheads="1"/>
          </p:cNvSpPr>
          <p:nvPr>
            <p:ph type="subTitle" idx="1"/>
          </p:nvPr>
        </p:nvSpPr>
        <p:spPr/>
        <p:txBody>
          <a:bodyPr/>
          <a:lstStyle/>
          <a:p>
            <a:pPr eaLnBrk="1" hangingPunct="1"/>
            <a:endParaRPr lang="en-US" altLang="en-US" smtClean="0"/>
          </a:p>
        </p:txBody>
      </p:sp>
    </p:spTree>
    <p:custDataLst>
      <p:tags r:id="rId1"/>
    </p:custDataLst>
  </p:cSld>
  <p:clrMapOvr>
    <a:masterClrMapping/>
  </p:clrMapOvr>
  <p:transition advTm="183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In the Face of Circumstances</a:t>
            </a:r>
          </a:p>
        </p:txBody>
      </p:sp>
      <p:sp>
        <p:nvSpPr>
          <p:cNvPr id="8196" name="Text Box 4"/>
          <p:cNvSpPr txBox="1">
            <a:spLocks noChangeArrowheads="1"/>
          </p:cNvSpPr>
          <p:nvPr/>
        </p:nvSpPr>
        <p:spPr bwMode="auto">
          <a:xfrm>
            <a:off x="914400" y="1981200"/>
            <a:ext cx="7239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Phil 4:6 (NIV) Do not be anxious about anything, but in everything, by prayer and petition, with thanksgiving, present your requests to God. 7 And the peace of God, which transcends all understanding, will guard your hearts and your minds in Christ Jesus. </a:t>
            </a:r>
          </a:p>
        </p:txBody>
      </p:sp>
    </p:spTree>
    <p:custDataLst>
      <p:tags r:id="rId1"/>
    </p:custDataLst>
  </p:cSld>
  <p:clrMapOvr>
    <a:masterClrMapping/>
  </p:clrMapOvr>
  <p:transition advTm="403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In Conflict with Others</a:t>
            </a:r>
          </a:p>
        </p:txBody>
      </p:sp>
      <p:sp>
        <p:nvSpPr>
          <p:cNvPr id="10244" name="Text Box 4"/>
          <p:cNvSpPr txBox="1">
            <a:spLocks noChangeArrowheads="1"/>
          </p:cNvSpPr>
          <p:nvPr/>
        </p:nvSpPr>
        <p:spPr bwMode="auto">
          <a:xfrm>
            <a:off x="914400" y="1981200"/>
            <a:ext cx="73152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Prov 20:3 (NIV) It is to a man's honor to avoid strife, but every fool is quick to quarrel.</a:t>
            </a:r>
            <a:r>
              <a:rPr lang="en-US" altLang="en-US" sz="2800"/>
              <a:t> </a:t>
            </a:r>
          </a:p>
        </p:txBody>
      </p:sp>
      <p:sp>
        <p:nvSpPr>
          <p:cNvPr id="10245" name="Text Box 5"/>
          <p:cNvSpPr txBox="1">
            <a:spLocks noChangeArrowheads="1"/>
          </p:cNvSpPr>
          <p:nvPr/>
        </p:nvSpPr>
        <p:spPr bwMode="auto">
          <a:xfrm>
            <a:off x="914400" y="3810000"/>
            <a:ext cx="73152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Matt 5:9 (NIV) Blessed are the peacemakers, for they will be called sons of God. </a:t>
            </a:r>
          </a:p>
        </p:txBody>
      </p:sp>
    </p:spTree>
    <p:custDataLst>
      <p:tags r:id="rId1"/>
    </p:custDataLst>
  </p:cSld>
  <p:clrMapOvr>
    <a:masterClrMapping/>
  </p:clrMapOvr>
  <p:transition advTm="410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checkerboard(across)">
                                      <p:cBhvr>
                                        <p:cTn id="12"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We Need Heaven’s Wisdom</a:t>
            </a:r>
          </a:p>
        </p:txBody>
      </p:sp>
      <p:sp>
        <p:nvSpPr>
          <p:cNvPr id="12292" name="Text Box 4"/>
          <p:cNvSpPr txBox="1">
            <a:spLocks noChangeArrowheads="1"/>
          </p:cNvSpPr>
          <p:nvPr/>
        </p:nvSpPr>
        <p:spPr bwMode="auto">
          <a:xfrm>
            <a:off x="914400" y="2057400"/>
            <a:ext cx="73152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a:t>James 3:17 (NIV) But the wisdom that comes from heaven is first of all pure; then peace-loving, considerate, submissive, full of mercy and good fruit, impartial and sincere. 18 Peacemakers who sow in peace raise a harvest of righteousness. </a:t>
            </a:r>
          </a:p>
        </p:txBody>
      </p:sp>
    </p:spTree>
    <p:custDataLst>
      <p:tags r:id="rId1"/>
    </p:custDataLst>
  </p:cSld>
  <p:clrMapOvr>
    <a:masterClrMapping/>
  </p:clrMapOvr>
  <p:transition advTm="603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We Need to Put Away Revenge</a:t>
            </a:r>
          </a:p>
        </p:txBody>
      </p:sp>
      <p:sp>
        <p:nvSpPr>
          <p:cNvPr id="14340" name="Text Box 4"/>
          <p:cNvSpPr txBox="1">
            <a:spLocks noChangeArrowheads="1"/>
          </p:cNvSpPr>
          <p:nvPr/>
        </p:nvSpPr>
        <p:spPr bwMode="auto">
          <a:xfrm>
            <a:off x="838200" y="1524000"/>
            <a:ext cx="73914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Romans 12:18 (NIV) If it is possible, as far as it depends on you, live at peace with everyone. 19 Do not take revenge, my friends, but leave room for God's wrath, for it is written: "It is mine to avenge; I will repay," says the Lord. 20 On the contrary: "If your enemy is hungry, feed him; if he is thirsty, give him something to drink. In doing this, you will heap burning coals on his head." 21 Do not be overcome by evil, but overcome evil with good. </a:t>
            </a:r>
          </a:p>
        </p:txBody>
      </p:sp>
    </p:spTree>
    <p:custDataLst>
      <p:tags r:id="rId1"/>
    </p:custDataLst>
  </p:cSld>
  <p:clrMapOvr>
    <a:masterClrMapping/>
  </p:clrMapOvr>
  <p:transition advTm="1108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4|2.3"/>
</p:tagLst>
</file>

<file path=ppt/tags/tag10.xml><?xml version="1.0" encoding="utf-8"?>
<p:tagLst xmlns:a="http://schemas.openxmlformats.org/drawingml/2006/main" xmlns:r="http://schemas.openxmlformats.org/officeDocument/2006/relationships" xmlns:p="http://schemas.openxmlformats.org/presentationml/2006/main">
  <p:tag name="TIMING" val="|3.2"/>
</p:tagLst>
</file>

<file path=ppt/tags/tag11.xml><?xml version="1.0" encoding="utf-8"?>
<p:tagLst xmlns:a="http://schemas.openxmlformats.org/drawingml/2006/main" xmlns:r="http://schemas.openxmlformats.org/officeDocument/2006/relationships" xmlns:p="http://schemas.openxmlformats.org/presentationml/2006/main">
  <p:tag name="TIMING" val="|1.1"/>
</p:tagLst>
</file>

<file path=ppt/tags/tag12.xml><?xml version="1.0" encoding="utf-8"?>
<p:tagLst xmlns:a="http://schemas.openxmlformats.org/drawingml/2006/main" xmlns:r="http://schemas.openxmlformats.org/officeDocument/2006/relationships" xmlns:p="http://schemas.openxmlformats.org/presentationml/2006/main">
  <p:tag name="TIMING" val="|1.9"/>
</p:tagLst>
</file>

<file path=ppt/tags/tag13.xml><?xml version="1.0" encoding="utf-8"?>
<p:tagLst xmlns:a="http://schemas.openxmlformats.org/drawingml/2006/main" xmlns:r="http://schemas.openxmlformats.org/officeDocument/2006/relationships" xmlns:p="http://schemas.openxmlformats.org/presentationml/2006/main">
  <p:tag name="TIMING" val="|1.9|12.1|32.9"/>
</p:tagLst>
</file>

<file path=ppt/tags/tag14.xml><?xml version="1.0" encoding="utf-8"?>
<p:tagLst xmlns:a="http://schemas.openxmlformats.org/drawingml/2006/main" xmlns:r="http://schemas.openxmlformats.org/officeDocument/2006/relationships" xmlns:p="http://schemas.openxmlformats.org/presentationml/2006/main">
  <p:tag name="TIMING" val="|1.6|4.5|7.4"/>
</p:tagLst>
</file>

<file path=ppt/tags/tag15.xml><?xml version="1.0" encoding="utf-8"?>
<p:tagLst xmlns:a="http://schemas.openxmlformats.org/drawingml/2006/main" xmlns:r="http://schemas.openxmlformats.org/officeDocument/2006/relationships" xmlns:p="http://schemas.openxmlformats.org/presentationml/2006/main">
  <p:tag name="TIMING" val="|0.8|4.9"/>
</p:tagLst>
</file>

<file path=ppt/tags/tag2.xml><?xml version="1.0" encoding="utf-8"?>
<p:tagLst xmlns:a="http://schemas.openxmlformats.org/drawingml/2006/main" xmlns:r="http://schemas.openxmlformats.org/officeDocument/2006/relationships" xmlns:p="http://schemas.openxmlformats.org/presentationml/2006/main">
  <p:tag name="TIMING" val="|3|4.5|6.4|8.5"/>
</p:tagLst>
</file>

<file path=ppt/tags/tag3.xml><?xml version="1.0" encoding="utf-8"?>
<p:tagLst xmlns:a="http://schemas.openxmlformats.org/drawingml/2006/main" xmlns:r="http://schemas.openxmlformats.org/officeDocument/2006/relationships" xmlns:p="http://schemas.openxmlformats.org/presentationml/2006/main">
  <p:tag name="TIMING" val="|7"/>
</p:tagLst>
</file>

<file path=ppt/tags/tag4.xml><?xml version="1.0" encoding="utf-8"?>
<p:tagLst xmlns:a="http://schemas.openxmlformats.org/drawingml/2006/main" xmlns:r="http://schemas.openxmlformats.org/officeDocument/2006/relationships" xmlns:p="http://schemas.openxmlformats.org/presentationml/2006/main">
  <p:tag name="TIMING" val="|5.7|11.3|8.5"/>
</p:tagLst>
</file>

<file path=ppt/tags/tag5.xml><?xml version="1.0" encoding="utf-8"?>
<p:tagLst xmlns:a="http://schemas.openxmlformats.org/drawingml/2006/main" xmlns:r="http://schemas.openxmlformats.org/officeDocument/2006/relationships" xmlns:p="http://schemas.openxmlformats.org/presentationml/2006/main">
  <p:tag name="TIMING" val="|14.2"/>
</p:tagLst>
</file>

<file path=ppt/tags/tag6.xml><?xml version="1.0" encoding="utf-8"?>
<p:tagLst xmlns:a="http://schemas.openxmlformats.org/drawingml/2006/main" xmlns:r="http://schemas.openxmlformats.org/officeDocument/2006/relationships" xmlns:p="http://schemas.openxmlformats.org/presentationml/2006/main">
  <p:tag name="TIMING" val="|6.3"/>
</p:tagLst>
</file>

<file path=ppt/tags/tag7.xml><?xml version="1.0" encoding="utf-8"?>
<p:tagLst xmlns:a="http://schemas.openxmlformats.org/drawingml/2006/main" xmlns:r="http://schemas.openxmlformats.org/officeDocument/2006/relationships" xmlns:p="http://schemas.openxmlformats.org/presentationml/2006/main">
  <p:tag name="TIMING" val="|8.5|11"/>
</p:tagLst>
</file>

<file path=ppt/tags/tag8.xml><?xml version="1.0" encoding="utf-8"?>
<p:tagLst xmlns:a="http://schemas.openxmlformats.org/drawingml/2006/main" xmlns:r="http://schemas.openxmlformats.org/officeDocument/2006/relationships" xmlns:p="http://schemas.openxmlformats.org/presentationml/2006/main">
  <p:tag name="TIMING" val="|3.8"/>
</p:tagLst>
</file>

<file path=ppt/tags/tag9.xml><?xml version="1.0" encoding="utf-8"?>
<p:tagLst xmlns:a="http://schemas.openxmlformats.org/drawingml/2006/main" xmlns:r="http://schemas.openxmlformats.org/officeDocument/2006/relationships" xmlns:p="http://schemas.openxmlformats.org/presentationml/2006/main">
  <p:tag name="TIMING" val="|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123</TotalTime>
  <Words>932</Words>
  <Application>Microsoft Office PowerPoint</Application>
  <PresentationFormat>On-screen Show (4:3)</PresentationFormat>
  <Paragraphs>39</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Cultivating Biblical Peace</vt:lpstr>
      <vt:lpstr>Biblical Peace</vt:lpstr>
      <vt:lpstr>Jesus Demonstrates Peace</vt:lpstr>
      <vt:lpstr>Biblical Peace</vt:lpstr>
      <vt:lpstr>How Do We Cultivate Peace?</vt:lpstr>
      <vt:lpstr>In the Face of Circumstances</vt:lpstr>
      <vt:lpstr>In Conflict with Others</vt:lpstr>
      <vt:lpstr>We Need Heaven’s Wisdom</vt:lpstr>
      <vt:lpstr>We Need to Put Away Revenge</vt:lpstr>
      <vt:lpstr>Repay Evil with Good</vt:lpstr>
      <vt:lpstr>Make Every Effort</vt:lpstr>
      <vt:lpstr>Who Can Do This?</vt:lpstr>
      <vt:lpstr>Who Can Do This?</vt:lpstr>
      <vt:lpstr>Who Can Do This?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Biblical Peace</dc:title>
  <dc:creator>rnewman</dc:creator>
  <cp:lastModifiedBy>Newman</cp:lastModifiedBy>
  <cp:revision>45</cp:revision>
  <dcterms:created xsi:type="dcterms:W3CDTF">2011-05-06T18:07:41Z</dcterms:created>
  <dcterms:modified xsi:type="dcterms:W3CDTF">2015-07-03T14:43:01Z</dcterms:modified>
</cp:coreProperties>
</file>