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A79B65-0A39-49B2-A4D3-60F660E7176B}" type="slidenum">
              <a:rPr lang="en-US" altLang="en-US"/>
              <a:pPr/>
              <a:t>‹#›</a:t>
            </a:fld>
            <a:endParaRPr lang="en-US" altLang="en-US"/>
          </a:p>
        </p:txBody>
      </p:sp>
    </p:spTree>
    <p:extLst>
      <p:ext uri="{BB962C8B-B14F-4D97-AF65-F5344CB8AC3E}">
        <p14:creationId xmlns:p14="http://schemas.microsoft.com/office/powerpoint/2010/main" val="403500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B6F2E7-9283-483F-B1A2-B40CFBC845B5}" type="slidenum">
              <a:rPr lang="en-US" altLang="en-US"/>
              <a:pPr/>
              <a:t>‹#›</a:t>
            </a:fld>
            <a:endParaRPr lang="en-US" altLang="en-US"/>
          </a:p>
        </p:txBody>
      </p:sp>
    </p:spTree>
    <p:extLst>
      <p:ext uri="{BB962C8B-B14F-4D97-AF65-F5344CB8AC3E}">
        <p14:creationId xmlns:p14="http://schemas.microsoft.com/office/powerpoint/2010/main" val="326521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B2E5D2-E3C6-446F-B626-0713B7AFF197}" type="slidenum">
              <a:rPr lang="en-US" altLang="en-US"/>
              <a:pPr/>
              <a:t>‹#›</a:t>
            </a:fld>
            <a:endParaRPr lang="en-US" altLang="en-US"/>
          </a:p>
        </p:txBody>
      </p:sp>
    </p:spTree>
    <p:extLst>
      <p:ext uri="{BB962C8B-B14F-4D97-AF65-F5344CB8AC3E}">
        <p14:creationId xmlns:p14="http://schemas.microsoft.com/office/powerpoint/2010/main" val="107619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03E9E9-9FA5-4C0A-84FB-8BE50570AA40}" type="slidenum">
              <a:rPr lang="en-US" altLang="en-US"/>
              <a:pPr/>
              <a:t>‹#›</a:t>
            </a:fld>
            <a:endParaRPr lang="en-US" altLang="en-US"/>
          </a:p>
        </p:txBody>
      </p:sp>
    </p:spTree>
    <p:extLst>
      <p:ext uri="{BB962C8B-B14F-4D97-AF65-F5344CB8AC3E}">
        <p14:creationId xmlns:p14="http://schemas.microsoft.com/office/powerpoint/2010/main" val="267749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22D823-43EF-4B2C-BE9D-31D99A6F2143}" type="slidenum">
              <a:rPr lang="en-US" altLang="en-US"/>
              <a:pPr/>
              <a:t>‹#›</a:t>
            </a:fld>
            <a:endParaRPr lang="en-US" altLang="en-US"/>
          </a:p>
        </p:txBody>
      </p:sp>
    </p:spTree>
    <p:extLst>
      <p:ext uri="{BB962C8B-B14F-4D97-AF65-F5344CB8AC3E}">
        <p14:creationId xmlns:p14="http://schemas.microsoft.com/office/powerpoint/2010/main" val="202596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3B8F6C-4CB8-412E-8B85-AD72435F128C}" type="slidenum">
              <a:rPr lang="en-US" altLang="en-US"/>
              <a:pPr/>
              <a:t>‹#›</a:t>
            </a:fld>
            <a:endParaRPr lang="en-US" altLang="en-US"/>
          </a:p>
        </p:txBody>
      </p:sp>
    </p:spTree>
    <p:extLst>
      <p:ext uri="{BB962C8B-B14F-4D97-AF65-F5344CB8AC3E}">
        <p14:creationId xmlns:p14="http://schemas.microsoft.com/office/powerpoint/2010/main" val="237150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4D6FF98-EA27-4387-AF1F-7CB520745FA0}" type="slidenum">
              <a:rPr lang="en-US" altLang="en-US"/>
              <a:pPr/>
              <a:t>‹#›</a:t>
            </a:fld>
            <a:endParaRPr lang="en-US" altLang="en-US"/>
          </a:p>
        </p:txBody>
      </p:sp>
    </p:spTree>
    <p:extLst>
      <p:ext uri="{BB962C8B-B14F-4D97-AF65-F5344CB8AC3E}">
        <p14:creationId xmlns:p14="http://schemas.microsoft.com/office/powerpoint/2010/main" val="229902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6761BAE-74CF-481D-A25B-A02DDED9B5C0}" type="slidenum">
              <a:rPr lang="en-US" altLang="en-US"/>
              <a:pPr/>
              <a:t>‹#›</a:t>
            </a:fld>
            <a:endParaRPr lang="en-US" altLang="en-US"/>
          </a:p>
        </p:txBody>
      </p:sp>
    </p:spTree>
    <p:extLst>
      <p:ext uri="{BB962C8B-B14F-4D97-AF65-F5344CB8AC3E}">
        <p14:creationId xmlns:p14="http://schemas.microsoft.com/office/powerpoint/2010/main" val="144726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1FC2C17-BA8A-4524-B2AF-2FBC36E2B0EE}" type="slidenum">
              <a:rPr lang="en-US" altLang="en-US"/>
              <a:pPr/>
              <a:t>‹#›</a:t>
            </a:fld>
            <a:endParaRPr lang="en-US" altLang="en-US"/>
          </a:p>
        </p:txBody>
      </p:sp>
    </p:spTree>
    <p:extLst>
      <p:ext uri="{BB962C8B-B14F-4D97-AF65-F5344CB8AC3E}">
        <p14:creationId xmlns:p14="http://schemas.microsoft.com/office/powerpoint/2010/main" val="238019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B113F1-A66D-474D-93D5-4BC68A40A821}" type="slidenum">
              <a:rPr lang="en-US" altLang="en-US"/>
              <a:pPr/>
              <a:t>‹#›</a:t>
            </a:fld>
            <a:endParaRPr lang="en-US" altLang="en-US"/>
          </a:p>
        </p:txBody>
      </p:sp>
    </p:spTree>
    <p:extLst>
      <p:ext uri="{BB962C8B-B14F-4D97-AF65-F5344CB8AC3E}">
        <p14:creationId xmlns:p14="http://schemas.microsoft.com/office/powerpoint/2010/main" val="292792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3ABAD7-2237-49C5-AD56-646EC4771EE9}" type="slidenum">
              <a:rPr lang="en-US" altLang="en-US"/>
              <a:pPr/>
              <a:t>‹#›</a:t>
            </a:fld>
            <a:endParaRPr lang="en-US" altLang="en-US"/>
          </a:p>
        </p:txBody>
      </p:sp>
    </p:spTree>
    <p:extLst>
      <p:ext uri="{BB962C8B-B14F-4D97-AF65-F5344CB8AC3E}">
        <p14:creationId xmlns:p14="http://schemas.microsoft.com/office/powerpoint/2010/main" val="225528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D0EF8E-8D69-490F-92AA-BDCEDB5F28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D07032_"/>
          <p:cNvPicPr>
            <a:picLocks noChangeAspect="1" noChangeArrowheads="1"/>
          </p:cNvPicPr>
          <p:nvPr/>
        </p:nvPicPr>
        <p:blipFill>
          <a:blip r:embed="rId5" cstate="print">
            <a:lum bright="50000" contrast="-50000"/>
            <a:extLst>
              <a:ext uri="{28A0092B-C50C-407E-A947-70E740481C1C}">
                <a14:useLocalDpi xmlns:a14="http://schemas.microsoft.com/office/drawing/2010/main" val="0"/>
              </a:ext>
            </a:extLst>
          </a:blip>
          <a:srcRect/>
          <a:stretch>
            <a:fillRect/>
          </a:stretch>
        </p:blipFill>
        <p:spPr bwMode="auto">
          <a:xfrm>
            <a:off x="1828800" y="609600"/>
            <a:ext cx="5491163" cy="5943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5400"/>
              <a:t>The Crooked</a:t>
            </a:r>
            <a:br>
              <a:rPr lang="en-US" altLang="en-US" sz="5400"/>
            </a:br>
            <a:r>
              <a:rPr lang="en-US" altLang="en-US" sz="5400"/>
              <a:t>Business Manager</a:t>
            </a:r>
          </a:p>
        </p:txBody>
      </p:sp>
      <p:sp>
        <p:nvSpPr>
          <p:cNvPr id="2051" name="Rectangle 3"/>
          <p:cNvSpPr>
            <a:spLocks noGrp="1" noChangeArrowheads="1"/>
          </p:cNvSpPr>
          <p:nvPr>
            <p:ph type="subTitle" idx="1"/>
          </p:nvPr>
        </p:nvSpPr>
        <p:spPr/>
        <p:txBody>
          <a:bodyPr/>
          <a:lstStyle/>
          <a:p>
            <a:r>
              <a:rPr lang="en-US" altLang="en-US"/>
              <a:t>Luke 16:1-9</a:t>
            </a:r>
          </a:p>
          <a:p>
            <a:r>
              <a:rPr lang="en-US" altLang="en-US" i="1"/>
              <a:t>Robert C. Newman</a:t>
            </a:r>
          </a:p>
        </p:txBody>
      </p:sp>
      <p:pic>
        <p:nvPicPr>
          <p:cNvPr id="2" name="CrookedBusMg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867400"/>
            <a:ext cx="609600" cy="609600"/>
          </a:xfrm>
          <a:prstGeom prst="rect">
            <a:avLst/>
          </a:prstGeom>
        </p:spPr>
      </p:pic>
    </p:spTree>
    <p:custDataLst>
      <p:tags r:id="rId1"/>
    </p:custDataLst>
  </p:cSld>
  <p:clrMapOvr>
    <a:masterClrMapping/>
  </p:clrMapOvr>
  <p:transition advTm="2840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heckerboard(across)">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2" dur="500"/>
                                        <p:tgtEl>
                                          <p:spTgt spid="205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altLang="en-US"/>
              <a:t>Luke 16:10-13</a:t>
            </a:r>
          </a:p>
        </p:txBody>
      </p:sp>
      <p:sp>
        <p:nvSpPr>
          <p:cNvPr id="15365" name="Text Box 5"/>
          <p:cNvSpPr txBox="1">
            <a:spLocks noChangeArrowheads="1"/>
          </p:cNvSpPr>
          <p:nvPr/>
        </p:nvSpPr>
        <p:spPr bwMode="auto">
          <a:xfrm>
            <a:off x="914400" y="1828800"/>
            <a:ext cx="7467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10 (NIV) Whoever can be trusted with very little can also be trusted with much, and whoever is dishonest with very little will also be dishonest with much. 11 So if you have not been trustworthy in handling worldly wealth, who will trust you with true riches? 12 And if you have not been trustworthy with someone else's property, who will give you property of your own? 13 No servant can serve two masters. Either he will hate the one and love the other, or he will be devoted to the one and despise the other. You cannot serve both God and Money.</a:t>
            </a:r>
          </a:p>
        </p:txBody>
      </p:sp>
    </p:spTree>
    <p:custDataLst>
      <p:tags r:id="rId1"/>
    </p:custDataLst>
  </p:cSld>
  <p:clrMapOvr>
    <a:masterClrMapping/>
  </p:clrMapOvr>
  <p:transition advTm="840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Verses 8b-9</a:t>
            </a:r>
          </a:p>
        </p:txBody>
      </p:sp>
      <p:sp>
        <p:nvSpPr>
          <p:cNvPr id="17411" name="Rectangle 3"/>
          <p:cNvSpPr>
            <a:spLocks noGrp="1" noChangeArrowheads="1"/>
          </p:cNvSpPr>
          <p:nvPr>
            <p:ph type="body" idx="1"/>
          </p:nvPr>
        </p:nvSpPr>
        <p:spPr/>
        <p:txBody>
          <a:bodyPr/>
          <a:lstStyle/>
          <a:p>
            <a:r>
              <a:rPr lang="en-US" altLang="en-US"/>
              <a:t>Instead, let us look at vv 8b‑9, in which Jesus tells us how we should be like the crooked business manager.</a:t>
            </a:r>
          </a:p>
          <a:p>
            <a:r>
              <a:rPr lang="en-US" altLang="en-US"/>
              <a:t>This is part of the difficulty of this parable:</a:t>
            </a:r>
          </a:p>
          <a:p>
            <a:pPr lvl="1"/>
            <a:r>
              <a:rPr lang="en-US" altLang="en-US"/>
              <a:t>We are to be like the crooked business manager in some ways, verses 8b-9.</a:t>
            </a:r>
          </a:p>
          <a:p>
            <a:pPr lvl="1"/>
            <a:r>
              <a:rPr lang="en-US" altLang="en-US"/>
              <a:t>In other ways we are to be unlike him, verses 10-13.</a:t>
            </a:r>
          </a:p>
        </p:txBody>
      </p:sp>
    </p:spTree>
    <p:custDataLst>
      <p:tags r:id="rId1"/>
    </p:custDataLst>
  </p:cSld>
  <p:clrMapOvr>
    <a:masterClrMapping/>
  </p:clrMapOvr>
  <p:transition advTm="287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17E926-shrewd"/>
          <p:cNvPicPr>
            <a:picLocks noChangeAspect="1" noChangeArrowheads="1"/>
          </p:cNvPicPr>
          <p:nvPr/>
        </p:nvPicPr>
        <p:blipFill>
          <a:blip r:embed="rId3">
            <a:lum bright="60000" contrast="-50000"/>
            <a:extLst>
              <a:ext uri="{28A0092B-C50C-407E-A947-70E740481C1C}">
                <a14:useLocalDpi xmlns:a14="http://schemas.microsoft.com/office/drawing/2010/main" val="0"/>
              </a:ext>
            </a:extLst>
          </a:blip>
          <a:srcRect/>
          <a:stretch>
            <a:fillRect/>
          </a:stretch>
        </p:blipFill>
        <p:spPr bwMode="auto">
          <a:xfrm>
            <a:off x="2900363" y="685800"/>
            <a:ext cx="3389312" cy="5562600"/>
          </a:xfrm>
          <a:prstGeom prst="rect">
            <a:avLst/>
          </a:prstGeom>
          <a:noFill/>
          <a:extLst>
            <a:ext uri="{909E8E84-426E-40DD-AFC4-6F175D3DCCD1}">
              <a14:hiddenFill xmlns:a14="http://schemas.microsoft.com/office/drawing/2010/main">
                <a:solidFill>
                  <a:srgbClr val="FFFFFF"/>
                </a:solidFill>
              </a14:hiddenFill>
            </a:ext>
          </a:extLst>
        </p:spPr>
      </p:pic>
      <p:sp>
        <p:nvSpPr>
          <p:cNvPr id="18436" name="Rectangle 4"/>
          <p:cNvSpPr>
            <a:spLocks noGrp="1" noChangeArrowheads="1"/>
          </p:cNvSpPr>
          <p:nvPr>
            <p:ph type="ctrTitle"/>
          </p:nvPr>
        </p:nvSpPr>
        <p:spPr/>
        <p:txBody>
          <a:bodyPr/>
          <a:lstStyle/>
          <a:p>
            <a:r>
              <a:rPr lang="en-US" altLang="en-US"/>
              <a:t>Be Shrewd in Relation </a:t>
            </a:r>
            <a:br>
              <a:rPr lang="en-US" altLang="en-US"/>
            </a:br>
            <a:r>
              <a:rPr lang="en-US" altLang="en-US"/>
              <a:t>to This Age</a:t>
            </a:r>
          </a:p>
        </p:txBody>
      </p:sp>
      <p:sp>
        <p:nvSpPr>
          <p:cNvPr id="18437" name="Rectangle 5"/>
          <p:cNvSpPr>
            <a:spLocks noGrp="1" noChangeArrowheads="1"/>
          </p:cNvSpPr>
          <p:nvPr>
            <p:ph type="subTitle" idx="1"/>
          </p:nvPr>
        </p:nvSpPr>
        <p:spPr/>
        <p:txBody>
          <a:bodyPr/>
          <a:lstStyle/>
          <a:p>
            <a:r>
              <a:rPr lang="en-US" altLang="en-US"/>
              <a:t>Verse 8b</a:t>
            </a:r>
          </a:p>
        </p:txBody>
      </p:sp>
    </p:spTree>
    <p:custDataLst>
      <p:tags r:id="rId1"/>
    </p:custDataLst>
  </p:cSld>
  <p:clrMapOvr>
    <a:masterClrMapping/>
  </p:clrMapOvr>
  <p:transition advTm="157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Effect transition="in" filter="checkerboard(across)">
                                      <p:cBhvr>
                                        <p:cTn id="13" dur="500"/>
                                        <p:tgtEl>
                                          <p:spTgt spid="18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Be Shrewd</a:t>
            </a:r>
          </a:p>
        </p:txBody>
      </p:sp>
      <p:sp>
        <p:nvSpPr>
          <p:cNvPr id="20483" name="Rectangle 3"/>
          <p:cNvSpPr>
            <a:spLocks noGrp="1" noChangeArrowheads="1"/>
          </p:cNvSpPr>
          <p:nvPr>
            <p:ph type="body" idx="1"/>
          </p:nvPr>
        </p:nvSpPr>
        <p:spPr/>
        <p:txBody>
          <a:bodyPr/>
          <a:lstStyle/>
          <a:p>
            <a:r>
              <a:rPr lang="en-US" altLang="en-US"/>
              <a:t>Business Manager suddenly saw two lives ahead of him:</a:t>
            </a:r>
          </a:p>
          <a:p>
            <a:pPr lvl="1"/>
            <a:r>
              <a:rPr lang="en-US" altLang="en-US"/>
              <a:t>(1) A short life as a BM, to end as soon as he turned in his account</a:t>
            </a:r>
          </a:p>
          <a:p>
            <a:pPr lvl="1"/>
            <a:r>
              <a:rPr lang="en-US" altLang="en-US"/>
              <a:t>(2) A long life as a non‑BM (if he didn’t starve to death first!)</a:t>
            </a:r>
          </a:p>
          <a:p>
            <a:r>
              <a:rPr lang="en-US" altLang="en-US"/>
              <a:t>Seeing end of his life as BM coming soon, he took what steps he could to provide for his future life.</a:t>
            </a:r>
          </a:p>
        </p:txBody>
      </p:sp>
    </p:spTree>
    <p:custDataLst>
      <p:tags r:id="rId1"/>
    </p:custDataLst>
  </p:cSld>
  <p:clrMapOvr>
    <a:masterClrMapping/>
  </p:clrMapOvr>
  <p:transition advTm="44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Be Shrewd</a:t>
            </a:r>
          </a:p>
        </p:txBody>
      </p:sp>
      <p:sp>
        <p:nvSpPr>
          <p:cNvPr id="21507" name="Rectangle 3"/>
          <p:cNvSpPr>
            <a:spLocks noGrp="1" noChangeArrowheads="1"/>
          </p:cNvSpPr>
          <p:nvPr>
            <p:ph type="body" idx="1"/>
          </p:nvPr>
        </p:nvSpPr>
        <p:spPr/>
        <p:txBody>
          <a:bodyPr/>
          <a:lstStyle/>
          <a:p>
            <a:r>
              <a:rPr lang="en-US" altLang="en-US"/>
              <a:t>We Christians claim to believe this life is not all there is, but do we live like it? </a:t>
            </a:r>
          </a:p>
          <a:p>
            <a:r>
              <a:rPr lang="en-US" altLang="en-US"/>
              <a:t>Would our friends, co-workers, children, spouse… ever guess from our actions that we believe this life is just a preparation for the real life to come?</a:t>
            </a:r>
          </a:p>
          <a:p>
            <a:r>
              <a:rPr lang="en-US" altLang="en-US"/>
              <a:t>If not, aren’t we living as hypocrites?</a:t>
            </a:r>
          </a:p>
          <a:p>
            <a:r>
              <a:rPr lang="en-US" altLang="en-US"/>
              <a:t>Be shrewd in relation to this age!</a:t>
            </a:r>
          </a:p>
        </p:txBody>
      </p:sp>
    </p:spTree>
    <p:custDataLst>
      <p:tags r:id="rId1"/>
    </p:custDataLst>
  </p:cSld>
  <p:clrMapOvr>
    <a:masterClrMapping/>
  </p:clrMapOvr>
  <p:transition advTm="91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MC900154998[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441575" y="533400"/>
            <a:ext cx="4149725" cy="56388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p:txBody>
          <a:bodyPr/>
          <a:lstStyle/>
          <a:p>
            <a:r>
              <a:rPr lang="en-US" altLang="en-US"/>
              <a:t>Make Friends by Means of the Wealth that Fails </a:t>
            </a:r>
          </a:p>
        </p:txBody>
      </p:sp>
      <p:sp>
        <p:nvSpPr>
          <p:cNvPr id="22533" name="Rectangle 5"/>
          <p:cNvSpPr>
            <a:spLocks noGrp="1" noChangeArrowheads="1"/>
          </p:cNvSpPr>
          <p:nvPr>
            <p:ph type="subTitle" idx="1"/>
          </p:nvPr>
        </p:nvSpPr>
        <p:spPr/>
        <p:txBody>
          <a:bodyPr/>
          <a:lstStyle/>
          <a:p>
            <a:r>
              <a:rPr lang="en-US" altLang="en-US"/>
              <a:t>Verse 9</a:t>
            </a:r>
          </a:p>
        </p:txBody>
      </p:sp>
    </p:spTree>
    <p:custDataLst>
      <p:tags r:id="rId1"/>
    </p:custDataLst>
  </p:cSld>
  <p:clrMapOvr>
    <a:masterClrMapping/>
  </p:clrMapOvr>
  <p:transition advTm="82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3">
                                            <p:txEl>
                                              <p:pRg st="0" end="0"/>
                                            </p:txEl>
                                          </p:spTgt>
                                        </p:tgtEl>
                                        <p:attrNameLst>
                                          <p:attrName>style.visibility</p:attrName>
                                        </p:attrNameLst>
                                      </p:cBhvr>
                                      <p:to>
                                        <p:strVal val="visible"/>
                                      </p:to>
                                    </p:set>
                                    <p:animEffect transition="in" filter="checkerboard(across)">
                                      <p:cBhvr>
                                        <p:cTn id="13" dur="5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Make Friends</a:t>
            </a:r>
          </a:p>
        </p:txBody>
      </p:sp>
      <p:sp>
        <p:nvSpPr>
          <p:cNvPr id="24579" name="Rectangle 3"/>
          <p:cNvSpPr>
            <a:spLocks noGrp="1" noChangeArrowheads="1"/>
          </p:cNvSpPr>
          <p:nvPr>
            <p:ph type="body" idx="1"/>
          </p:nvPr>
        </p:nvSpPr>
        <p:spPr>
          <a:xfrm>
            <a:off x="457200" y="1371600"/>
            <a:ext cx="8229600" cy="5105400"/>
          </a:xfrm>
        </p:spPr>
        <p:txBody>
          <a:bodyPr/>
          <a:lstStyle/>
          <a:p>
            <a:pPr>
              <a:lnSpc>
                <a:spcPct val="90000"/>
              </a:lnSpc>
            </a:pPr>
            <a:r>
              <a:rPr lang="en-US" altLang="en-US"/>
              <a:t>BM used wealth he was about to lose control of in order to make friends who would help him later.</a:t>
            </a:r>
          </a:p>
          <a:p>
            <a:pPr>
              <a:lnSpc>
                <a:spcPct val="90000"/>
              </a:lnSpc>
            </a:pPr>
            <a:r>
              <a:rPr lang="en-US" altLang="en-US"/>
              <a:t>We are to do the same.</a:t>
            </a:r>
          </a:p>
          <a:p>
            <a:pPr>
              <a:lnSpc>
                <a:spcPct val="90000"/>
              </a:lnSpc>
            </a:pPr>
            <a:r>
              <a:rPr lang="en-US" altLang="en-US"/>
              <a:t>What is this wealth?</a:t>
            </a:r>
          </a:p>
          <a:p>
            <a:pPr lvl="1">
              <a:lnSpc>
                <a:spcPct val="90000"/>
              </a:lnSpc>
            </a:pPr>
            <a:r>
              <a:rPr lang="en-US" altLang="en-US"/>
              <a:t>All the wealth we now have on earth (time, talents, money, etc.) </a:t>
            </a:r>
          </a:p>
          <a:p>
            <a:pPr lvl="1">
              <a:lnSpc>
                <a:spcPct val="90000"/>
              </a:lnSpc>
            </a:pPr>
            <a:r>
              <a:rPr lang="en-US" altLang="en-US"/>
              <a:t>It too will one day fail.</a:t>
            </a:r>
          </a:p>
          <a:p>
            <a:pPr lvl="1">
              <a:lnSpc>
                <a:spcPct val="90000"/>
              </a:lnSpc>
            </a:pPr>
            <a:r>
              <a:rPr lang="en-US" altLang="en-US"/>
              <a:t>If we have used it only for ourselves, trying to hold on to as much as possible, we will be in real trouble.</a:t>
            </a:r>
          </a:p>
        </p:txBody>
      </p:sp>
    </p:spTree>
    <p:custDataLst>
      <p:tags r:id="rId1"/>
    </p:custDataLst>
  </p:cSld>
  <p:clrMapOvr>
    <a:masterClrMapping/>
  </p:clrMapOvr>
  <p:transition advTm="42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Make Friends</a:t>
            </a:r>
          </a:p>
        </p:txBody>
      </p:sp>
      <p:sp>
        <p:nvSpPr>
          <p:cNvPr id="25603" name="Rectangle 3"/>
          <p:cNvSpPr>
            <a:spLocks noGrp="1" noChangeArrowheads="1"/>
          </p:cNvSpPr>
          <p:nvPr>
            <p:ph type="body" idx="1"/>
          </p:nvPr>
        </p:nvSpPr>
        <p:spPr/>
        <p:txBody>
          <a:bodyPr/>
          <a:lstStyle/>
          <a:p>
            <a:r>
              <a:rPr lang="en-US" altLang="en-US"/>
              <a:t>Who are these "friends"? </a:t>
            </a:r>
          </a:p>
          <a:p>
            <a:pPr lvl="1"/>
            <a:r>
              <a:rPr lang="en-US" altLang="en-US"/>
              <a:t>God?  No!</a:t>
            </a:r>
          </a:p>
          <a:p>
            <a:pPr lvl="2"/>
            <a:r>
              <a:rPr lang="en-US" altLang="en-US"/>
              <a:t>He doesn't need anything, and has loaned us all we have anyway.</a:t>
            </a:r>
          </a:p>
          <a:p>
            <a:pPr lvl="1"/>
            <a:r>
              <a:rPr lang="en-US" altLang="en-US"/>
              <a:t>Rather those we have helped come to Jesus and grow as Christians. </a:t>
            </a:r>
          </a:p>
          <a:p>
            <a:pPr lvl="2"/>
            <a:r>
              <a:rPr lang="en-US" altLang="en-US"/>
              <a:t>Some of these will die before us and go to heaven to await our arrival. </a:t>
            </a:r>
          </a:p>
        </p:txBody>
      </p:sp>
    </p:spTree>
    <p:custDataLst>
      <p:tags r:id="rId1"/>
    </p:custDataLst>
  </p:cSld>
  <p:clrMapOvr>
    <a:masterClrMapping/>
  </p:clrMapOvr>
  <p:transition advTm="776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Remember Jim Eliot?</a:t>
            </a:r>
          </a:p>
        </p:txBody>
      </p:sp>
      <p:sp>
        <p:nvSpPr>
          <p:cNvPr id="26627" name="Rectangle 3"/>
          <p:cNvSpPr>
            <a:spLocks noGrp="1" noChangeArrowheads="1"/>
          </p:cNvSpPr>
          <p:nvPr>
            <p:ph type="body" idx="1"/>
          </p:nvPr>
        </p:nvSpPr>
        <p:spPr/>
        <p:txBody>
          <a:bodyPr/>
          <a:lstStyle/>
          <a:p>
            <a:r>
              <a:rPr lang="en-US" altLang="en-US"/>
              <a:t>He and some other missionaries were killed by the Auca indians when trying to reach out to tell them about Jesus.</a:t>
            </a:r>
          </a:p>
          <a:p>
            <a:r>
              <a:rPr lang="en-US" altLang="en-US"/>
              <a:t>Did he (&amp; they) waste their lives?  No!</a:t>
            </a:r>
          </a:p>
          <a:p>
            <a:r>
              <a:rPr lang="en-US" altLang="en-US"/>
              <a:t>Jim Eliot said: "He is no fool who gives up what he cannot keep to gain what he cannot lose." </a:t>
            </a:r>
          </a:p>
          <a:p>
            <a:r>
              <a:rPr lang="en-US" altLang="en-US"/>
              <a:t>He was right!</a:t>
            </a:r>
          </a:p>
        </p:txBody>
      </p:sp>
    </p:spTree>
    <p:custDataLst>
      <p:tags r:id="rId1"/>
    </p:custDataLst>
  </p:cSld>
  <p:clrMapOvr>
    <a:masterClrMapping/>
  </p:clrMapOvr>
  <p:transition advTm="77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Putting It Together</a:t>
            </a:r>
          </a:p>
        </p:txBody>
      </p:sp>
      <p:sp>
        <p:nvSpPr>
          <p:cNvPr id="27651" name="Rectangle 3"/>
          <p:cNvSpPr>
            <a:spLocks noGrp="1" noChangeArrowheads="1"/>
          </p:cNvSpPr>
          <p:nvPr>
            <p:ph type="body" idx="1"/>
          </p:nvPr>
        </p:nvSpPr>
        <p:spPr/>
        <p:txBody>
          <a:bodyPr/>
          <a:lstStyle/>
          <a:p>
            <a:r>
              <a:rPr lang="en-US" altLang="en-US"/>
              <a:t>Do you know Jesus as your boss?</a:t>
            </a:r>
          </a:p>
          <a:p>
            <a:r>
              <a:rPr lang="en-US" altLang="en-US"/>
              <a:t>Even if you don’t, that’s what He is.</a:t>
            </a:r>
          </a:p>
          <a:p>
            <a:r>
              <a:rPr lang="en-US" altLang="en-US"/>
              <a:t>You will still have to give an account to Him one day for what you’ve done with your life.</a:t>
            </a:r>
          </a:p>
          <a:p>
            <a:r>
              <a:rPr lang="en-US" altLang="en-US"/>
              <a:t>If you do know Him as your boss, are you living for Him? </a:t>
            </a:r>
          </a:p>
        </p:txBody>
      </p:sp>
    </p:spTree>
    <p:custDataLst>
      <p:tags r:id="rId1"/>
    </p:custDataLst>
  </p:cSld>
  <p:clrMapOvr>
    <a:masterClrMapping/>
  </p:clrMapOvr>
  <p:transition advTm="54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ltLang="en-US"/>
              <a:t>The Text</a:t>
            </a:r>
          </a:p>
        </p:txBody>
      </p:sp>
      <p:sp>
        <p:nvSpPr>
          <p:cNvPr id="3077" name="Text Box 5"/>
          <p:cNvSpPr txBox="1">
            <a:spLocks noChangeArrowheads="1"/>
          </p:cNvSpPr>
          <p:nvPr/>
        </p:nvSpPr>
        <p:spPr bwMode="auto">
          <a:xfrm>
            <a:off x="533400" y="1447800"/>
            <a:ext cx="8229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16:1 (NIV) Jesus told his disciples: "There was a rich man whose manager was accused of wasting his possessions.  2 So he called him in and asked him, `What is this I hear about you? Give an account of your management, because you cannot be manager any longer.' </a:t>
            </a:r>
          </a:p>
          <a:p>
            <a:r>
              <a:rPr lang="en-US" altLang="en-US" sz="2400"/>
              <a:t>3 "The manager said to himself, `What shall I do now? My master is taking away my job. I'm not strong enough to dig, and I'm ashamed to beg </a:t>
            </a:r>
            <a:r>
              <a:rPr lang="en-US" altLang="en-US" sz="2400">
                <a:cs typeface="Arial" charset="0"/>
              </a:rPr>
              <a:t>— </a:t>
            </a:r>
            <a:r>
              <a:rPr lang="en-US" altLang="en-US" sz="2400"/>
              <a:t>4 I know what I'll do so that, when I lose my job here, people will welcome me into their houses.' 5 So he called in each one of his master's debtors. He asked the first, `How much do you owe my master?' </a:t>
            </a:r>
          </a:p>
        </p:txBody>
      </p:sp>
    </p:spTree>
    <p:custDataLst>
      <p:tags r:id="rId1"/>
    </p:custDataLst>
  </p:cSld>
  <p:clrMapOvr>
    <a:masterClrMapping/>
  </p:clrMapOvr>
  <p:transition advTm="356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Putting It Together</a:t>
            </a:r>
          </a:p>
        </p:txBody>
      </p:sp>
      <p:sp>
        <p:nvSpPr>
          <p:cNvPr id="28675" name="Rectangle 3"/>
          <p:cNvSpPr>
            <a:spLocks noGrp="1" noChangeArrowheads="1"/>
          </p:cNvSpPr>
          <p:nvPr>
            <p:ph type="body" idx="1"/>
          </p:nvPr>
        </p:nvSpPr>
        <p:spPr/>
        <p:txBody>
          <a:bodyPr/>
          <a:lstStyle/>
          <a:p>
            <a:r>
              <a:rPr lang="en-US" altLang="en-US"/>
              <a:t>Did you know that you are a Business Manager too?</a:t>
            </a:r>
          </a:p>
          <a:p>
            <a:r>
              <a:rPr lang="en-US" altLang="en-US"/>
              <a:t>You are the CEO of a charitable trust:</a:t>
            </a:r>
          </a:p>
          <a:p>
            <a:pPr lvl="1"/>
            <a:r>
              <a:rPr lang="en-US" altLang="en-US"/>
              <a:t>The (Put Your Name Here) Foundation</a:t>
            </a:r>
          </a:p>
          <a:p>
            <a:pPr lvl="1"/>
            <a:r>
              <a:rPr lang="en-US" altLang="en-US"/>
              <a:t>Its assets are all the time &amp; talents you have, all the money you will ever make.</a:t>
            </a:r>
          </a:p>
          <a:p>
            <a:pPr lvl="1"/>
            <a:r>
              <a:rPr lang="en-US" altLang="en-US"/>
              <a:t>You are responsible to see that these assets are used for the benefit of other people, for the glory of our Creator.</a:t>
            </a:r>
          </a:p>
        </p:txBody>
      </p:sp>
    </p:spTree>
    <p:custDataLst>
      <p:tags r:id="rId1"/>
    </p:custDataLst>
  </p:cSld>
  <p:clrMapOvr>
    <a:masterClrMapping/>
  </p:clrMapOvr>
  <p:transition advTm="92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MC900149727[1]"/>
          <p:cNvPicPr>
            <a:picLocks noChangeAspect="1" noChangeArrowheads="1"/>
          </p:cNvPicPr>
          <p:nvPr/>
        </p:nvPicPr>
        <p:blipFill>
          <a:blip r:embed="rId3" cstate="print">
            <a:lum bright="60000" contrast="-50000"/>
            <a:extLst>
              <a:ext uri="{28A0092B-C50C-407E-A947-70E740481C1C}">
                <a14:useLocalDpi xmlns:a14="http://schemas.microsoft.com/office/drawing/2010/main" val="0"/>
              </a:ext>
            </a:extLst>
          </a:blip>
          <a:srcRect/>
          <a:stretch>
            <a:fillRect/>
          </a:stretch>
        </p:blipFill>
        <p:spPr bwMode="auto">
          <a:xfrm>
            <a:off x="2312988" y="838200"/>
            <a:ext cx="4452937" cy="5257800"/>
          </a:xfrm>
          <a:prstGeom prst="rect">
            <a:avLst/>
          </a:prstGeom>
          <a:noFill/>
          <a:extLst>
            <a:ext uri="{909E8E84-426E-40DD-AFC4-6F175D3DCCD1}">
              <a14:hiddenFill xmlns:a14="http://schemas.microsoft.com/office/drawing/2010/main">
                <a:solidFill>
                  <a:srgbClr val="FFFFFF"/>
                </a:solidFill>
              </a14:hiddenFill>
            </a:ext>
          </a:extLst>
        </p:spPr>
      </p:pic>
      <p:sp>
        <p:nvSpPr>
          <p:cNvPr id="29700" name="Rectangle 4"/>
          <p:cNvSpPr>
            <a:spLocks noGrp="1" noChangeArrowheads="1"/>
          </p:cNvSpPr>
          <p:nvPr>
            <p:ph type="ctrTitle"/>
          </p:nvPr>
        </p:nvSpPr>
        <p:spPr/>
        <p:txBody>
          <a:bodyPr/>
          <a:lstStyle/>
          <a:p>
            <a:r>
              <a:rPr lang="en-US" altLang="en-US" sz="5400"/>
              <a:t>The End</a:t>
            </a:r>
          </a:p>
        </p:txBody>
      </p:sp>
      <p:sp>
        <p:nvSpPr>
          <p:cNvPr id="29701" name="Rectangle 5"/>
          <p:cNvSpPr>
            <a:spLocks noGrp="1" noChangeArrowheads="1"/>
          </p:cNvSpPr>
          <p:nvPr>
            <p:ph type="subTitle" idx="1"/>
          </p:nvPr>
        </p:nvSpPr>
        <p:spPr/>
        <p:txBody>
          <a:bodyPr/>
          <a:lstStyle/>
          <a:p>
            <a:r>
              <a:rPr lang="en-US" altLang="en-US"/>
              <a:t>May You Manage </a:t>
            </a:r>
          </a:p>
          <a:p>
            <a:r>
              <a:rPr lang="en-US" altLang="en-US"/>
              <a:t>Your Charitable Trust Well!</a:t>
            </a:r>
          </a:p>
        </p:txBody>
      </p:sp>
    </p:spTree>
    <p:custDataLst>
      <p:tags r:id="rId1"/>
    </p:custDataLst>
  </p:cSld>
  <p:clrMapOvr>
    <a:masterClrMapping/>
  </p:clrMapOvr>
  <p:transition advTm="163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13" dur="500"/>
                                        <p:tgtEl>
                                          <p:spTgt spid="2970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9701">
                                            <p:txEl>
                                              <p:pRg st="1" end="1"/>
                                            </p:txEl>
                                          </p:spTgt>
                                        </p:tgtEl>
                                        <p:attrNameLst>
                                          <p:attrName>style.visibility</p:attrName>
                                        </p:attrNameLst>
                                      </p:cBhvr>
                                      <p:to>
                                        <p:strVal val="visible"/>
                                      </p:to>
                                    </p:set>
                                    <p:animEffect transition="in" filter="checkerboard(across)">
                                      <p:cBhvr>
                                        <p:cTn id="18"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altLang="en-US"/>
              <a:t>The Text (continued)</a:t>
            </a:r>
          </a:p>
        </p:txBody>
      </p:sp>
      <p:sp>
        <p:nvSpPr>
          <p:cNvPr id="5125" name="Text Box 5"/>
          <p:cNvSpPr txBox="1">
            <a:spLocks noChangeArrowheads="1"/>
          </p:cNvSpPr>
          <p:nvPr/>
        </p:nvSpPr>
        <p:spPr bwMode="auto">
          <a:xfrm>
            <a:off x="533400" y="1752600"/>
            <a:ext cx="8153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6 `Eight hundred gallons of olive oil,' he replied. The manager told him, `Take your bill, sit down quickly, and make it four hundred.' 7 Then he asked the second, `And how much do you owe?' `A thousand bushels of wheat,' he replied.  He told him, `Take your bill and make it eight hundred.' 8 The master commended the dishonest manager because he had acted shrewdly. For the people of this world are more shrewd in dealing with their own kind than are the people of the light. 9 I tell you, use worldly wealth to gain friends for yourselves, so that when it is gone, you will be welcomed into eternal dwellings</a:t>
            </a:r>
            <a:r>
              <a:rPr lang="en-US" altLang="en-US"/>
              <a:t>.</a:t>
            </a:r>
            <a:r>
              <a:rPr lang="en-US" altLang="en-US" sz="2400"/>
              <a:t>”</a:t>
            </a:r>
            <a:r>
              <a:rPr lang="en-US" altLang="en-US"/>
              <a:t> </a:t>
            </a:r>
          </a:p>
        </p:txBody>
      </p:sp>
    </p:spTree>
    <p:custDataLst>
      <p:tags r:id="rId1"/>
    </p:custDataLst>
  </p:cSld>
  <p:clrMapOvr>
    <a:masterClrMapping/>
  </p:clrMapOvr>
  <p:transition advTm="384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heckerboard(across)">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the-parable-of-the-shrewd-manage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79588" y="609600"/>
            <a:ext cx="5510212" cy="5562600"/>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ctrTitle"/>
          </p:nvPr>
        </p:nvSpPr>
        <p:spPr/>
        <p:txBody>
          <a:bodyPr/>
          <a:lstStyle/>
          <a:p>
            <a:r>
              <a:rPr lang="en-US" altLang="en-US"/>
              <a:t>The Story</a:t>
            </a:r>
          </a:p>
        </p:txBody>
      </p:sp>
      <p:sp>
        <p:nvSpPr>
          <p:cNvPr id="7173" name="Rectangle 5"/>
          <p:cNvSpPr>
            <a:spLocks noGrp="1" noChangeArrowheads="1"/>
          </p:cNvSpPr>
          <p:nvPr>
            <p:ph type="subTitle" idx="1"/>
          </p:nvPr>
        </p:nvSpPr>
        <p:spPr/>
        <p:txBody>
          <a:bodyPr/>
          <a:lstStyle/>
          <a:p>
            <a:r>
              <a:rPr lang="en-US" altLang="en-US"/>
              <a:t>Verses 1-8a</a:t>
            </a:r>
          </a:p>
        </p:txBody>
      </p:sp>
    </p:spTree>
    <p:custDataLst>
      <p:tags r:id="rId1"/>
    </p:custDataLst>
  </p:cSld>
  <p:clrMapOvr>
    <a:masterClrMapping/>
  </p:clrMapOvr>
  <p:transition advTm="193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Effect transition="in" filter="checkerboard(across)">
                                      <p:cBhvr>
                                        <p:cTn id="13" dur="5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Story</a:t>
            </a:r>
          </a:p>
        </p:txBody>
      </p:sp>
      <p:sp>
        <p:nvSpPr>
          <p:cNvPr id="9219" name="Rectangle 3"/>
          <p:cNvSpPr>
            <a:spLocks noGrp="1" noChangeArrowheads="1"/>
          </p:cNvSpPr>
          <p:nvPr>
            <p:ph type="body" idx="1"/>
          </p:nvPr>
        </p:nvSpPr>
        <p:spPr>
          <a:xfrm>
            <a:off x="457200" y="1371600"/>
            <a:ext cx="8229600" cy="4953000"/>
          </a:xfrm>
        </p:spPr>
        <p:txBody>
          <a:bodyPr/>
          <a:lstStyle/>
          <a:p>
            <a:pPr>
              <a:lnSpc>
                <a:spcPct val="90000"/>
              </a:lnSpc>
            </a:pPr>
            <a:r>
              <a:rPr lang="en-US" altLang="en-US"/>
              <a:t>Steward </a:t>
            </a:r>
          </a:p>
          <a:p>
            <a:pPr lvl="1">
              <a:lnSpc>
                <a:spcPct val="90000"/>
              </a:lnSpc>
            </a:pPr>
            <a:r>
              <a:rPr lang="en-US" altLang="en-US"/>
              <a:t>business manager for owner of some sort of  agricultural business (1,5‑7) </a:t>
            </a:r>
          </a:p>
          <a:p>
            <a:pPr lvl="1">
              <a:lnSpc>
                <a:spcPct val="90000"/>
              </a:lnSpc>
            </a:pPr>
            <a:r>
              <a:rPr lang="en-US" altLang="en-US"/>
              <a:t>size of debts suggest size of business: </a:t>
            </a:r>
          </a:p>
          <a:p>
            <a:pPr lvl="2">
              <a:lnSpc>
                <a:spcPct val="90000"/>
              </a:lnSpc>
            </a:pPr>
            <a:r>
              <a:rPr lang="en-US" altLang="en-US"/>
              <a:t>800 gallons olive oil @ $20 per gal = $16K </a:t>
            </a:r>
          </a:p>
          <a:p>
            <a:pPr lvl="2">
              <a:lnSpc>
                <a:spcPct val="90000"/>
              </a:lnSpc>
            </a:pPr>
            <a:r>
              <a:rPr lang="en-US" altLang="en-US"/>
              <a:t>1000 bushels wheat @ $4 per bushel = $4000</a:t>
            </a:r>
          </a:p>
          <a:p>
            <a:pPr>
              <a:lnSpc>
                <a:spcPct val="90000"/>
              </a:lnSpc>
            </a:pPr>
            <a:r>
              <a:rPr lang="en-US" altLang="en-US"/>
              <a:t>Steward dismissed for incompetence or dishonesty (1‑2) </a:t>
            </a:r>
          </a:p>
          <a:p>
            <a:pPr>
              <a:lnSpc>
                <a:spcPct val="90000"/>
              </a:lnSpc>
            </a:pPr>
            <a:r>
              <a:rPr lang="en-US" altLang="en-US"/>
              <a:t>Final Account: being in total charge, he must make acct to turn in to boss (2,5‑7) </a:t>
            </a:r>
          </a:p>
        </p:txBody>
      </p:sp>
    </p:spTree>
    <p:custDataLst>
      <p:tags r:id="rId1"/>
    </p:custDataLst>
  </p:cSld>
  <p:clrMapOvr>
    <a:masterClrMapping/>
  </p:clrMapOvr>
  <p:transition advTm="991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Story</a:t>
            </a:r>
          </a:p>
        </p:txBody>
      </p:sp>
      <p:sp>
        <p:nvSpPr>
          <p:cNvPr id="10243" name="Rectangle 3"/>
          <p:cNvSpPr>
            <a:spLocks noGrp="1" noChangeArrowheads="1"/>
          </p:cNvSpPr>
          <p:nvPr>
            <p:ph type="body" idx="1"/>
          </p:nvPr>
        </p:nvSpPr>
        <p:spPr>
          <a:xfrm>
            <a:off x="457200" y="1371600"/>
            <a:ext cx="8229600" cy="4953000"/>
          </a:xfrm>
        </p:spPr>
        <p:txBody>
          <a:bodyPr/>
          <a:lstStyle/>
          <a:p>
            <a:pPr>
              <a:lnSpc>
                <a:spcPct val="90000"/>
              </a:lnSpc>
            </a:pPr>
            <a:r>
              <a:rPr lang="en-US" altLang="en-US"/>
              <a:t>His Dilemma (3‑4): what to do for future?</a:t>
            </a:r>
          </a:p>
          <a:p>
            <a:pPr lvl="1">
              <a:lnSpc>
                <a:spcPct val="90000"/>
              </a:lnSpc>
            </a:pPr>
            <a:r>
              <a:rPr lang="en-US" altLang="en-US"/>
              <a:t>Manual labor?  (not strong enough)</a:t>
            </a:r>
          </a:p>
          <a:p>
            <a:pPr lvl="1">
              <a:lnSpc>
                <a:spcPct val="90000"/>
              </a:lnSpc>
            </a:pPr>
            <a:r>
              <a:rPr lang="en-US" altLang="en-US"/>
              <a:t>Beg?  (ashamed)</a:t>
            </a:r>
          </a:p>
          <a:p>
            <a:pPr lvl="1">
              <a:lnSpc>
                <a:spcPct val="90000"/>
              </a:lnSpc>
            </a:pPr>
            <a:r>
              <a:rPr lang="en-US" altLang="en-US"/>
              <a:t>Suddenly he gets a good idea</a:t>
            </a:r>
          </a:p>
          <a:p>
            <a:pPr>
              <a:lnSpc>
                <a:spcPct val="90000"/>
              </a:lnSpc>
            </a:pPr>
            <a:r>
              <a:rPr lang="en-US" altLang="en-US"/>
              <a:t>His Idea: Discount Debts (5-7)</a:t>
            </a:r>
          </a:p>
          <a:p>
            <a:pPr lvl="1">
              <a:lnSpc>
                <a:spcPct val="90000"/>
              </a:lnSpc>
            </a:pPr>
            <a:r>
              <a:rPr lang="en-US" altLang="en-US"/>
              <a:t>Calls in debtors to business and does each a favor by reducing his bill (5‑7), e.g.</a:t>
            </a:r>
          </a:p>
          <a:p>
            <a:pPr lvl="2">
              <a:lnSpc>
                <a:spcPct val="90000"/>
              </a:lnSpc>
            </a:pPr>
            <a:r>
              <a:rPr lang="en-US" altLang="en-US"/>
              <a:t>Olive oil bill reduced by 50%: about $8K favor</a:t>
            </a:r>
          </a:p>
          <a:p>
            <a:pPr lvl="2">
              <a:lnSpc>
                <a:spcPct val="90000"/>
              </a:lnSpc>
            </a:pPr>
            <a:r>
              <a:rPr lang="en-US" altLang="en-US"/>
              <a:t>Wheat bill reduced by 20%: about $800 favor</a:t>
            </a:r>
          </a:p>
          <a:p>
            <a:pPr lvl="1">
              <a:lnSpc>
                <a:spcPct val="90000"/>
              </a:lnSpc>
            </a:pPr>
            <a:r>
              <a:rPr lang="en-US" altLang="en-US"/>
              <a:t>Then they will owe him a favor, put him up.</a:t>
            </a:r>
          </a:p>
        </p:txBody>
      </p:sp>
    </p:spTree>
    <p:custDataLst>
      <p:tags r:id="rId1"/>
    </p:custDataLst>
  </p:cSld>
  <p:clrMapOvr>
    <a:masterClrMapping/>
  </p:clrMapOvr>
  <p:transition advTm="830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Story</a:t>
            </a:r>
          </a:p>
        </p:txBody>
      </p:sp>
      <p:sp>
        <p:nvSpPr>
          <p:cNvPr id="11267" name="Rectangle 3"/>
          <p:cNvSpPr>
            <a:spLocks noGrp="1" noChangeArrowheads="1"/>
          </p:cNvSpPr>
          <p:nvPr>
            <p:ph type="body" idx="1"/>
          </p:nvPr>
        </p:nvSpPr>
        <p:spPr/>
        <p:txBody>
          <a:bodyPr/>
          <a:lstStyle/>
          <a:p>
            <a:pPr>
              <a:lnSpc>
                <a:spcPct val="90000"/>
              </a:lnSpc>
            </a:pPr>
            <a:r>
              <a:rPr lang="en-US" altLang="en-US"/>
              <a:t>Owner's Reaction: </a:t>
            </a:r>
          </a:p>
          <a:p>
            <a:pPr lvl="1">
              <a:lnSpc>
                <a:spcPct val="90000"/>
              </a:lnSpc>
            </a:pPr>
            <a:r>
              <a:rPr lang="en-US" altLang="en-US"/>
              <a:t>When he later finds out what happened … </a:t>
            </a:r>
          </a:p>
          <a:p>
            <a:pPr lvl="1">
              <a:lnSpc>
                <a:spcPct val="90000"/>
              </a:lnSpc>
            </a:pPr>
            <a:r>
              <a:rPr lang="en-US" altLang="en-US"/>
              <a:t>Praises business manager for shrewdness (certainly not for honesty!)</a:t>
            </a:r>
          </a:p>
          <a:p>
            <a:pPr>
              <a:lnSpc>
                <a:spcPct val="90000"/>
              </a:lnSpc>
            </a:pPr>
            <a:r>
              <a:rPr lang="en-US" altLang="en-US"/>
              <a:t>A Humorous Story</a:t>
            </a:r>
          </a:p>
          <a:p>
            <a:pPr lvl="1">
              <a:lnSpc>
                <a:spcPct val="90000"/>
              </a:lnSpc>
            </a:pPr>
            <a:r>
              <a:rPr lang="en-US" altLang="en-US"/>
              <a:t>But doesn’t sound very promising as a lesson for followers of Jesus.</a:t>
            </a:r>
          </a:p>
          <a:p>
            <a:pPr lvl="1">
              <a:lnSpc>
                <a:spcPct val="90000"/>
              </a:lnSpc>
            </a:pPr>
            <a:r>
              <a:rPr lang="en-US" altLang="en-US"/>
              <a:t>How are we to understand the lesson?</a:t>
            </a:r>
          </a:p>
          <a:p>
            <a:pPr lvl="1">
              <a:lnSpc>
                <a:spcPct val="90000"/>
              </a:lnSpc>
            </a:pPr>
            <a:r>
              <a:rPr lang="en-US" altLang="en-US"/>
              <a:t>Jesus tells us in verses 8b &amp; following.</a:t>
            </a:r>
          </a:p>
        </p:txBody>
      </p:sp>
    </p:spTree>
    <p:custDataLst>
      <p:tags r:id="rId1"/>
    </p:custDataLst>
  </p:cSld>
  <p:clrMapOvr>
    <a:masterClrMapping/>
  </p:clrMapOvr>
  <p:transition advTm="518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MC900440259[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66900" y="685800"/>
            <a:ext cx="5410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4"/>
          <p:cNvSpPr>
            <a:spLocks noGrp="1" noChangeArrowheads="1"/>
          </p:cNvSpPr>
          <p:nvPr>
            <p:ph type="ctrTitle"/>
          </p:nvPr>
        </p:nvSpPr>
        <p:spPr/>
        <p:txBody>
          <a:bodyPr/>
          <a:lstStyle/>
          <a:p>
            <a:r>
              <a:rPr lang="en-US" altLang="en-US"/>
              <a:t>Its Application to Us</a:t>
            </a:r>
          </a:p>
        </p:txBody>
      </p:sp>
      <p:sp>
        <p:nvSpPr>
          <p:cNvPr id="12293" name="Rectangle 5"/>
          <p:cNvSpPr>
            <a:spLocks noGrp="1" noChangeArrowheads="1"/>
          </p:cNvSpPr>
          <p:nvPr>
            <p:ph type="subTitle" idx="1"/>
          </p:nvPr>
        </p:nvSpPr>
        <p:spPr/>
        <p:txBody>
          <a:bodyPr/>
          <a:lstStyle/>
          <a:p>
            <a:r>
              <a:rPr lang="en-US" altLang="en-US"/>
              <a:t>Verse 8b-13</a:t>
            </a:r>
          </a:p>
        </p:txBody>
      </p:sp>
    </p:spTree>
    <p:custDataLst>
      <p:tags r:id="rId1"/>
    </p:custDataLst>
  </p:cSld>
  <p:clrMapOvr>
    <a:masterClrMapping/>
  </p:clrMapOvr>
  <p:transition advTm="81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293">
                                            <p:txEl>
                                              <p:pRg st="0" end="0"/>
                                            </p:txEl>
                                          </p:spTgt>
                                        </p:tgtEl>
                                        <p:attrNameLst>
                                          <p:attrName>style.visibility</p:attrName>
                                        </p:attrNameLst>
                                      </p:cBhvr>
                                      <p:to>
                                        <p:strVal val="visible"/>
                                      </p:to>
                                    </p:set>
                                    <p:animEffect transition="in" filter="checkerboard(across)">
                                      <p:cBhvr>
                                        <p:cTn id="13" dur="5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Verses 10-13</a:t>
            </a:r>
          </a:p>
        </p:txBody>
      </p:sp>
      <p:sp>
        <p:nvSpPr>
          <p:cNvPr id="14339" name="Rectangle 3"/>
          <p:cNvSpPr>
            <a:spLocks noGrp="1" noChangeArrowheads="1"/>
          </p:cNvSpPr>
          <p:nvPr>
            <p:ph type="body" idx="1"/>
          </p:nvPr>
        </p:nvSpPr>
        <p:spPr>
          <a:xfrm>
            <a:off x="762000" y="1600200"/>
            <a:ext cx="7315200" cy="4525963"/>
          </a:xfrm>
        </p:spPr>
        <p:txBody>
          <a:bodyPr/>
          <a:lstStyle/>
          <a:p>
            <a:r>
              <a:rPr lang="en-US" altLang="en-US"/>
              <a:t>In verses 10-13 Jesus tells us how we should be different from crooked business manager, but we’ll not focus on this here.</a:t>
            </a:r>
          </a:p>
          <a:p>
            <a:r>
              <a:rPr lang="en-US" altLang="en-US"/>
              <a:t>Essentially, verses 10-13 tell us that we should differ from the crooked business manager by being trustworthy.</a:t>
            </a:r>
          </a:p>
        </p:txBody>
      </p:sp>
    </p:spTree>
    <p:custDataLst>
      <p:tags r:id="rId1"/>
    </p:custDataLst>
  </p:cSld>
  <p:clrMapOvr>
    <a:masterClrMapping/>
  </p:clrMapOvr>
  <p:transition advTm="199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2.2|3.1|5"/>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TIMING" val="|1|11.8|5.1|4.7"/>
</p:tagLst>
</file>

<file path=ppt/tags/tag12.xml><?xml version="1.0" encoding="utf-8"?>
<p:tagLst xmlns:a="http://schemas.openxmlformats.org/drawingml/2006/main" xmlns:r="http://schemas.openxmlformats.org/officeDocument/2006/relationships" xmlns:p="http://schemas.openxmlformats.org/presentationml/2006/main">
  <p:tag name="TIMING" val="|6.8|3.5"/>
</p:tagLst>
</file>

<file path=ppt/tags/tag13.xml><?xml version="1.0" encoding="utf-8"?>
<p:tagLst xmlns:a="http://schemas.openxmlformats.org/drawingml/2006/main" xmlns:r="http://schemas.openxmlformats.org/officeDocument/2006/relationships" xmlns:p="http://schemas.openxmlformats.org/presentationml/2006/main">
  <p:tag name="TIMING" val="|0.7|13.9|6.5|8.3"/>
</p:tagLst>
</file>

<file path=ppt/tags/tag14.xml><?xml version="1.0" encoding="utf-8"?>
<p:tagLst xmlns:a="http://schemas.openxmlformats.org/drawingml/2006/main" xmlns:r="http://schemas.openxmlformats.org/officeDocument/2006/relationships" xmlns:p="http://schemas.openxmlformats.org/presentationml/2006/main">
  <p:tag name="TIMING" val="|0.5|10.6|28.8|15.1"/>
</p:tagLst>
</file>

<file path=ppt/tags/tag15.xml><?xml version="1.0" encoding="utf-8"?>
<p:tagLst xmlns:a="http://schemas.openxmlformats.org/drawingml/2006/main" xmlns:r="http://schemas.openxmlformats.org/officeDocument/2006/relationships" xmlns:p="http://schemas.openxmlformats.org/presentationml/2006/main">
  <p:tag name="TIMING" val="|1.7|2.9"/>
</p:tagLst>
</file>

<file path=ppt/tags/tag16.xml><?xml version="1.0" encoding="utf-8"?>
<p:tagLst xmlns:a="http://schemas.openxmlformats.org/drawingml/2006/main" xmlns:r="http://schemas.openxmlformats.org/officeDocument/2006/relationships" xmlns:p="http://schemas.openxmlformats.org/presentationml/2006/main">
  <p:tag name="TIMING" val="|0.5|7.1|2.4|2.9|12.7|4.4"/>
</p:tagLst>
</file>

<file path=ppt/tags/tag17.xml><?xml version="1.0" encoding="utf-8"?>
<p:tagLst xmlns:a="http://schemas.openxmlformats.org/drawingml/2006/main" xmlns:r="http://schemas.openxmlformats.org/officeDocument/2006/relationships" xmlns:p="http://schemas.openxmlformats.org/presentationml/2006/main">
  <p:tag name="TIMING" val="|0.8|2.9|8.1|16.1|8"/>
</p:tagLst>
</file>

<file path=ppt/tags/tag18.xml><?xml version="1.0" encoding="utf-8"?>
<p:tagLst xmlns:a="http://schemas.openxmlformats.org/drawingml/2006/main" xmlns:r="http://schemas.openxmlformats.org/officeDocument/2006/relationships" xmlns:p="http://schemas.openxmlformats.org/presentationml/2006/main">
  <p:tag name="TIMING" val="|4|20|6.8|10.9"/>
</p:tagLst>
</file>

<file path=ppt/tags/tag19.xml><?xml version="1.0" encoding="utf-8"?>
<p:tagLst xmlns:a="http://schemas.openxmlformats.org/drawingml/2006/main" xmlns:r="http://schemas.openxmlformats.org/officeDocument/2006/relationships" xmlns:p="http://schemas.openxmlformats.org/presentationml/2006/main">
  <p:tag name="TIMING" val="|4.8|8.4|5.4|25.8"/>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4.1|17.1|12.8|9.4|10.9"/>
</p:tagLst>
</file>

<file path=ppt/tags/tag21.xml><?xml version="1.0" encoding="utf-8"?>
<p:tagLst xmlns:a="http://schemas.openxmlformats.org/drawingml/2006/main" xmlns:r="http://schemas.openxmlformats.org/officeDocument/2006/relationships" xmlns:p="http://schemas.openxmlformats.org/presentationml/2006/main">
  <p:tag name="TIMING" val="|1.7|4.8|1.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2.9|3.2"/>
</p:tagLst>
</file>

<file path=ppt/tags/tag5.xml><?xml version="1.0" encoding="utf-8"?>
<p:tagLst xmlns:a="http://schemas.openxmlformats.org/drawingml/2006/main" xmlns:r="http://schemas.openxmlformats.org/officeDocument/2006/relationships" xmlns:p="http://schemas.openxmlformats.org/presentationml/2006/main">
  <p:tag name="TIMING" val="|1.4|2.9|11.5|4.1|10.2|20.3|36.1"/>
</p:tagLst>
</file>

<file path=ppt/tags/tag6.xml><?xml version="1.0" encoding="utf-8"?>
<p:tagLst xmlns:a="http://schemas.openxmlformats.org/drawingml/2006/main" xmlns:r="http://schemas.openxmlformats.org/officeDocument/2006/relationships" xmlns:p="http://schemas.openxmlformats.org/presentationml/2006/main">
  <p:tag name="TIMING" val="|0.8|8.2|5.6|5|9.2|20.2|8.5|8.4|7.7"/>
</p:tagLst>
</file>

<file path=ppt/tags/tag7.xml><?xml version="1.0" encoding="utf-8"?>
<p:tagLst xmlns:a="http://schemas.openxmlformats.org/drawingml/2006/main" xmlns:r="http://schemas.openxmlformats.org/officeDocument/2006/relationships" xmlns:p="http://schemas.openxmlformats.org/presentationml/2006/main">
  <p:tag name="TIMING" val="|0.3|4.9|8|16.5|3|5.6|7.8"/>
</p:tagLst>
</file>

<file path=ppt/tags/tag8.xml><?xml version="1.0" encoding="utf-8"?>
<p:tagLst xmlns:a="http://schemas.openxmlformats.org/drawingml/2006/main" xmlns:r="http://schemas.openxmlformats.org/officeDocument/2006/relationships" xmlns:p="http://schemas.openxmlformats.org/presentationml/2006/main">
  <p:tag name="TIMING" val="|1.8|2"/>
</p:tagLst>
</file>

<file path=ppt/tags/tag9.xml><?xml version="1.0" encoding="utf-8"?>
<p:tagLst xmlns:a="http://schemas.openxmlformats.org/drawingml/2006/main" xmlns:r="http://schemas.openxmlformats.org/officeDocument/2006/relationships" xmlns:p="http://schemas.openxmlformats.org/presentationml/2006/main">
  <p:tag name="TIMING" val="|0.5|1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TotalTime>
  <Words>1262</Words>
  <Application>Microsoft Office PowerPoint</Application>
  <PresentationFormat>On-screen Show (4:3)</PresentationFormat>
  <Paragraphs>94</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The Crooked Business Manager</vt:lpstr>
      <vt:lpstr>The Text</vt:lpstr>
      <vt:lpstr>The Text (continued)</vt:lpstr>
      <vt:lpstr>The Story</vt:lpstr>
      <vt:lpstr>The Story</vt:lpstr>
      <vt:lpstr>The Story</vt:lpstr>
      <vt:lpstr>The Story</vt:lpstr>
      <vt:lpstr>Its Application to Us</vt:lpstr>
      <vt:lpstr>Verses 10-13</vt:lpstr>
      <vt:lpstr>Luke 16:10-13</vt:lpstr>
      <vt:lpstr>Verses 8b-9</vt:lpstr>
      <vt:lpstr>Be Shrewd in Relation  to This Age</vt:lpstr>
      <vt:lpstr>Be Shrewd</vt:lpstr>
      <vt:lpstr>Be Shrewd</vt:lpstr>
      <vt:lpstr>Make Friends by Means of the Wealth that Fails </vt:lpstr>
      <vt:lpstr>Make Friends</vt:lpstr>
      <vt:lpstr>Make Friends</vt:lpstr>
      <vt:lpstr>Remember Jim Eliot?</vt:lpstr>
      <vt:lpstr>Putting It Together</vt:lpstr>
      <vt:lpstr>Putting It Together</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Crooked  Business Manager</dc:title>
  <dc:creator>rnewman</dc:creator>
  <cp:lastModifiedBy>Newman</cp:lastModifiedBy>
  <cp:revision>113</cp:revision>
  <dcterms:created xsi:type="dcterms:W3CDTF">2010-09-13T17:41:47Z</dcterms:created>
  <dcterms:modified xsi:type="dcterms:W3CDTF">2015-07-03T14:37:31Z</dcterms:modified>
</cp:coreProperties>
</file>