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3" r:id="rId18"/>
    <p:sldId id="272" r:id="rId19"/>
    <p:sldId id="274" r:id="rId20"/>
    <p:sldId id="275" r:id="rId21"/>
    <p:sldId id="278" r:id="rId22"/>
    <p:sldId id="279" r:id="rId23"/>
    <p:sldId id="280" r:id="rId24"/>
    <p:sldId id="276" r:id="rId25"/>
    <p:sldId id="281" r:id="rId26"/>
    <p:sldId id="282" r:id="rId27"/>
    <p:sldId id="283" r:id="rId28"/>
    <p:sldId id="284" r:id="rId29"/>
    <p:sldId id="277"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1220754-443F-41DE-AC35-038FE3A676B8}" type="slidenum">
              <a:rPr lang="en-US" altLang="en-US"/>
              <a:pPr/>
              <a:t>‹#›</a:t>
            </a:fld>
            <a:endParaRPr lang="en-US" altLang="en-US"/>
          </a:p>
        </p:txBody>
      </p:sp>
    </p:spTree>
    <p:extLst>
      <p:ext uri="{BB962C8B-B14F-4D97-AF65-F5344CB8AC3E}">
        <p14:creationId xmlns:p14="http://schemas.microsoft.com/office/powerpoint/2010/main" val="324796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731D0B3-2CE0-42AB-85F3-E531134D6009}" type="slidenum">
              <a:rPr lang="en-US" altLang="en-US"/>
              <a:pPr/>
              <a:t>‹#›</a:t>
            </a:fld>
            <a:endParaRPr lang="en-US" altLang="en-US"/>
          </a:p>
        </p:txBody>
      </p:sp>
    </p:spTree>
    <p:extLst>
      <p:ext uri="{BB962C8B-B14F-4D97-AF65-F5344CB8AC3E}">
        <p14:creationId xmlns:p14="http://schemas.microsoft.com/office/powerpoint/2010/main" val="654832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0295D82-11F2-48C4-8A1B-40DFC1096623}" type="slidenum">
              <a:rPr lang="en-US" altLang="en-US"/>
              <a:pPr/>
              <a:t>‹#›</a:t>
            </a:fld>
            <a:endParaRPr lang="en-US" altLang="en-US"/>
          </a:p>
        </p:txBody>
      </p:sp>
    </p:spTree>
    <p:extLst>
      <p:ext uri="{BB962C8B-B14F-4D97-AF65-F5344CB8AC3E}">
        <p14:creationId xmlns:p14="http://schemas.microsoft.com/office/powerpoint/2010/main" val="3623372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7DBAD33-F4ED-4CF0-BA63-68F13CE6A527}" type="slidenum">
              <a:rPr lang="en-US" altLang="en-US"/>
              <a:pPr/>
              <a:t>‹#›</a:t>
            </a:fld>
            <a:endParaRPr lang="en-US" altLang="en-US"/>
          </a:p>
        </p:txBody>
      </p:sp>
    </p:spTree>
    <p:extLst>
      <p:ext uri="{BB962C8B-B14F-4D97-AF65-F5344CB8AC3E}">
        <p14:creationId xmlns:p14="http://schemas.microsoft.com/office/powerpoint/2010/main" val="2411287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1219C7D-EE9F-480C-8D38-343F386AF0CC}" type="slidenum">
              <a:rPr lang="en-US" altLang="en-US"/>
              <a:pPr/>
              <a:t>‹#›</a:t>
            </a:fld>
            <a:endParaRPr lang="en-US" altLang="en-US"/>
          </a:p>
        </p:txBody>
      </p:sp>
    </p:spTree>
    <p:extLst>
      <p:ext uri="{BB962C8B-B14F-4D97-AF65-F5344CB8AC3E}">
        <p14:creationId xmlns:p14="http://schemas.microsoft.com/office/powerpoint/2010/main" val="348883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D21991C-9548-4376-BED3-66F515060BA1}" type="slidenum">
              <a:rPr lang="en-US" altLang="en-US"/>
              <a:pPr/>
              <a:t>‹#›</a:t>
            </a:fld>
            <a:endParaRPr lang="en-US" altLang="en-US"/>
          </a:p>
        </p:txBody>
      </p:sp>
    </p:spTree>
    <p:extLst>
      <p:ext uri="{BB962C8B-B14F-4D97-AF65-F5344CB8AC3E}">
        <p14:creationId xmlns:p14="http://schemas.microsoft.com/office/powerpoint/2010/main" val="4138576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A141671-046C-469D-8982-B3BC31A41F0A}" type="slidenum">
              <a:rPr lang="en-US" altLang="en-US"/>
              <a:pPr/>
              <a:t>‹#›</a:t>
            </a:fld>
            <a:endParaRPr lang="en-US" altLang="en-US"/>
          </a:p>
        </p:txBody>
      </p:sp>
    </p:spTree>
    <p:extLst>
      <p:ext uri="{BB962C8B-B14F-4D97-AF65-F5344CB8AC3E}">
        <p14:creationId xmlns:p14="http://schemas.microsoft.com/office/powerpoint/2010/main" val="217879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BB9FD1E-0829-43C6-B7C2-95068867ADE7}" type="slidenum">
              <a:rPr lang="en-US" altLang="en-US"/>
              <a:pPr/>
              <a:t>‹#›</a:t>
            </a:fld>
            <a:endParaRPr lang="en-US" altLang="en-US"/>
          </a:p>
        </p:txBody>
      </p:sp>
    </p:spTree>
    <p:extLst>
      <p:ext uri="{BB962C8B-B14F-4D97-AF65-F5344CB8AC3E}">
        <p14:creationId xmlns:p14="http://schemas.microsoft.com/office/powerpoint/2010/main" val="3821692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544C6234-80CE-4C6A-96D1-AC627A2BF7C4}" type="slidenum">
              <a:rPr lang="en-US" altLang="en-US"/>
              <a:pPr/>
              <a:t>‹#›</a:t>
            </a:fld>
            <a:endParaRPr lang="en-US" altLang="en-US"/>
          </a:p>
        </p:txBody>
      </p:sp>
    </p:spTree>
    <p:extLst>
      <p:ext uri="{BB962C8B-B14F-4D97-AF65-F5344CB8AC3E}">
        <p14:creationId xmlns:p14="http://schemas.microsoft.com/office/powerpoint/2010/main" val="91742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0789E475-CF15-4193-A968-A20B7FAE63E1}" type="slidenum">
              <a:rPr lang="en-US" altLang="en-US"/>
              <a:pPr/>
              <a:t>‹#›</a:t>
            </a:fld>
            <a:endParaRPr lang="en-US" altLang="en-US"/>
          </a:p>
        </p:txBody>
      </p:sp>
    </p:spTree>
    <p:extLst>
      <p:ext uri="{BB962C8B-B14F-4D97-AF65-F5344CB8AC3E}">
        <p14:creationId xmlns:p14="http://schemas.microsoft.com/office/powerpoint/2010/main" val="3932325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6B58F59-049C-431A-BC0F-CF4F9097C4D4}" type="slidenum">
              <a:rPr lang="en-US" altLang="en-US"/>
              <a:pPr/>
              <a:t>‹#›</a:t>
            </a:fld>
            <a:endParaRPr lang="en-US" altLang="en-US"/>
          </a:p>
        </p:txBody>
      </p:sp>
    </p:spTree>
    <p:extLst>
      <p:ext uri="{BB962C8B-B14F-4D97-AF65-F5344CB8AC3E}">
        <p14:creationId xmlns:p14="http://schemas.microsoft.com/office/powerpoint/2010/main" val="3743068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54ADECC-3BBD-4278-A260-0A574E3FF0B8}" type="slidenum">
              <a:rPr lang="en-US" altLang="en-US"/>
              <a:pPr/>
              <a:t>‹#›</a:t>
            </a:fld>
            <a:endParaRPr lang="en-US" altLang="en-US"/>
          </a:p>
        </p:txBody>
      </p:sp>
    </p:spTree>
    <p:extLst>
      <p:ext uri="{BB962C8B-B14F-4D97-AF65-F5344CB8AC3E}">
        <p14:creationId xmlns:p14="http://schemas.microsoft.com/office/powerpoint/2010/main" val="374027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D2157D0-D42D-4AB6-B759-39AFDC8AF3D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reation-ad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895350"/>
            <a:ext cx="8890000" cy="50673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762000" y="1066800"/>
            <a:ext cx="6629400" cy="1470025"/>
          </a:xfrm>
        </p:spPr>
        <p:txBody>
          <a:bodyPr/>
          <a:lstStyle/>
          <a:p>
            <a:r>
              <a:rPr lang="en-US" altLang="en-US" sz="6000"/>
              <a:t>Creationism</a:t>
            </a:r>
          </a:p>
        </p:txBody>
      </p:sp>
      <p:sp>
        <p:nvSpPr>
          <p:cNvPr id="2051" name="Rectangle 3"/>
          <p:cNvSpPr>
            <a:spLocks noGrp="1" noChangeArrowheads="1"/>
          </p:cNvSpPr>
          <p:nvPr>
            <p:ph type="subTitle" idx="1"/>
          </p:nvPr>
        </p:nvSpPr>
        <p:spPr>
          <a:xfrm>
            <a:off x="4724400" y="4648200"/>
            <a:ext cx="4724400" cy="914400"/>
          </a:xfrm>
        </p:spPr>
        <p:txBody>
          <a:bodyPr/>
          <a:lstStyle/>
          <a:p>
            <a:r>
              <a:rPr lang="en-US" altLang="en-US"/>
              <a:t>Robert C. Newman</a:t>
            </a:r>
          </a:p>
        </p:txBody>
      </p:sp>
      <p:pic>
        <p:nvPicPr>
          <p:cNvPr id="2" name="Creationis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04800" y="5353050"/>
            <a:ext cx="609600" cy="609600"/>
          </a:xfrm>
          <a:prstGeom prst="rect">
            <a:avLst/>
          </a:prstGeom>
        </p:spPr>
      </p:pic>
    </p:spTree>
    <p:custDataLst>
      <p:tags r:id="rId1"/>
    </p:custDataLst>
  </p:cSld>
  <p:clrMapOvr>
    <a:masterClrMapping/>
  </p:clrMapOvr>
  <p:transition advTm="723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Rejection of the Miraculous</a:t>
            </a:r>
          </a:p>
        </p:txBody>
      </p:sp>
      <p:sp>
        <p:nvSpPr>
          <p:cNvPr id="10243" name="Rectangle 3"/>
          <p:cNvSpPr>
            <a:spLocks noGrp="1" noChangeArrowheads="1"/>
          </p:cNvSpPr>
          <p:nvPr>
            <p:ph type="body" idx="1"/>
          </p:nvPr>
        </p:nvSpPr>
        <p:spPr>
          <a:xfrm>
            <a:off x="457200" y="1600200"/>
            <a:ext cx="5867400" cy="4525963"/>
          </a:xfrm>
        </p:spPr>
        <p:txBody>
          <a:bodyPr/>
          <a:lstStyle/>
          <a:p>
            <a:pPr>
              <a:lnSpc>
                <a:spcPct val="80000"/>
              </a:lnSpc>
            </a:pPr>
            <a:r>
              <a:rPr lang="en-US" altLang="en-US" sz="2800"/>
              <a:t>Meanwhile, David Hume (1711-76) and others had convinced many that miracles were incredible, that enlightened people should seek to understand nature and history without them. </a:t>
            </a:r>
          </a:p>
          <a:p>
            <a:pPr>
              <a:lnSpc>
                <a:spcPct val="80000"/>
              </a:lnSpc>
            </a:pPr>
            <a:r>
              <a:rPr lang="en-US" altLang="en-US" sz="2800"/>
              <a:t>This led to the rise of theological liberalism in Europe about 1800 and later in America, which remodeled Christianity by removing the miraculous.</a:t>
            </a:r>
          </a:p>
        </p:txBody>
      </p:sp>
      <p:pic>
        <p:nvPicPr>
          <p:cNvPr id="10244" name="Picture 4" descr="hu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563" y="1981200"/>
            <a:ext cx="2416175" cy="3276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92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checkerboard(across)">
                                      <p:cBhvr>
                                        <p:cTn id="13" dur="500"/>
                                        <p:tgtEl>
                                          <p:spTgt spid="1024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43">
                                            <p:txEl>
                                              <p:pRg st="1" end="1"/>
                                            </p:txEl>
                                          </p:spTgt>
                                        </p:tgtEl>
                                        <p:attrNameLst>
                                          <p:attrName>style.visibility</p:attrName>
                                        </p:attrNameLst>
                                      </p:cBhvr>
                                      <p:to>
                                        <p:strVal val="visible"/>
                                      </p:to>
                                    </p:set>
                                    <p:anim calcmode="lin" valueType="num">
                                      <p:cBhvr additive="base">
                                        <p:cTn id="18"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Evolution</a:t>
            </a:r>
          </a:p>
        </p:txBody>
      </p:sp>
      <p:sp>
        <p:nvSpPr>
          <p:cNvPr id="11267" name="Rectangle 3"/>
          <p:cNvSpPr>
            <a:spLocks noGrp="1" noChangeArrowheads="1"/>
          </p:cNvSpPr>
          <p:nvPr>
            <p:ph type="body" idx="1"/>
          </p:nvPr>
        </p:nvSpPr>
        <p:spPr>
          <a:xfrm>
            <a:off x="457200" y="1600200"/>
            <a:ext cx="6096000" cy="4953000"/>
          </a:xfrm>
        </p:spPr>
        <p:txBody>
          <a:bodyPr/>
          <a:lstStyle/>
          <a:p>
            <a:pPr>
              <a:lnSpc>
                <a:spcPct val="80000"/>
              </a:lnSpc>
            </a:pPr>
            <a:r>
              <a:rPr lang="en-US" altLang="en-US" sz="2400"/>
              <a:t>In his </a:t>
            </a:r>
            <a:r>
              <a:rPr lang="en-US" altLang="en-US" sz="2400" i="1"/>
              <a:t>Origin of Species</a:t>
            </a:r>
            <a:r>
              <a:rPr lang="en-US" altLang="en-US" sz="2400"/>
              <a:t> (1859), Charles Darwin (1809-82) presented a theory to eliminate miracles from biological origins. </a:t>
            </a:r>
          </a:p>
          <a:p>
            <a:pPr>
              <a:lnSpc>
                <a:spcPct val="80000"/>
              </a:lnSpc>
            </a:pPr>
            <a:r>
              <a:rPr lang="en-US" altLang="en-US" sz="2400"/>
              <a:t>His proposal produced a storm of controversy which has continued to this day. </a:t>
            </a:r>
          </a:p>
          <a:p>
            <a:pPr>
              <a:lnSpc>
                <a:spcPct val="80000"/>
              </a:lnSpc>
            </a:pPr>
            <a:r>
              <a:rPr lang="en-US" altLang="en-US" sz="2400"/>
              <a:t>By the end of the 19th century, most biologists accepted some form of evolution, though many had reservations about Darwin’s particular mechanism. </a:t>
            </a:r>
          </a:p>
          <a:p>
            <a:pPr>
              <a:lnSpc>
                <a:spcPct val="80000"/>
              </a:lnSpc>
            </a:pPr>
            <a:r>
              <a:rPr lang="en-US" altLang="en-US" sz="2400"/>
              <a:t>Darwin thus added another factor to the origins debate: what parts did God, miracle, and evolution have to play in all this?</a:t>
            </a:r>
            <a:r>
              <a:rPr lang="en-US" altLang="en-US" sz="2000"/>
              <a:t> </a:t>
            </a:r>
          </a:p>
        </p:txBody>
      </p:sp>
      <p:pic>
        <p:nvPicPr>
          <p:cNvPr id="11268" name="Picture 4" descr="darwin"/>
          <p:cNvPicPr>
            <a:picLocks noChangeAspect="1" noChangeArrowheads="1"/>
          </p:cNvPicPr>
          <p:nvPr/>
        </p:nvPicPr>
        <p:blipFill>
          <a:blip r:embed="rId3">
            <a:extLst>
              <a:ext uri="{28A0092B-C50C-407E-A947-70E740481C1C}">
                <a14:useLocalDpi xmlns:a14="http://schemas.microsoft.com/office/drawing/2010/main" val="0"/>
              </a:ext>
            </a:extLst>
          </a:blip>
          <a:srcRect l="17999" r="12000"/>
          <a:stretch>
            <a:fillRect/>
          </a:stretch>
        </p:blipFill>
        <p:spPr bwMode="auto">
          <a:xfrm>
            <a:off x="6553200" y="1981200"/>
            <a:ext cx="2293938" cy="3200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41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1268"/>
                                        </p:tgtEl>
                                        <p:attrNameLst>
                                          <p:attrName>style.visibility</p:attrName>
                                        </p:attrNameLst>
                                      </p:cBhvr>
                                      <p:to>
                                        <p:strVal val="visible"/>
                                      </p:to>
                                    </p:set>
                                    <p:animEffect transition="in" filter="checkerboard(across)">
                                      <p:cBhvr>
                                        <p:cTn id="13" dur="500"/>
                                        <p:tgtEl>
                                          <p:spTgt spid="1126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67">
                                            <p:txEl>
                                              <p:pRg st="1" end="1"/>
                                            </p:txEl>
                                          </p:spTgt>
                                        </p:tgtEl>
                                        <p:attrNameLst>
                                          <p:attrName>style.visibility</p:attrName>
                                        </p:attrNameLst>
                                      </p:cBhvr>
                                      <p:to>
                                        <p:strVal val="visible"/>
                                      </p:to>
                                    </p:set>
                                    <p:anim calcmode="lin" valueType="num">
                                      <p:cBhvr additive="base">
                                        <p:cTn id="18"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67">
                                            <p:txEl>
                                              <p:pRg st="2" end="2"/>
                                            </p:txEl>
                                          </p:spTgt>
                                        </p:tgtEl>
                                        <p:attrNameLst>
                                          <p:attrName>style.visibility</p:attrName>
                                        </p:attrNameLst>
                                      </p:cBhvr>
                                      <p:to>
                                        <p:strVal val="visible"/>
                                      </p:to>
                                    </p:set>
                                    <p:anim calcmode="lin" valueType="num">
                                      <p:cBhvr additive="base">
                                        <p:cTn id="24"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67">
                                            <p:txEl>
                                              <p:pRg st="3" end="3"/>
                                            </p:txEl>
                                          </p:spTgt>
                                        </p:tgtEl>
                                        <p:attrNameLst>
                                          <p:attrName>style.visibility</p:attrName>
                                        </p:attrNameLst>
                                      </p:cBhvr>
                                      <p:to>
                                        <p:strVal val="visible"/>
                                      </p:to>
                                    </p:set>
                                    <p:anim calcmode="lin" valueType="num">
                                      <p:cBhvr additive="base">
                                        <p:cTn id="30"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Theistic Evolution</a:t>
            </a:r>
          </a:p>
        </p:txBody>
      </p:sp>
      <p:sp>
        <p:nvSpPr>
          <p:cNvPr id="12291" name="Rectangle 3"/>
          <p:cNvSpPr>
            <a:spLocks noGrp="1" noChangeArrowheads="1"/>
          </p:cNvSpPr>
          <p:nvPr>
            <p:ph type="body" idx="1"/>
          </p:nvPr>
        </p:nvSpPr>
        <p:spPr>
          <a:xfrm>
            <a:off x="457200" y="1600200"/>
            <a:ext cx="6019800" cy="4525963"/>
          </a:xfrm>
        </p:spPr>
        <p:txBody>
          <a:bodyPr/>
          <a:lstStyle/>
          <a:p>
            <a:r>
              <a:rPr lang="en-US" altLang="en-US" sz="2800"/>
              <a:t>A number of evangelical Christians sought to harmonize evolution with the Genesis account, producing models invoking both evolution and God:</a:t>
            </a:r>
          </a:p>
          <a:p>
            <a:pPr lvl="1"/>
            <a:r>
              <a:rPr lang="en-US" altLang="en-US" sz="2400"/>
              <a:t>Asa Gray (1810-88) </a:t>
            </a:r>
          </a:p>
          <a:p>
            <a:pPr lvl="1"/>
            <a:r>
              <a:rPr lang="en-US" altLang="en-US" sz="2400"/>
              <a:t>G. Frederick Wright (1838-1921) </a:t>
            </a:r>
          </a:p>
          <a:p>
            <a:pPr lvl="1"/>
            <a:r>
              <a:rPr lang="en-US" altLang="en-US" sz="2400"/>
              <a:t>Augustus Hopkins Strong (1836-1921) </a:t>
            </a:r>
          </a:p>
        </p:txBody>
      </p:sp>
      <p:pic>
        <p:nvPicPr>
          <p:cNvPr id="12292" name="Picture 4" descr="AHStrong"/>
          <p:cNvPicPr>
            <a:picLocks noChangeAspect="1" noChangeArrowheads="1"/>
          </p:cNvPicPr>
          <p:nvPr/>
        </p:nvPicPr>
        <p:blipFill>
          <a:blip r:embed="rId3">
            <a:extLst>
              <a:ext uri="{28A0092B-C50C-407E-A947-70E740481C1C}">
                <a14:useLocalDpi xmlns:a14="http://schemas.microsoft.com/office/drawing/2010/main" val="0"/>
              </a:ext>
            </a:extLst>
          </a:blip>
          <a:srcRect b="5882"/>
          <a:stretch>
            <a:fillRect/>
          </a:stretch>
        </p:blipFill>
        <p:spPr bwMode="auto">
          <a:xfrm>
            <a:off x="6248400" y="1828800"/>
            <a:ext cx="2306638" cy="3657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47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2292"/>
                                        </p:tgtEl>
                                        <p:attrNameLst>
                                          <p:attrName>style.visibility</p:attrName>
                                        </p:attrNameLst>
                                      </p:cBhvr>
                                      <p:to>
                                        <p:strVal val="visible"/>
                                      </p:to>
                                    </p:set>
                                    <p:animEffect transition="in" filter="checkerboard(across)">
                                      <p:cBhvr>
                                        <p:cTn id="31"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4000"/>
              <a:t>The Fundamentalist-Modernist Controversy </a:t>
            </a:r>
          </a:p>
        </p:txBody>
      </p:sp>
      <p:sp>
        <p:nvSpPr>
          <p:cNvPr id="13315" name="Rectangle 3"/>
          <p:cNvSpPr>
            <a:spLocks noGrp="1" noChangeArrowheads="1"/>
          </p:cNvSpPr>
          <p:nvPr>
            <p:ph type="body" idx="1"/>
          </p:nvPr>
        </p:nvSpPr>
        <p:spPr/>
        <p:txBody>
          <a:bodyPr/>
          <a:lstStyle/>
          <a:p>
            <a:r>
              <a:rPr lang="en-US" altLang="en-US" sz="2800"/>
              <a:t>The impact of Hume and Darwin widened the rift between conservatives and liberals in Christendom.</a:t>
            </a:r>
          </a:p>
          <a:p>
            <a:r>
              <a:rPr lang="en-US" altLang="en-US" sz="2800"/>
              <a:t>In response to liberal teachings, conservatives issued a series of pamphlets entitled </a:t>
            </a:r>
            <a:r>
              <a:rPr lang="en-US" altLang="en-US" sz="2800" i="1"/>
              <a:t>The Fundamentals</a:t>
            </a:r>
            <a:r>
              <a:rPr lang="en-US" altLang="en-US" sz="2800"/>
              <a:t> (1910-15), which were sent to every pastor in the US. </a:t>
            </a:r>
          </a:p>
          <a:p>
            <a:r>
              <a:rPr lang="en-US" altLang="en-US" sz="2800"/>
              <a:t>One of the teachings to which this series responded was Darwinism. </a:t>
            </a:r>
          </a:p>
        </p:txBody>
      </p:sp>
    </p:spTree>
    <p:custDataLst>
      <p:tags r:id="rId1"/>
    </p:custDataLst>
  </p:cSld>
  <p:clrMapOvr>
    <a:masterClrMapping/>
  </p:clrMapOvr>
  <p:transition advTm="409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Evolution in the Controversy</a:t>
            </a:r>
          </a:p>
        </p:txBody>
      </p:sp>
      <p:sp>
        <p:nvSpPr>
          <p:cNvPr id="14339" name="Rectangle 3"/>
          <p:cNvSpPr>
            <a:spLocks noGrp="1" noChangeArrowheads="1"/>
          </p:cNvSpPr>
          <p:nvPr>
            <p:ph type="body" idx="1"/>
          </p:nvPr>
        </p:nvSpPr>
        <p:spPr>
          <a:xfrm>
            <a:off x="457200" y="1600200"/>
            <a:ext cx="8458200" cy="4525963"/>
          </a:xfrm>
        </p:spPr>
        <p:txBody>
          <a:bodyPr/>
          <a:lstStyle/>
          <a:p>
            <a:pPr>
              <a:lnSpc>
                <a:spcPct val="80000"/>
              </a:lnSpc>
            </a:pPr>
            <a:r>
              <a:rPr lang="en-US" altLang="en-US" sz="2800"/>
              <a:t>Yet the main threat seen in </a:t>
            </a:r>
            <a:r>
              <a:rPr lang="en-US" altLang="en-US" sz="2800" i="1"/>
              <a:t>The Fundamentals</a:t>
            </a:r>
            <a:r>
              <a:rPr lang="en-US" altLang="en-US" sz="2800"/>
              <a:t> was the atheistic form of evolution.</a:t>
            </a:r>
          </a:p>
          <a:p>
            <a:pPr>
              <a:lnSpc>
                <a:spcPct val="80000"/>
              </a:lnSpc>
            </a:pPr>
            <a:r>
              <a:rPr lang="en-US" altLang="en-US" sz="2800"/>
              <a:t>Thus two of the four authors responding to Darwinism were themselves theistic evolutionists: </a:t>
            </a:r>
          </a:p>
          <a:p>
            <a:pPr lvl="1">
              <a:lnSpc>
                <a:spcPct val="80000"/>
              </a:lnSpc>
            </a:pPr>
            <a:r>
              <a:rPr lang="en-US" altLang="en-US" sz="2400"/>
              <a:t>James Orr (1844-1913) </a:t>
            </a:r>
          </a:p>
          <a:p>
            <a:pPr lvl="1">
              <a:lnSpc>
                <a:spcPct val="80000"/>
              </a:lnSpc>
            </a:pPr>
            <a:r>
              <a:rPr lang="en-US" altLang="en-US" sz="2400"/>
              <a:t>G. Frederick Wright (1838-1921)</a:t>
            </a:r>
          </a:p>
          <a:p>
            <a:pPr>
              <a:lnSpc>
                <a:spcPct val="80000"/>
              </a:lnSpc>
            </a:pPr>
            <a:r>
              <a:rPr lang="en-US" altLang="en-US" sz="2800"/>
              <a:t>From about 1890 to 1940 the mainline denominations in the US were the battleground between Fundamentalism and Modernism.</a:t>
            </a:r>
          </a:p>
          <a:p>
            <a:pPr>
              <a:lnSpc>
                <a:spcPct val="80000"/>
              </a:lnSpc>
            </a:pPr>
            <a:r>
              <a:rPr lang="en-US" altLang="en-US" sz="2800"/>
              <a:t>But by the outbreak of World War 2, most of these denominations had come under the control of the Modernists. </a:t>
            </a:r>
          </a:p>
        </p:txBody>
      </p:sp>
    </p:spTree>
    <p:custDataLst>
      <p:tags r:id="rId1"/>
    </p:custDataLst>
  </p:cSld>
  <p:clrMapOvr>
    <a:masterClrMapping/>
  </p:clrMapOvr>
  <p:transition advTm="419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9">
                                            <p:txEl>
                                              <p:pRg st="5" end="5"/>
                                            </p:txEl>
                                          </p:spTgt>
                                        </p:tgtEl>
                                        <p:attrNameLst>
                                          <p:attrName>style.visibility</p:attrName>
                                        </p:attrNameLst>
                                      </p:cBhvr>
                                      <p:to>
                                        <p:strVal val="visible"/>
                                      </p:to>
                                    </p:set>
                                    <p:anim calcmode="lin" valueType="num">
                                      <p:cBhvr additive="base">
                                        <p:cTn id="37" dur="5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Scopes_trial"/>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505200" y="2165350"/>
            <a:ext cx="4648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5362" name="Rectangle 2"/>
          <p:cNvSpPr>
            <a:spLocks noGrp="1" noChangeArrowheads="1"/>
          </p:cNvSpPr>
          <p:nvPr>
            <p:ph type="title"/>
          </p:nvPr>
        </p:nvSpPr>
        <p:spPr/>
        <p:txBody>
          <a:bodyPr/>
          <a:lstStyle/>
          <a:p>
            <a:r>
              <a:rPr lang="en-US" altLang="en-US"/>
              <a:t>The Scopes Trial</a:t>
            </a:r>
          </a:p>
        </p:txBody>
      </p:sp>
      <p:sp>
        <p:nvSpPr>
          <p:cNvPr id="15363" name="Rectangle 3"/>
          <p:cNvSpPr>
            <a:spLocks noGrp="1" noChangeArrowheads="1"/>
          </p:cNvSpPr>
          <p:nvPr>
            <p:ph type="body" idx="1"/>
          </p:nvPr>
        </p:nvSpPr>
        <p:spPr>
          <a:xfrm>
            <a:off x="457200" y="1600200"/>
            <a:ext cx="6705600" cy="4525963"/>
          </a:xfrm>
        </p:spPr>
        <p:txBody>
          <a:bodyPr/>
          <a:lstStyle/>
          <a:p>
            <a:r>
              <a:rPr lang="en-US" altLang="en-US"/>
              <a:t>The famous Scopes Trial in 1925 was one battle in this war, but it was fought in the public square rather than in the churches.</a:t>
            </a:r>
          </a:p>
          <a:p>
            <a:r>
              <a:rPr lang="en-US" altLang="en-US"/>
              <a:t>Though the trial resulted in a technical victory for the conservatives, its long-term effect was to establish a Darwinian monopoly on teaching biology in public education. </a:t>
            </a:r>
          </a:p>
        </p:txBody>
      </p:sp>
    </p:spTree>
    <p:custDataLst>
      <p:tags r:id="rId1"/>
    </p:custDataLst>
  </p:cSld>
  <p:clrMapOvr>
    <a:masterClrMapping/>
  </p:clrMapOvr>
  <p:transition advTm="314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5365"/>
                                        </p:tgtEl>
                                        <p:attrNameLst>
                                          <p:attrName>style.visibility</p:attrName>
                                        </p:attrNameLst>
                                      </p:cBhvr>
                                      <p:to>
                                        <p:strVal val="visible"/>
                                      </p:to>
                                    </p:set>
                                    <p:animEffect transition="in" filter="checkerboard(across)">
                                      <p:cBhvr>
                                        <p:cTn id="13" dur="500"/>
                                        <p:tgtEl>
                                          <p:spTgt spid="153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363">
                                            <p:txEl>
                                              <p:pRg st="1" end="1"/>
                                            </p:txEl>
                                          </p:spTgt>
                                        </p:tgtEl>
                                        <p:attrNameLst>
                                          <p:attrName>style.visibility</p:attrName>
                                        </p:attrNameLst>
                                      </p:cBhvr>
                                      <p:to>
                                        <p:strVal val="visible"/>
                                      </p:to>
                                    </p:set>
                                    <p:anim calcmode="lin" valueType="num">
                                      <p:cBhvr additive="base">
                                        <p:cTn id="18"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sz="4000"/>
              <a:t>Evangelical Bible-Science Organizations</a:t>
            </a:r>
          </a:p>
        </p:txBody>
      </p:sp>
      <p:sp>
        <p:nvSpPr>
          <p:cNvPr id="16387" name="Rectangle 3"/>
          <p:cNvSpPr>
            <a:spLocks noGrp="1" noChangeArrowheads="1"/>
          </p:cNvSpPr>
          <p:nvPr>
            <p:ph type="body" idx="1"/>
          </p:nvPr>
        </p:nvSpPr>
        <p:spPr/>
        <p:txBody>
          <a:bodyPr/>
          <a:lstStyle/>
          <a:p>
            <a:r>
              <a:rPr lang="en-US" altLang="en-US"/>
              <a:t>The Fundamentalists retired to lick their wounds, but proceeded to found a number of organizations concerned with science and Scripture on origins. </a:t>
            </a:r>
          </a:p>
          <a:p>
            <a:r>
              <a:rPr lang="en-US" altLang="en-US"/>
              <a:t>Two that have survived to the present are:</a:t>
            </a:r>
          </a:p>
          <a:p>
            <a:pPr lvl="1"/>
            <a:r>
              <a:rPr lang="en-US" altLang="en-US"/>
              <a:t>The broadly evangelical American Scientific Affiliation</a:t>
            </a:r>
          </a:p>
          <a:p>
            <a:pPr lvl="1"/>
            <a:r>
              <a:rPr lang="en-US" altLang="en-US"/>
              <a:t>The young-earth Creation Research Society</a:t>
            </a:r>
          </a:p>
        </p:txBody>
      </p:sp>
    </p:spTree>
    <p:custDataLst>
      <p:tags r:id="rId1"/>
    </p:custDataLst>
  </p:cSld>
  <p:clrMapOvr>
    <a:masterClrMapping/>
  </p:clrMapOvr>
  <p:transition advTm="225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4000"/>
              <a:t>Evangelical Bible-Science Organizations</a:t>
            </a:r>
          </a:p>
        </p:txBody>
      </p:sp>
      <p:sp>
        <p:nvSpPr>
          <p:cNvPr id="21507" name="Rectangle 3"/>
          <p:cNvSpPr>
            <a:spLocks noGrp="1" noChangeArrowheads="1"/>
          </p:cNvSpPr>
          <p:nvPr>
            <p:ph type="body" idx="1"/>
          </p:nvPr>
        </p:nvSpPr>
        <p:spPr/>
        <p:txBody>
          <a:bodyPr/>
          <a:lstStyle/>
          <a:p>
            <a:pPr>
              <a:lnSpc>
                <a:spcPct val="90000"/>
              </a:lnSpc>
            </a:pPr>
            <a:r>
              <a:rPr lang="en-US" altLang="en-US"/>
              <a:t>Some other current organizations are:</a:t>
            </a:r>
          </a:p>
          <a:p>
            <a:pPr>
              <a:lnSpc>
                <a:spcPct val="90000"/>
              </a:lnSpc>
            </a:pPr>
            <a:r>
              <a:rPr lang="en-US" altLang="en-US"/>
              <a:t>Young-Earth </a:t>
            </a:r>
          </a:p>
          <a:p>
            <a:pPr lvl="1">
              <a:lnSpc>
                <a:spcPct val="90000"/>
              </a:lnSpc>
            </a:pPr>
            <a:r>
              <a:rPr lang="en-US" altLang="en-US"/>
              <a:t>Institute for Creation Research </a:t>
            </a:r>
          </a:p>
          <a:p>
            <a:pPr lvl="1">
              <a:lnSpc>
                <a:spcPct val="90000"/>
              </a:lnSpc>
            </a:pPr>
            <a:r>
              <a:rPr lang="en-US" altLang="en-US"/>
              <a:t>Answers in Genesis</a:t>
            </a:r>
          </a:p>
          <a:p>
            <a:pPr>
              <a:lnSpc>
                <a:spcPct val="90000"/>
              </a:lnSpc>
            </a:pPr>
            <a:r>
              <a:rPr lang="en-US" altLang="en-US"/>
              <a:t>Old-Earth</a:t>
            </a:r>
          </a:p>
          <a:p>
            <a:pPr lvl="1">
              <a:lnSpc>
                <a:spcPct val="90000"/>
              </a:lnSpc>
            </a:pPr>
            <a:r>
              <a:rPr lang="en-US" altLang="en-US"/>
              <a:t>Interdisciplinary Biblical Research Institute </a:t>
            </a:r>
          </a:p>
          <a:p>
            <a:pPr lvl="1">
              <a:lnSpc>
                <a:spcPct val="90000"/>
              </a:lnSpc>
            </a:pPr>
            <a:r>
              <a:rPr lang="en-US" altLang="en-US"/>
              <a:t>Reasons to Believe </a:t>
            </a:r>
          </a:p>
          <a:p>
            <a:pPr>
              <a:lnSpc>
                <a:spcPct val="90000"/>
              </a:lnSpc>
            </a:pPr>
            <a:r>
              <a:rPr lang="en-US" altLang="en-US"/>
              <a:t>Theistic Evolution</a:t>
            </a:r>
          </a:p>
          <a:p>
            <a:pPr lvl="1">
              <a:lnSpc>
                <a:spcPct val="90000"/>
              </a:lnSpc>
            </a:pPr>
            <a:r>
              <a:rPr lang="en-US" altLang="en-US"/>
              <a:t>Biologos</a:t>
            </a:r>
          </a:p>
        </p:txBody>
      </p:sp>
    </p:spTree>
    <p:custDataLst>
      <p:tags r:id="rId1"/>
    </p:custDataLst>
  </p:cSld>
  <p:clrMapOvr>
    <a:masterClrMapping/>
  </p:clrMapOvr>
  <p:transition advTm="247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507">
                                            <p:txEl>
                                              <p:pRg st="3" end="3"/>
                                            </p:txEl>
                                          </p:spTgt>
                                        </p:tgtEl>
                                        <p:attrNameLst>
                                          <p:attrName>style.visibility</p:attrName>
                                        </p:attrNameLst>
                                      </p:cBhvr>
                                      <p:to>
                                        <p:strVal val="visible"/>
                                      </p:to>
                                    </p:set>
                                    <p:anim calcmode="lin" valueType="num">
                                      <p:cBhvr additive="base">
                                        <p:cTn id="25"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507">
                                            <p:txEl>
                                              <p:pRg st="4" end="4"/>
                                            </p:txEl>
                                          </p:spTgt>
                                        </p:tgtEl>
                                        <p:attrNameLst>
                                          <p:attrName>style.visibility</p:attrName>
                                        </p:attrNameLst>
                                      </p:cBhvr>
                                      <p:to>
                                        <p:strVal val="visible"/>
                                      </p:to>
                                    </p:set>
                                    <p:anim calcmode="lin" valueType="num">
                                      <p:cBhvr additive="base">
                                        <p:cTn id="31"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507">
                                            <p:txEl>
                                              <p:pRg st="5" end="5"/>
                                            </p:txEl>
                                          </p:spTgt>
                                        </p:tgtEl>
                                        <p:attrNameLst>
                                          <p:attrName>style.visibility</p:attrName>
                                        </p:attrNameLst>
                                      </p:cBhvr>
                                      <p:to>
                                        <p:strVal val="visible"/>
                                      </p:to>
                                    </p:set>
                                    <p:anim calcmode="lin" valueType="num">
                                      <p:cBhvr additive="base">
                                        <p:cTn id="37" dur="500" fill="hold"/>
                                        <p:tgtEl>
                                          <p:spTgt spid="215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5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507">
                                            <p:txEl>
                                              <p:pRg st="6" end="6"/>
                                            </p:txEl>
                                          </p:spTgt>
                                        </p:tgtEl>
                                        <p:attrNameLst>
                                          <p:attrName>style.visibility</p:attrName>
                                        </p:attrNameLst>
                                      </p:cBhvr>
                                      <p:to>
                                        <p:strVal val="visible"/>
                                      </p:to>
                                    </p:set>
                                    <p:anim calcmode="lin" valueType="num">
                                      <p:cBhvr additive="base">
                                        <p:cTn id="43" dur="500" fill="hold"/>
                                        <p:tgtEl>
                                          <p:spTgt spid="2150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5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507">
                                            <p:txEl>
                                              <p:pRg st="7" end="7"/>
                                            </p:txEl>
                                          </p:spTgt>
                                        </p:tgtEl>
                                        <p:attrNameLst>
                                          <p:attrName>style.visibility</p:attrName>
                                        </p:attrNameLst>
                                      </p:cBhvr>
                                      <p:to>
                                        <p:strVal val="visible"/>
                                      </p:to>
                                    </p:set>
                                    <p:anim calcmode="lin" valueType="num">
                                      <p:cBhvr additive="base">
                                        <p:cTn id="49" dur="500" fill="hold"/>
                                        <p:tgtEl>
                                          <p:spTgt spid="2150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50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507">
                                            <p:txEl>
                                              <p:pRg st="8" end="8"/>
                                            </p:txEl>
                                          </p:spTgt>
                                        </p:tgtEl>
                                        <p:attrNameLst>
                                          <p:attrName>style.visibility</p:attrName>
                                        </p:attrNameLst>
                                      </p:cBhvr>
                                      <p:to>
                                        <p:strVal val="visible"/>
                                      </p:to>
                                    </p:set>
                                    <p:anim calcmode="lin" valueType="num">
                                      <p:cBhvr additive="base">
                                        <p:cTn id="55" dur="500" fill="hold"/>
                                        <p:tgtEl>
                                          <p:spTgt spid="2150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150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ctrTitle"/>
          </p:nvPr>
        </p:nvSpPr>
        <p:spPr/>
        <p:txBody>
          <a:bodyPr/>
          <a:lstStyle/>
          <a:p>
            <a:r>
              <a:rPr lang="en-US" altLang="en-US"/>
              <a:t>Basic Models to Reconcile Nature with Scripture</a:t>
            </a:r>
          </a:p>
        </p:txBody>
      </p:sp>
      <p:sp>
        <p:nvSpPr>
          <p:cNvPr id="19461" name="Rectangle 5"/>
          <p:cNvSpPr>
            <a:spLocks noGrp="1" noChangeArrowheads="1"/>
          </p:cNvSpPr>
          <p:nvPr>
            <p:ph type="subTitle" idx="1"/>
          </p:nvPr>
        </p:nvSpPr>
        <p:spPr/>
        <p:txBody>
          <a:bodyPr/>
          <a:lstStyle/>
          <a:p>
            <a:endParaRPr lang="en-US" altLang="en-US"/>
          </a:p>
        </p:txBody>
      </p:sp>
      <p:pic>
        <p:nvPicPr>
          <p:cNvPr id="19462" name="Picture 6" descr="j02167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038600"/>
            <a:ext cx="1997075" cy="2509838"/>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MP90043838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810000"/>
            <a:ext cx="1836738"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91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500" fill="hold"/>
                                        <p:tgtEl>
                                          <p:spTgt spid="19460"/>
                                        </p:tgtEl>
                                        <p:attrNameLst>
                                          <p:attrName>ppt_w</p:attrName>
                                        </p:attrNameLst>
                                      </p:cBhvr>
                                      <p:tavLst>
                                        <p:tav tm="0">
                                          <p:val>
                                            <p:fltVal val="0"/>
                                          </p:val>
                                        </p:tav>
                                        <p:tav tm="100000">
                                          <p:val>
                                            <p:strVal val="#ppt_w"/>
                                          </p:val>
                                        </p:tav>
                                      </p:tavLst>
                                    </p:anim>
                                    <p:anim calcmode="lin" valueType="num">
                                      <p:cBhvr>
                                        <p:cTn id="8" dur="500" fill="hold"/>
                                        <p:tgtEl>
                                          <p:spTgt spid="194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Basic Models</a:t>
            </a:r>
          </a:p>
        </p:txBody>
      </p:sp>
      <p:sp>
        <p:nvSpPr>
          <p:cNvPr id="22531" name="Rectangle 3"/>
          <p:cNvSpPr>
            <a:spLocks noGrp="1" noChangeArrowheads="1"/>
          </p:cNvSpPr>
          <p:nvPr>
            <p:ph type="body" idx="1"/>
          </p:nvPr>
        </p:nvSpPr>
        <p:spPr/>
        <p:txBody>
          <a:bodyPr/>
          <a:lstStyle/>
          <a:p>
            <a:pPr>
              <a:lnSpc>
                <a:spcPct val="90000"/>
              </a:lnSpc>
            </a:pPr>
            <a:r>
              <a:rPr lang="en-US" altLang="en-US"/>
              <a:t>The major views by which evangelicals and fundamentalists have sought to relate the biblical data to that of modern science can be classified in various ways, but a threefold division (with considerable variety within each) is the most common: </a:t>
            </a:r>
          </a:p>
          <a:p>
            <a:pPr lvl="1">
              <a:lnSpc>
                <a:spcPct val="90000"/>
              </a:lnSpc>
            </a:pPr>
            <a:r>
              <a:rPr lang="en-US" altLang="en-US"/>
              <a:t>(1) young-earth creation, </a:t>
            </a:r>
          </a:p>
          <a:p>
            <a:pPr lvl="1">
              <a:lnSpc>
                <a:spcPct val="90000"/>
              </a:lnSpc>
            </a:pPr>
            <a:r>
              <a:rPr lang="en-US" altLang="en-US"/>
              <a:t>(2) old-earth creation, and </a:t>
            </a:r>
          </a:p>
          <a:p>
            <a:pPr lvl="1">
              <a:lnSpc>
                <a:spcPct val="90000"/>
              </a:lnSpc>
            </a:pPr>
            <a:r>
              <a:rPr lang="en-US" altLang="en-US"/>
              <a:t>(3) theistic evolution </a:t>
            </a:r>
          </a:p>
        </p:txBody>
      </p:sp>
    </p:spTree>
    <p:custDataLst>
      <p:tags r:id="rId1"/>
    </p:custDataLst>
  </p:cSld>
  <p:clrMapOvr>
    <a:masterClrMapping/>
  </p:clrMapOvr>
  <p:transition advTm="257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 calcmode="lin" valueType="num">
                                      <p:cBhvr additive="base">
                                        <p:cTn id="2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What is </a:t>
            </a:r>
            <a:r>
              <a:rPr lang="en-US" altLang="en-US">
                <a:cs typeface="Arial" charset="0"/>
              </a:rPr>
              <a:t>"</a:t>
            </a:r>
            <a:r>
              <a:rPr lang="en-US" altLang="en-US"/>
              <a:t>Creationism</a:t>
            </a:r>
            <a:r>
              <a:rPr lang="en-US" altLang="en-US">
                <a:cs typeface="Arial" charset="0"/>
              </a:rPr>
              <a:t>"</a:t>
            </a:r>
            <a:r>
              <a:rPr lang="en-US" altLang="en-US"/>
              <a:t>?</a:t>
            </a:r>
          </a:p>
        </p:txBody>
      </p:sp>
      <p:sp>
        <p:nvSpPr>
          <p:cNvPr id="3075" name="Rectangle 3"/>
          <p:cNvSpPr>
            <a:spLocks noGrp="1" noChangeArrowheads="1"/>
          </p:cNvSpPr>
          <p:nvPr>
            <p:ph type="body" idx="1"/>
          </p:nvPr>
        </p:nvSpPr>
        <p:spPr/>
        <p:txBody>
          <a:bodyPr/>
          <a:lstStyle/>
          <a:p>
            <a:r>
              <a:rPr lang="en-US" altLang="en-US"/>
              <a:t>Broadly, the whole range of Christian attempts to reconcile nature &amp; the Bible on origins.</a:t>
            </a:r>
          </a:p>
          <a:p>
            <a:r>
              <a:rPr lang="en-US" altLang="en-US"/>
              <a:t>More narrowly, the view that God created the world just a few thousand years ago.</a:t>
            </a:r>
          </a:p>
          <a:p>
            <a:r>
              <a:rPr lang="en-US" altLang="en-US"/>
              <a:t>Since the broader definition includes the narrower, we will discuss both here.</a:t>
            </a:r>
          </a:p>
        </p:txBody>
      </p:sp>
    </p:spTree>
    <p:custDataLst>
      <p:tags r:id="rId1"/>
    </p:custDataLst>
  </p:cSld>
  <p:clrMapOvr>
    <a:masterClrMapping/>
  </p:clrMapOvr>
  <p:transition advTm="232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Young-Earth Creation</a:t>
            </a:r>
          </a:p>
        </p:txBody>
      </p:sp>
      <p:sp>
        <p:nvSpPr>
          <p:cNvPr id="23555" name="Rectangle 3"/>
          <p:cNvSpPr>
            <a:spLocks noGrp="1" noChangeArrowheads="1"/>
          </p:cNvSpPr>
          <p:nvPr>
            <p:ph type="body" idx="1"/>
          </p:nvPr>
        </p:nvSpPr>
        <p:spPr/>
        <p:txBody>
          <a:bodyPr/>
          <a:lstStyle/>
          <a:p>
            <a:pPr>
              <a:lnSpc>
                <a:spcPct val="90000"/>
              </a:lnSpc>
            </a:pPr>
            <a:r>
              <a:rPr lang="en-US" altLang="en-US"/>
              <a:t>The universe and all its contents were created a few thousand years ago.</a:t>
            </a:r>
          </a:p>
          <a:p>
            <a:pPr>
              <a:lnSpc>
                <a:spcPct val="90000"/>
              </a:lnSpc>
            </a:pPr>
            <a:r>
              <a:rPr lang="en-US" altLang="en-US"/>
              <a:t>Everything was created in the span of six consecutive 24-hour days.</a:t>
            </a:r>
          </a:p>
          <a:p>
            <a:pPr>
              <a:lnSpc>
                <a:spcPct val="90000"/>
              </a:lnSpc>
            </a:pPr>
            <a:r>
              <a:rPr lang="en-US" altLang="en-US"/>
              <a:t>The geologic strata and the fossils found in them are not a history of millions of years, but the result of a worldwide flood at the time of Noah which destroyed all animal life not on the Ark.  </a:t>
            </a:r>
          </a:p>
        </p:txBody>
      </p:sp>
    </p:spTree>
    <p:custDataLst>
      <p:tags r:id="rId1"/>
    </p:custDataLst>
  </p:cSld>
  <p:clrMapOvr>
    <a:masterClrMapping/>
  </p:clrMapOvr>
  <p:transition advTm="256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Young-Earth Varieties</a:t>
            </a:r>
          </a:p>
        </p:txBody>
      </p:sp>
      <p:sp>
        <p:nvSpPr>
          <p:cNvPr id="26627" name="Rectangle 3"/>
          <p:cNvSpPr>
            <a:spLocks noGrp="1" noChangeArrowheads="1"/>
          </p:cNvSpPr>
          <p:nvPr>
            <p:ph type="body" idx="1"/>
          </p:nvPr>
        </p:nvSpPr>
        <p:spPr/>
        <p:txBody>
          <a:bodyPr/>
          <a:lstStyle/>
          <a:p>
            <a:pPr>
              <a:lnSpc>
                <a:spcPct val="90000"/>
              </a:lnSpc>
            </a:pPr>
            <a:r>
              <a:rPr lang="en-US" altLang="en-US"/>
              <a:t>Suggestions on the date of creation range from six to twenty thousand years ago.</a:t>
            </a:r>
          </a:p>
          <a:p>
            <a:pPr>
              <a:lnSpc>
                <a:spcPct val="90000"/>
              </a:lnSpc>
            </a:pPr>
            <a:r>
              <a:rPr lang="en-US" altLang="en-US"/>
              <a:t>Proponents of this view differ on what part of the current diversity among animals was originally created vs. what has developed since the flood: </a:t>
            </a:r>
          </a:p>
          <a:p>
            <a:pPr lvl="1">
              <a:lnSpc>
                <a:spcPct val="90000"/>
              </a:lnSpc>
            </a:pPr>
            <a:r>
              <a:rPr lang="en-US" altLang="en-US"/>
              <a:t>some have all species created at the beginning </a:t>
            </a:r>
          </a:p>
          <a:p>
            <a:pPr lvl="1">
              <a:lnSpc>
                <a:spcPct val="90000"/>
              </a:lnSpc>
            </a:pPr>
            <a:r>
              <a:rPr lang="en-US" altLang="en-US"/>
              <a:t>others see only major kinds created, with species developing since then</a:t>
            </a:r>
          </a:p>
        </p:txBody>
      </p:sp>
    </p:spTree>
    <p:custDataLst>
      <p:tags r:id="rId1"/>
    </p:custDataLst>
  </p:cSld>
  <p:clrMapOvr>
    <a:masterClrMapping/>
  </p:clrMapOvr>
  <p:transition advTm="367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Flood Geology</a:t>
            </a:r>
          </a:p>
        </p:txBody>
      </p:sp>
      <p:sp>
        <p:nvSpPr>
          <p:cNvPr id="27651" name="Rectangle 3"/>
          <p:cNvSpPr>
            <a:spLocks noGrp="1" noChangeArrowheads="1"/>
          </p:cNvSpPr>
          <p:nvPr>
            <p:ph type="body" idx="1"/>
          </p:nvPr>
        </p:nvSpPr>
        <p:spPr>
          <a:xfrm>
            <a:off x="457200" y="1600200"/>
            <a:ext cx="6553200" cy="4525963"/>
          </a:xfrm>
        </p:spPr>
        <p:txBody>
          <a:bodyPr/>
          <a:lstStyle/>
          <a:p>
            <a:pPr>
              <a:lnSpc>
                <a:spcPct val="90000"/>
              </a:lnSpc>
            </a:pPr>
            <a:r>
              <a:rPr lang="en-US" altLang="en-US" sz="2800"/>
              <a:t>An important early proponent of the idea that the flood could explain the geological strata was George McCready Price (1870-1963). </a:t>
            </a:r>
          </a:p>
          <a:p>
            <a:pPr>
              <a:lnSpc>
                <a:spcPct val="90000"/>
              </a:lnSpc>
            </a:pPr>
            <a:r>
              <a:rPr lang="en-US" altLang="en-US" sz="2800"/>
              <a:t>Henry M. Morris (1918-2006) and John C. Whitcomb (1924-) popularized this approach in </a:t>
            </a:r>
            <a:r>
              <a:rPr lang="en-US" altLang="en-US" sz="2800" i="1"/>
              <a:t>The Genesis Flood</a:t>
            </a:r>
            <a:r>
              <a:rPr lang="en-US" altLang="en-US" sz="2800"/>
              <a:t> (1961), and within a decade it had nearly replaced the Gap Restitution theory as the preferred evangelical view on origins. </a:t>
            </a:r>
          </a:p>
        </p:txBody>
      </p:sp>
      <p:pic>
        <p:nvPicPr>
          <p:cNvPr id="27652" name="Picture 4" descr="Genesis_Flood50-5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362200"/>
            <a:ext cx="2112963" cy="3276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30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27652"/>
                                        </p:tgtEl>
                                        <p:attrNameLst>
                                          <p:attrName>style.visibility</p:attrName>
                                        </p:attrNameLst>
                                      </p:cBhvr>
                                      <p:to>
                                        <p:strVal val="visible"/>
                                      </p:to>
                                    </p:set>
                                    <p:animEffect transition="in" filter="checkerboard(across)">
                                      <p:cBhvr>
                                        <p:cTn id="19"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Other Young-Earth Proponents</a:t>
            </a:r>
          </a:p>
        </p:txBody>
      </p:sp>
      <p:sp>
        <p:nvSpPr>
          <p:cNvPr id="28675" name="Rectangle 3"/>
          <p:cNvSpPr>
            <a:spLocks noGrp="1" noChangeArrowheads="1"/>
          </p:cNvSpPr>
          <p:nvPr>
            <p:ph type="body" sz="half" idx="1"/>
          </p:nvPr>
        </p:nvSpPr>
        <p:spPr>
          <a:xfrm>
            <a:off x="533400" y="1447800"/>
            <a:ext cx="4038600" cy="3581400"/>
          </a:xfrm>
        </p:spPr>
        <p:txBody>
          <a:bodyPr/>
          <a:lstStyle/>
          <a:p>
            <a:r>
              <a:rPr lang="en-US" altLang="en-US"/>
              <a:t>Stephen A. Austin</a:t>
            </a:r>
          </a:p>
          <a:p>
            <a:r>
              <a:rPr lang="en-US" altLang="en-US"/>
              <a:t>Thomas Barnes</a:t>
            </a:r>
          </a:p>
          <a:p>
            <a:r>
              <a:rPr lang="en-US" altLang="en-US"/>
              <a:t>Leonard Brand</a:t>
            </a:r>
          </a:p>
          <a:p>
            <a:r>
              <a:rPr lang="en-US" altLang="en-US"/>
              <a:t>Wayne Frair </a:t>
            </a:r>
          </a:p>
          <a:p>
            <a:r>
              <a:rPr lang="en-US" altLang="en-US"/>
              <a:t>Robert Gentry </a:t>
            </a:r>
          </a:p>
        </p:txBody>
      </p:sp>
      <p:sp>
        <p:nvSpPr>
          <p:cNvPr id="28676" name="Rectangle 4"/>
          <p:cNvSpPr>
            <a:spLocks noGrp="1" noChangeArrowheads="1"/>
          </p:cNvSpPr>
          <p:nvPr>
            <p:ph type="body" sz="half" idx="2"/>
          </p:nvPr>
        </p:nvSpPr>
        <p:spPr>
          <a:xfrm>
            <a:off x="4648200" y="1524000"/>
            <a:ext cx="4038600" cy="2590800"/>
          </a:xfrm>
        </p:spPr>
        <p:txBody>
          <a:bodyPr/>
          <a:lstStyle/>
          <a:p>
            <a:r>
              <a:rPr lang="en-US" altLang="en-US"/>
              <a:t>Duane Gish</a:t>
            </a:r>
          </a:p>
          <a:p>
            <a:r>
              <a:rPr lang="en-US" altLang="en-US"/>
              <a:t>Ken Ham</a:t>
            </a:r>
          </a:p>
          <a:p>
            <a:r>
              <a:rPr lang="en-US" altLang="en-US"/>
              <a:t>Russell Humphreys </a:t>
            </a:r>
          </a:p>
          <a:p>
            <a:r>
              <a:rPr lang="en-US" altLang="en-US"/>
              <a:t>Paul Nelson, and </a:t>
            </a:r>
          </a:p>
          <a:p>
            <a:r>
              <a:rPr lang="en-US" altLang="en-US"/>
              <a:t>Barry Setterfield </a:t>
            </a:r>
          </a:p>
          <a:p>
            <a:endParaRPr lang="en-US" altLang="en-US"/>
          </a:p>
        </p:txBody>
      </p:sp>
      <p:pic>
        <p:nvPicPr>
          <p:cNvPr id="28677" name="Picture 5" descr="duaneg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775" y="4419600"/>
            <a:ext cx="154622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ken-h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343400"/>
            <a:ext cx="1714500" cy="228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08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additive="base">
                                        <p:cTn id="25"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675">
                                            <p:txEl>
                                              <p:pRg st="4" end="4"/>
                                            </p:txEl>
                                          </p:spTgt>
                                        </p:tgtEl>
                                        <p:attrNameLst>
                                          <p:attrName>style.visibility</p:attrName>
                                        </p:attrNameLst>
                                      </p:cBhvr>
                                      <p:to>
                                        <p:strVal val="visible"/>
                                      </p:to>
                                    </p:set>
                                    <p:anim calcmode="lin" valueType="num">
                                      <p:cBhvr additive="base">
                                        <p:cTn id="31" dur="5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6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676">
                                            <p:txEl>
                                              <p:pRg st="0" end="0"/>
                                            </p:txEl>
                                          </p:spTgt>
                                        </p:tgtEl>
                                        <p:attrNameLst>
                                          <p:attrName>style.visibility</p:attrName>
                                        </p:attrNameLst>
                                      </p:cBhvr>
                                      <p:to>
                                        <p:strVal val="visible"/>
                                      </p:to>
                                    </p:set>
                                    <p:anim calcmode="lin" valueType="num">
                                      <p:cBhvr additive="base">
                                        <p:cTn id="37" dur="500" fill="hold"/>
                                        <p:tgtEl>
                                          <p:spTgt spid="2867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6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nodeType="clickEffect">
                                  <p:stCondLst>
                                    <p:cond delay="0"/>
                                  </p:stCondLst>
                                  <p:childTnLst>
                                    <p:set>
                                      <p:cBhvr>
                                        <p:cTn id="42" dur="1" fill="hold">
                                          <p:stCondLst>
                                            <p:cond delay="0"/>
                                          </p:stCondLst>
                                        </p:cTn>
                                        <p:tgtEl>
                                          <p:spTgt spid="28677"/>
                                        </p:tgtEl>
                                        <p:attrNameLst>
                                          <p:attrName>style.visibility</p:attrName>
                                        </p:attrNameLst>
                                      </p:cBhvr>
                                      <p:to>
                                        <p:strVal val="visible"/>
                                      </p:to>
                                    </p:set>
                                    <p:animEffect transition="in" filter="checkerboard(across)">
                                      <p:cBhvr>
                                        <p:cTn id="43" dur="500"/>
                                        <p:tgtEl>
                                          <p:spTgt spid="2867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8676">
                                            <p:txEl>
                                              <p:pRg st="1" end="1"/>
                                            </p:txEl>
                                          </p:spTgt>
                                        </p:tgtEl>
                                        <p:attrNameLst>
                                          <p:attrName>style.visibility</p:attrName>
                                        </p:attrNameLst>
                                      </p:cBhvr>
                                      <p:to>
                                        <p:strVal val="visible"/>
                                      </p:to>
                                    </p:set>
                                    <p:anim calcmode="lin" valueType="num">
                                      <p:cBhvr additive="base">
                                        <p:cTn id="48" dur="500" fill="hold"/>
                                        <p:tgtEl>
                                          <p:spTgt spid="28676">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86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5" presetClass="entr" presetSubtype="10" fill="hold" nodeType="clickEffect">
                                  <p:stCondLst>
                                    <p:cond delay="0"/>
                                  </p:stCondLst>
                                  <p:childTnLst>
                                    <p:set>
                                      <p:cBhvr>
                                        <p:cTn id="53" dur="1" fill="hold">
                                          <p:stCondLst>
                                            <p:cond delay="0"/>
                                          </p:stCondLst>
                                        </p:cTn>
                                        <p:tgtEl>
                                          <p:spTgt spid="28678"/>
                                        </p:tgtEl>
                                        <p:attrNameLst>
                                          <p:attrName>style.visibility</p:attrName>
                                        </p:attrNameLst>
                                      </p:cBhvr>
                                      <p:to>
                                        <p:strVal val="visible"/>
                                      </p:to>
                                    </p:set>
                                    <p:animEffect transition="in" filter="checkerboard(across)">
                                      <p:cBhvr>
                                        <p:cTn id="54" dur="500"/>
                                        <p:tgtEl>
                                          <p:spTgt spid="2867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676">
                                            <p:txEl>
                                              <p:pRg st="2" end="2"/>
                                            </p:txEl>
                                          </p:spTgt>
                                        </p:tgtEl>
                                        <p:attrNameLst>
                                          <p:attrName>style.visibility</p:attrName>
                                        </p:attrNameLst>
                                      </p:cBhvr>
                                      <p:to>
                                        <p:strVal val="visible"/>
                                      </p:to>
                                    </p:set>
                                    <p:anim calcmode="lin" valueType="num">
                                      <p:cBhvr additive="base">
                                        <p:cTn id="59" dur="500" fill="hold"/>
                                        <p:tgtEl>
                                          <p:spTgt spid="28676">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86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8676">
                                            <p:txEl>
                                              <p:pRg st="3" end="3"/>
                                            </p:txEl>
                                          </p:spTgt>
                                        </p:tgtEl>
                                        <p:attrNameLst>
                                          <p:attrName>style.visibility</p:attrName>
                                        </p:attrNameLst>
                                      </p:cBhvr>
                                      <p:to>
                                        <p:strVal val="visible"/>
                                      </p:to>
                                    </p:set>
                                    <p:anim calcmode="lin" valueType="num">
                                      <p:cBhvr additive="base">
                                        <p:cTn id="65" dur="500" fill="hold"/>
                                        <p:tgtEl>
                                          <p:spTgt spid="28676">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867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8676">
                                            <p:txEl>
                                              <p:pRg st="4" end="4"/>
                                            </p:txEl>
                                          </p:spTgt>
                                        </p:tgtEl>
                                        <p:attrNameLst>
                                          <p:attrName>style.visibility</p:attrName>
                                        </p:attrNameLst>
                                      </p:cBhvr>
                                      <p:to>
                                        <p:strVal val="visible"/>
                                      </p:to>
                                    </p:set>
                                    <p:anim calcmode="lin" valueType="num">
                                      <p:cBhvr additive="base">
                                        <p:cTn id="71" dur="500" fill="hold"/>
                                        <p:tgtEl>
                                          <p:spTgt spid="28676">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867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P spid="2867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Old-Earth Creation</a:t>
            </a:r>
          </a:p>
        </p:txBody>
      </p:sp>
      <p:sp>
        <p:nvSpPr>
          <p:cNvPr id="24579" name="Rectangle 3"/>
          <p:cNvSpPr>
            <a:spLocks noGrp="1" noChangeArrowheads="1"/>
          </p:cNvSpPr>
          <p:nvPr>
            <p:ph type="body" idx="1"/>
          </p:nvPr>
        </p:nvSpPr>
        <p:spPr/>
        <p:txBody>
          <a:bodyPr/>
          <a:lstStyle/>
          <a:p>
            <a:r>
              <a:rPr lang="en-US" altLang="en-US"/>
              <a:t>This view accepts the standard dating provided by geology for the earth and its strata, and by astronomy for the universe, so that:</a:t>
            </a:r>
          </a:p>
          <a:p>
            <a:pPr lvl="1"/>
            <a:r>
              <a:rPr lang="en-US" altLang="en-US"/>
              <a:t>the cosmos is about 14 billion years old </a:t>
            </a:r>
          </a:p>
          <a:p>
            <a:pPr lvl="1"/>
            <a:r>
              <a:rPr lang="en-US" altLang="en-US"/>
              <a:t>the earth some 4.5 billion years old</a:t>
            </a:r>
          </a:p>
          <a:p>
            <a:pPr lvl="1"/>
            <a:r>
              <a:rPr lang="en-US" altLang="en-US"/>
              <a:t>the earliest living things appearing as soon as the earth has cooled enough to support life, perhaps 3.8 billion years ago. </a:t>
            </a:r>
          </a:p>
        </p:txBody>
      </p:sp>
    </p:spTree>
    <p:custDataLst>
      <p:tags r:id="rId1"/>
    </p:custDataLst>
  </p:cSld>
  <p:clrMapOvr>
    <a:masterClrMapping/>
  </p:clrMapOvr>
  <p:transition advTm="316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Old-Earth Variety</a:t>
            </a:r>
          </a:p>
        </p:txBody>
      </p:sp>
      <p:sp>
        <p:nvSpPr>
          <p:cNvPr id="30723" name="Rectangle 3"/>
          <p:cNvSpPr>
            <a:spLocks noGrp="1" noChangeArrowheads="1"/>
          </p:cNvSpPr>
          <p:nvPr>
            <p:ph type="body" idx="1"/>
          </p:nvPr>
        </p:nvSpPr>
        <p:spPr/>
        <p:txBody>
          <a:bodyPr/>
          <a:lstStyle/>
          <a:p>
            <a:r>
              <a:rPr lang="en-US" altLang="en-US"/>
              <a:t>Proponents disagree on how to understand the days of Genesis:</a:t>
            </a:r>
          </a:p>
          <a:p>
            <a:pPr lvl="1"/>
            <a:r>
              <a:rPr lang="en-US" altLang="en-US"/>
              <a:t>Ages?</a:t>
            </a:r>
          </a:p>
          <a:p>
            <a:pPr lvl="1"/>
            <a:r>
              <a:rPr lang="en-US" altLang="en-US"/>
              <a:t>Days separated by long gaps?</a:t>
            </a:r>
          </a:p>
          <a:p>
            <a:pPr lvl="1"/>
            <a:r>
              <a:rPr lang="en-US" altLang="en-US"/>
              <a:t>Days on which the account was revealed to Moses?</a:t>
            </a:r>
          </a:p>
          <a:p>
            <a:pPr lvl="1"/>
            <a:r>
              <a:rPr lang="en-US" altLang="en-US"/>
              <a:t>A literary device with no chronological significance?</a:t>
            </a:r>
          </a:p>
        </p:txBody>
      </p:sp>
    </p:spTree>
    <p:custDataLst>
      <p:tags r:id="rId1"/>
    </p:custDataLst>
  </p:cSld>
  <p:clrMapOvr>
    <a:masterClrMapping/>
  </p:clrMapOvr>
  <p:transition advTm="413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Evolution?</a:t>
            </a:r>
          </a:p>
        </p:txBody>
      </p:sp>
      <p:sp>
        <p:nvSpPr>
          <p:cNvPr id="31747" name="Rectangle 3"/>
          <p:cNvSpPr>
            <a:spLocks noGrp="1" noChangeArrowheads="1"/>
          </p:cNvSpPr>
          <p:nvPr>
            <p:ph type="body" idx="1"/>
          </p:nvPr>
        </p:nvSpPr>
        <p:spPr/>
        <p:txBody>
          <a:bodyPr/>
          <a:lstStyle/>
          <a:p>
            <a:r>
              <a:rPr lang="en-US" altLang="en-US" sz="2800"/>
              <a:t>Old-earth creationists deny that the scientific evidence favors macroevolution… </a:t>
            </a:r>
          </a:p>
          <a:p>
            <a:pPr lvl="1"/>
            <a:r>
              <a:rPr lang="en-US" altLang="en-US" sz="2400"/>
              <a:t>the gradual development of all life</a:t>
            </a:r>
            <a:r>
              <a:rPr lang="en-US" altLang="en-US" sz="2400">
                <a:cs typeface="Arial" charset="0"/>
              </a:rPr>
              <a:t>'</a:t>
            </a:r>
            <a:r>
              <a:rPr lang="en-US" altLang="en-US" sz="2400"/>
              <a:t>s diversity from a single primordial creature. </a:t>
            </a:r>
          </a:p>
          <a:p>
            <a:r>
              <a:rPr lang="en-US" altLang="en-US" sz="2800"/>
              <a:t>Instead they feel God intervened at various times in history to provide new life forms that would otherwise never have arisen.</a:t>
            </a:r>
          </a:p>
          <a:p>
            <a:r>
              <a:rPr lang="en-US" altLang="en-US" sz="2800"/>
              <a:t>Small-scale evolution (microevolution) of varieties within the created kinds is typically affirmed.  </a:t>
            </a:r>
          </a:p>
        </p:txBody>
      </p:sp>
    </p:spTree>
    <p:custDataLst>
      <p:tags r:id="rId1"/>
    </p:custDataLst>
  </p:cSld>
  <p:clrMapOvr>
    <a:masterClrMapping/>
  </p:clrMapOvr>
  <p:transition advTm="494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Adam &amp; Eve?</a:t>
            </a:r>
          </a:p>
        </p:txBody>
      </p:sp>
      <p:sp>
        <p:nvSpPr>
          <p:cNvPr id="32771" name="Rectangle 3"/>
          <p:cNvSpPr>
            <a:spLocks noGrp="1" noChangeArrowheads="1"/>
          </p:cNvSpPr>
          <p:nvPr>
            <p:ph type="body" idx="1"/>
          </p:nvPr>
        </p:nvSpPr>
        <p:spPr/>
        <p:txBody>
          <a:bodyPr/>
          <a:lstStyle/>
          <a:p>
            <a:pPr>
              <a:lnSpc>
                <a:spcPct val="90000"/>
              </a:lnSpc>
            </a:pPr>
            <a:r>
              <a:rPr lang="en-US" altLang="en-US"/>
              <a:t>Adam and Eve are special creations of God rather than natural developments from the apes. </a:t>
            </a:r>
          </a:p>
          <a:p>
            <a:pPr>
              <a:lnSpc>
                <a:spcPct val="90000"/>
              </a:lnSpc>
            </a:pPr>
            <a:r>
              <a:rPr lang="en-US" altLang="en-US"/>
              <a:t>But O-E creationists disagree considerably on how far back in the past humans were created: </a:t>
            </a:r>
          </a:p>
          <a:p>
            <a:pPr lvl="1">
              <a:lnSpc>
                <a:spcPct val="90000"/>
              </a:lnSpc>
            </a:pPr>
            <a:r>
              <a:rPr lang="en-US" altLang="en-US"/>
              <a:t>Several million years?</a:t>
            </a:r>
          </a:p>
          <a:p>
            <a:pPr lvl="1">
              <a:lnSpc>
                <a:spcPct val="90000"/>
              </a:lnSpc>
            </a:pPr>
            <a:r>
              <a:rPr lang="en-US" altLang="en-US"/>
              <a:t>50 to 100 thousand years?</a:t>
            </a:r>
          </a:p>
          <a:p>
            <a:pPr lvl="1">
              <a:lnSpc>
                <a:spcPct val="90000"/>
              </a:lnSpc>
            </a:pPr>
            <a:r>
              <a:rPr lang="en-US" altLang="en-US"/>
              <a:t>5 to 10 thousand years?</a:t>
            </a:r>
          </a:p>
        </p:txBody>
      </p:sp>
    </p:spTree>
    <p:custDataLst>
      <p:tags r:id="rId1"/>
    </p:custDataLst>
  </p:cSld>
  <p:clrMapOvr>
    <a:masterClrMapping/>
  </p:clrMapOvr>
  <p:transition advTm="6509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additive="base">
                                        <p:cTn id="31"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Other Old-Earth Proponents</a:t>
            </a:r>
          </a:p>
        </p:txBody>
      </p:sp>
      <p:sp>
        <p:nvSpPr>
          <p:cNvPr id="33796" name="Rectangle 4"/>
          <p:cNvSpPr>
            <a:spLocks noGrp="1" noChangeArrowheads="1"/>
          </p:cNvSpPr>
          <p:nvPr>
            <p:ph type="body" sz="half" idx="1"/>
          </p:nvPr>
        </p:nvSpPr>
        <p:spPr>
          <a:xfrm>
            <a:off x="457200" y="1447800"/>
            <a:ext cx="4038600" cy="3429000"/>
          </a:xfrm>
        </p:spPr>
        <p:txBody>
          <a:bodyPr/>
          <a:lstStyle/>
          <a:p>
            <a:r>
              <a:rPr lang="en-US" altLang="en-US"/>
              <a:t>Gleason L. Archer </a:t>
            </a:r>
          </a:p>
          <a:p>
            <a:r>
              <a:rPr lang="en-US" altLang="en-US"/>
              <a:t>James M. Boice </a:t>
            </a:r>
          </a:p>
          <a:p>
            <a:r>
              <a:rPr lang="en-US" altLang="en-US"/>
              <a:t>C. John Collins</a:t>
            </a:r>
          </a:p>
          <a:p>
            <a:r>
              <a:rPr lang="en-US" altLang="en-US"/>
              <a:t>Norman L. Geisler </a:t>
            </a:r>
          </a:p>
          <a:p>
            <a:r>
              <a:rPr lang="en-US" altLang="en-US"/>
              <a:t>Russell W. Maatman</a:t>
            </a:r>
          </a:p>
        </p:txBody>
      </p:sp>
      <p:sp>
        <p:nvSpPr>
          <p:cNvPr id="33797" name="Rectangle 5"/>
          <p:cNvSpPr>
            <a:spLocks noGrp="1" noChangeArrowheads="1"/>
          </p:cNvSpPr>
          <p:nvPr>
            <p:ph type="body" sz="half" idx="2"/>
          </p:nvPr>
        </p:nvSpPr>
        <p:spPr>
          <a:xfrm>
            <a:off x="4648200" y="1524000"/>
            <a:ext cx="4038600" cy="3124200"/>
          </a:xfrm>
        </p:spPr>
        <p:txBody>
          <a:bodyPr/>
          <a:lstStyle/>
          <a:p>
            <a:r>
              <a:rPr lang="en-US" altLang="en-US"/>
              <a:t>Robert C. Newman </a:t>
            </a:r>
          </a:p>
          <a:p>
            <a:r>
              <a:rPr lang="en-US" altLang="en-US"/>
              <a:t>Pattle P. T. Pun </a:t>
            </a:r>
          </a:p>
          <a:p>
            <a:r>
              <a:rPr lang="en-US" altLang="en-US"/>
              <a:t>Hugh Ross </a:t>
            </a:r>
          </a:p>
          <a:p>
            <a:r>
              <a:rPr lang="en-US" altLang="en-US"/>
              <a:t>David Snoke</a:t>
            </a:r>
          </a:p>
          <a:p>
            <a:r>
              <a:rPr lang="en-US" altLang="en-US"/>
              <a:t>John L. Wiester</a:t>
            </a:r>
          </a:p>
        </p:txBody>
      </p:sp>
      <p:pic>
        <p:nvPicPr>
          <p:cNvPr id="33798" name="Picture 6" descr="Boice_Jam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4114800"/>
            <a:ext cx="1995488"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hugh_ro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238" y="4114800"/>
            <a:ext cx="2020887" cy="2489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32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 calcmode="lin" valueType="num">
                                      <p:cBhvr additive="base">
                                        <p:cTn id="7" dur="500" fill="hold"/>
                                        <p:tgtEl>
                                          <p:spTgt spid="337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6">
                                            <p:txEl>
                                              <p:pRg st="1" end="1"/>
                                            </p:txEl>
                                          </p:spTgt>
                                        </p:tgtEl>
                                        <p:attrNameLst>
                                          <p:attrName>style.visibility</p:attrName>
                                        </p:attrNameLst>
                                      </p:cBhvr>
                                      <p:to>
                                        <p:strVal val="visible"/>
                                      </p:to>
                                    </p:set>
                                    <p:anim calcmode="lin" valueType="num">
                                      <p:cBhvr additive="base">
                                        <p:cTn id="13" dur="500" fill="hold"/>
                                        <p:tgtEl>
                                          <p:spTgt spid="3379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33798"/>
                                        </p:tgtEl>
                                        <p:attrNameLst>
                                          <p:attrName>style.visibility</p:attrName>
                                        </p:attrNameLst>
                                      </p:cBhvr>
                                      <p:to>
                                        <p:strVal val="visible"/>
                                      </p:to>
                                    </p:set>
                                    <p:animEffect transition="in" filter="checkerboard(across)">
                                      <p:cBhvr>
                                        <p:cTn id="19" dur="500"/>
                                        <p:tgtEl>
                                          <p:spTgt spid="337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3796">
                                            <p:txEl>
                                              <p:pRg st="2" end="2"/>
                                            </p:txEl>
                                          </p:spTgt>
                                        </p:tgtEl>
                                        <p:attrNameLst>
                                          <p:attrName>style.visibility</p:attrName>
                                        </p:attrNameLst>
                                      </p:cBhvr>
                                      <p:to>
                                        <p:strVal val="visible"/>
                                      </p:to>
                                    </p:set>
                                    <p:anim calcmode="lin" valueType="num">
                                      <p:cBhvr additive="base">
                                        <p:cTn id="24" dur="500" fill="hold"/>
                                        <p:tgtEl>
                                          <p:spTgt spid="3379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37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3796">
                                            <p:txEl>
                                              <p:pRg st="3" end="3"/>
                                            </p:txEl>
                                          </p:spTgt>
                                        </p:tgtEl>
                                        <p:attrNameLst>
                                          <p:attrName>style.visibility</p:attrName>
                                        </p:attrNameLst>
                                      </p:cBhvr>
                                      <p:to>
                                        <p:strVal val="visible"/>
                                      </p:to>
                                    </p:set>
                                    <p:anim calcmode="lin" valueType="num">
                                      <p:cBhvr additive="base">
                                        <p:cTn id="30" dur="500" fill="hold"/>
                                        <p:tgtEl>
                                          <p:spTgt spid="33796">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379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3796">
                                            <p:txEl>
                                              <p:pRg st="4" end="4"/>
                                            </p:txEl>
                                          </p:spTgt>
                                        </p:tgtEl>
                                        <p:attrNameLst>
                                          <p:attrName>style.visibility</p:attrName>
                                        </p:attrNameLst>
                                      </p:cBhvr>
                                      <p:to>
                                        <p:strVal val="visible"/>
                                      </p:to>
                                    </p:set>
                                    <p:anim calcmode="lin" valueType="num">
                                      <p:cBhvr additive="base">
                                        <p:cTn id="36" dur="500" fill="hold"/>
                                        <p:tgtEl>
                                          <p:spTgt spid="33796">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379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3797">
                                            <p:txEl>
                                              <p:pRg st="0" end="0"/>
                                            </p:txEl>
                                          </p:spTgt>
                                        </p:tgtEl>
                                        <p:attrNameLst>
                                          <p:attrName>style.visibility</p:attrName>
                                        </p:attrNameLst>
                                      </p:cBhvr>
                                      <p:to>
                                        <p:strVal val="visible"/>
                                      </p:to>
                                    </p:set>
                                    <p:anim calcmode="lin" valueType="num">
                                      <p:cBhvr additive="base">
                                        <p:cTn id="42" dur="500" fill="hold"/>
                                        <p:tgtEl>
                                          <p:spTgt spid="33797">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37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3797">
                                            <p:txEl>
                                              <p:pRg st="1" end="1"/>
                                            </p:txEl>
                                          </p:spTgt>
                                        </p:tgtEl>
                                        <p:attrNameLst>
                                          <p:attrName>style.visibility</p:attrName>
                                        </p:attrNameLst>
                                      </p:cBhvr>
                                      <p:to>
                                        <p:strVal val="visible"/>
                                      </p:to>
                                    </p:set>
                                    <p:anim calcmode="lin" valueType="num">
                                      <p:cBhvr additive="base">
                                        <p:cTn id="48" dur="500" fill="hold"/>
                                        <p:tgtEl>
                                          <p:spTgt spid="33797">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379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3797">
                                            <p:txEl>
                                              <p:pRg st="2" end="2"/>
                                            </p:txEl>
                                          </p:spTgt>
                                        </p:tgtEl>
                                        <p:attrNameLst>
                                          <p:attrName>style.visibility</p:attrName>
                                        </p:attrNameLst>
                                      </p:cBhvr>
                                      <p:to>
                                        <p:strVal val="visible"/>
                                      </p:to>
                                    </p:set>
                                    <p:anim calcmode="lin" valueType="num">
                                      <p:cBhvr additive="base">
                                        <p:cTn id="54" dur="500" fill="hold"/>
                                        <p:tgtEl>
                                          <p:spTgt spid="33797">
                                            <p:txEl>
                                              <p:pRg st="2" end="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379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5" presetClass="entr" presetSubtype="10" fill="hold" nodeType="clickEffect">
                                  <p:stCondLst>
                                    <p:cond delay="0"/>
                                  </p:stCondLst>
                                  <p:childTnLst>
                                    <p:set>
                                      <p:cBhvr>
                                        <p:cTn id="59" dur="1" fill="hold">
                                          <p:stCondLst>
                                            <p:cond delay="0"/>
                                          </p:stCondLst>
                                        </p:cTn>
                                        <p:tgtEl>
                                          <p:spTgt spid="33799"/>
                                        </p:tgtEl>
                                        <p:attrNameLst>
                                          <p:attrName>style.visibility</p:attrName>
                                        </p:attrNameLst>
                                      </p:cBhvr>
                                      <p:to>
                                        <p:strVal val="visible"/>
                                      </p:to>
                                    </p:set>
                                    <p:animEffect transition="in" filter="checkerboard(across)">
                                      <p:cBhvr>
                                        <p:cTn id="60" dur="500"/>
                                        <p:tgtEl>
                                          <p:spTgt spid="3379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3797">
                                            <p:txEl>
                                              <p:pRg st="3" end="3"/>
                                            </p:txEl>
                                          </p:spTgt>
                                        </p:tgtEl>
                                        <p:attrNameLst>
                                          <p:attrName>style.visibility</p:attrName>
                                        </p:attrNameLst>
                                      </p:cBhvr>
                                      <p:to>
                                        <p:strVal val="visible"/>
                                      </p:to>
                                    </p:set>
                                    <p:anim calcmode="lin" valueType="num">
                                      <p:cBhvr additive="base">
                                        <p:cTn id="65" dur="500" fill="hold"/>
                                        <p:tgtEl>
                                          <p:spTgt spid="33797">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379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3797">
                                            <p:txEl>
                                              <p:pRg st="4" end="4"/>
                                            </p:txEl>
                                          </p:spTgt>
                                        </p:tgtEl>
                                        <p:attrNameLst>
                                          <p:attrName>style.visibility</p:attrName>
                                        </p:attrNameLst>
                                      </p:cBhvr>
                                      <p:to>
                                        <p:strVal val="visible"/>
                                      </p:to>
                                    </p:set>
                                    <p:anim calcmode="lin" valueType="num">
                                      <p:cBhvr additive="base">
                                        <p:cTn id="71" dur="500" fill="hold"/>
                                        <p:tgtEl>
                                          <p:spTgt spid="33797">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379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P spid="3379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Theistic Evolution</a:t>
            </a:r>
          </a:p>
        </p:txBody>
      </p:sp>
      <p:sp>
        <p:nvSpPr>
          <p:cNvPr id="25603" name="Rectangle 3"/>
          <p:cNvSpPr>
            <a:spLocks noGrp="1" noChangeArrowheads="1"/>
          </p:cNvSpPr>
          <p:nvPr>
            <p:ph type="body" idx="1"/>
          </p:nvPr>
        </p:nvSpPr>
        <p:spPr/>
        <p:txBody>
          <a:bodyPr/>
          <a:lstStyle/>
          <a:p>
            <a:pPr>
              <a:lnSpc>
                <a:spcPct val="80000"/>
              </a:lnSpc>
            </a:pPr>
            <a:r>
              <a:rPr lang="en-US" altLang="en-US" sz="2800"/>
              <a:t>Like old-earth creation, this view accepts the standard scientific dating for the universe, the earth, the various geologic strata and the fossils within them. </a:t>
            </a:r>
          </a:p>
          <a:p>
            <a:pPr>
              <a:lnSpc>
                <a:spcPct val="80000"/>
              </a:lnSpc>
            </a:pPr>
            <a:r>
              <a:rPr lang="en-US" altLang="en-US" sz="2800"/>
              <a:t>Unlike old-earth creation, theistic evolutionists believe: </a:t>
            </a:r>
          </a:p>
          <a:p>
            <a:pPr lvl="1">
              <a:lnSpc>
                <a:spcPct val="80000"/>
              </a:lnSpc>
            </a:pPr>
            <a:r>
              <a:rPr lang="en-US" altLang="en-US" sz="2400"/>
              <a:t>macroevolution (gradual, natural change to produce all the variety of living things) has actually occurred, </a:t>
            </a:r>
          </a:p>
          <a:p>
            <a:pPr lvl="1">
              <a:lnSpc>
                <a:spcPct val="80000"/>
              </a:lnSpc>
            </a:pPr>
            <a:r>
              <a:rPr lang="en-US" altLang="en-US" sz="2400"/>
              <a:t>but this was not a random, mindless, unguided process as many secular evolutionists (such as Stephen Jay Gould, Richard Dawkins and Daniel Dennett) believe. </a:t>
            </a:r>
          </a:p>
        </p:txBody>
      </p:sp>
    </p:spTree>
    <p:custDataLst>
      <p:tags r:id="rId1"/>
    </p:custDataLst>
  </p:cSld>
  <p:clrMapOvr>
    <a:masterClrMapping/>
  </p:clrMapOvr>
  <p:transition advTm="369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ctrTitle"/>
          </p:nvPr>
        </p:nvSpPr>
        <p:spPr>
          <a:xfrm>
            <a:off x="685800" y="2590800"/>
            <a:ext cx="7772400" cy="1470025"/>
          </a:xfrm>
        </p:spPr>
        <p:txBody>
          <a:bodyPr/>
          <a:lstStyle/>
          <a:p>
            <a:r>
              <a:rPr lang="en-US" altLang="en-US"/>
              <a:t>History of Creationism</a:t>
            </a:r>
          </a:p>
        </p:txBody>
      </p:sp>
      <p:sp>
        <p:nvSpPr>
          <p:cNvPr id="17413" name="Rectangle 5"/>
          <p:cNvSpPr>
            <a:spLocks noGrp="1" noChangeArrowheads="1"/>
          </p:cNvSpPr>
          <p:nvPr>
            <p:ph type="subTitle" idx="1"/>
          </p:nvPr>
        </p:nvSpPr>
        <p:spPr/>
        <p:txBody>
          <a:bodyPr/>
          <a:lstStyle/>
          <a:p>
            <a:endParaRPr lang="en-US" altLang="en-US"/>
          </a:p>
        </p:txBody>
      </p:sp>
      <p:pic>
        <p:nvPicPr>
          <p:cNvPr id="17414" name="Picture 6" descr="ambros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57200"/>
            <a:ext cx="119697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828augustine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5675" y="304800"/>
            <a:ext cx="1423988"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martin-luth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4572000"/>
            <a:ext cx="1249363" cy="1825625"/>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descr="calvin-joh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3725" y="4419600"/>
            <a:ext cx="1800225" cy="20764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05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p:cTn id="7" dur="500" fill="hold"/>
                                        <p:tgtEl>
                                          <p:spTgt spid="17412"/>
                                        </p:tgtEl>
                                        <p:attrNameLst>
                                          <p:attrName>ppt_w</p:attrName>
                                        </p:attrNameLst>
                                      </p:cBhvr>
                                      <p:tavLst>
                                        <p:tav tm="0">
                                          <p:val>
                                            <p:fltVal val="0"/>
                                          </p:val>
                                        </p:tav>
                                        <p:tav tm="100000">
                                          <p:val>
                                            <p:strVal val="#ppt_w"/>
                                          </p:val>
                                        </p:tav>
                                      </p:tavLst>
                                    </p:anim>
                                    <p:anim calcmode="lin" valueType="num">
                                      <p:cBhvr>
                                        <p:cTn id="8" dur="500" fill="hold"/>
                                        <p:tgtEl>
                                          <p:spTgt spid="174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Theistic Evolution</a:t>
            </a:r>
          </a:p>
        </p:txBody>
      </p:sp>
      <p:sp>
        <p:nvSpPr>
          <p:cNvPr id="35843" name="Rectangle 3"/>
          <p:cNvSpPr>
            <a:spLocks noGrp="1" noChangeArrowheads="1"/>
          </p:cNvSpPr>
          <p:nvPr>
            <p:ph type="body" idx="1"/>
          </p:nvPr>
        </p:nvSpPr>
        <p:spPr/>
        <p:txBody>
          <a:bodyPr/>
          <a:lstStyle/>
          <a:p>
            <a:pPr>
              <a:lnSpc>
                <a:spcPct val="90000"/>
              </a:lnSpc>
            </a:pPr>
            <a:r>
              <a:rPr lang="en-US" altLang="en-US" sz="2800"/>
              <a:t>Instead God guided the process of evolution by means of his providential oversight of all that happens. </a:t>
            </a:r>
          </a:p>
          <a:p>
            <a:pPr>
              <a:lnSpc>
                <a:spcPct val="90000"/>
              </a:lnSpc>
            </a:pPr>
            <a:r>
              <a:rPr lang="en-US" altLang="en-US" sz="2800"/>
              <a:t>Theistic evolutionists disagree whether creation involved any miraculous intervention besides the origin of the universe.</a:t>
            </a:r>
          </a:p>
          <a:p>
            <a:pPr lvl="1">
              <a:lnSpc>
                <a:spcPct val="90000"/>
              </a:lnSpc>
            </a:pPr>
            <a:r>
              <a:rPr lang="en-US" altLang="en-US" sz="2400"/>
              <a:t>A number put such intervention at the creation of life and of humans.</a:t>
            </a:r>
          </a:p>
          <a:p>
            <a:pPr lvl="1">
              <a:lnSpc>
                <a:spcPct val="90000"/>
              </a:lnSpc>
            </a:pPr>
            <a:r>
              <a:rPr lang="en-US" altLang="en-US" sz="2400"/>
              <a:t>Others see the origin of life and the development of humans from the apes as divinely guided natural processes. </a:t>
            </a:r>
          </a:p>
        </p:txBody>
      </p:sp>
    </p:spTree>
    <p:custDataLst>
      <p:tags r:id="rId1"/>
    </p:custDataLst>
  </p:cSld>
  <p:clrMapOvr>
    <a:masterClrMapping/>
  </p:clrMapOvr>
  <p:transition advTm="301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Proponents of Theistic Evolution</a:t>
            </a:r>
          </a:p>
        </p:txBody>
      </p:sp>
      <p:sp>
        <p:nvSpPr>
          <p:cNvPr id="36868" name="Rectangle 4"/>
          <p:cNvSpPr>
            <a:spLocks noGrp="1" noChangeArrowheads="1"/>
          </p:cNvSpPr>
          <p:nvPr>
            <p:ph type="body" sz="half" idx="1"/>
          </p:nvPr>
        </p:nvSpPr>
        <p:spPr>
          <a:xfrm>
            <a:off x="457200" y="1600200"/>
            <a:ext cx="4038600" cy="2819400"/>
          </a:xfrm>
        </p:spPr>
        <p:txBody>
          <a:bodyPr/>
          <a:lstStyle/>
          <a:p>
            <a:r>
              <a:rPr lang="en-US" altLang="en-US"/>
              <a:t>Henri Blocher</a:t>
            </a:r>
          </a:p>
          <a:p>
            <a:r>
              <a:rPr lang="en-US" altLang="en-US"/>
              <a:t>Richard H. Bube</a:t>
            </a:r>
          </a:p>
          <a:p>
            <a:r>
              <a:rPr lang="en-US" altLang="en-US"/>
              <a:t>Francis Collins </a:t>
            </a:r>
          </a:p>
          <a:p>
            <a:r>
              <a:rPr lang="en-US" altLang="en-US"/>
              <a:t>Michael Denton </a:t>
            </a:r>
          </a:p>
          <a:p>
            <a:r>
              <a:rPr lang="en-US" altLang="en-US"/>
              <a:t>Peter Enns</a:t>
            </a:r>
          </a:p>
        </p:txBody>
      </p:sp>
      <p:sp>
        <p:nvSpPr>
          <p:cNvPr id="36869" name="Rectangle 5"/>
          <p:cNvSpPr>
            <a:spLocks noGrp="1" noChangeArrowheads="1"/>
          </p:cNvSpPr>
          <p:nvPr>
            <p:ph type="body" sz="half" idx="2"/>
          </p:nvPr>
        </p:nvSpPr>
        <p:spPr>
          <a:xfrm>
            <a:off x="4648200" y="1600200"/>
            <a:ext cx="4038600" cy="2743200"/>
          </a:xfrm>
        </p:spPr>
        <p:txBody>
          <a:bodyPr/>
          <a:lstStyle/>
          <a:p>
            <a:r>
              <a:rPr lang="en-US" altLang="en-US"/>
              <a:t>Keith B. Miller</a:t>
            </a:r>
          </a:p>
          <a:p>
            <a:r>
              <a:rPr lang="en-US" altLang="en-US"/>
              <a:t>George L. Murphy </a:t>
            </a:r>
          </a:p>
          <a:p>
            <a:r>
              <a:rPr lang="en-US" altLang="en-US"/>
              <a:t>John Polkinghorne </a:t>
            </a:r>
          </a:p>
          <a:p>
            <a:r>
              <a:rPr lang="en-US" altLang="en-US"/>
              <a:t>Howard J. Van Till </a:t>
            </a:r>
          </a:p>
          <a:p>
            <a:r>
              <a:rPr lang="en-US" altLang="en-US"/>
              <a:t>Bruce K. Waltke</a:t>
            </a:r>
          </a:p>
          <a:p>
            <a:endParaRPr lang="en-US" altLang="en-US"/>
          </a:p>
        </p:txBody>
      </p:sp>
      <p:pic>
        <p:nvPicPr>
          <p:cNvPr id="36870" name="Picture 6" descr="francis_coll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267200"/>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6871" name="Picture 7" descr="walt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0" y="4267200"/>
            <a:ext cx="1790700" cy="2381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51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 calcmode="lin" valueType="num">
                                      <p:cBhvr additive="base">
                                        <p:cTn id="7" dur="500" fill="hold"/>
                                        <p:tgtEl>
                                          <p:spTgt spid="368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8">
                                            <p:txEl>
                                              <p:pRg st="1" end="1"/>
                                            </p:txEl>
                                          </p:spTgt>
                                        </p:tgtEl>
                                        <p:attrNameLst>
                                          <p:attrName>style.visibility</p:attrName>
                                        </p:attrNameLst>
                                      </p:cBhvr>
                                      <p:to>
                                        <p:strVal val="visible"/>
                                      </p:to>
                                    </p:set>
                                    <p:anim calcmode="lin" valueType="num">
                                      <p:cBhvr additive="base">
                                        <p:cTn id="13" dur="500" fill="hold"/>
                                        <p:tgtEl>
                                          <p:spTgt spid="368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68">
                                            <p:txEl>
                                              <p:pRg st="2" end="2"/>
                                            </p:txEl>
                                          </p:spTgt>
                                        </p:tgtEl>
                                        <p:attrNameLst>
                                          <p:attrName>style.visibility</p:attrName>
                                        </p:attrNameLst>
                                      </p:cBhvr>
                                      <p:to>
                                        <p:strVal val="visible"/>
                                      </p:to>
                                    </p:set>
                                    <p:anim calcmode="lin" valueType="num">
                                      <p:cBhvr additive="base">
                                        <p:cTn id="19" dur="500" fill="hold"/>
                                        <p:tgtEl>
                                          <p:spTgt spid="3686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6870"/>
                                        </p:tgtEl>
                                        <p:attrNameLst>
                                          <p:attrName>style.visibility</p:attrName>
                                        </p:attrNameLst>
                                      </p:cBhvr>
                                      <p:to>
                                        <p:strVal val="visible"/>
                                      </p:to>
                                    </p:set>
                                    <p:animEffect transition="in" filter="checkerboard(across)">
                                      <p:cBhvr>
                                        <p:cTn id="25" dur="500"/>
                                        <p:tgtEl>
                                          <p:spTgt spid="3687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6868">
                                            <p:txEl>
                                              <p:pRg st="3" end="3"/>
                                            </p:txEl>
                                          </p:spTgt>
                                        </p:tgtEl>
                                        <p:attrNameLst>
                                          <p:attrName>style.visibility</p:attrName>
                                        </p:attrNameLst>
                                      </p:cBhvr>
                                      <p:to>
                                        <p:strVal val="visible"/>
                                      </p:to>
                                    </p:set>
                                    <p:anim calcmode="lin" valueType="num">
                                      <p:cBhvr additive="base">
                                        <p:cTn id="30" dur="500" fill="hold"/>
                                        <p:tgtEl>
                                          <p:spTgt spid="3686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68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6868">
                                            <p:txEl>
                                              <p:pRg st="4" end="4"/>
                                            </p:txEl>
                                          </p:spTgt>
                                        </p:tgtEl>
                                        <p:attrNameLst>
                                          <p:attrName>style.visibility</p:attrName>
                                        </p:attrNameLst>
                                      </p:cBhvr>
                                      <p:to>
                                        <p:strVal val="visible"/>
                                      </p:to>
                                    </p:set>
                                    <p:anim calcmode="lin" valueType="num">
                                      <p:cBhvr additive="base">
                                        <p:cTn id="36" dur="500" fill="hold"/>
                                        <p:tgtEl>
                                          <p:spTgt spid="3686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68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6869">
                                            <p:txEl>
                                              <p:pRg st="0" end="0"/>
                                            </p:txEl>
                                          </p:spTgt>
                                        </p:tgtEl>
                                        <p:attrNameLst>
                                          <p:attrName>style.visibility</p:attrName>
                                        </p:attrNameLst>
                                      </p:cBhvr>
                                      <p:to>
                                        <p:strVal val="visible"/>
                                      </p:to>
                                    </p:set>
                                    <p:anim calcmode="lin" valueType="num">
                                      <p:cBhvr additive="base">
                                        <p:cTn id="42" dur="500" fill="hold"/>
                                        <p:tgtEl>
                                          <p:spTgt spid="36869">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686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6869">
                                            <p:txEl>
                                              <p:pRg st="1" end="1"/>
                                            </p:txEl>
                                          </p:spTgt>
                                        </p:tgtEl>
                                        <p:attrNameLst>
                                          <p:attrName>style.visibility</p:attrName>
                                        </p:attrNameLst>
                                      </p:cBhvr>
                                      <p:to>
                                        <p:strVal val="visible"/>
                                      </p:to>
                                    </p:set>
                                    <p:anim calcmode="lin" valueType="num">
                                      <p:cBhvr additive="base">
                                        <p:cTn id="48" dur="500" fill="hold"/>
                                        <p:tgtEl>
                                          <p:spTgt spid="36869">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686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6869">
                                            <p:txEl>
                                              <p:pRg st="2" end="2"/>
                                            </p:txEl>
                                          </p:spTgt>
                                        </p:tgtEl>
                                        <p:attrNameLst>
                                          <p:attrName>style.visibility</p:attrName>
                                        </p:attrNameLst>
                                      </p:cBhvr>
                                      <p:to>
                                        <p:strVal val="visible"/>
                                      </p:to>
                                    </p:set>
                                    <p:anim calcmode="lin" valueType="num">
                                      <p:cBhvr additive="base">
                                        <p:cTn id="54" dur="500" fill="hold"/>
                                        <p:tgtEl>
                                          <p:spTgt spid="36869">
                                            <p:txEl>
                                              <p:pRg st="2" end="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686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6869">
                                            <p:txEl>
                                              <p:pRg st="3" end="3"/>
                                            </p:txEl>
                                          </p:spTgt>
                                        </p:tgtEl>
                                        <p:attrNameLst>
                                          <p:attrName>style.visibility</p:attrName>
                                        </p:attrNameLst>
                                      </p:cBhvr>
                                      <p:to>
                                        <p:strVal val="visible"/>
                                      </p:to>
                                    </p:set>
                                    <p:anim calcmode="lin" valueType="num">
                                      <p:cBhvr additive="base">
                                        <p:cTn id="60" dur="500" fill="hold"/>
                                        <p:tgtEl>
                                          <p:spTgt spid="36869">
                                            <p:txEl>
                                              <p:pRg st="3" end="3"/>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686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6869">
                                            <p:txEl>
                                              <p:pRg st="4" end="4"/>
                                            </p:txEl>
                                          </p:spTgt>
                                        </p:tgtEl>
                                        <p:attrNameLst>
                                          <p:attrName>style.visibility</p:attrName>
                                        </p:attrNameLst>
                                      </p:cBhvr>
                                      <p:to>
                                        <p:strVal val="visible"/>
                                      </p:to>
                                    </p:set>
                                    <p:anim calcmode="lin" valueType="num">
                                      <p:cBhvr additive="base">
                                        <p:cTn id="66" dur="500" fill="hold"/>
                                        <p:tgtEl>
                                          <p:spTgt spid="36869">
                                            <p:txEl>
                                              <p:pRg st="4" end="4"/>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686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nodeType="clickEffect">
                                  <p:stCondLst>
                                    <p:cond delay="0"/>
                                  </p:stCondLst>
                                  <p:childTnLst>
                                    <p:set>
                                      <p:cBhvr>
                                        <p:cTn id="71" dur="1" fill="hold">
                                          <p:stCondLst>
                                            <p:cond delay="0"/>
                                          </p:stCondLst>
                                        </p:cTn>
                                        <p:tgtEl>
                                          <p:spTgt spid="36871"/>
                                        </p:tgtEl>
                                        <p:attrNameLst>
                                          <p:attrName>style.visibility</p:attrName>
                                        </p:attrNameLst>
                                      </p:cBhvr>
                                      <p:to>
                                        <p:strVal val="visible"/>
                                      </p:to>
                                    </p:set>
                                    <p:animEffect transition="in" filter="checkerboard(across)">
                                      <p:cBhvr>
                                        <p:cTn id="72"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build="p"/>
      <p:bldP spid="36869"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ctrTitle"/>
          </p:nvPr>
        </p:nvSpPr>
        <p:spPr>
          <a:xfrm>
            <a:off x="685800" y="1524000"/>
            <a:ext cx="7772400" cy="1470025"/>
          </a:xfrm>
        </p:spPr>
        <p:txBody>
          <a:bodyPr/>
          <a:lstStyle/>
          <a:p>
            <a:r>
              <a:rPr lang="en-US" altLang="en-US"/>
              <a:t>The Intelligent Design Movement</a:t>
            </a:r>
          </a:p>
        </p:txBody>
      </p:sp>
      <p:sp>
        <p:nvSpPr>
          <p:cNvPr id="38917" name="Rectangle 5"/>
          <p:cNvSpPr>
            <a:spLocks noGrp="1" noChangeArrowheads="1"/>
          </p:cNvSpPr>
          <p:nvPr>
            <p:ph type="subTitle" idx="1"/>
          </p:nvPr>
        </p:nvSpPr>
        <p:spPr/>
        <p:txBody>
          <a:bodyPr/>
          <a:lstStyle/>
          <a:p>
            <a:endParaRPr lang="en-US" altLang="en-US"/>
          </a:p>
        </p:txBody>
      </p:sp>
      <p:pic>
        <p:nvPicPr>
          <p:cNvPr id="38918" name="Picture 6" descr="be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657600"/>
            <a:ext cx="1774825"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8919" name="Picture 7" descr="williamdembs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475" y="3581400"/>
            <a:ext cx="226218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john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657600"/>
            <a:ext cx="1882775" cy="2819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69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Background</a:t>
            </a:r>
          </a:p>
        </p:txBody>
      </p:sp>
      <p:sp>
        <p:nvSpPr>
          <p:cNvPr id="40963" name="Rectangle 3"/>
          <p:cNvSpPr>
            <a:spLocks noGrp="1" noChangeArrowheads="1"/>
          </p:cNvSpPr>
          <p:nvPr>
            <p:ph type="body" idx="1"/>
          </p:nvPr>
        </p:nvSpPr>
        <p:spPr/>
        <p:txBody>
          <a:bodyPr/>
          <a:lstStyle/>
          <a:p>
            <a:r>
              <a:rPr lang="en-US" altLang="en-US" sz="2800"/>
              <a:t>Since the 1960s, a culture war has been heating up between materialists and theists. </a:t>
            </a:r>
          </a:p>
          <a:p>
            <a:r>
              <a:rPr lang="en-US" altLang="en-US" sz="2800"/>
              <a:t>Materialists believe that reality is basically matter-energy and impersonal forces, with minds being only a late development in the history of the universe. </a:t>
            </a:r>
          </a:p>
          <a:p>
            <a:r>
              <a:rPr lang="en-US" altLang="en-US" sz="2800"/>
              <a:t>Theists believe that behind physical reality is a Mind which has designed and produced all that we see. </a:t>
            </a:r>
          </a:p>
        </p:txBody>
      </p:sp>
    </p:spTree>
    <p:custDataLst>
      <p:tags r:id="rId1"/>
    </p:custDataLst>
  </p:cSld>
  <p:clrMapOvr>
    <a:masterClrMapping/>
  </p:clrMapOvr>
  <p:transition advTm="319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sz="4000"/>
              <a:t>Recent Creation-Evolution Trials</a:t>
            </a:r>
          </a:p>
        </p:txBody>
      </p:sp>
      <p:sp>
        <p:nvSpPr>
          <p:cNvPr id="41987" name="Rectangle 3"/>
          <p:cNvSpPr>
            <a:spLocks noGrp="1" noChangeArrowheads="1"/>
          </p:cNvSpPr>
          <p:nvPr>
            <p:ph type="body" idx="1"/>
          </p:nvPr>
        </p:nvSpPr>
        <p:spPr/>
        <p:txBody>
          <a:bodyPr/>
          <a:lstStyle/>
          <a:p>
            <a:pPr>
              <a:lnSpc>
                <a:spcPct val="80000"/>
              </a:lnSpc>
            </a:pPr>
            <a:r>
              <a:rPr lang="en-US" altLang="en-US" sz="2800"/>
              <a:t>In 1982 and 1985, a pair of court decisions in Arkansas and Louisiana struck down new laws in those states which permitted teaching of creation alongside evolution in public schools.  The US Supreme Court concurred in 1987. </a:t>
            </a:r>
          </a:p>
          <a:p>
            <a:pPr>
              <a:lnSpc>
                <a:spcPct val="80000"/>
              </a:lnSpc>
            </a:pPr>
            <a:r>
              <a:rPr lang="en-US" altLang="en-US" sz="2800"/>
              <a:t>Yet a number of observers felt that these decisions were flawed. </a:t>
            </a:r>
          </a:p>
          <a:p>
            <a:pPr lvl="1">
              <a:lnSpc>
                <a:spcPct val="80000"/>
              </a:lnSpc>
            </a:pPr>
            <a:r>
              <a:rPr lang="en-US" altLang="en-US" sz="2400"/>
              <a:t>(1) A narrow definition of creation was used in the decisions which made creation a religious view while evolution was not. </a:t>
            </a:r>
          </a:p>
          <a:p>
            <a:pPr lvl="1">
              <a:lnSpc>
                <a:spcPct val="80000"/>
              </a:lnSpc>
            </a:pPr>
            <a:r>
              <a:rPr lang="en-US" altLang="en-US" sz="2400"/>
              <a:t>(2) A narrow definition of science was used which ruled out in advance any evidence that might point to agency from beyond nature. </a:t>
            </a:r>
          </a:p>
        </p:txBody>
      </p:sp>
    </p:spTree>
    <p:custDataLst>
      <p:tags r:id="rId1"/>
    </p:custDataLst>
  </p:cSld>
  <p:clrMapOvr>
    <a:masterClrMapping/>
  </p:clrMapOvr>
  <p:transition advTm="751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Design in Nature</a:t>
            </a:r>
          </a:p>
        </p:txBody>
      </p:sp>
      <p:sp>
        <p:nvSpPr>
          <p:cNvPr id="43011" name="Rectangle 3"/>
          <p:cNvSpPr>
            <a:spLocks noGrp="1" noChangeArrowheads="1"/>
          </p:cNvSpPr>
          <p:nvPr>
            <p:ph type="body" idx="1"/>
          </p:nvPr>
        </p:nvSpPr>
        <p:spPr/>
        <p:txBody>
          <a:bodyPr/>
          <a:lstStyle/>
          <a:p>
            <a:r>
              <a:rPr lang="en-US" altLang="en-US"/>
              <a:t>Meanwhile, evidence had been accumulating that our universe and the life within it looks strangely designed:</a:t>
            </a:r>
          </a:p>
          <a:p>
            <a:pPr lvl="1"/>
            <a:r>
              <a:rPr lang="en-US" altLang="en-US"/>
              <a:t>Lawrence J. Henderson</a:t>
            </a:r>
            <a:r>
              <a:rPr lang="en-US" altLang="en-US">
                <a:cs typeface="Arial" charset="0"/>
              </a:rPr>
              <a:t>'</a:t>
            </a:r>
            <a:r>
              <a:rPr lang="en-US" altLang="en-US"/>
              <a:t>s book </a:t>
            </a:r>
            <a:r>
              <a:rPr lang="en-US" altLang="en-US" i="1"/>
              <a:t>The Fitness of the Environment</a:t>
            </a:r>
            <a:r>
              <a:rPr lang="en-US" altLang="en-US"/>
              <a:t>  (1913)</a:t>
            </a:r>
          </a:p>
          <a:p>
            <a:pPr lvl="1"/>
            <a:r>
              <a:rPr lang="en-US" altLang="en-US"/>
              <a:t>Paul Davies</a:t>
            </a:r>
            <a:r>
              <a:rPr lang="en-US" altLang="en-US">
                <a:cs typeface="Arial" charset="0"/>
              </a:rPr>
              <a:t>'</a:t>
            </a:r>
            <a:r>
              <a:rPr lang="en-US" altLang="en-US"/>
              <a:t> </a:t>
            </a:r>
            <a:r>
              <a:rPr lang="en-US" altLang="en-US" i="1"/>
              <a:t>Accidental Universe</a:t>
            </a:r>
            <a:r>
              <a:rPr lang="en-US" altLang="en-US"/>
              <a:t> (1982)</a:t>
            </a:r>
          </a:p>
          <a:p>
            <a:pPr lvl="1"/>
            <a:r>
              <a:rPr lang="en-US" altLang="en-US"/>
              <a:t>Hugh Ross</a:t>
            </a:r>
            <a:r>
              <a:rPr lang="en-US" altLang="en-US">
                <a:cs typeface="Arial" charset="0"/>
              </a:rPr>
              <a:t>'</a:t>
            </a:r>
            <a:r>
              <a:rPr lang="en-US" altLang="en-US"/>
              <a:t> </a:t>
            </a:r>
            <a:r>
              <a:rPr lang="en-US" altLang="en-US" i="1"/>
              <a:t>The Creator and the Cosmos</a:t>
            </a:r>
            <a:r>
              <a:rPr lang="en-US" altLang="en-US"/>
              <a:t> (1993)</a:t>
            </a:r>
          </a:p>
          <a:p>
            <a:pPr lvl="1"/>
            <a:r>
              <a:rPr lang="en-US" altLang="en-US"/>
              <a:t>Michael Denton</a:t>
            </a:r>
            <a:r>
              <a:rPr lang="en-US" altLang="en-US">
                <a:cs typeface="Arial" charset="0"/>
              </a:rPr>
              <a:t>'</a:t>
            </a:r>
            <a:r>
              <a:rPr lang="en-US" altLang="en-US"/>
              <a:t>s </a:t>
            </a:r>
            <a:r>
              <a:rPr lang="en-US" altLang="en-US" i="1"/>
              <a:t>Nature</a:t>
            </a:r>
            <a:r>
              <a:rPr lang="en-US" altLang="en-US" i="1">
                <a:cs typeface="Arial" charset="0"/>
              </a:rPr>
              <a:t>'</a:t>
            </a:r>
            <a:r>
              <a:rPr lang="en-US" altLang="en-US" i="1"/>
              <a:t>s Destiny</a:t>
            </a:r>
            <a:r>
              <a:rPr lang="en-US" altLang="en-US"/>
              <a:t> (1998)   </a:t>
            </a:r>
          </a:p>
        </p:txBody>
      </p:sp>
    </p:spTree>
    <p:custDataLst>
      <p:tags r:id="rId1"/>
    </p:custDataLst>
  </p:cSld>
  <p:clrMapOvr>
    <a:masterClrMapping/>
  </p:clrMapOvr>
  <p:transition advTm="599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011">
                                            <p:txEl>
                                              <p:pRg st="4" end="4"/>
                                            </p:txEl>
                                          </p:spTgt>
                                        </p:tgtEl>
                                        <p:attrNameLst>
                                          <p:attrName>style.visibility</p:attrName>
                                        </p:attrNameLst>
                                      </p:cBhvr>
                                      <p:to>
                                        <p:strVal val="visible"/>
                                      </p:to>
                                    </p:set>
                                    <p:anim calcmode="lin" valueType="num">
                                      <p:cBhvr additive="base">
                                        <p:cTn id="31"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Design in Nature?</a:t>
            </a:r>
          </a:p>
        </p:txBody>
      </p:sp>
      <p:sp>
        <p:nvSpPr>
          <p:cNvPr id="44035" name="Rectangle 3"/>
          <p:cNvSpPr>
            <a:spLocks noGrp="1" noChangeArrowheads="1"/>
          </p:cNvSpPr>
          <p:nvPr>
            <p:ph type="body" idx="1"/>
          </p:nvPr>
        </p:nvSpPr>
        <p:spPr/>
        <p:txBody>
          <a:bodyPr/>
          <a:lstStyle/>
          <a:p>
            <a:r>
              <a:rPr lang="en-US" altLang="en-US"/>
              <a:t>To many these features point to a Mind behind the universe. </a:t>
            </a:r>
          </a:p>
          <a:p>
            <a:r>
              <a:rPr lang="en-US" altLang="en-US"/>
              <a:t>To others, they merely indicate that intelligent life will only exist in those universes where everything is just right, so there must be a lot more universes where everything is not all right and consequently there is no life.</a:t>
            </a:r>
          </a:p>
        </p:txBody>
      </p:sp>
    </p:spTree>
    <p:custDataLst>
      <p:tags r:id="rId1"/>
    </p:custDataLst>
  </p:cSld>
  <p:clrMapOvr>
    <a:masterClrMapping/>
  </p:clrMapOvr>
  <p:transition advTm="468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Design in Biology?</a:t>
            </a:r>
          </a:p>
        </p:txBody>
      </p:sp>
      <p:sp>
        <p:nvSpPr>
          <p:cNvPr id="45059" name="Rectangle 3"/>
          <p:cNvSpPr>
            <a:spLocks noGrp="1" noChangeArrowheads="1"/>
          </p:cNvSpPr>
          <p:nvPr>
            <p:ph type="body" idx="1"/>
          </p:nvPr>
        </p:nvSpPr>
        <p:spPr/>
        <p:txBody>
          <a:bodyPr/>
          <a:lstStyle/>
          <a:p>
            <a:pPr>
              <a:lnSpc>
                <a:spcPct val="80000"/>
              </a:lnSpc>
            </a:pPr>
            <a:r>
              <a:rPr lang="en-US" altLang="en-US" sz="2800"/>
              <a:t>Darwin</a:t>
            </a:r>
            <a:r>
              <a:rPr lang="en-US" altLang="en-US" sz="2800">
                <a:cs typeface="Arial" charset="0"/>
              </a:rPr>
              <a:t>'</a:t>
            </a:r>
            <a:r>
              <a:rPr lang="en-US" altLang="en-US" sz="2800"/>
              <a:t>s theory has long been thought to have explained away apparent design.</a:t>
            </a:r>
          </a:p>
          <a:p>
            <a:pPr lvl="1">
              <a:lnSpc>
                <a:spcPct val="80000"/>
              </a:lnSpc>
            </a:pPr>
            <a:r>
              <a:rPr lang="en-US" altLang="en-US" sz="2400"/>
              <a:t>It is merely the result of natural selection rather than the work of a Designer.  </a:t>
            </a:r>
          </a:p>
          <a:p>
            <a:pPr>
              <a:lnSpc>
                <a:spcPct val="80000"/>
              </a:lnSpc>
            </a:pPr>
            <a:r>
              <a:rPr lang="en-US" altLang="en-US" sz="2800"/>
              <a:t>But Michael Denton</a:t>
            </a:r>
            <a:r>
              <a:rPr lang="en-US" altLang="en-US" sz="2800">
                <a:cs typeface="Arial" charset="0"/>
              </a:rPr>
              <a:t>'</a:t>
            </a:r>
            <a:r>
              <a:rPr lang="en-US" altLang="en-US" sz="2800"/>
              <a:t>s </a:t>
            </a:r>
            <a:r>
              <a:rPr lang="en-US" altLang="en-US" sz="2800" i="1"/>
              <a:t>Evolution: A Theory in Crisis</a:t>
            </a:r>
            <a:r>
              <a:rPr lang="en-US" altLang="en-US" sz="2800"/>
              <a:t> (1986) and Michael Behe</a:t>
            </a:r>
            <a:r>
              <a:rPr lang="en-US" altLang="en-US" sz="2800">
                <a:cs typeface="Arial" charset="0"/>
              </a:rPr>
              <a:t>'</a:t>
            </a:r>
            <a:r>
              <a:rPr lang="en-US" altLang="en-US" sz="2800"/>
              <a:t>s </a:t>
            </a:r>
            <a:r>
              <a:rPr lang="en-US" altLang="en-US" sz="2800" i="1"/>
              <a:t>Darwin</a:t>
            </a:r>
            <a:r>
              <a:rPr lang="en-US" altLang="en-US" sz="2800" i="1">
                <a:cs typeface="Arial" charset="0"/>
              </a:rPr>
              <a:t>'</a:t>
            </a:r>
            <a:r>
              <a:rPr lang="en-US" altLang="en-US" sz="2800" i="1"/>
              <a:t>s Black Box</a:t>
            </a:r>
            <a:r>
              <a:rPr lang="en-US" altLang="en-US" sz="2800"/>
              <a:t> (1996) drew attention to numerous features in living things that suggest they could not have arisen by chance. </a:t>
            </a:r>
          </a:p>
          <a:p>
            <a:pPr>
              <a:lnSpc>
                <a:spcPct val="80000"/>
              </a:lnSpc>
            </a:pPr>
            <a:r>
              <a:rPr lang="en-US" altLang="en-US" sz="2800"/>
              <a:t>Materialists have responded that perhaps nature itself has (impersonal) forces that produce the kind of order needed.</a:t>
            </a:r>
          </a:p>
        </p:txBody>
      </p:sp>
    </p:spTree>
    <p:custDataLst>
      <p:tags r:id="rId1"/>
    </p:custDataLst>
  </p:cSld>
  <p:clrMapOvr>
    <a:masterClrMapping/>
  </p:clrMapOvr>
  <p:transition advTm="616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059">
                                            <p:txEl>
                                              <p:pRg st="3" end="3"/>
                                            </p:txEl>
                                          </p:spTgt>
                                        </p:tgtEl>
                                        <p:attrNameLst>
                                          <p:attrName>style.visibility</p:attrName>
                                        </p:attrNameLst>
                                      </p:cBhvr>
                                      <p:to>
                                        <p:strVal val="visible"/>
                                      </p:to>
                                    </p:set>
                                    <p:anim calcmode="lin" valueType="num">
                                      <p:cBhvr additive="base">
                                        <p:cTn id="25" dur="500" fill="hold"/>
                                        <p:tgtEl>
                                          <p:spTgt spid="45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0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Intelligent Design</a:t>
            </a:r>
          </a:p>
        </p:txBody>
      </p:sp>
      <p:sp>
        <p:nvSpPr>
          <p:cNvPr id="46083" name="Rectangle 3"/>
          <p:cNvSpPr>
            <a:spLocks noGrp="1" noChangeArrowheads="1"/>
          </p:cNvSpPr>
          <p:nvPr>
            <p:ph type="body" idx="1"/>
          </p:nvPr>
        </p:nvSpPr>
        <p:spPr/>
        <p:txBody>
          <a:bodyPr/>
          <a:lstStyle/>
          <a:p>
            <a:r>
              <a:rPr lang="en-US" altLang="en-US" sz="2800"/>
              <a:t>Berkeley law professor Phillip E. Johnson has been a prime mover in the intelligent design movement, beginning with his book </a:t>
            </a:r>
            <a:r>
              <a:rPr lang="en-US" altLang="en-US" sz="2800" i="1"/>
              <a:t>Darwin on Trial</a:t>
            </a:r>
            <a:r>
              <a:rPr lang="en-US" altLang="en-US" sz="2800"/>
              <a:t> (1991), followed up with additional books and extensive speaking and writing. </a:t>
            </a:r>
          </a:p>
          <a:p>
            <a:r>
              <a:rPr lang="en-US" altLang="en-US" sz="2800"/>
              <a:t>Mathematician-philosopher William A. Dembski has provided a rigorous account of how to distinguish design from randomness or law-bound behavior in his book </a:t>
            </a:r>
            <a:r>
              <a:rPr lang="en-US" altLang="en-US" sz="2800" i="1"/>
              <a:t>The Design Inference</a:t>
            </a:r>
            <a:r>
              <a:rPr lang="en-US" altLang="en-US" sz="2800"/>
              <a:t> (1998). </a:t>
            </a:r>
          </a:p>
        </p:txBody>
      </p:sp>
    </p:spTree>
    <p:custDataLst>
      <p:tags r:id="rId1"/>
    </p:custDataLst>
  </p:cSld>
  <p:clrMapOvr>
    <a:masterClrMapping/>
  </p:clrMapOvr>
  <p:transition advTm="261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Conclusions</a:t>
            </a:r>
          </a:p>
        </p:txBody>
      </p:sp>
      <p:sp>
        <p:nvSpPr>
          <p:cNvPr id="47107" name="Rectangle 3"/>
          <p:cNvSpPr>
            <a:spLocks noGrp="1" noChangeArrowheads="1"/>
          </p:cNvSpPr>
          <p:nvPr>
            <p:ph type="body" idx="1"/>
          </p:nvPr>
        </p:nvSpPr>
        <p:spPr/>
        <p:txBody>
          <a:bodyPr/>
          <a:lstStyle/>
          <a:p>
            <a:r>
              <a:rPr lang="en-US" altLang="en-US"/>
              <a:t>We give more detail about this in our PowerPoint “Intelligent Design.”</a:t>
            </a:r>
          </a:p>
          <a:p>
            <a:r>
              <a:rPr lang="en-US" altLang="en-US"/>
              <a:t>How everything came to be is one of the most basic and debated questions we can ask. </a:t>
            </a:r>
          </a:p>
          <a:p>
            <a:r>
              <a:rPr lang="en-US" altLang="en-US"/>
              <a:t>Evangelicals and fundamentalists contend that both the Bible and nature indicate the universe is created and God is its creator. </a:t>
            </a:r>
          </a:p>
        </p:txBody>
      </p:sp>
    </p:spTree>
    <p:custDataLst>
      <p:tags r:id="rId1"/>
    </p:custDataLst>
  </p:cSld>
  <p:clrMapOvr>
    <a:masterClrMapping/>
  </p:clrMapOvr>
  <p:transition advTm="236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additive="base">
                                        <p:cTn id="19"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1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a:t>The Traditional View</a:t>
            </a:r>
          </a:p>
        </p:txBody>
      </p:sp>
      <p:sp>
        <p:nvSpPr>
          <p:cNvPr id="4099" name="Rectangle 3"/>
          <p:cNvSpPr>
            <a:spLocks noGrp="1" noChangeArrowheads="1"/>
          </p:cNvSpPr>
          <p:nvPr>
            <p:ph type="body" idx="1"/>
          </p:nvPr>
        </p:nvSpPr>
        <p:spPr/>
        <p:txBody>
          <a:bodyPr/>
          <a:lstStyle/>
          <a:p>
            <a:r>
              <a:rPr lang="en-US" altLang="en-US"/>
              <a:t>The traditional Christian view of the biblical account of creation saw the world created by God in a literal week a few thousand years ago.</a:t>
            </a:r>
          </a:p>
          <a:p>
            <a:pPr lvl="1"/>
            <a:r>
              <a:rPr lang="en-US" altLang="en-US"/>
              <a:t>Ambrose (~ 400)</a:t>
            </a:r>
          </a:p>
          <a:p>
            <a:pPr lvl="1"/>
            <a:r>
              <a:rPr lang="en-US" altLang="en-US"/>
              <a:t>Aquinas (~ 1250)</a:t>
            </a:r>
          </a:p>
          <a:p>
            <a:pPr lvl="1"/>
            <a:r>
              <a:rPr lang="en-US" altLang="en-US"/>
              <a:t>Luther (~ 1525)</a:t>
            </a:r>
          </a:p>
          <a:p>
            <a:pPr lvl="1"/>
            <a:r>
              <a:rPr lang="en-US" altLang="en-US"/>
              <a:t>Calvin (~ 1550)</a:t>
            </a:r>
          </a:p>
        </p:txBody>
      </p:sp>
      <p:pic>
        <p:nvPicPr>
          <p:cNvPr id="4100" name="Picture 4" descr="ambros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3429000"/>
            <a:ext cx="14636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aquin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838" y="3429000"/>
            <a:ext cx="1844675" cy="2514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19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checkerboard(across)">
                                      <p:cBhvr>
                                        <p:cTn id="19" dur="500"/>
                                        <p:tgtEl>
                                          <p:spTgt spid="410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099">
                                            <p:txEl>
                                              <p:pRg st="2" end="2"/>
                                            </p:txEl>
                                          </p:spTgt>
                                        </p:tgtEl>
                                        <p:attrNameLst>
                                          <p:attrName>style.visibility</p:attrName>
                                        </p:attrNameLst>
                                      </p:cBhvr>
                                      <p:to>
                                        <p:strVal val="visible"/>
                                      </p:to>
                                    </p:set>
                                    <p:anim calcmode="lin" valueType="num">
                                      <p:cBhvr additive="base">
                                        <p:cTn id="24"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4101"/>
                                        </p:tgtEl>
                                        <p:attrNameLst>
                                          <p:attrName>style.visibility</p:attrName>
                                        </p:attrNameLst>
                                      </p:cBhvr>
                                      <p:to>
                                        <p:strVal val="visible"/>
                                      </p:to>
                                    </p:set>
                                    <p:animEffect transition="in" filter="checkerboard(across)">
                                      <p:cBhvr>
                                        <p:cTn id="30" dur="500"/>
                                        <p:tgtEl>
                                          <p:spTgt spid="410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099">
                                            <p:txEl>
                                              <p:pRg st="3" end="3"/>
                                            </p:txEl>
                                          </p:spTgt>
                                        </p:tgtEl>
                                        <p:attrNameLst>
                                          <p:attrName>style.visibility</p:attrName>
                                        </p:attrNameLst>
                                      </p:cBhvr>
                                      <p:to>
                                        <p:strVal val="visible"/>
                                      </p:to>
                                    </p:set>
                                    <p:anim calcmode="lin" valueType="num">
                                      <p:cBhvr additive="base">
                                        <p:cTn id="35"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099">
                                            <p:txEl>
                                              <p:pRg st="4" end="4"/>
                                            </p:txEl>
                                          </p:spTgt>
                                        </p:tgtEl>
                                        <p:attrNameLst>
                                          <p:attrName>style.visibility</p:attrName>
                                        </p:attrNameLst>
                                      </p:cBhvr>
                                      <p:to>
                                        <p:strVal val="visible"/>
                                      </p:to>
                                    </p:set>
                                    <p:anim calcmode="lin" valueType="num">
                                      <p:cBhvr additive="base">
                                        <p:cTn id="41"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0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Conclusions</a:t>
            </a:r>
          </a:p>
        </p:txBody>
      </p:sp>
      <p:sp>
        <p:nvSpPr>
          <p:cNvPr id="48131" name="Rectangle 3"/>
          <p:cNvSpPr>
            <a:spLocks noGrp="1" noChangeArrowheads="1"/>
          </p:cNvSpPr>
          <p:nvPr>
            <p:ph type="body" idx="1"/>
          </p:nvPr>
        </p:nvSpPr>
        <p:spPr/>
        <p:txBody>
          <a:bodyPr/>
          <a:lstStyle/>
          <a:p>
            <a:r>
              <a:rPr lang="en-US" altLang="en-US"/>
              <a:t>When this occurred and how it happened are disputed. </a:t>
            </a:r>
          </a:p>
          <a:p>
            <a:r>
              <a:rPr lang="en-US" altLang="en-US"/>
              <a:t>That the universe has not always been, and that the universe and life are strikingly designed, continues to look more and more certain as scientists probe to the edges of the universe and to the depths of cells, molecules and elementary particles. </a:t>
            </a:r>
          </a:p>
        </p:txBody>
      </p:sp>
    </p:spTree>
    <p:custDataLst>
      <p:tags r:id="rId1"/>
    </p:custDataLst>
  </p:cSld>
  <p:clrMapOvr>
    <a:masterClrMapping/>
  </p:clrMapOvr>
  <p:transition advTm="183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6" descr="cre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1085850"/>
            <a:ext cx="7150100" cy="4686300"/>
          </a:xfrm>
          <a:prstGeom prst="rect">
            <a:avLst/>
          </a:prstGeom>
          <a:noFill/>
          <a:extLst>
            <a:ext uri="{909E8E84-426E-40DD-AFC4-6F175D3DCCD1}">
              <a14:hiddenFill xmlns:a14="http://schemas.microsoft.com/office/drawing/2010/main">
                <a:solidFill>
                  <a:srgbClr val="FFFFFF"/>
                </a:solidFill>
              </a14:hiddenFill>
            </a:ext>
          </a:extLst>
        </p:spPr>
      </p:pic>
      <p:sp>
        <p:nvSpPr>
          <p:cNvPr id="49156" name="Rectangle 4"/>
          <p:cNvSpPr>
            <a:spLocks noGrp="1" noChangeArrowheads="1"/>
          </p:cNvSpPr>
          <p:nvPr>
            <p:ph type="ctrTitle"/>
          </p:nvPr>
        </p:nvSpPr>
        <p:spPr/>
        <p:txBody>
          <a:bodyPr/>
          <a:lstStyle/>
          <a:p>
            <a:r>
              <a:rPr lang="en-US" altLang="en-US" sz="6000">
                <a:solidFill>
                  <a:schemeClr val="bg1"/>
                </a:solidFill>
              </a:rPr>
              <a:t>The End</a:t>
            </a:r>
          </a:p>
        </p:txBody>
      </p:sp>
      <p:sp>
        <p:nvSpPr>
          <p:cNvPr id="49157"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204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fltVal val="0"/>
                                          </p:val>
                                        </p:tav>
                                        <p:tav tm="100000">
                                          <p:val>
                                            <p:strVal val="#ppt_w"/>
                                          </p:val>
                                        </p:tav>
                                      </p:tavLst>
                                    </p:anim>
                                    <p:anim calcmode="lin" valueType="num">
                                      <p:cBhvr>
                                        <p:cTn id="8" dur="500" fill="hold"/>
                                        <p:tgtEl>
                                          <p:spTgt spid="491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Other Views</a:t>
            </a:r>
          </a:p>
        </p:txBody>
      </p:sp>
      <p:sp>
        <p:nvSpPr>
          <p:cNvPr id="5123" name="Rectangle 3"/>
          <p:cNvSpPr>
            <a:spLocks noGrp="1" noChangeArrowheads="1"/>
          </p:cNvSpPr>
          <p:nvPr>
            <p:ph type="body" idx="1"/>
          </p:nvPr>
        </p:nvSpPr>
        <p:spPr>
          <a:xfrm>
            <a:off x="990600" y="1600200"/>
            <a:ext cx="4953000" cy="4525963"/>
          </a:xfrm>
        </p:spPr>
        <p:txBody>
          <a:bodyPr/>
          <a:lstStyle/>
          <a:p>
            <a:pPr>
              <a:lnSpc>
                <a:spcPct val="90000"/>
              </a:lnSpc>
            </a:pPr>
            <a:r>
              <a:rPr lang="en-US" altLang="en-US" sz="2800"/>
              <a:t>A few had speculated with Augustine (~ 400) that creation had been instantaneous, and that the week had just been God’s way of explaining this to humans.</a:t>
            </a:r>
          </a:p>
          <a:p>
            <a:pPr>
              <a:lnSpc>
                <a:spcPct val="90000"/>
              </a:lnSpc>
            </a:pPr>
            <a:r>
              <a:rPr lang="en-US" altLang="en-US" sz="2800"/>
              <a:t>No one had seen a need for a more ancient creation or a longer time for God to create.</a:t>
            </a:r>
          </a:p>
        </p:txBody>
      </p:sp>
      <p:pic>
        <p:nvPicPr>
          <p:cNvPr id="5124" name="Picture 4" descr="828augustin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25" y="1905000"/>
            <a:ext cx="2455863"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14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The Rise of Geology</a:t>
            </a:r>
          </a:p>
        </p:txBody>
      </p:sp>
      <p:sp>
        <p:nvSpPr>
          <p:cNvPr id="6147" name="Rectangle 3"/>
          <p:cNvSpPr>
            <a:spLocks noGrp="1" noChangeArrowheads="1"/>
          </p:cNvSpPr>
          <p:nvPr>
            <p:ph type="body" idx="1"/>
          </p:nvPr>
        </p:nvSpPr>
        <p:spPr>
          <a:xfrm>
            <a:off x="457200" y="1600200"/>
            <a:ext cx="5791200" cy="4525963"/>
          </a:xfrm>
        </p:spPr>
        <p:txBody>
          <a:bodyPr/>
          <a:lstStyle/>
          <a:p>
            <a:pPr>
              <a:lnSpc>
                <a:spcPct val="90000"/>
              </a:lnSpc>
            </a:pPr>
            <a:r>
              <a:rPr lang="en-US" altLang="en-US" sz="2400"/>
              <a:t>In the late 1700s, systematic study of geology began to raise problems for the traditional view.</a:t>
            </a:r>
          </a:p>
          <a:p>
            <a:pPr lvl="1">
              <a:lnSpc>
                <a:spcPct val="90000"/>
              </a:lnSpc>
            </a:pPr>
            <a:r>
              <a:rPr lang="en-US" altLang="en-US" sz="2000"/>
              <a:t>Abraham Werner (1749-1817)</a:t>
            </a:r>
            <a:r>
              <a:rPr lang="en-US" altLang="en-US" sz="2400"/>
              <a:t> </a:t>
            </a:r>
            <a:endParaRPr lang="en-US" altLang="en-US" sz="2000"/>
          </a:p>
          <a:p>
            <a:pPr lvl="1">
              <a:lnSpc>
                <a:spcPct val="90000"/>
              </a:lnSpc>
            </a:pPr>
            <a:r>
              <a:rPr lang="en-US" altLang="en-US" sz="2000"/>
              <a:t>William Smith (1769-1839)  </a:t>
            </a:r>
          </a:p>
          <a:p>
            <a:pPr lvl="1">
              <a:lnSpc>
                <a:spcPct val="90000"/>
              </a:lnSpc>
            </a:pPr>
            <a:r>
              <a:rPr lang="en-US" altLang="en-US" sz="2000"/>
              <a:t>James Hutton (1726-97) </a:t>
            </a:r>
          </a:p>
          <a:p>
            <a:pPr>
              <a:lnSpc>
                <a:spcPct val="90000"/>
              </a:lnSpc>
            </a:pPr>
            <a:r>
              <a:rPr lang="en-US" altLang="en-US" sz="2400"/>
              <a:t>By the 1840s most geologists had concluded that the earth was far older than a few thousand years.</a:t>
            </a:r>
          </a:p>
          <a:p>
            <a:pPr>
              <a:lnSpc>
                <a:spcPct val="90000"/>
              </a:lnSpc>
            </a:pPr>
            <a:r>
              <a:rPr lang="en-US" altLang="en-US" sz="2400"/>
              <a:t>Some Christians proposed models to reconcile an old earth with the biblical account.</a:t>
            </a:r>
          </a:p>
        </p:txBody>
      </p:sp>
      <p:pic>
        <p:nvPicPr>
          <p:cNvPr id="6148" name="Picture 4" descr="smith_pic75"/>
          <p:cNvPicPr>
            <a:picLocks noChangeAspect="1" noChangeArrowheads="1"/>
          </p:cNvPicPr>
          <p:nvPr/>
        </p:nvPicPr>
        <p:blipFill>
          <a:blip r:embed="rId3">
            <a:extLst>
              <a:ext uri="{28A0092B-C50C-407E-A947-70E740481C1C}">
                <a14:useLocalDpi xmlns:a14="http://schemas.microsoft.com/office/drawing/2010/main" val="0"/>
              </a:ext>
            </a:extLst>
          </a:blip>
          <a:srcRect l="22606" t="6061" r="20879" b="36363"/>
          <a:stretch>
            <a:fillRect/>
          </a:stretch>
        </p:blipFill>
        <p:spPr bwMode="auto">
          <a:xfrm>
            <a:off x="6253163" y="1905000"/>
            <a:ext cx="2344737" cy="2971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79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6148"/>
                                        </p:tgtEl>
                                        <p:attrNameLst>
                                          <p:attrName>style.visibility</p:attrName>
                                        </p:attrNameLst>
                                      </p:cBhvr>
                                      <p:to>
                                        <p:strVal val="visible"/>
                                      </p:to>
                                    </p:set>
                                    <p:animEffect transition="in" filter="checkerboard(across)">
                                      <p:cBhvr>
                                        <p:cTn id="25" dur="500"/>
                                        <p:tgtEl>
                                          <p:spTgt spid="614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147">
                                            <p:txEl>
                                              <p:pRg st="3" end="3"/>
                                            </p:txEl>
                                          </p:spTgt>
                                        </p:tgtEl>
                                        <p:attrNameLst>
                                          <p:attrName>style.visibility</p:attrName>
                                        </p:attrNameLst>
                                      </p:cBhvr>
                                      <p:to>
                                        <p:strVal val="visible"/>
                                      </p:to>
                                    </p:set>
                                    <p:anim calcmode="lin" valueType="num">
                                      <p:cBhvr additive="base">
                                        <p:cTn id="30"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147">
                                            <p:txEl>
                                              <p:pRg st="4" end="4"/>
                                            </p:txEl>
                                          </p:spTgt>
                                        </p:tgtEl>
                                        <p:attrNameLst>
                                          <p:attrName>style.visibility</p:attrName>
                                        </p:attrNameLst>
                                      </p:cBhvr>
                                      <p:to>
                                        <p:strVal val="visible"/>
                                      </p:to>
                                    </p:set>
                                    <p:anim calcmode="lin" valueType="num">
                                      <p:cBhvr additive="base">
                                        <p:cTn id="36"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147">
                                            <p:txEl>
                                              <p:pRg st="5" end="5"/>
                                            </p:txEl>
                                          </p:spTgt>
                                        </p:tgtEl>
                                        <p:attrNameLst>
                                          <p:attrName>style.visibility</p:attrName>
                                        </p:attrNameLst>
                                      </p:cBhvr>
                                      <p:to>
                                        <p:strVal val="visible"/>
                                      </p:to>
                                    </p:set>
                                    <p:anim calcmode="lin" valueType="num">
                                      <p:cBhvr additive="base">
                                        <p:cTn id="42"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The Gap Theory</a:t>
            </a:r>
          </a:p>
        </p:txBody>
      </p:sp>
      <p:sp>
        <p:nvSpPr>
          <p:cNvPr id="7171" name="Rectangle 3"/>
          <p:cNvSpPr>
            <a:spLocks noGrp="1" noChangeArrowheads="1"/>
          </p:cNvSpPr>
          <p:nvPr>
            <p:ph type="body" idx="1"/>
          </p:nvPr>
        </p:nvSpPr>
        <p:spPr>
          <a:xfrm>
            <a:off x="457200" y="1600200"/>
            <a:ext cx="5791200" cy="4525963"/>
          </a:xfrm>
        </p:spPr>
        <p:txBody>
          <a:bodyPr/>
          <a:lstStyle/>
          <a:p>
            <a:pPr>
              <a:lnSpc>
                <a:spcPct val="90000"/>
              </a:lnSpc>
            </a:pPr>
            <a:r>
              <a:rPr lang="en-US" altLang="en-US" sz="2800"/>
              <a:t>The earth and universe are very old (as evidenced by geology)… </a:t>
            </a:r>
          </a:p>
          <a:p>
            <a:pPr>
              <a:lnSpc>
                <a:spcPct val="90000"/>
              </a:lnSpc>
            </a:pPr>
            <a:r>
              <a:rPr lang="en-US" altLang="en-US" sz="2800"/>
              <a:t>But the biblical creation account narrates a recent restoration of the earth and the recreation of life following a great catastrophe:</a:t>
            </a:r>
          </a:p>
          <a:p>
            <a:pPr lvl="1">
              <a:lnSpc>
                <a:spcPct val="90000"/>
              </a:lnSpc>
            </a:pPr>
            <a:r>
              <a:rPr lang="en-US" altLang="en-US" sz="2400"/>
              <a:t>Thomas Chalmers (1780-1847) </a:t>
            </a:r>
          </a:p>
          <a:p>
            <a:pPr lvl="1">
              <a:lnSpc>
                <a:spcPct val="90000"/>
              </a:lnSpc>
            </a:pPr>
            <a:r>
              <a:rPr lang="en-US" altLang="en-US" sz="2400"/>
              <a:t>William Buckland (1784-1856)</a:t>
            </a:r>
          </a:p>
          <a:p>
            <a:pPr>
              <a:lnSpc>
                <a:spcPct val="90000"/>
              </a:lnSpc>
            </a:pPr>
            <a:r>
              <a:rPr lang="en-US" altLang="en-US" sz="2800"/>
              <a:t>This eventually became the view given in the older </a:t>
            </a:r>
            <a:r>
              <a:rPr lang="en-US" altLang="en-US" sz="2800" i="1"/>
              <a:t>Scofield Reference Bible </a:t>
            </a:r>
            <a:r>
              <a:rPr lang="en-US" altLang="en-US" sz="2800"/>
              <a:t>(1917)</a:t>
            </a:r>
            <a:r>
              <a:rPr lang="en-US" altLang="en-US" sz="2800" i="1"/>
              <a:t>.</a:t>
            </a:r>
            <a:r>
              <a:rPr lang="en-US" altLang="en-US" sz="2800"/>
              <a:t> </a:t>
            </a:r>
          </a:p>
        </p:txBody>
      </p:sp>
      <p:pic>
        <p:nvPicPr>
          <p:cNvPr id="7172" name="Picture 4" descr="Chalmer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6319838" y="2133600"/>
            <a:ext cx="2233612" cy="3162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37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checkerboard(across)">
                                      <p:cBhvr>
                                        <p:cTn id="25" dur="500"/>
                                        <p:tgtEl>
                                          <p:spTgt spid="71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171">
                                            <p:txEl>
                                              <p:pRg st="3" end="3"/>
                                            </p:txEl>
                                          </p:spTgt>
                                        </p:tgtEl>
                                        <p:attrNameLst>
                                          <p:attrName>style.visibility</p:attrName>
                                        </p:attrNameLst>
                                      </p:cBhvr>
                                      <p:to>
                                        <p:strVal val="visible"/>
                                      </p:to>
                                    </p:set>
                                    <p:anim calcmode="lin" valueType="num">
                                      <p:cBhvr additive="base">
                                        <p:cTn id="30"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171">
                                            <p:txEl>
                                              <p:pRg st="4" end="4"/>
                                            </p:txEl>
                                          </p:spTgt>
                                        </p:tgtEl>
                                        <p:attrNameLst>
                                          <p:attrName>style.visibility</p:attrName>
                                        </p:attrNameLst>
                                      </p:cBhvr>
                                      <p:to>
                                        <p:strVal val="visible"/>
                                      </p:to>
                                    </p:set>
                                    <p:anim calcmode="lin" valueType="num">
                                      <p:cBhvr additive="base">
                                        <p:cTn id="36"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The Day-Age Theory</a:t>
            </a:r>
          </a:p>
        </p:txBody>
      </p:sp>
      <p:sp>
        <p:nvSpPr>
          <p:cNvPr id="8195" name="Rectangle 3"/>
          <p:cNvSpPr>
            <a:spLocks noGrp="1" noChangeArrowheads="1"/>
          </p:cNvSpPr>
          <p:nvPr>
            <p:ph type="body" idx="1"/>
          </p:nvPr>
        </p:nvSpPr>
        <p:spPr/>
        <p:txBody>
          <a:bodyPr/>
          <a:lstStyle/>
          <a:p>
            <a:pPr>
              <a:lnSpc>
                <a:spcPct val="90000"/>
              </a:lnSpc>
            </a:pPr>
            <a:r>
              <a:rPr lang="en-US" altLang="en-US"/>
              <a:t>Here the biblical account and the geologic record refer to the same events, but the days of Genesis are long periods rather than 24 hours: </a:t>
            </a:r>
          </a:p>
          <a:p>
            <a:pPr lvl="1">
              <a:lnSpc>
                <a:spcPct val="90000"/>
              </a:lnSpc>
            </a:pPr>
            <a:r>
              <a:rPr lang="en-US" altLang="en-US"/>
              <a:t>Geologists</a:t>
            </a:r>
          </a:p>
          <a:p>
            <a:pPr lvl="2">
              <a:lnSpc>
                <a:spcPct val="90000"/>
              </a:lnSpc>
            </a:pPr>
            <a:r>
              <a:rPr lang="en-US" altLang="en-US"/>
              <a:t>James Dwight Dana (1813-95) </a:t>
            </a:r>
          </a:p>
          <a:p>
            <a:pPr lvl="2">
              <a:lnSpc>
                <a:spcPct val="90000"/>
              </a:lnSpc>
            </a:pPr>
            <a:r>
              <a:rPr lang="en-US" altLang="en-US"/>
              <a:t>Hugh Miller (1802-56) </a:t>
            </a:r>
          </a:p>
          <a:p>
            <a:pPr lvl="1">
              <a:lnSpc>
                <a:spcPct val="90000"/>
              </a:lnSpc>
            </a:pPr>
            <a:r>
              <a:rPr lang="en-US" altLang="en-US"/>
              <a:t>Theologians</a:t>
            </a:r>
          </a:p>
          <a:p>
            <a:pPr lvl="2">
              <a:lnSpc>
                <a:spcPct val="90000"/>
              </a:lnSpc>
            </a:pPr>
            <a:r>
              <a:rPr lang="en-US" altLang="en-US"/>
              <a:t>Charles Hodge (1797-1878) </a:t>
            </a:r>
          </a:p>
          <a:p>
            <a:pPr lvl="2">
              <a:lnSpc>
                <a:spcPct val="90000"/>
              </a:lnSpc>
            </a:pPr>
            <a:r>
              <a:rPr lang="en-US" altLang="en-US"/>
              <a:t>Alexander Maclaren (1826-1910) </a:t>
            </a:r>
          </a:p>
        </p:txBody>
      </p:sp>
      <p:pic>
        <p:nvPicPr>
          <p:cNvPr id="8196" name="Picture 4" descr="ho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650" y="3124200"/>
            <a:ext cx="2232025" cy="25717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94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195">
                                            <p:txEl>
                                              <p:pRg st="5" end="5"/>
                                            </p:txEl>
                                          </p:spTgt>
                                        </p:tgtEl>
                                        <p:attrNameLst>
                                          <p:attrName>style.visibility</p:attrName>
                                        </p:attrNameLst>
                                      </p:cBhvr>
                                      <p:to>
                                        <p:strVal val="visible"/>
                                      </p:to>
                                    </p:set>
                                    <p:anim calcmode="lin" valueType="num">
                                      <p:cBhvr additive="base">
                                        <p:cTn id="37"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nodeType="clickEffect">
                                  <p:stCondLst>
                                    <p:cond delay="0"/>
                                  </p:stCondLst>
                                  <p:childTnLst>
                                    <p:set>
                                      <p:cBhvr>
                                        <p:cTn id="42" dur="1" fill="hold">
                                          <p:stCondLst>
                                            <p:cond delay="0"/>
                                          </p:stCondLst>
                                        </p:cTn>
                                        <p:tgtEl>
                                          <p:spTgt spid="8196"/>
                                        </p:tgtEl>
                                        <p:attrNameLst>
                                          <p:attrName>style.visibility</p:attrName>
                                        </p:attrNameLst>
                                      </p:cBhvr>
                                      <p:to>
                                        <p:strVal val="visible"/>
                                      </p:to>
                                    </p:set>
                                    <p:animEffect transition="in" filter="checkerboard(across)">
                                      <p:cBhvr>
                                        <p:cTn id="43" dur="500"/>
                                        <p:tgtEl>
                                          <p:spTgt spid="819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195">
                                            <p:txEl>
                                              <p:pRg st="6" end="6"/>
                                            </p:txEl>
                                          </p:spTgt>
                                        </p:tgtEl>
                                        <p:attrNameLst>
                                          <p:attrName>style.visibility</p:attrName>
                                        </p:attrNameLst>
                                      </p:cBhvr>
                                      <p:to>
                                        <p:strVal val="visible"/>
                                      </p:to>
                                    </p:set>
                                    <p:anim calcmode="lin" valueType="num">
                                      <p:cBhvr additive="base">
                                        <p:cTn id="48"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dabney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35575" y="1828800"/>
            <a:ext cx="3290888" cy="426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Rectangle 2"/>
          <p:cNvSpPr>
            <a:spLocks noGrp="1" noChangeArrowheads="1"/>
          </p:cNvSpPr>
          <p:nvPr>
            <p:ph type="title"/>
          </p:nvPr>
        </p:nvSpPr>
        <p:spPr/>
        <p:txBody>
          <a:bodyPr/>
          <a:lstStyle/>
          <a:p>
            <a:r>
              <a:rPr lang="en-US" altLang="en-US"/>
              <a:t>Holding to the Traditional View</a:t>
            </a:r>
          </a:p>
        </p:txBody>
      </p:sp>
      <p:sp>
        <p:nvSpPr>
          <p:cNvPr id="9219" name="Rectangle 3"/>
          <p:cNvSpPr>
            <a:spLocks noGrp="1" noChangeArrowheads="1"/>
          </p:cNvSpPr>
          <p:nvPr>
            <p:ph type="body" sz="half" idx="1"/>
          </p:nvPr>
        </p:nvSpPr>
        <p:spPr>
          <a:xfrm>
            <a:off x="457200" y="1295400"/>
            <a:ext cx="5334000" cy="4525963"/>
          </a:xfrm>
        </p:spPr>
        <p:txBody>
          <a:bodyPr/>
          <a:lstStyle/>
          <a:p>
            <a:r>
              <a:rPr lang="en-US" altLang="en-US" sz="2800"/>
              <a:t>Others, however, resisted these moves as unnecessary accommodations to scientific speculation and abandonment of the plain teaching of the Bible: </a:t>
            </a:r>
          </a:p>
          <a:p>
            <a:pPr lvl="1"/>
            <a:r>
              <a:rPr lang="en-US" altLang="en-US" sz="2400"/>
              <a:t>Robert L. Dabney (1820-98), Presbyterian </a:t>
            </a:r>
          </a:p>
          <a:p>
            <a:pPr lvl="1"/>
            <a:r>
              <a:rPr lang="en-US" altLang="en-US" sz="2400"/>
              <a:t>Francis Pieper (1852-1931), Lutheran </a:t>
            </a:r>
          </a:p>
        </p:txBody>
      </p:sp>
    </p:spTree>
    <p:custDataLst>
      <p:tags r:id="rId1"/>
    </p:custDataLst>
  </p:cSld>
  <p:clrMapOvr>
    <a:masterClrMapping/>
  </p:clrMapOvr>
  <p:transition advTm="251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checkerboard(across)">
                                      <p:cBhvr>
                                        <p:cTn id="19" dur="500"/>
                                        <p:tgtEl>
                                          <p:spTgt spid="92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219">
                                            <p:txEl>
                                              <p:pRg st="2" end="2"/>
                                            </p:txEl>
                                          </p:spTgt>
                                        </p:tgtEl>
                                        <p:attrNameLst>
                                          <p:attrName>style.visibility</p:attrName>
                                        </p:attrNameLst>
                                      </p:cBhvr>
                                      <p:to>
                                        <p:strVal val="visible"/>
                                      </p:to>
                                    </p:set>
                                    <p:anim calcmode="lin" valueType="num">
                                      <p:cBhvr additive="base">
                                        <p:cTn id="24"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3|1.1"/>
</p:tagLst>
</file>

<file path=ppt/tags/tag10.xml><?xml version="1.0" encoding="utf-8"?>
<p:tagLst xmlns:a="http://schemas.openxmlformats.org/drawingml/2006/main" xmlns:r="http://schemas.openxmlformats.org/officeDocument/2006/relationships" xmlns:p="http://schemas.openxmlformats.org/presentationml/2006/main">
  <p:tag name="TIMING" val="|0.4|14.8|2.9"/>
</p:tagLst>
</file>

<file path=ppt/tags/tag11.xml><?xml version="1.0" encoding="utf-8"?>
<p:tagLst xmlns:a="http://schemas.openxmlformats.org/drawingml/2006/main" xmlns:r="http://schemas.openxmlformats.org/officeDocument/2006/relationships" xmlns:p="http://schemas.openxmlformats.org/presentationml/2006/main">
  <p:tag name="TIMING" val="|6.7|11.8|1.2|5.8|8.4"/>
</p:tagLst>
</file>

<file path=ppt/tags/tag12.xml><?xml version="1.0" encoding="utf-8"?>
<p:tagLst xmlns:a="http://schemas.openxmlformats.org/drawingml/2006/main" xmlns:r="http://schemas.openxmlformats.org/officeDocument/2006/relationships" xmlns:p="http://schemas.openxmlformats.org/presentationml/2006/main">
  <p:tag name="TIMING" val="|1|9.6|1.8|3.1|2.3"/>
</p:tagLst>
</file>

<file path=ppt/tags/tag13.xml><?xml version="1.0" encoding="utf-8"?>
<p:tagLst xmlns:a="http://schemas.openxmlformats.org/drawingml/2006/main" xmlns:r="http://schemas.openxmlformats.org/officeDocument/2006/relationships" xmlns:p="http://schemas.openxmlformats.org/presentationml/2006/main">
  <p:tag name="TIMING" val="|3.5|7.5|24.2"/>
</p:tagLst>
</file>

<file path=ppt/tags/tag14.xml><?xml version="1.0" encoding="utf-8"?>
<p:tagLst xmlns:a="http://schemas.openxmlformats.org/drawingml/2006/main" xmlns:r="http://schemas.openxmlformats.org/officeDocument/2006/relationships" xmlns:p="http://schemas.openxmlformats.org/presentationml/2006/main">
  <p:tag name="TIMING" val="|0.4|3.5|5.5|4.5|5.3|10.1"/>
</p:tagLst>
</file>

<file path=ppt/tags/tag15.xml><?xml version="1.0" encoding="utf-8"?>
<p:tagLst xmlns:a="http://schemas.openxmlformats.org/drawingml/2006/main" xmlns:r="http://schemas.openxmlformats.org/officeDocument/2006/relationships" xmlns:p="http://schemas.openxmlformats.org/presentationml/2006/main">
  <p:tag name="TIMING" val="|1|5.5|10.4"/>
</p:tagLst>
</file>

<file path=ppt/tags/tag16.xml><?xml version="1.0" encoding="utf-8"?>
<p:tagLst xmlns:a="http://schemas.openxmlformats.org/drawingml/2006/main" xmlns:r="http://schemas.openxmlformats.org/officeDocument/2006/relationships" xmlns:p="http://schemas.openxmlformats.org/presentationml/2006/main">
  <p:tag name="TIMING" val="|0.6|9|2.2|5.3"/>
</p:tagLst>
</file>

<file path=ppt/tags/tag17.xml><?xml version="1.0" encoding="utf-8"?>
<p:tagLst xmlns:a="http://schemas.openxmlformats.org/drawingml/2006/main" xmlns:r="http://schemas.openxmlformats.org/officeDocument/2006/relationships" xmlns:p="http://schemas.openxmlformats.org/presentationml/2006/main">
  <p:tag name="TIMING" val="|0.6|4.4|1.6|2.5|2|1.7|2.6|2.3|2.1"/>
</p:tagLst>
</file>

<file path=ppt/tags/tag18.xml><?xml version="1.0" encoding="utf-8"?>
<p:tagLst xmlns:a="http://schemas.openxmlformats.org/drawingml/2006/main" xmlns:r="http://schemas.openxmlformats.org/officeDocument/2006/relationships" xmlns:p="http://schemas.openxmlformats.org/presentationml/2006/main">
  <p:tag name="TIMING" val="|0.6"/>
</p:tagLst>
</file>

<file path=ppt/tags/tag19.xml><?xml version="1.0" encoding="utf-8"?>
<p:tagLst xmlns:a="http://schemas.openxmlformats.org/drawingml/2006/main" xmlns:r="http://schemas.openxmlformats.org/officeDocument/2006/relationships" xmlns:p="http://schemas.openxmlformats.org/presentationml/2006/main">
  <p:tag name="TIMING" val="|1.5|15.3|2.4|2.3"/>
</p:tagLst>
</file>

<file path=ppt/tags/tag2.xml><?xml version="1.0" encoding="utf-8"?>
<p:tagLst xmlns:a="http://schemas.openxmlformats.org/drawingml/2006/main" xmlns:r="http://schemas.openxmlformats.org/officeDocument/2006/relationships" xmlns:p="http://schemas.openxmlformats.org/presentationml/2006/main">
  <p:tag name="TIMING" val="|1.6|9|6.2"/>
</p:tagLst>
</file>

<file path=ppt/tags/tag20.xml><?xml version="1.0" encoding="utf-8"?>
<p:tagLst xmlns:a="http://schemas.openxmlformats.org/drawingml/2006/main" xmlns:r="http://schemas.openxmlformats.org/officeDocument/2006/relationships" xmlns:p="http://schemas.openxmlformats.org/presentationml/2006/main">
  <p:tag name="TIMING" val="|3.2|4.7|5.5"/>
</p:tagLst>
</file>

<file path=ppt/tags/tag21.xml><?xml version="1.0" encoding="utf-8"?>
<p:tagLst xmlns:a="http://schemas.openxmlformats.org/drawingml/2006/main" xmlns:r="http://schemas.openxmlformats.org/officeDocument/2006/relationships" xmlns:p="http://schemas.openxmlformats.org/presentationml/2006/main">
  <p:tag name="TIMING" val="|0.6|9.2|9.1|3.6"/>
</p:tagLst>
</file>

<file path=ppt/tags/tag22.xml><?xml version="1.0" encoding="utf-8"?>
<p:tagLst xmlns:a="http://schemas.openxmlformats.org/drawingml/2006/main" xmlns:r="http://schemas.openxmlformats.org/officeDocument/2006/relationships" xmlns:p="http://schemas.openxmlformats.org/presentationml/2006/main">
  <p:tag name="TIMING" val="|0.9|19.4|15.3"/>
</p:tagLst>
</file>

<file path=ppt/tags/tag23.xml><?xml version="1.0" encoding="utf-8"?>
<p:tagLst xmlns:a="http://schemas.openxmlformats.org/drawingml/2006/main" xmlns:r="http://schemas.openxmlformats.org/officeDocument/2006/relationships" xmlns:p="http://schemas.openxmlformats.org/presentationml/2006/main">
  <p:tag name="TIMING" val="|2.4|1.1|1.2|1.1|1.5|1.3|1.3|1.8|0.9|1.7|1.5|1.2"/>
</p:tagLst>
</file>

<file path=ppt/tags/tag24.xml><?xml version="1.0" encoding="utf-8"?>
<p:tagLst xmlns:a="http://schemas.openxmlformats.org/drawingml/2006/main" xmlns:r="http://schemas.openxmlformats.org/officeDocument/2006/relationships" xmlns:p="http://schemas.openxmlformats.org/presentationml/2006/main">
  <p:tag name="TIMING" val="|3.5|11.4|3.1|3.4"/>
</p:tagLst>
</file>

<file path=ppt/tags/tag25.xml><?xml version="1.0" encoding="utf-8"?>
<p:tagLst xmlns:a="http://schemas.openxmlformats.org/drawingml/2006/main" xmlns:r="http://schemas.openxmlformats.org/officeDocument/2006/relationships" xmlns:p="http://schemas.openxmlformats.org/presentationml/2006/main">
  <p:tag name="TIMING" val="|2.3|4.6|2.9|4.2|5.5"/>
</p:tagLst>
</file>

<file path=ppt/tags/tag26.xml><?xml version="1.0" encoding="utf-8"?>
<p:tagLst xmlns:a="http://schemas.openxmlformats.org/drawingml/2006/main" xmlns:r="http://schemas.openxmlformats.org/officeDocument/2006/relationships" xmlns:p="http://schemas.openxmlformats.org/presentationml/2006/main">
  <p:tag name="TIMING" val="|4|6.2|9.1|16.2"/>
</p:tagLst>
</file>

<file path=ppt/tags/tag27.xml><?xml version="1.0" encoding="utf-8"?>
<p:tagLst xmlns:a="http://schemas.openxmlformats.org/drawingml/2006/main" xmlns:r="http://schemas.openxmlformats.org/officeDocument/2006/relationships" xmlns:p="http://schemas.openxmlformats.org/presentationml/2006/main">
  <p:tag name="TIMING" val="|3.5|6.1|6.9|8.2|15.7"/>
</p:tagLst>
</file>

<file path=ppt/tags/tag28.xml><?xml version="1.0" encoding="utf-8"?>
<p:tagLst xmlns:a="http://schemas.openxmlformats.org/drawingml/2006/main" xmlns:r="http://schemas.openxmlformats.org/officeDocument/2006/relationships" xmlns:p="http://schemas.openxmlformats.org/presentationml/2006/main">
  <p:tag name="TIMING" val="|1.5|1.6|0.8|1.5|2.2|1.8|2.3|0.9|1.7|1.5|0.9|1.8"/>
</p:tagLst>
</file>

<file path=ppt/tags/tag29.xml><?xml version="1.0" encoding="utf-8"?>
<p:tagLst xmlns:a="http://schemas.openxmlformats.org/drawingml/2006/main" xmlns:r="http://schemas.openxmlformats.org/officeDocument/2006/relationships" xmlns:p="http://schemas.openxmlformats.org/presentationml/2006/main">
  <p:tag name="TIMING" val="|3.7|9.9|4.2|7.7"/>
</p:tagLst>
</file>

<file path=ppt/tags/tag3.xml><?xml version="1.0" encoding="utf-8"?>
<p:tagLst xmlns:a="http://schemas.openxmlformats.org/drawingml/2006/main" xmlns:r="http://schemas.openxmlformats.org/officeDocument/2006/relationships" xmlns:p="http://schemas.openxmlformats.org/presentationml/2006/main">
  <p:tag name="TIMING" val="|0.5"/>
</p:tagLst>
</file>

<file path=ppt/tags/tag30.xml><?xml version="1.0" encoding="utf-8"?>
<p:tagLst xmlns:a="http://schemas.openxmlformats.org/drawingml/2006/main" xmlns:r="http://schemas.openxmlformats.org/officeDocument/2006/relationships" xmlns:p="http://schemas.openxmlformats.org/presentationml/2006/main">
  <p:tag name="TIMING" val="|0.7|7.7|8.1|4.4"/>
</p:tagLst>
</file>

<file path=ppt/tags/tag31.xml><?xml version="1.0" encoding="utf-8"?>
<p:tagLst xmlns:a="http://schemas.openxmlformats.org/drawingml/2006/main" xmlns:r="http://schemas.openxmlformats.org/officeDocument/2006/relationships" xmlns:p="http://schemas.openxmlformats.org/presentationml/2006/main">
  <p:tag name="TIMING" val="|3.3|4.5|1.7|1.8|4.3|1.6|1.9|1.7|1.8|2.2|2.2|1.1"/>
</p:tagLst>
</file>

<file path=ppt/tags/tag32.xml><?xml version="1.0" encoding="utf-8"?>
<p:tagLst xmlns:a="http://schemas.openxmlformats.org/drawingml/2006/main" xmlns:r="http://schemas.openxmlformats.org/officeDocument/2006/relationships" xmlns:p="http://schemas.openxmlformats.org/presentationml/2006/main">
  <p:tag name="TIMING" val="|1"/>
</p:tagLst>
</file>

<file path=ppt/tags/tag33.xml><?xml version="1.0" encoding="utf-8"?>
<p:tagLst xmlns:a="http://schemas.openxmlformats.org/drawingml/2006/main" xmlns:r="http://schemas.openxmlformats.org/officeDocument/2006/relationships" xmlns:p="http://schemas.openxmlformats.org/presentationml/2006/main">
  <p:tag name="TIMING" val="|1.6|6.3|13.7"/>
</p:tagLst>
</file>

<file path=ppt/tags/tag34.xml><?xml version="1.0" encoding="utf-8"?>
<p:tagLst xmlns:a="http://schemas.openxmlformats.org/drawingml/2006/main" xmlns:r="http://schemas.openxmlformats.org/officeDocument/2006/relationships" xmlns:p="http://schemas.openxmlformats.org/presentationml/2006/main">
  <p:tag name="TIMING" val="|0.4|23.3|5.3|16.1"/>
</p:tagLst>
</file>

<file path=ppt/tags/tag35.xml><?xml version="1.0" encoding="utf-8"?>
<p:tagLst xmlns:a="http://schemas.openxmlformats.org/drawingml/2006/main" xmlns:r="http://schemas.openxmlformats.org/officeDocument/2006/relationships" xmlns:p="http://schemas.openxmlformats.org/presentationml/2006/main">
  <p:tag name="TIMING" val="|0.5|8.1|16.6|8.7|5.1"/>
</p:tagLst>
</file>

<file path=ppt/tags/tag36.xml><?xml version="1.0" encoding="utf-8"?>
<p:tagLst xmlns:a="http://schemas.openxmlformats.org/drawingml/2006/main" xmlns:r="http://schemas.openxmlformats.org/officeDocument/2006/relationships" xmlns:p="http://schemas.openxmlformats.org/presentationml/2006/main">
  <p:tag name="TIMING" val="|0.6|4.5"/>
</p:tagLst>
</file>

<file path=ppt/tags/tag37.xml><?xml version="1.0" encoding="utf-8"?>
<p:tagLst xmlns:a="http://schemas.openxmlformats.org/drawingml/2006/main" xmlns:r="http://schemas.openxmlformats.org/officeDocument/2006/relationships" xmlns:p="http://schemas.openxmlformats.org/presentationml/2006/main">
  <p:tag name="TIMING" val="|3.9|5.5|25.8|14.5"/>
</p:tagLst>
</file>

<file path=ppt/tags/tag38.xml><?xml version="1.0" encoding="utf-8"?>
<p:tagLst xmlns:a="http://schemas.openxmlformats.org/drawingml/2006/main" xmlns:r="http://schemas.openxmlformats.org/officeDocument/2006/relationships" xmlns:p="http://schemas.openxmlformats.org/presentationml/2006/main">
  <p:tag name="TIMING" val="|0.4|12.8"/>
</p:tagLst>
</file>

<file path=ppt/tags/tag39.xml><?xml version="1.0" encoding="utf-8"?>
<p:tagLst xmlns:a="http://schemas.openxmlformats.org/drawingml/2006/main" xmlns:r="http://schemas.openxmlformats.org/officeDocument/2006/relationships" xmlns:p="http://schemas.openxmlformats.org/presentationml/2006/main">
  <p:tag name="TIMING" val="|0.4|7.8|5.5"/>
</p:tagLst>
</file>

<file path=ppt/tags/tag4.xml><?xml version="1.0" encoding="utf-8"?>
<p:tagLst xmlns:a="http://schemas.openxmlformats.org/drawingml/2006/main" xmlns:r="http://schemas.openxmlformats.org/officeDocument/2006/relationships" xmlns:p="http://schemas.openxmlformats.org/presentationml/2006/main">
  <p:tag name="TIMING" val="|2.3|14|1.6|3|1.3|2.7|2.8"/>
</p:tagLst>
</file>

<file path=ppt/tags/tag40.xml><?xml version="1.0" encoding="utf-8"?>
<p:tagLst xmlns:a="http://schemas.openxmlformats.org/drawingml/2006/main" xmlns:r="http://schemas.openxmlformats.org/officeDocument/2006/relationships" xmlns:p="http://schemas.openxmlformats.org/presentationml/2006/main">
  <p:tag name="TIMING" val="|0.7|2.9"/>
</p:tagLst>
</file>

<file path=ppt/tags/tag41.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1.9|11.2"/>
</p:tagLst>
</file>

<file path=ppt/tags/tag6.xml><?xml version="1.0" encoding="utf-8"?>
<p:tagLst xmlns:a="http://schemas.openxmlformats.org/drawingml/2006/main" xmlns:r="http://schemas.openxmlformats.org/officeDocument/2006/relationships" xmlns:p="http://schemas.openxmlformats.org/presentationml/2006/main">
  <p:tag name="TIMING" val="|1.6|11|6.1|2.7|2|8.2|8"/>
</p:tagLst>
</file>

<file path=ppt/tags/tag7.xml><?xml version="1.0" encoding="utf-8"?>
<p:tagLst xmlns:a="http://schemas.openxmlformats.org/drawingml/2006/main" xmlns:r="http://schemas.openxmlformats.org/officeDocument/2006/relationships" xmlns:p="http://schemas.openxmlformats.org/presentationml/2006/main">
  <p:tag name="TIMING" val="|6|5.7|16.1|2.5|3|6.1"/>
</p:tagLst>
</file>

<file path=ppt/tags/tag8.xml><?xml version="1.0" encoding="utf-8"?>
<p:tagLst xmlns:a="http://schemas.openxmlformats.org/drawingml/2006/main" xmlns:r="http://schemas.openxmlformats.org/officeDocument/2006/relationships" xmlns:p="http://schemas.openxmlformats.org/presentationml/2006/main">
  <p:tag name="TIMING" val="|2.3|11.3|4|2.2|4.5|0.9|3.1|3"/>
</p:tagLst>
</file>

<file path=ppt/tags/tag9.xml><?xml version="1.0" encoding="utf-8"?>
<p:tagLst xmlns:a="http://schemas.openxmlformats.org/drawingml/2006/main" xmlns:r="http://schemas.openxmlformats.org/officeDocument/2006/relationships" xmlns:p="http://schemas.openxmlformats.org/presentationml/2006/main">
  <p:tag name="TIMING" val="|1.5|10.9|4.3|2.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342</TotalTime>
  <Words>2165</Words>
  <Application>Microsoft Office PowerPoint</Application>
  <PresentationFormat>On-screen Show (4:3)</PresentationFormat>
  <Paragraphs>201</Paragraphs>
  <Slides>41</Slides>
  <Notes>0</Notes>
  <HiddenSlides>0</HiddenSlides>
  <MMClips>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Default Design</vt:lpstr>
      <vt:lpstr>Creationism</vt:lpstr>
      <vt:lpstr>What is "Creationism"?</vt:lpstr>
      <vt:lpstr>History of Creationism</vt:lpstr>
      <vt:lpstr>The Traditional View</vt:lpstr>
      <vt:lpstr>Other Views</vt:lpstr>
      <vt:lpstr>The Rise of Geology</vt:lpstr>
      <vt:lpstr>The Gap Theory</vt:lpstr>
      <vt:lpstr>The Day-Age Theory</vt:lpstr>
      <vt:lpstr>Holding to the Traditional View</vt:lpstr>
      <vt:lpstr>Rejection of the Miraculous</vt:lpstr>
      <vt:lpstr>Evolution</vt:lpstr>
      <vt:lpstr>Theistic Evolution</vt:lpstr>
      <vt:lpstr>The Fundamentalist-Modernist Controversy </vt:lpstr>
      <vt:lpstr>Evolution in the Controversy</vt:lpstr>
      <vt:lpstr>The Scopes Trial</vt:lpstr>
      <vt:lpstr>Evangelical Bible-Science Organizations</vt:lpstr>
      <vt:lpstr>Evangelical Bible-Science Organizations</vt:lpstr>
      <vt:lpstr>Basic Models to Reconcile Nature with Scripture</vt:lpstr>
      <vt:lpstr>Basic Models</vt:lpstr>
      <vt:lpstr>Young-Earth Creation</vt:lpstr>
      <vt:lpstr>Young-Earth Varieties</vt:lpstr>
      <vt:lpstr>Flood Geology</vt:lpstr>
      <vt:lpstr>Other Young-Earth Proponents</vt:lpstr>
      <vt:lpstr>Old-Earth Creation</vt:lpstr>
      <vt:lpstr>Old-Earth Variety</vt:lpstr>
      <vt:lpstr>Evolution?</vt:lpstr>
      <vt:lpstr>Adam &amp; Eve?</vt:lpstr>
      <vt:lpstr>Other Old-Earth Proponents</vt:lpstr>
      <vt:lpstr>Theistic Evolution</vt:lpstr>
      <vt:lpstr>Theistic Evolution</vt:lpstr>
      <vt:lpstr>Proponents of Theistic Evolution</vt:lpstr>
      <vt:lpstr>The Intelligent Design Movement</vt:lpstr>
      <vt:lpstr>Background</vt:lpstr>
      <vt:lpstr>Recent Creation-Evolution Trials</vt:lpstr>
      <vt:lpstr>Design in Nature</vt:lpstr>
      <vt:lpstr>Design in Nature?</vt:lpstr>
      <vt:lpstr>Design in Biology?</vt:lpstr>
      <vt:lpstr>Intelligent Design</vt:lpstr>
      <vt:lpstr>Conclusions</vt:lpstr>
      <vt:lpstr>Conclusions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Creationism</dc:title>
  <dc:creator>rnewman</dc:creator>
  <cp:lastModifiedBy>Newman</cp:lastModifiedBy>
  <cp:revision>215</cp:revision>
  <dcterms:created xsi:type="dcterms:W3CDTF">2011-11-02T15:20:25Z</dcterms:created>
  <dcterms:modified xsi:type="dcterms:W3CDTF">2015-07-15T21:22:58Z</dcterms:modified>
</cp:coreProperties>
</file>