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2438400"/>
            <a:ext cx="9009063" cy="1052513"/>
            <a:chOff x="0" y="1536"/>
            <a:chExt cx="5675" cy="663"/>
          </a:xfrm>
        </p:grpSpPr>
        <p:grpSp>
          <p:nvGrpSpPr>
            <p:cNvPr id="57347" name="Group 3"/>
            <p:cNvGrpSpPr>
              <a:grpSpLocks/>
            </p:cNvGrpSpPr>
            <p:nvPr/>
          </p:nvGrpSpPr>
          <p:grpSpPr bwMode="auto">
            <a:xfrm>
              <a:off x="183" y="1604"/>
              <a:ext cx="448" cy="299"/>
              <a:chOff x="720" y="336"/>
              <a:chExt cx="624" cy="432"/>
            </a:xfrm>
          </p:grpSpPr>
          <p:sp>
            <p:nvSpPr>
              <p:cNvPr id="57348"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350" name="Group 6"/>
            <p:cNvGrpSpPr>
              <a:grpSpLocks/>
            </p:cNvGrpSpPr>
            <p:nvPr/>
          </p:nvGrpSpPr>
          <p:grpSpPr bwMode="auto">
            <a:xfrm>
              <a:off x="261" y="1870"/>
              <a:ext cx="465" cy="299"/>
              <a:chOff x="912" y="2640"/>
              <a:chExt cx="672" cy="432"/>
            </a:xfrm>
          </p:grpSpPr>
          <p:sp>
            <p:nvSpPr>
              <p:cNvPr id="57351"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35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4"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356"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smtClean="0"/>
              <a:t>Click to edit Master title style</a:t>
            </a:r>
          </a:p>
        </p:txBody>
      </p:sp>
      <p:sp>
        <p:nvSpPr>
          <p:cNvPr id="573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5735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5735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5736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56EA08D-5BC0-4931-BD76-CA0A2FEEA2B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D28A42-2034-4846-B071-A5CC63417A7F}" type="slidenum">
              <a:rPr lang="en-US" altLang="en-US"/>
              <a:pPr/>
              <a:t>‹#›</a:t>
            </a:fld>
            <a:endParaRPr lang="en-US" altLang="en-US"/>
          </a:p>
        </p:txBody>
      </p:sp>
    </p:spTree>
    <p:extLst>
      <p:ext uri="{BB962C8B-B14F-4D97-AF65-F5344CB8AC3E}">
        <p14:creationId xmlns:p14="http://schemas.microsoft.com/office/powerpoint/2010/main" val="1780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469F83-BE34-4242-837F-DE8406D602B1}" type="slidenum">
              <a:rPr lang="en-US" altLang="en-US"/>
              <a:pPr/>
              <a:t>‹#›</a:t>
            </a:fld>
            <a:endParaRPr lang="en-US" altLang="en-US"/>
          </a:p>
        </p:txBody>
      </p:sp>
    </p:spTree>
    <p:extLst>
      <p:ext uri="{BB962C8B-B14F-4D97-AF65-F5344CB8AC3E}">
        <p14:creationId xmlns:p14="http://schemas.microsoft.com/office/powerpoint/2010/main" val="211182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DB329A-19EB-4DCE-ADE0-1F8CA9C8415C}" type="slidenum">
              <a:rPr lang="en-US" altLang="en-US"/>
              <a:pPr/>
              <a:t>‹#›</a:t>
            </a:fld>
            <a:endParaRPr lang="en-US" altLang="en-US"/>
          </a:p>
        </p:txBody>
      </p:sp>
    </p:spTree>
    <p:extLst>
      <p:ext uri="{BB962C8B-B14F-4D97-AF65-F5344CB8AC3E}">
        <p14:creationId xmlns:p14="http://schemas.microsoft.com/office/powerpoint/2010/main" val="350060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0D1B0D-AFDF-4828-A062-ACAF70981BD4}" type="slidenum">
              <a:rPr lang="en-US" altLang="en-US"/>
              <a:pPr/>
              <a:t>‹#›</a:t>
            </a:fld>
            <a:endParaRPr lang="en-US" altLang="en-US"/>
          </a:p>
        </p:txBody>
      </p:sp>
    </p:spTree>
    <p:extLst>
      <p:ext uri="{BB962C8B-B14F-4D97-AF65-F5344CB8AC3E}">
        <p14:creationId xmlns:p14="http://schemas.microsoft.com/office/powerpoint/2010/main" val="368911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8ADF05-CE39-4F93-879C-7AE64D933485}" type="slidenum">
              <a:rPr lang="en-US" altLang="en-US"/>
              <a:pPr/>
              <a:t>‹#›</a:t>
            </a:fld>
            <a:endParaRPr lang="en-US" altLang="en-US"/>
          </a:p>
        </p:txBody>
      </p:sp>
    </p:spTree>
    <p:extLst>
      <p:ext uri="{BB962C8B-B14F-4D97-AF65-F5344CB8AC3E}">
        <p14:creationId xmlns:p14="http://schemas.microsoft.com/office/powerpoint/2010/main" val="350692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ED5A80D-AD23-414D-BB40-7E7AA03570E6}" type="slidenum">
              <a:rPr lang="en-US" altLang="en-US"/>
              <a:pPr/>
              <a:t>‹#›</a:t>
            </a:fld>
            <a:endParaRPr lang="en-US" altLang="en-US"/>
          </a:p>
        </p:txBody>
      </p:sp>
    </p:spTree>
    <p:extLst>
      <p:ext uri="{BB962C8B-B14F-4D97-AF65-F5344CB8AC3E}">
        <p14:creationId xmlns:p14="http://schemas.microsoft.com/office/powerpoint/2010/main" val="230413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033BC6F-14F5-4436-88F4-AF9E3590EFAB}" type="slidenum">
              <a:rPr lang="en-US" altLang="en-US"/>
              <a:pPr/>
              <a:t>‹#›</a:t>
            </a:fld>
            <a:endParaRPr lang="en-US" altLang="en-US"/>
          </a:p>
        </p:txBody>
      </p:sp>
    </p:spTree>
    <p:extLst>
      <p:ext uri="{BB962C8B-B14F-4D97-AF65-F5344CB8AC3E}">
        <p14:creationId xmlns:p14="http://schemas.microsoft.com/office/powerpoint/2010/main" val="392596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3368A81-E8AD-49DF-B40B-B5251CF72308}" type="slidenum">
              <a:rPr lang="en-US" altLang="en-US"/>
              <a:pPr/>
              <a:t>‹#›</a:t>
            </a:fld>
            <a:endParaRPr lang="en-US" altLang="en-US"/>
          </a:p>
        </p:txBody>
      </p:sp>
    </p:spTree>
    <p:extLst>
      <p:ext uri="{BB962C8B-B14F-4D97-AF65-F5344CB8AC3E}">
        <p14:creationId xmlns:p14="http://schemas.microsoft.com/office/powerpoint/2010/main" val="247336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4E03024-1741-4B8A-8F92-9CD61C395AC8}" type="slidenum">
              <a:rPr lang="en-US" altLang="en-US"/>
              <a:pPr/>
              <a:t>‹#›</a:t>
            </a:fld>
            <a:endParaRPr lang="en-US" altLang="en-US"/>
          </a:p>
        </p:txBody>
      </p:sp>
    </p:spTree>
    <p:extLst>
      <p:ext uri="{BB962C8B-B14F-4D97-AF65-F5344CB8AC3E}">
        <p14:creationId xmlns:p14="http://schemas.microsoft.com/office/powerpoint/2010/main" val="46718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6DA159-CD66-458D-AE1A-8D9E07D0A7A0}" type="slidenum">
              <a:rPr lang="en-US" altLang="en-US"/>
              <a:pPr/>
              <a:t>‹#›</a:t>
            </a:fld>
            <a:endParaRPr lang="en-US" altLang="en-US"/>
          </a:p>
        </p:txBody>
      </p:sp>
    </p:spTree>
    <p:extLst>
      <p:ext uri="{BB962C8B-B14F-4D97-AF65-F5344CB8AC3E}">
        <p14:creationId xmlns:p14="http://schemas.microsoft.com/office/powerpoint/2010/main" val="199797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4"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7"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5632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633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ltLang="en-US"/>
          </a:p>
        </p:txBody>
      </p:sp>
      <p:sp>
        <p:nvSpPr>
          <p:cNvPr id="563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563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D12F639A-4202-4D4A-9B6F-B72A3FCDBF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hyperlink" Target="http://www.ibri.org/" TargetMode="Externa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3.jpeg"/><Relationship Id="rId4" Type="http://schemas.openxmlformats.org/officeDocument/2006/relationships/hyperlink" Target="http://www.reasons.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8" name="Picture 4" descr="creation-a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597400" cy="2620963"/>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ctrTitle"/>
          </p:nvPr>
        </p:nvSpPr>
        <p:spPr/>
        <p:txBody>
          <a:bodyPr/>
          <a:lstStyle/>
          <a:p>
            <a:r>
              <a:rPr lang="en-US" altLang="en-US"/>
              <a:t>Creation, Science &amp; the Bible</a:t>
            </a:r>
          </a:p>
        </p:txBody>
      </p:sp>
      <p:sp>
        <p:nvSpPr>
          <p:cNvPr id="31747" name="Rectangle 3"/>
          <p:cNvSpPr>
            <a:spLocks noGrp="1" noChangeArrowheads="1"/>
          </p:cNvSpPr>
          <p:nvPr>
            <p:ph type="subTitle" idx="1"/>
          </p:nvPr>
        </p:nvSpPr>
        <p:spPr/>
        <p:txBody>
          <a:bodyPr/>
          <a:lstStyle/>
          <a:p>
            <a:pPr algn="l"/>
            <a:r>
              <a:rPr lang="en-US" altLang="en-US"/>
              <a:t>Dr. Robert C. Newman</a:t>
            </a:r>
          </a:p>
        </p:txBody>
      </p:sp>
      <p:pic>
        <p:nvPicPr>
          <p:cNvPr id="2" name="CreaSciBibl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806408"/>
            <a:ext cx="609600" cy="609600"/>
          </a:xfrm>
          <a:prstGeom prst="rect">
            <a:avLst/>
          </a:prstGeom>
        </p:spPr>
      </p:pic>
    </p:spTree>
    <p:custDataLst>
      <p:tags r:id="rId1"/>
    </p:custDataLst>
  </p:cSld>
  <p:clrMapOvr>
    <a:masterClrMapping/>
  </p:clrMapOvr>
  <p:transition advTm="492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checkerboard(across)">
                                      <p:cBhvr>
                                        <p:cTn id="17" dur="500"/>
                                        <p:tgtEl>
                                          <p:spTgt spid="317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1747">
                                            <p:txEl>
                                              <p:pRg st="0" end="0"/>
                                            </p:txEl>
                                          </p:spTgt>
                                        </p:tgtEl>
                                        <p:attrNameLst>
                                          <p:attrName>style.visibility</p:attrName>
                                        </p:attrNameLst>
                                      </p:cBhvr>
                                      <p:to>
                                        <p:strVal val="visible"/>
                                      </p:to>
                                    </p:set>
                                    <p:anim calcmode="lin" valueType="num">
                                      <p:cBhvr additive="base">
                                        <p:cTn id="22"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fill="hold" display="0">
                  <p:stCondLst>
                    <p:cond delay="indefinite"/>
                  </p:stCondLst>
                  <p:endCondLst>
                    <p:cond evt="onStopAudio" delay="0">
                      <p:tgtEl>
                        <p:sldTgt/>
                      </p:tgtEl>
                    </p:cond>
                  </p:endCondLst>
                </p:cTn>
                <p:tgtEl>
                  <p:spTgt spid="2"/>
                </p:tgtEl>
              </p:cMediaNode>
            </p:audio>
          </p:childTnLst>
        </p:cTn>
      </p:par>
    </p:tnLst>
    <p:bldLst>
      <p:bldP spid="31746" grpId="0"/>
      <p:bldP spid="3174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The Origin </a:t>
            </a:r>
            <a:br>
              <a:rPr lang="en-US" altLang="en-US"/>
            </a:br>
            <a:r>
              <a:rPr lang="en-US" altLang="en-US"/>
              <a:t>of Humans</a:t>
            </a:r>
          </a:p>
        </p:txBody>
      </p:sp>
      <p:sp>
        <p:nvSpPr>
          <p:cNvPr id="40963" name="Rectangle 3"/>
          <p:cNvSpPr>
            <a:spLocks noGrp="1" noChangeArrowheads="1"/>
          </p:cNvSpPr>
          <p:nvPr>
            <p:ph type="body" idx="1"/>
          </p:nvPr>
        </p:nvSpPr>
        <p:spPr>
          <a:xfrm>
            <a:off x="1479550" y="2209800"/>
            <a:ext cx="7626350" cy="4191000"/>
          </a:xfrm>
        </p:spPr>
        <p:txBody>
          <a:bodyPr/>
          <a:lstStyle/>
          <a:p>
            <a:pPr>
              <a:lnSpc>
                <a:spcPct val="90000"/>
              </a:lnSpc>
            </a:pPr>
            <a:r>
              <a:rPr lang="en-US" altLang="en-US" sz="2800"/>
              <a:t>The Bible says God made humans in His own image.</a:t>
            </a:r>
          </a:p>
          <a:p>
            <a:pPr>
              <a:lnSpc>
                <a:spcPct val="90000"/>
              </a:lnSpc>
            </a:pPr>
            <a:r>
              <a:rPr lang="en-US" altLang="en-US" sz="2800"/>
              <a:t>Many scientists claim humans developed naturally from the apes.</a:t>
            </a:r>
          </a:p>
          <a:p>
            <a:pPr>
              <a:lnSpc>
                <a:spcPct val="90000"/>
              </a:lnSpc>
            </a:pPr>
            <a:r>
              <a:rPr lang="en-US" altLang="en-US" sz="2800"/>
              <a:t>Though humans are quite similar physically to the apes, there is a great chasm between them in regard to intellect, initiative and spirituality.</a:t>
            </a:r>
          </a:p>
          <a:p>
            <a:pPr>
              <a:lnSpc>
                <a:spcPct val="90000"/>
              </a:lnSpc>
            </a:pPr>
            <a:r>
              <a:rPr lang="en-US" altLang="en-US" sz="2800"/>
              <a:t>This does not look like something that happened by chance.</a:t>
            </a:r>
          </a:p>
        </p:txBody>
      </p:sp>
      <p:pic>
        <p:nvPicPr>
          <p:cNvPr id="40964" name="Picture 4" descr="humanevol"/>
          <p:cNvPicPr>
            <a:picLocks noChangeAspect="1" noChangeArrowheads="1"/>
          </p:cNvPicPr>
          <p:nvPr/>
        </p:nvPicPr>
        <p:blipFill>
          <a:blip r:embed="rId3" cstate="print">
            <a:clrChange>
              <a:clrFrom>
                <a:srgbClr val="E2E2E0"/>
              </a:clrFrom>
              <a:clrTo>
                <a:srgbClr val="E2E2E0">
                  <a:alpha val="0"/>
                </a:srgbClr>
              </a:clrTo>
            </a:clrChange>
            <a:extLst>
              <a:ext uri="{28A0092B-C50C-407E-A947-70E740481C1C}">
                <a14:useLocalDpi xmlns:a14="http://schemas.microsoft.com/office/drawing/2010/main" val="0"/>
              </a:ext>
            </a:extLst>
          </a:blip>
          <a:srcRect l="2428"/>
          <a:stretch>
            <a:fillRect/>
          </a:stretch>
        </p:blipFill>
        <p:spPr bwMode="auto">
          <a:xfrm>
            <a:off x="5867400" y="304800"/>
            <a:ext cx="3062288" cy="175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03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additive="base">
                                        <p:cTn id="12"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 calcmode="lin" valueType="num">
                                      <p:cBhvr additive="base">
                                        <p:cTn id="18"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 calcmode="lin" valueType="num">
                                      <p:cBhvr additive="base">
                                        <p:cTn id="24"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963">
                                            <p:txEl>
                                              <p:pRg st="3" end="3"/>
                                            </p:txEl>
                                          </p:spTgt>
                                        </p:tgtEl>
                                        <p:attrNameLst>
                                          <p:attrName>style.visibility</p:attrName>
                                        </p:attrNameLst>
                                      </p:cBhvr>
                                      <p:to>
                                        <p:strVal val="visible"/>
                                      </p:to>
                                    </p:set>
                                    <p:anim calcmode="lin" valueType="num">
                                      <p:cBhvr additive="base">
                                        <p:cTn id="30"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 Tour of Genesis One, Comparing Nature &amp; Scripture</a:t>
            </a:r>
          </a:p>
        </p:txBody>
      </p:sp>
      <p:sp>
        <p:nvSpPr>
          <p:cNvPr id="41987" name="Rectangle 3"/>
          <p:cNvSpPr>
            <a:spLocks noGrp="1" noChangeArrowheads="1"/>
          </p:cNvSpPr>
          <p:nvPr>
            <p:ph type="body" idx="1"/>
          </p:nvPr>
        </p:nvSpPr>
        <p:spPr/>
        <p:txBody>
          <a:bodyPr/>
          <a:lstStyle/>
          <a:p>
            <a:r>
              <a:rPr lang="en-US" altLang="en-US" sz="2800"/>
              <a:t>In the beginning, God created heaven &amp; earth.</a:t>
            </a:r>
          </a:p>
          <a:p>
            <a:pPr lvl="1"/>
            <a:r>
              <a:rPr lang="en-US" altLang="en-US" sz="2400"/>
              <a:t>A beginning, perhaps the </a:t>
            </a:r>
            <a:r>
              <a:rPr lang="en-US" altLang="en-US" sz="2400">
                <a:cs typeface="Tahoma" pitchFamily="34" charset="0"/>
              </a:rPr>
              <a:t>'</a:t>
            </a:r>
            <a:r>
              <a:rPr lang="en-US" altLang="en-US" sz="2400"/>
              <a:t>big bang</a:t>
            </a:r>
            <a:r>
              <a:rPr lang="en-US" altLang="en-US" sz="2400">
                <a:cs typeface="Tahoma" pitchFamily="34" charset="0"/>
              </a:rPr>
              <a:t>'</a:t>
            </a:r>
            <a:endParaRPr lang="en-US" altLang="en-US" sz="2400"/>
          </a:p>
          <a:p>
            <a:r>
              <a:rPr lang="en-US" altLang="en-US" sz="2800"/>
              <a:t>The earth was formless &amp; empty.</a:t>
            </a:r>
          </a:p>
          <a:p>
            <a:pPr lvl="1"/>
            <a:r>
              <a:rPr lang="en-US" altLang="en-US" sz="2400"/>
              <a:t>Earth (&amp; Sun) formed from cloud of gas &amp; dust</a:t>
            </a:r>
          </a:p>
          <a:p>
            <a:r>
              <a:rPr lang="en-US" altLang="en-US" sz="2800"/>
              <a:t>Darkness over the surface of the deep.</a:t>
            </a:r>
          </a:p>
          <a:p>
            <a:pPr lvl="1"/>
            <a:r>
              <a:rPr lang="en-US" altLang="en-US" sz="2400"/>
              <a:t>Gas cloud becomes dark within as it contracts</a:t>
            </a:r>
          </a:p>
        </p:txBody>
      </p:sp>
    </p:spTree>
    <p:custDataLst>
      <p:tags r:id="rId1"/>
    </p:custDataLst>
  </p:cSld>
  <p:clrMapOvr>
    <a:masterClrMapping/>
  </p:clrMapOvr>
  <p:transition advTm="1020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Tour of Genesis</a:t>
            </a:r>
          </a:p>
        </p:txBody>
      </p:sp>
      <p:sp>
        <p:nvSpPr>
          <p:cNvPr id="43011" name="Rectangle 3"/>
          <p:cNvSpPr>
            <a:spLocks noGrp="1" noChangeArrowheads="1"/>
          </p:cNvSpPr>
          <p:nvPr>
            <p:ph type="body" idx="1"/>
          </p:nvPr>
        </p:nvSpPr>
        <p:spPr>
          <a:xfrm>
            <a:off x="1479550" y="2590800"/>
            <a:ext cx="7626350" cy="3810000"/>
          </a:xfrm>
        </p:spPr>
        <p:txBody>
          <a:bodyPr/>
          <a:lstStyle/>
          <a:p>
            <a:r>
              <a:rPr lang="en-US" altLang="en-US" sz="2800"/>
              <a:t>God says, </a:t>
            </a:r>
            <a:r>
              <a:rPr lang="en-US" altLang="en-US" sz="2800">
                <a:cs typeface="Tahoma" pitchFamily="34" charset="0"/>
              </a:rPr>
              <a:t>'</a:t>
            </a:r>
            <a:r>
              <a:rPr lang="en-US" altLang="en-US" sz="2800"/>
              <a:t>Let there be light.</a:t>
            </a:r>
            <a:r>
              <a:rPr lang="en-US" altLang="en-US" sz="2800">
                <a:cs typeface="Tahoma" pitchFamily="34" charset="0"/>
              </a:rPr>
              <a:t>'</a:t>
            </a:r>
            <a:endParaRPr lang="en-US" altLang="en-US" sz="2800"/>
          </a:p>
          <a:p>
            <a:pPr lvl="1"/>
            <a:r>
              <a:rPr lang="en-US" altLang="en-US" sz="2400"/>
              <a:t>With further contraction, cloud begins to glow</a:t>
            </a:r>
          </a:p>
          <a:p>
            <a:r>
              <a:rPr lang="en-US" altLang="en-US" sz="2800"/>
              <a:t>God separates light from darkness.</a:t>
            </a:r>
          </a:p>
          <a:p>
            <a:pPr lvl="1"/>
            <a:r>
              <a:rPr lang="en-US" altLang="en-US" sz="2400"/>
              <a:t>Material to form planets pushed outside central bulge</a:t>
            </a:r>
          </a:p>
          <a:p>
            <a:r>
              <a:rPr lang="en-US" altLang="en-US" sz="2800"/>
              <a:t>God calls light </a:t>
            </a:r>
            <a:r>
              <a:rPr lang="en-US" altLang="en-US" sz="2800">
                <a:cs typeface="Tahoma" pitchFamily="34" charset="0"/>
              </a:rPr>
              <a:t>'</a:t>
            </a:r>
            <a:r>
              <a:rPr lang="en-US" altLang="en-US" sz="2800"/>
              <a:t>day</a:t>
            </a:r>
            <a:r>
              <a:rPr lang="en-US" altLang="en-US" sz="2800">
                <a:cs typeface="Tahoma" pitchFamily="34" charset="0"/>
              </a:rPr>
              <a:t>'</a:t>
            </a:r>
            <a:r>
              <a:rPr lang="en-US" altLang="en-US" sz="2800"/>
              <a:t> &amp; darkness </a:t>
            </a:r>
            <a:r>
              <a:rPr lang="en-US" altLang="en-US" sz="2800">
                <a:cs typeface="Tahoma" pitchFamily="34" charset="0"/>
              </a:rPr>
              <a:t>'</a:t>
            </a:r>
            <a:r>
              <a:rPr lang="en-US" altLang="en-US" sz="2800"/>
              <a:t>night.</a:t>
            </a:r>
            <a:r>
              <a:rPr lang="en-US" altLang="en-US" sz="2800">
                <a:cs typeface="Tahoma" pitchFamily="34" charset="0"/>
              </a:rPr>
              <a:t>'</a:t>
            </a:r>
            <a:endParaRPr lang="en-US" altLang="en-US" sz="2800"/>
          </a:p>
          <a:p>
            <a:pPr lvl="1"/>
            <a:r>
              <a:rPr lang="en-US" altLang="en-US" sz="2400"/>
              <a:t>Planets form; their rotation gives night &amp; day</a:t>
            </a:r>
          </a:p>
        </p:txBody>
      </p:sp>
      <p:pic>
        <p:nvPicPr>
          <p:cNvPr id="43012" name="Picture 4" descr="protoplanet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04800"/>
            <a:ext cx="2943225" cy="1798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2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 calcmode="lin" valueType="num">
                                      <p:cBhvr additive="base">
                                        <p:cTn id="24"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011">
                                            <p:txEl>
                                              <p:pRg st="3" end="3"/>
                                            </p:txEl>
                                          </p:spTgt>
                                        </p:tgtEl>
                                        <p:attrNameLst>
                                          <p:attrName>style.visibility</p:attrName>
                                        </p:attrNameLst>
                                      </p:cBhvr>
                                      <p:to>
                                        <p:strVal val="visible"/>
                                      </p:to>
                                    </p:set>
                                    <p:anim calcmode="lin" valueType="num">
                                      <p:cBhvr additive="base">
                                        <p:cTn id="30"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3011">
                                            <p:txEl>
                                              <p:pRg st="4" end="4"/>
                                            </p:txEl>
                                          </p:spTgt>
                                        </p:tgtEl>
                                        <p:attrNameLst>
                                          <p:attrName>style.visibility</p:attrName>
                                        </p:attrNameLst>
                                      </p:cBhvr>
                                      <p:to>
                                        <p:strVal val="visible"/>
                                      </p:to>
                                    </p:set>
                                    <p:anim calcmode="lin" valueType="num">
                                      <p:cBhvr additive="base">
                                        <p:cTn id="36"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3011">
                                            <p:txEl>
                                              <p:pRg st="5" end="5"/>
                                            </p:txEl>
                                          </p:spTgt>
                                        </p:tgtEl>
                                        <p:attrNameLst>
                                          <p:attrName>style.visibility</p:attrName>
                                        </p:attrNameLst>
                                      </p:cBhvr>
                                      <p:to>
                                        <p:strVal val="visible"/>
                                      </p:to>
                                    </p:set>
                                    <p:anim calcmode="lin" valueType="num">
                                      <p:cBhvr additive="base">
                                        <p:cTn id="42"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3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Tour of Genesis</a:t>
            </a:r>
          </a:p>
        </p:txBody>
      </p:sp>
      <p:sp>
        <p:nvSpPr>
          <p:cNvPr id="44035" name="Rectangle 3"/>
          <p:cNvSpPr>
            <a:spLocks noGrp="1" noChangeArrowheads="1"/>
          </p:cNvSpPr>
          <p:nvPr>
            <p:ph type="body" idx="1"/>
          </p:nvPr>
        </p:nvSpPr>
        <p:spPr>
          <a:xfrm>
            <a:off x="1479550" y="2438400"/>
            <a:ext cx="7626350" cy="3962400"/>
          </a:xfrm>
        </p:spPr>
        <p:txBody>
          <a:bodyPr/>
          <a:lstStyle/>
          <a:p>
            <a:r>
              <a:rPr lang="en-US" altLang="en-US" sz="2800"/>
              <a:t>Let the waters be gathered, land appear.</a:t>
            </a:r>
          </a:p>
          <a:p>
            <a:pPr lvl="1"/>
            <a:r>
              <a:rPr lang="en-US" altLang="en-US" sz="2400"/>
              <a:t>Motion of plates produces continents, basins</a:t>
            </a:r>
          </a:p>
          <a:p>
            <a:r>
              <a:rPr lang="en-US" altLang="en-US" sz="2800"/>
              <a:t>Let the land produce vegetation.</a:t>
            </a:r>
          </a:p>
          <a:p>
            <a:pPr lvl="1"/>
            <a:r>
              <a:rPr lang="en-US" altLang="en-US" sz="2400"/>
              <a:t>Plant life appears on land</a:t>
            </a:r>
          </a:p>
          <a:p>
            <a:r>
              <a:rPr lang="en-US" altLang="en-US" sz="2800"/>
              <a:t>Let sun, moon and stars appear in the sky.</a:t>
            </a:r>
          </a:p>
          <a:p>
            <a:pPr lvl="1"/>
            <a:r>
              <a:rPr lang="en-US" altLang="en-US" sz="2400"/>
              <a:t>Plants oxygenate atmosphere, clearing sky so sun, moon, stars visible; provide air for animals</a:t>
            </a:r>
          </a:p>
        </p:txBody>
      </p:sp>
      <p:pic>
        <p:nvPicPr>
          <p:cNvPr id="44036" name="Picture 4" descr="condrif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646363" cy="1889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207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additive="base">
                                        <p:cTn id="18"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 calcmode="lin" valueType="num">
                                      <p:cBhvr additive="base">
                                        <p:cTn id="24"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4035">
                                            <p:txEl>
                                              <p:pRg st="3" end="3"/>
                                            </p:txEl>
                                          </p:spTgt>
                                        </p:tgtEl>
                                        <p:attrNameLst>
                                          <p:attrName>style.visibility</p:attrName>
                                        </p:attrNameLst>
                                      </p:cBhvr>
                                      <p:to>
                                        <p:strVal val="visible"/>
                                      </p:to>
                                    </p:set>
                                    <p:anim calcmode="lin" valueType="num">
                                      <p:cBhvr additive="base">
                                        <p:cTn id="30"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4035">
                                            <p:txEl>
                                              <p:pRg st="4" end="4"/>
                                            </p:txEl>
                                          </p:spTgt>
                                        </p:tgtEl>
                                        <p:attrNameLst>
                                          <p:attrName>style.visibility</p:attrName>
                                        </p:attrNameLst>
                                      </p:cBhvr>
                                      <p:to>
                                        <p:strVal val="visible"/>
                                      </p:to>
                                    </p:set>
                                    <p:anim calcmode="lin" valueType="num">
                                      <p:cBhvr additive="base">
                                        <p:cTn id="36"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4035">
                                            <p:txEl>
                                              <p:pRg st="5" end="5"/>
                                            </p:txEl>
                                          </p:spTgt>
                                        </p:tgtEl>
                                        <p:attrNameLst>
                                          <p:attrName>style.visibility</p:attrName>
                                        </p:attrNameLst>
                                      </p:cBhvr>
                                      <p:to>
                                        <p:strVal val="visible"/>
                                      </p:to>
                                    </p:set>
                                    <p:anim calcmode="lin" valueType="num">
                                      <p:cBhvr additive="base">
                                        <p:cTn id="42"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Tour of Genesis</a:t>
            </a:r>
          </a:p>
        </p:txBody>
      </p:sp>
      <p:sp>
        <p:nvSpPr>
          <p:cNvPr id="45059" name="Rectangle 3"/>
          <p:cNvSpPr>
            <a:spLocks noGrp="1" noChangeArrowheads="1"/>
          </p:cNvSpPr>
          <p:nvPr>
            <p:ph type="body" idx="1"/>
          </p:nvPr>
        </p:nvSpPr>
        <p:spPr/>
        <p:txBody>
          <a:bodyPr/>
          <a:lstStyle/>
          <a:p>
            <a:r>
              <a:rPr lang="en-US" altLang="en-US"/>
              <a:t>Let waters &amp; air fill with animals.</a:t>
            </a:r>
          </a:p>
          <a:p>
            <a:pPr lvl="1"/>
            <a:r>
              <a:rPr lang="en-US" altLang="en-US"/>
              <a:t>Marine and air animals appear</a:t>
            </a:r>
          </a:p>
          <a:p>
            <a:r>
              <a:rPr lang="en-US" altLang="en-US"/>
              <a:t>Let the land produce various animals.</a:t>
            </a:r>
          </a:p>
          <a:p>
            <a:pPr lvl="1"/>
            <a:r>
              <a:rPr lang="en-US" altLang="en-US"/>
              <a:t>Land animals appear</a:t>
            </a:r>
          </a:p>
          <a:p>
            <a:r>
              <a:rPr lang="en-US" altLang="en-US"/>
              <a:t>Let us make mankind in our image.</a:t>
            </a:r>
          </a:p>
          <a:p>
            <a:pPr lvl="1"/>
            <a:r>
              <a:rPr lang="en-US" altLang="en-US"/>
              <a:t>Humans appear last in the fossil record.</a:t>
            </a:r>
          </a:p>
        </p:txBody>
      </p:sp>
      <p:pic>
        <p:nvPicPr>
          <p:cNvPr id="45060" name="Picture 4" descr="PE0264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713" y="381000"/>
            <a:ext cx="2127250" cy="251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94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additive="base">
                                        <p:cTn id="18"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additive="base">
                                        <p:cTn id="24"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 calcmode="lin" valueType="num">
                                      <p:cBhvr additive="base">
                                        <p:cTn id="30"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5059">
                                            <p:txEl>
                                              <p:pRg st="4" end="4"/>
                                            </p:txEl>
                                          </p:spTgt>
                                        </p:tgtEl>
                                        <p:attrNameLst>
                                          <p:attrName>style.visibility</p:attrName>
                                        </p:attrNameLst>
                                      </p:cBhvr>
                                      <p:to>
                                        <p:strVal val="visible"/>
                                      </p:to>
                                    </p:set>
                                    <p:anim calcmode="lin" valueType="num">
                                      <p:cBhvr additive="base">
                                        <p:cTn id="36"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59">
                                            <p:txEl>
                                              <p:pRg st="5" end="5"/>
                                            </p:txEl>
                                          </p:spTgt>
                                        </p:tgtEl>
                                        <p:attrNameLst>
                                          <p:attrName>style.visibility</p:attrName>
                                        </p:attrNameLst>
                                      </p:cBhvr>
                                      <p:to>
                                        <p:strVal val="visible"/>
                                      </p:to>
                                    </p:set>
                                    <p:anim calcmode="lin" valueType="num">
                                      <p:cBhvr additive="base">
                                        <p:cTn id="42"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Conclusions</a:t>
            </a:r>
          </a:p>
        </p:txBody>
      </p:sp>
      <p:sp>
        <p:nvSpPr>
          <p:cNvPr id="46083" name="Rectangle 3"/>
          <p:cNvSpPr>
            <a:spLocks noGrp="1" noChangeArrowheads="1"/>
          </p:cNvSpPr>
          <p:nvPr>
            <p:ph type="body" idx="1"/>
          </p:nvPr>
        </p:nvSpPr>
        <p:spPr/>
        <p:txBody>
          <a:bodyPr/>
          <a:lstStyle/>
          <a:p>
            <a:pPr>
              <a:lnSpc>
                <a:spcPct val="90000"/>
              </a:lnSpc>
            </a:pPr>
            <a:r>
              <a:rPr lang="en-US" altLang="en-US" sz="2800"/>
              <a:t>A striking correlation between nature and Scripture!</a:t>
            </a:r>
          </a:p>
          <a:p>
            <a:pPr>
              <a:lnSpc>
                <a:spcPct val="90000"/>
              </a:lnSpc>
            </a:pPr>
            <a:r>
              <a:rPr lang="en-US" altLang="en-US" sz="2800"/>
              <a:t>Both picture:</a:t>
            </a:r>
          </a:p>
          <a:p>
            <a:pPr lvl="1">
              <a:lnSpc>
                <a:spcPct val="90000"/>
              </a:lnSpc>
            </a:pPr>
            <a:r>
              <a:rPr lang="en-US" altLang="en-US" sz="2400"/>
              <a:t>A universe with a beginning</a:t>
            </a:r>
          </a:p>
          <a:p>
            <a:pPr lvl="1">
              <a:lnSpc>
                <a:spcPct val="90000"/>
              </a:lnSpc>
            </a:pPr>
            <a:r>
              <a:rPr lang="en-US" altLang="en-US" sz="2400"/>
              <a:t>A designed universe</a:t>
            </a:r>
          </a:p>
          <a:p>
            <a:pPr lvl="1">
              <a:lnSpc>
                <a:spcPct val="90000"/>
              </a:lnSpc>
            </a:pPr>
            <a:r>
              <a:rPr lang="en-US" altLang="en-US" sz="2400"/>
              <a:t>An origin of life that surpasses chance</a:t>
            </a:r>
          </a:p>
          <a:p>
            <a:pPr lvl="1">
              <a:lnSpc>
                <a:spcPct val="90000"/>
              </a:lnSpc>
            </a:pPr>
            <a:r>
              <a:rPr lang="en-US" altLang="en-US" sz="2400"/>
              <a:t>A diversity of life that suggests intervention</a:t>
            </a:r>
          </a:p>
          <a:p>
            <a:pPr>
              <a:lnSpc>
                <a:spcPct val="90000"/>
              </a:lnSpc>
            </a:pPr>
            <a:r>
              <a:rPr lang="en-US" altLang="en-US" sz="2800"/>
              <a:t>The details of Genesis 1 match our best scientific model for the early earth.</a:t>
            </a:r>
          </a:p>
        </p:txBody>
      </p:sp>
    </p:spTree>
    <p:custDataLst>
      <p:tags r:id="rId1"/>
    </p:custDataLst>
  </p:cSld>
  <p:clrMapOvr>
    <a:masterClrMapping/>
  </p:clrMapOvr>
  <p:transition advTm="267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 calcmode="lin" valueType="num">
                                      <p:cBhvr additive="base">
                                        <p:cTn id="43"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For Further Reading</a:t>
            </a:r>
          </a:p>
        </p:txBody>
      </p:sp>
      <p:sp>
        <p:nvSpPr>
          <p:cNvPr id="47107" name="Rectangle 3"/>
          <p:cNvSpPr>
            <a:spLocks noGrp="1" noChangeArrowheads="1"/>
          </p:cNvSpPr>
          <p:nvPr>
            <p:ph type="body" idx="1"/>
          </p:nvPr>
        </p:nvSpPr>
        <p:spPr/>
        <p:txBody>
          <a:bodyPr/>
          <a:lstStyle/>
          <a:p>
            <a:pPr>
              <a:lnSpc>
                <a:spcPct val="90000"/>
              </a:lnSpc>
            </a:pPr>
            <a:r>
              <a:rPr lang="en-US" altLang="en-US"/>
              <a:t>Websites </a:t>
            </a:r>
            <a:r>
              <a:rPr lang="en-US" altLang="en-US">
                <a:hlinkClick r:id="rId3"/>
              </a:rPr>
              <a:t>www.ibri.org</a:t>
            </a:r>
            <a:r>
              <a:rPr lang="en-US" altLang="en-US"/>
              <a:t> and </a:t>
            </a:r>
            <a:r>
              <a:rPr lang="en-US" altLang="en-US">
                <a:hlinkClick r:id="rId4"/>
              </a:rPr>
              <a:t>www.reasons.org</a:t>
            </a:r>
            <a:endParaRPr lang="en-US" altLang="en-US"/>
          </a:p>
          <a:p>
            <a:pPr>
              <a:lnSpc>
                <a:spcPct val="90000"/>
              </a:lnSpc>
            </a:pPr>
            <a:r>
              <a:rPr lang="en-US" altLang="en-US"/>
              <a:t>Hugh Ross, </a:t>
            </a:r>
            <a:r>
              <a:rPr lang="en-US" altLang="en-US" i="1"/>
              <a:t>Creator &amp; Cosmos</a:t>
            </a:r>
          </a:p>
          <a:p>
            <a:pPr>
              <a:lnSpc>
                <a:spcPct val="90000"/>
              </a:lnSpc>
            </a:pPr>
            <a:r>
              <a:rPr lang="en-US" altLang="en-US"/>
              <a:t>Newman, </a:t>
            </a:r>
            <a:r>
              <a:rPr lang="en-US" altLang="en-US" i="1"/>
              <a:t>Genesis 1 &amp; Origin Earth</a:t>
            </a:r>
            <a:endParaRPr lang="en-US" altLang="en-US"/>
          </a:p>
          <a:p>
            <a:pPr>
              <a:lnSpc>
                <a:spcPct val="90000"/>
              </a:lnSpc>
            </a:pPr>
            <a:r>
              <a:rPr lang="en-US" altLang="en-US"/>
              <a:t>Michael Denton, </a:t>
            </a:r>
            <a:r>
              <a:rPr lang="en-US" altLang="en-US" i="1"/>
              <a:t>Nature</a:t>
            </a:r>
            <a:r>
              <a:rPr lang="en-US" altLang="en-US" i="1">
                <a:cs typeface="Tahoma" pitchFamily="34" charset="0"/>
              </a:rPr>
              <a:t>'</a:t>
            </a:r>
            <a:r>
              <a:rPr lang="en-US" altLang="en-US" i="1"/>
              <a:t>s Destiny</a:t>
            </a:r>
            <a:endParaRPr lang="en-US" altLang="en-US"/>
          </a:p>
          <a:p>
            <a:pPr>
              <a:lnSpc>
                <a:spcPct val="90000"/>
              </a:lnSpc>
            </a:pPr>
            <a:r>
              <a:rPr lang="en-US" altLang="en-US"/>
              <a:t>Michael Behe, </a:t>
            </a:r>
            <a:r>
              <a:rPr lang="en-US" altLang="en-US" i="1"/>
              <a:t>Darwin</a:t>
            </a:r>
            <a:r>
              <a:rPr lang="en-US" altLang="en-US" i="1">
                <a:cs typeface="Tahoma" pitchFamily="34" charset="0"/>
              </a:rPr>
              <a:t>'</a:t>
            </a:r>
            <a:r>
              <a:rPr lang="en-US" altLang="en-US" i="1"/>
              <a:t>s Black Box</a:t>
            </a:r>
            <a:endParaRPr lang="en-US" altLang="en-US"/>
          </a:p>
          <a:p>
            <a:pPr>
              <a:lnSpc>
                <a:spcPct val="90000"/>
              </a:lnSpc>
            </a:pPr>
            <a:r>
              <a:rPr lang="en-US" altLang="en-US"/>
              <a:t>Newman &amp; Wiester, </a:t>
            </a:r>
            <a:r>
              <a:rPr lang="en-US" altLang="en-US" i="1"/>
              <a:t>What</a:t>
            </a:r>
            <a:r>
              <a:rPr lang="en-US" altLang="en-US" i="1">
                <a:cs typeface="Tahoma" pitchFamily="34" charset="0"/>
              </a:rPr>
              <a:t>'</a:t>
            </a:r>
            <a:r>
              <a:rPr lang="en-US" altLang="en-US" i="1"/>
              <a:t>s Darwin Got to Do With It?</a:t>
            </a:r>
            <a:endParaRPr lang="en-US" altLang="en-US"/>
          </a:p>
        </p:txBody>
      </p:sp>
      <p:pic>
        <p:nvPicPr>
          <p:cNvPr id="47108" name="Picture 4" descr="WDarw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81000"/>
            <a:ext cx="1714500" cy="26336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13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additive="base">
                                        <p:cTn id="37" dur="500" fill="hold"/>
                                        <p:tgtEl>
                                          <p:spTgt spid="471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47108"/>
                                        </p:tgtEl>
                                        <p:attrNameLst>
                                          <p:attrName>style.visibility</p:attrName>
                                        </p:attrNameLst>
                                      </p:cBhvr>
                                      <p:to>
                                        <p:strVal val="visible"/>
                                      </p:to>
                                    </p:set>
                                    <p:animEffect transition="in" filter="checkerboard(across)">
                                      <p:cBhvr>
                                        <p:cTn id="43"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r>
              <a:rPr lang="en-US" altLang="en-US"/>
              <a:t>The End</a:t>
            </a:r>
          </a:p>
        </p:txBody>
      </p:sp>
      <p:sp>
        <p:nvSpPr>
          <p:cNvPr id="48131" name="Rectangle 3"/>
          <p:cNvSpPr>
            <a:spLocks noGrp="1" noChangeArrowheads="1"/>
          </p:cNvSpPr>
          <p:nvPr>
            <p:ph type="subTitle" idx="1"/>
          </p:nvPr>
        </p:nvSpPr>
        <p:spPr/>
        <p:txBody>
          <a:bodyPr/>
          <a:lstStyle/>
          <a:p>
            <a:r>
              <a:rPr lang="en-US" altLang="en-US"/>
              <a:t>May you continue to study both nature and Scripture!</a:t>
            </a:r>
          </a:p>
        </p:txBody>
      </p:sp>
      <p:pic>
        <p:nvPicPr>
          <p:cNvPr id="48132" name="Picture 4" descr="creation-a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1000"/>
            <a:ext cx="4597400" cy="2620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5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8132"/>
                                        </p:tgtEl>
                                        <p:attrNameLst>
                                          <p:attrName>style.visibility</p:attrName>
                                        </p:attrNameLst>
                                      </p:cBhvr>
                                      <p:to>
                                        <p:strVal val="visible"/>
                                      </p:to>
                                    </p:set>
                                    <p:animEffect transition="in" filter="checkerboard(across)">
                                      <p:cBhvr>
                                        <p:cTn id="13" dur="500"/>
                                        <p:tgtEl>
                                          <p:spTgt spid="481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8131">
                                            <p:txEl>
                                              <p:pRg st="0" end="0"/>
                                            </p:txEl>
                                          </p:spTgt>
                                        </p:tgtEl>
                                        <p:attrNameLst>
                                          <p:attrName>style.visibility</p:attrName>
                                        </p:attrNameLst>
                                      </p:cBhvr>
                                      <p:to>
                                        <p:strVal val="visible"/>
                                      </p:to>
                                    </p:set>
                                    <p:anim calcmode="lin" valueType="num">
                                      <p:cBhvr>
                                        <p:cTn id="18"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The Bible</a:t>
            </a:r>
            <a:r>
              <a:rPr lang="en-US" altLang="en-US">
                <a:cs typeface="Tahoma" pitchFamily="34" charset="0"/>
              </a:rPr>
              <a:t>'</a:t>
            </a:r>
            <a:r>
              <a:rPr lang="en-US" altLang="en-US"/>
              <a:t>s </a:t>
            </a:r>
            <a:br>
              <a:rPr lang="en-US" altLang="en-US"/>
            </a:br>
            <a:r>
              <a:rPr lang="en-US" altLang="en-US"/>
              <a:t>Opening Words</a:t>
            </a:r>
          </a:p>
        </p:txBody>
      </p:sp>
      <p:sp>
        <p:nvSpPr>
          <p:cNvPr id="32771" name="Text Box 3"/>
          <p:cNvSpPr txBox="1">
            <a:spLocks noChangeArrowheads="1"/>
          </p:cNvSpPr>
          <p:nvPr/>
        </p:nvSpPr>
        <p:spPr bwMode="auto">
          <a:xfrm>
            <a:off x="838200" y="3124200"/>
            <a:ext cx="7086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a:latin typeface="Times New Roman" pitchFamily="18" charset="0"/>
              </a:rPr>
              <a:t>In the beginning, God created the heavens and the earth.  Now the earth was formless and empty, darkness was over the surface of the deep, and the Spirit of God was hovering over the waters.  And God said, </a:t>
            </a:r>
            <a:r>
              <a:rPr lang="en-US" altLang="en-US" sz="2800">
                <a:latin typeface="Times New Roman" pitchFamily="18" charset="0"/>
                <a:cs typeface="Times New Roman" pitchFamily="18" charset="0"/>
              </a:rPr>
              <a:t>"</a:t>
            </a:r>
            <a:r>
              <a:rPr lang="en-US" altLang="en-US" sz="2800">
                <a:latin typeface="Times New Roman" pitchFamily="18" charset="0"/>
              </a:rPr>
              <a:t>Let there be light,</a:t>
            </a:r>
            <a:r>
              <a:rPr lang="en-US" altLang="en-US" sz="2800">
                <a:latin typeface="Times New Roman" pitchFamily="18" charset="0"/>
                <a:cs typeface="Times New Roman" pitchFamily="18" charset="0"/>
              </a:rPr>
              <a:t>"</a:t>
            </a:r>
            <a:r>
              <a:rPr lang="en-US" altLang="en-US" sz="2800">
                <a:latin typeface="Times New Roman" pitchFamily="18" charset="0"/>
              </a:rPr>
              <a:t> and there was light.  (Genesis 1:1-3)</a:t>
            </a:r>
          </a:p>
        </p:txBody>
      </p:sp>
      <p:pic>
        <p:nvPicPr>
          <p:cNvPr id="32772"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7200"/>
            <a:ext cx="335597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8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checkerboard(across)">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 Problem Stated</a:t>
            </a:r>
          </a:p>
        </p:txBody>
      </p:sp>
      <p:sp>
        <p:nvSpPr>
          <p:cNvPr id="33795" name="Rectangle 3"/>
          <p:cNvSpPr>
            <a:spLocks noGrp="1" noChangeArrowheads="1"/>
          </p:cNvSpPr>
          <p:nvPr>
            <p:ph type="body" idx="1"/>
          </p:nvPr>
        </p:nvSpPr>
        <p:spPr/>
        <p:txBody>
          <a:bodyPr/>
          <a:lstStyle/>
          <a:p>
            <a:pPr>
              <a:lnSpc>
                <a:spcPct val="90000"/>
              </a:lnSpc>
            </a:pPr>
            <a:r>
              <a:rPr lang="en-US" altLang="en-US" sz="2800"/>
              <a:t>Don</a:t>
            </a:r>
            <a:r>
              <a:rPr lang="en-US" altLang="en-US" sz="2800">
                <a:cs typeface="Tahoma" pitchFamily="34" charset="0"/>
              </a:rPr>
              <a:t>'</a:t>
            </a:r>
            <a:r>
              <a:rPr lang="en-US" altLang="en-US" sz="2800"/>
              <a:t>t the teachings of science contradict these words from the Bible?</a:t>
            </a:r>
          </a:p>
          <a:p>
            <a:pPr>
              <a:lnSpc>
                <a:spcPct val="90000"/>
              </a:lnSpc>
            </a:pPr>
            <a:r>
              <a:rPr lang="en-US" altLang="en-US" sz="2800"/>
              <a:t>Isn</a:t>
            </a:r>
            <a:r>
              <a:rPr lang="en-US" altLang="en-US" sz="2800">
                <a:cs typeface="Tahoma" pitchFamily="34" charset="0"/>
              </a:rPr>
              <a:t>'</a:t>
            </a:r>
            <a:r>
              <a:rPr lang="en-US" altLang="en-US" sz="2800"/>
              <a:t>t it impossible for a person to be a scientist and believe in God?</a:t>
            </a:r>
          </a:p>
          <a:p>
            <a:pPr>
              <a:lnSpc>
                <a:spcPct val="90000"/>
              </a:lnSpc>
            </a:pPr>
            <a:r>
              <a:rPr lang="en-US" altLang="en-US" sz="2800"/>
              <a:t>No, I believe there is no </a:t>
            </a:r>
            <a:r>
              <a:rPr lang="en-US" altLang="en-US" sz="2800">
                <a:solidFill>
                  <a:schemeClr val="folHlink"/>
                </a:solidFill>
              </a:rPr>
              <a:t>real</a:t>
            </a:r>
            <a:r>
              <a:rPr lang="en-US" altLang="en-US" sz="2800"/>
              <a:t> contradiction.</a:t>
            </a:r>
          </a:p>
          <a:p>
            <a:pPr lvl="1">
              <a:lnSpc>
                <a:spcPct val="90000"/>
              </a:lnSpc>
            </a:pPr>
            <a:r>
              <a:rPr lang="en-US" altLang="en-US" sz="2400"/>
              <a:t>I am a scientist who believes in God.</a:t>
            </a:r>
          </a:p>
          <a:p>
            <a:pPr lvl="1">
              <a:lnSpc>
                <a:spcPct val="90000"/>
              </a:lnSpc>
            </a:pPr>
            <a:r>
              <a:rPr lang="en-US" altLang="en-US" sz="2400"/>
              <a:t>I believe there is good evidence for the existence of the God revealed in the Bible.</a:t>
            </a:r>
          </a:p>
          <a:p>
            <a:pPr lvl="1">
              <a:lnSpc>
                <a:spcPct val="90000"/>
              </a:lnSpc>
            </a:pPr>
            <a:r>
              <a:rPr lang="en-US" altLang="en-US" sz="2400"/>
              <a:t>I believe there is a reasonable harmonization between nature and Scripture.</a:t>
            </a:r>
          </a:p>
        </p:txBody>
      </p:sp>
    </p:spTree>
    <p:custDataLst>
      <p:tags r:id="rId1"/>
    </p:custDataLst>
  </p:cSld>
  <p:clrMapOvr>
    <a:masterClrMapping/>
  </p:clrMapOvr>
  <p:transition advTm="279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The Problem Stated</a:t>
            </a:r>
          </a:p>
        </p:txBody>
      </p:sp>
      <p:sp>
        <p:nvSpPr>
          <p:cNvPr id="34819" name="Rectangle 3"/>
          <p:cNvSpPr>
            <a:spLocks noGrp="1" noChangeArrowheads="1"/>
          </p:cNvSpPr>
          <p:nvPr>
            <p:ph type="body" idx="1"/>
          </p:nvPr>
        </p:nvSpPr>
        <p:spPr/>
        <p:txBody>
          <a:bodyPr/>
          <a:lstStyle/>
          <a:p>
            <a:pPr>
              <a:lnSpc>
                <a:spcPct val="90000"/>
              </a:lnSpc>
            </a:pPr>
            <a:r>
              <a:rPr lang="en-US" altLang="en-US" sz="2800"/>
              <a:t>It is true that many scientists have interpreted nature so as to contradict the Bible.</a:t>
            </a:r>
          </a:p>
          <a:p>
            <a:pPr>
              <a:lnSpc>
                <a:spcPct val="90000"/>
              </a:lnSpc>
            </a:pPr>
            <a:r>
              <a:rPr lang="en-US" altLang="en-US" sz="2800"/>
              <a:t>Likewise many Bible believers have interpreted the Bible to contradict nature.</a:t>
            </a:r>
          </a:p>
          <a:p>
            <a:pPr>
              <a:lnSpc>
                <a:spcPct val="90000"/>
              </a:lnSpc>
            </a:pPr>
            <a:r>
              <a:rPr lang="en-US" altLang="en-US" sz="2800"/>
              <a:t>To see if there is any real contradiction, we must see what the Bible and nature actually say.</a:t>
            </a:r>
          </a:p>
          <a:p>
            <a:pPr>
              <a:lnSpc>
                <a:spcPct val="90000"/>
              </a:lnSpc>
            </a:pPr>
            <a:r>
              <a:rPr lang="en-US" altLang="en-US" sz="2800"/>
              <a:t>That</a:t>
            </a:r>
            <a:r>
              <a:rPr lang="en-US" altLang="en-US" sz="2800">
                <a:cs typeface="Tahoma" pitchFamily="34" charset="0"/>
              </a:rPr>
              <a:t>'</a:t>
            </a:r>
            <a:r>
              <a:rPr lang="en-US" altLang="en-US" sz="2800"/>
              <a:t>s what we want to do here.</a:t>
            </a:r>
          </a:p>
        </p:txBody>
      </p:sp>
    </p:spTree>
    <p:custDataLst>
      <p:tags r:id="rId1"/>
    </p:custDataLst>
  </p:cSld>
  <p:clrMapOvr>
    <a:masterClrMapping/>
  </p:clrMapOvr>
  <p:transition advTm="20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Cosmology</a:t>
            </a:r>
          </a:p>
        </p:txBody>
      </p:sp>
      <p:sp>
        <p:nvSpPr>
          <p:cNvPr id="35843" name="Rectangle 3"/>
          <p:cNvSpPr>
            <a:spLocks noGrp="1" noChangeArrowheads="1"/>
          </p:cNvSpPr>
          <p:nvPr>
            <p:ph type="body" idx="1"/>
          </p:nvPr>
        </p:nvSpPr>
        <p:spPr>
          <a:xfrm>
            <a:off x="1182688" y="2627313"/>
            <a:ext cx="7772400" cy="3505200"/>
          </a:xfrm>
        </p:spPr>
        <p:txBody>
          <a:bodyPr/>
          <a:lstStyle/>
          <a:p>
            <a:r>
              <a:rPr lang="en-US" altLang="en-US" sz="2800"/>
              <a:t>The Bible says there was a beginning, when God created heaven &amp; earth.</a:t>
            </a:r>
          </a:p>
          <a:p>
            <a:r>
              <a:rPr lang="en-US" altLang="en-US" sz="2800"/>
              <a:t>Until recently, many scientists have claimed the universe always existed.</a:t>
            </a:r>
          </a:p>
          <a:p>
            <a:r>
              <a:rPr lang="en-US" altLang="en-US" sz="2800"/>
              <a:t>Evidence now indicates that the universe began (from nothing) at a finite time in the past.</a:t>
            </a:r>
          </a:p>
          <a:p>
            <a:r>
              <a:rPr lang="en-US" altLang="en-US" sz="2800"/>
              <a:t>Nature says there was a beginning.</a:t>
            </a:r>
          </a:p>
        </p:txBody>
      </p:sp>
      <p:pic>
        <p:nvPicPr>
          <p:cNvPr id="35846" name="Picture 6" descr="Distantgalaxies"/>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953000" y="304800"/>
            <a:ext cx="3736975" cy="193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8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5843">
                                            <p:txEl>
                                              <p:pRg st="3" end="3"/>
                                            </p:txEl>
                                          </p:spTgt>
                                        </p:tgtEl>
                                        <p:attrNameLst>
                                          <p:attrName>style.visibility</p:attrName>
                                        </p:attrNameLst>
                                      </p:cBhvr>
                                      <p:to>
                                        <p:strVal val="visible"/>
                                      </p:to>
                                    </p:set>
                                    <p:anim calcmode="lin" valueType="num">
                                      <p:cBhvr additive="base">
                                        <p:cTn id="30"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Fine-Tuning</a:t>
            </a:r>
          </a:p>
        </p:txBody>
      </p:sp>
      <p:sp>
        <p:nvSpPr>
          <p:cNvPr id="36867" name="Rectangle 3"/>
          <p:cNvSpPr>
            <a:spLocks noGrp="1" noChangeArrowheads="1"/>
          </p:cNvSpPr>
          <p:nvPr>
            <p:ph type="body" idx="1"/>
          </p:nvPr>
        </p:nvSpPr>
        <p:spPr>
          <a:xfrm>
            <a:off x="1182688" y="2474913"/>
            <a:ext cx="7772400" cy="3657600"/>
          </a:xfrm>
        </p:spPr>
        <p:txBody>
          <a:bodyPr/>
          <a:lstStyle/>
          <a:p>
            <a:pPr>
              <a:lnSpc>
                <a:spcPct val="90000"/>
              </a:lnSpc>
            </a:pPr>
            <a:r>
              <a:rPr lang="en-US" altLang="en-US"/>
              <a:t>The Bible pictures God as having made the universe by His wisdom.</a:t>
            </a:r>
          </a:p>
          <a:p>
            <a:pPr>
              <a:lnSpc>
                <a:spcPct val="90000"/>
              </a:lnSpc>
            </a:pPr>
            <a:r>
              <a:rPr lang="en-US" altLang="en-US"/>
              <a:t>Scientists who are atheists claim the universe is the way it is by chance.</a:t>
            </a:r>
          </a:p>
          <a:p>
            <a:pPr>
              <a:lnSpc>
                <a:spcPct val="90000"/>
              </a:lnSpc>
            </a:pPr>
            <a:r>
              <a:rPr lang="en-US" altLang="en-US"/>
              <a:t>It now appears that the universe is marvelously adjusted to allow life to exist.</a:t>
            </a:r>
          </a:p>
          <a:p>
            <a:pPr>
              <a:lnSpc>
                <a:spcPct val="90000"/>
              </a:lnSpc>
            </a:pPr>
            <a:r>
              <a:rPr lang="en-US" altLang="en-US"/>
              <a:t>Nature says the universe is designed.</a:t>
            </a:r>
          </a:p>
        </p:txBody>
      </p:sp>
      <p:pic>
        <p:nvPicPr>
          <p:cNvPr id="36868" name="Picture 4" descr="atom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1943100"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53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Origin of the Earth</a:t>
            </a:r>
          </a:p>
        </p:txBody>
      </p:sp>
      <p:sp>
        <p:nvSpPr>
          <p:cNvPr id="37891" name="Rectangle 3"/>
          <p:cNvSpPr>
            <a:spLocks noGrp="1" noChangeArrowheads="1"/>
          </p:cNvSpPr>
          <p:nvPr>
            <p:ph type="body" idx="1"/>
          </p:nvPr>
        </p:nvSpPr>
        <p:spPr>
          <a:xfrm>
            <a:off x="1479550" y="2362200"/>
            <a:ext cx="7626350" cy="4191000"/>
          </a:xfrm>
        </p:spPr>
        <p:txBody>
          <a:bodyPr/>
          <a:lstStyle/>
          <a:p>
            <a:r>
              <a:rPr lang="en-US" altLang="en-US" sz="2800"/>
              <a:t>Bible believers often claim the earth was made instantly in its finished form just a few thousand years ago.</a:t>
            </a:r>
          </a:p>
          <a:p>
            <a:r>
              <a:rPr lang="en-US" altLang="en-US" sz="2800"/>
              <a:t>Nature seems to teach the earth had a long history before it reached its present form.</a:t>
            </a:r>
          </a:p>
          <a:p>
            <a:r>
              <a:rPr lang="en-US" altLang="en-US" sz="2800"/>
              <a:t>The Biblical account of creation in Genesis One is consistent with this evidence from astronomy and geology.</a:t>
            </a:r>
          </a:p>
        </p:txBody>
      </p:sp>
      <p:pic>
        <p:nvPicPr>
          <p:cNvPr id="37892" name="Picture 4" descr="eart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079625" cy="2079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64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additive="base">
                                        <p:cTn id="12"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Origin of Life</a:t>
            </a:r>
          </a:p>
        </p:txBody>
      </p:sp>
      <p:sp>
        <p:nvSpPr>
          <p:cNvPr id="38915" name="Rectangle 3"/>
          <p:cNvSpPr>
            <a:spLocks noGrp="1" noChangeArrowheads="1"/>
          </p:cNvSpPr>
          <p:nvPr>
            <p:ph type="body" idx="1"/>
          </p:nvPr>
        </p:nvSpPr>
        <p:spPr>
          <a:xfrm>
            <a:off x="1479550" y="2362200"/>
            <a:ext cx="7626350" cy="4114800"/>
          </a:xfrm>
        </p:spPr>
        <p:txBody>
          <a:bodyPr/>
          <a:lstStyle/>
          <a:p>
            <a:r>
              <a:rPr lang="en-US" altLang="en-US" sz="2800"/>
              <a:t>The Bible says that God created life.</a:t>
            </a:r>
          </a:p>
          <a:p>
            <a:r>
              <a:rPr lang="en-US" altLang="en-US" sz="2800"/>
              <a:t>Some scientists claim that life arose from non-life by purely natural processes.</a:t>
            </a:r>
          </a:p>
          <a:p>
            <a:r>
              <a:rPr lang="en-US" altLang="en-US" sz="2800"/>
              <a:t>The complex functionality of living things seems clearly to surpass what could happen by chance in our universe.</a:t>
            </a:r>
          </a:p>
          <a:p>
            <a:r>
              <a:rPr lang="en-US" altLang="en-US" sz="2800"/>
              <a:t>Nature points to something beyond itself in containing the phenomenon we call </a:t>
            </a:r>
            <a:r>
              <a:rPr lang="en-US" altLang="en-US" sz="2800">
                <a:cs typeface="Tahoma" pitchFamily="34" charset="0"/>
              </a:rPr>
              <a:t>'</a:t>
            </a:r>
            <a:r>
              <a:rPr lang="en-US" altLang="en-US" sz="2800"/>
              <a:t>life.</a:t>
            </a:r>
            <a:r>
              <a:rPr lang="en-US" altLang="en-US" sz="2800">
                <a:cs typeface="Tahoma" pitchFamily="34" charset="0"/>
              </a:rPr>
              <a:t>'</a:t>
            </a:r>
          </a:p>
        </p:txBody>
      </p:sp>
      <p:pic>
        <p:nvPicPr>
          <p:cNvPr id="38916" name="Picture 4" descr="e-coliflag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85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additive="base">
                                        <p:cTn id="12"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 calcmode="lin" valueType="num">
                                      <p:cBhvr additive="base">
                                        <p:cTn id="18"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8915">
                                            <p:txEl>
                                              <p:pRg st="3" end="3"/>
                                            </p:txEl>
                                          </p:spTgt>
                                        </p:tgtEl>
                                        <p:attrNameLst>
                                          <p:attrName>style.visibility</p:attrName>
                                        </p:attrNameLst>
                                      </p:cBhvr>
                                      <p:to>
                                        <p:strVal val="visible"/>
                                      </p:to>
                                    </p:set>
                                    <p:anim calcmode="lin" valueType="num">
                                      <p:cBhvr additive="base">
                                        <p:cTn id="30"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The Diversity </a:t>
            </a:r>
            <a:br>
              <a:rPr lang="en-US" altLang="en-US"/>
            </a:br>
            <a:r>
              <a:rPr lang="en-US" altLang="en-US"/>
              <a:t>of Life</a:t>
            </a:r>
          </a:p>
        </p:txBody>
      </p:sp>
      <p:sp>
        <p:nvSpPr>
          <p:cNvPr id="39939" name="Rectangle 3"/>
          <p:cNvSpPr>
            <a:spLocks noGrp="1" noChangeArrowheads="1"/>
          </p:cNvSpPr>
          <p:nvPr>
            <p:ph type="body" idx="1"/>
          </p:nvPr>
        </p:nvSpPr>
        <p:spPr>
          <a:xfrm>
            <a:off x="1479550" y="2286000"/>
            <a:ext cx="7626350" cy="4114800"/>
          </a:xfrm>
        </p:spPr>
        <p:txBody>
          <a:bodyPr/>
          <a:lstStyle/>
          <a:p>
            <a:r>
              <a:rPr lang="en-US" altLang="en-US" sz="2800"/>
              <a:t>The Bible says God made the diverse living things, but does not give us much information about how He did so.</a:t>
            </a:r>
          </a:p>
          <a:p>
            <a:r>
              <a:rPr lang="en-US" altLang="en-US" sz="2800"/>
              <a:t>Many scientists claim that all the variety of life evolved from the simplest living things by purely mindless, random processes.</a:t>
            </a:r>
          </a:p>
          <a:p>
            <a:r>
              <a:rPr lang="en-US" altLang="en-US" sz="2800"/>
              <a:t>Detailed studies of the fossil record and of current life point to some sort of intelligent guidance or intervention.</a:t>
            </a:r>
          </a:p>
        </p:txBody>
      </p:sp>
      <p:pic>
        <p:nvPicPr>
          <p:cNvPr id="39940" name="Picture 4" descr="Progressio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562600" y="304800"/>
            <a:ext cx="3328988" cy="1736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22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additive="base">
                                        <p:cTn id="12"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additive="base">
                                        <p:cTn id="18"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39">
                                            <p:txEl>
                                              <p:pRg st="2" end="2"/>
                                            </p:txEl>
                                          </p:spTgt>
                                        </p:tgtEl>
                                        <p:attrNameLst>
                                          <p:attrName>style.visibility</p:attrName>
                                        </p:attrNameLst>
                                      </p:cBhvr>
                                      <p:to>
                                        <p:strVal val="visible"/>
                                      </p:to>
                                    </p:set>
                                    <p:anim calcmode="lin" valueType="num">
                                      <p:cBhvr additive="base">
                                        <p:cTn id="24"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3|1"/>
</p:tagLst>
</file>

<file path=ppt/tags/tag10.xml><?xml version="1.0" encoding="utf-8"?>
<p:tagLst xmlns:a="http://schemas.openxmlformats.org/drawingml/2006/main" xmlns:r="http://schemas.openxmlformats.org/officeDocument/2006/relationships" xmlns:p="http://schemas.openxmlformats.org/presentationml/2006/main">
  <p:tag name="TIMING" val="|0.1|2.5|3.9|3.8|34.1"/>
</p:tagLst>
</file>

<file path=ppt/tags/tag11.xml><?xml version="1.0" encoding="utf-8"?>
<p:tagLst xmlns:a="http://schemas.openxmlformats.org/drawingml/2006/main" xmlns:r="http://schemas.openxmlformats.org/officeDocument/2006/relationships" xmlns:p="http://schemas.openxmlformats.org/presentationml/2006/main">
  <p:tag name="TIMING" val="|27.8|4.6|9.3|10.8|16.1|29.2"/>
</p:tagLst>
</file>

<file path=ppt/tags/tag12.xml><?xml version="1.0" encoding="utf-8"?>
<p:tagLst xmlns:a="http://schemas.openxmlformats.org/drawingml/2006/main" xmlns:r="http://schemas.openxmlformats.org/officeDocument/2006/relationships" xmlns:p="http://schemas.openxmlformats.org/presentationml/2006/main">
  <p:tag name="TIMING" val="|1.1|0.9|5.6|10.5|29.6|4.6|34.7"/>
</p:tagLst>
</file>

<file path=ppt/tags/tag13.xml><?xml version="1.0" encoding="utf-8"?>
<p:tagLst xmlns:a="http://schemas.openxmlformats.org/drawingml/2006/main" xmlns:r="http://schemas.openxmlformats.org/officeDocument/2006/relationships" xmlns:p="http://schemas.openxmlformats.org/presentationml/2006/main">
  <p:tag name="TIMING" val="|0.2|2.2|18.3|9.4|7.2|4|56.9"/>
</p:tagLst>
</file>

<file path=ppt/tags/tag14.xml><?xml version="1.0" encoding="utf-8"?>
<p:tagLst xmlns:a="http://schemas.openxmlformats.org/drawingml/2006/main" xmlns:r="http://schemas.openxmlformats.org/officeDocument/2006/relationships" xmlns:p="http://schemas.openxmlformats.org/presentationml/2006/main">
  <p:tag name="TIMING" val="|0.4|0.8|2.7|19.5|6.2|1.7|4.1"/>
</p:tagLst>
</file>

<file path=ppt/tags/tag15.xml><?xml version="1.0" encoding="utf-8"?>
<p:tagLst xmlns:a="http://schemas.openxmlformats.org/drawingml/2006/main" xmlns:r="http://schemas.openxmlformats.org/officeDocument/2006/relationships" xmlns:p="http://schemas.openxmlformats.org/presentationml/2006/main">
  <p:tag name="TIMING" val="|0.6|3.9|1.1|1.5|2.4|3.9|6.6"/>
</p:tagLst>
</file>

<file path=ppt/tags/tag16.xml><?xml version="1.0" encoding="utf-8"?>
<p:tagLst xmlns:a="http://schemas.openxmlformats.org/drawingml/2006/main" xmlns:r="http://schemas.openxmlformats.org/officeDocument/2006/relationships" xmlns:p="http://schemas.openxmlformats.org/presentationml/2006/main">
  <p:tag name="TIMING" val="|0.4|20.4|3.2|3.2|3.2|4.6|22.7"/>
</p:tagLst>
</file>

<file path=ppt/tags/tag17.xml><?xml version="1.0" encoding="utf-8"?>
<p:tagLst xmlns:a="http://schemas.openxmlformats.org/drawingml/2006/main" xmlns:r="http://schemas.openxmlformats.org/officeDocument/2006/relationships" xmlns:p="http://schemas.openxmlformats.org/presentationml/2006/main">
  <p:tag name="TIMING" val="|0.5|2|2.3"/>
</p:tagLst>
</file>

<file path=ppt/tags/tag2.xml><?xml version="1.0" encoding="utf-8"?>
<p:tagLst xmlns:a="http://schemas.openxmlformats.org/drawingml/2006/main" xmlns:r="http://schemas.openxmlformats.org/officeDocument/2006/relationships" xmlns:p="http://schemas.openxmlformats.org/presentationml/2006/main">
  <p:tag name="TIMING" val="|1.3|0.8"/>
</p:tagLst>
</file>

<file path=ppt/tags/tag3.xml><?xml version="1.0" encoding="utf-8"?>
<p:tagLst xmlns:a="http://schemas.openxmlformats.org/drawingml/2006/main" xmlns:r="http://schemas.openxmlformats.org/officeDocument/2006/relationships" xmlns:p="http://schemas.openxmlformats.org/presentationml/2006/main">
  <p:tag name="TIMING" val="|0.4|6.8|4.3|3.1|2.4|4.7"/>
</p:tagLst>
</file>

<file path=ppt/tags/tag4.xml><?xml version="1.0" encoding="utf-8"?>
<p:tagLst xmlns:a="http://schemas.openxmlformats.org/drawingml/2006/main" xmlns:r="http://schemas.openxmlformats.org/officeDocument/2006/relationships" xmlns:p="http://schemas.openxmlformats.org/presentationml/2006/main">
  <p:tag name="TIMING" val="|0.3|4.5|6.6|4.5"/>
</p:tagLst>
</file>

<file path=ppt/tags/tag5.xml><?xml version="1.0" encoding="utf-8"?>
<p:tagLst xmlns:a="http://schemas.openxmlformats.org/drawingml/2006/main" xmlns:r="http://schemas.openxmlformats.org/officeDocument/2006/relationships" xmlns:p="http://schemas.openxmlformats.org/presentationml/2006/main">
  <p:tag name="TIMING" val="|0.9|1.8|3.9|6|9"/>
</p:tagLst>
</file>

<file path=ppt/tags/tag6.xml><?xml version="1.0" encoding="utf-8"?>
<p:tagLst xmlns:a="http://schemas.openxmlformats.org/drawingml/2006/main" xmlns:r="http://schemas.openxmlformats.org/officeDocument/2006/relationships" xmlns:p="http://schemas.openxmlformats.org/presentationml/2006/main">
  <p:tag name="TIMING" val="|1.1|0.9|3|7.6|37.2"/>
</p:tagLst>
</file>

<file path=ppt/tags/tag7.xml><?xml version="1.0" encoding="utf-8"?>
<p:tagLst xmlns:a="http://schemas.openxmlformats.org/drawingml/2006/main" xmlns:r="http://schemas.openxmlformats.org/officeDocument/2006/relationships" xmlns:p="http://schemas.openxmlformats.org/presentationml/2006/main">
  <p:tag name="TIMING" val="|0.7|1.3|5.6|6.7"/>
</p:tagLst>
</file>

<file path=ppt/tags/tag8.xml><?xml version="1.0" encoding="utf-8"?>
<p:tagLst xmlns:a="http://schemas.openxmlformats.org/drawingml/2006/main" xmlns:r="http://schemas.openxmlformats.org/officeDocument/2006/relationships" xmlns:p="http://schemas.openxmlformats.org/presentationml/2006/main">
  <p:tag name="TIMING" val="|0.3|1.2|3|5.9|7.5"/>
</p:tagLst>
</file>

<file path=ppt/tags/tag9.xml><?xml version="1.0" encoding="utf-8"?>
<p:tagLst xmlns:a="http://schemas.openxmlformats.org/drawingml/2006/main" xmlns:r="http://schemas.openxmlformats.org/officeDocument/2006/relationships" xmlns:p="http://schemas.openxmlformats.org/presentationml/2006/main">
  <p:tag name="TIMING" val="|1|1.1|5.4|10.4"/>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120</TotalTime>
  <Words>876</Words>
  <Application>Microsoft Office PowerPoint</Application>
  <PresentationFormat>On-screen Show (4:3)</PresentationFormat>
  <Paragraphs>89</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Blends</vt:lpstr>
      <vt:lpstr>Creation, Science &amp; the Bible</vt:lpstr>
      <vt:lpstr>The Bible's  Opening Words</vt:lpstr>
      <vt:lpstr>The Problem Stated</vt:lpstr>
      <vt:lpstr>The Problem Stated</vt:lpstr>
      <vt:lpstr>Cosmology</vt:lpstr>
      <vt:lpstr>Fine-Tuning</vt:lpstr>
      <vt:lpstr>Origin of the Earth</vt:lpstr>
      <vt:lpstr>Origin of Life</vt:lpstr>
      <vt:lpstr>The Diversity  of Life</vt:lpstr>
      <vt:lpstr>The Origin  of Humans</vt:lpstr>
      <vt:lpstr>A Tour of Genesis One, Comparing Nature &amp; Scripture</vt:lpstr>
      <vt:lpstr>Tour of Genesis</vt:lpstr>
      <vt:lpstr>Tour of Genesis</vt:lpstr>
      <vt:lpstr>Tour of Genesis</vt:lpstr>
      <vt:lpstr>Conclusions</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Science &amp; the Bible</dc:title>
  <dc:creator>RC Newman</dc:creator>
  <cp:lastModifiedBy>Newman</cp:lastModifiedBy>
  <cp:revision>83</cp:revision>
  <cp:lastPrinted>1601-01-01T00:00:00Z</cp:lastPrinted>
  <dcterms:created xsi:type="dcterms:W3CDTF">2003-09-18T14:13:13Z</dcterms:created>
  <dcterms:modified xsi:type="dcterms:W3CDTF">2015-07-03T14:33:56Z</dcterms:modified>
</cp:coreProperties>
</file>