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08"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9" r:id="rId55"/>
    <p:sldId id="310" r:id="rId56"/>
    <p:sldId id="311" r:id="rId57"/>
    <p:sldId id="312" r:id="rId58"/>
    <p:sldId id="313" r:id="rId59"/>
    <p:sldId id="314" r:id="rId60"/>
    <p:sldId id="315" r:id="rId61"/>
  </p:sldIdLst>
  <p:sldSz cx="9144000" cy="6858000" type="screen4x3"/>
  <p:notesSz cx="6858000" cy="9144000"/>
  <p:defaultTextStyle>
    <a:defPPr>
      <a:defRPr lang="en-US"/>
    </a:defPPr>
    <a:lvl1pPr algn="l" rtl="0" eaLnBrk="0" fontAlgn="base" hangingPunct="0">
      <a:spcBef>
        <a:spcPct val="0"/>
      </a:spcBef>
      <a:spcAft>
        <a:spcPct val="0"/>
      </a:spcAft>
      <a:defRPr kern="1200" baseline="-25000">
        <a:solidFill>
          <a:schemeClr val="tx1"/>
        </a:solidFill>
        <a:latin typeface="Arial" charset="0"/>
        <a:ea typeface="+mn-ea"/>
        <a:cs typeface="+mn-cs"/>
      </a:defRPr>
    </a:lvl1pPr>
    <a:lvl2pPr marL="457200" algn="l" rtl="0" eaLnBrk="0" fontAlgn="base" hangingPunct="0">
      <a:spcBef>
        <a:spcPct val="0"/>
      </a:spcBef>
      <a:spcAft>
        <a:spcPct val="0"/>
      </a:spcAft>
      <a:defRPr kern="1200" baseline="-25000">
        <a:solidFill>
          <a:schemeClr val="tx1"/>
        </a:solidFill>
        <a:latin typeface="Arial" charset="0"/>
        <a:ea typeface="+mn-ea"/>
        <a:cs typeface="+mn-cs"/>
      </a:defRPr>
    </a:lvl2pPr>
    <a:lvl3pPr marL="914400" algn="l" rtl="0" eaLnBrk="0" fontAlgn="base" hangingPunct="0">
      <a:spcBef>
        <a:spcPct val="0"/>
      </a:spcBef>
      <a:spcAft>
        <a:spcPct val="0"/>
      </a:spcAft>
      <a:defRPr kern="1200" baseline="-25000">
        <a:solidFill>
          <a:schemeClr val="tx1"/>
        </a:solidFill>
        <a:latin typeface="Arial" charset="0"/>
        <a:ea typeface="+mn-ea"/>
        <a:cs typeface="+mn-cs"/>
      </a:defRPr>
    </a:lvl3pPr>
    <a:lvl4pPr marL="1371600" algn="l" rtl="0" eaLnBrk="0" fontAlgn="base" hangingPunct="0">
      <a:spcBef>
        <a:spcPct val="0"/>
      </a:spcBef>
      <a:spcAft>
        <a:spcPct val="0"/>
      </a:spcAft>
      <a:defRPr kern="1200" baseline="-25000">
        <a:solidFill>
          <a:schemeClr val="tx1"/>
        </a:solidFill>
        <a:latin typeface="Arial" charset="0"/>
        <a:ea typeface="+mn-ea"/>
        <a:cs typeface="+mn-cs"/>
      </a:defRPr>
    </a:lvl4pPr>
    <a:lvl5pPr marL="1828800" algn="l" rtl="0" eaLnBrk="0" fontAlgn="base" hangingPunct="0">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6858000"/>
            <a:chOff x="0" y="0"/>
            <a:chExt cx="5760" cy="4320"/>
          </a:xfrm>
        </p:grpSpPr>
        <p:sp>
          <p:nvSpPr>
            <p:cNvPr id="1024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aseline="0">
                <a:latin typeface="Times New Roman" pitchFamily="18" charset="0"/>
              </a:endParaRPr>
            </a:p>
          </p:txBody>
        </p:sp>
        <p:sp>
          <p:nvSpPr>
            <p:cNvPr id="1024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grpSp>
          <p:nvGrpSpPr>
            <p:cNvPr id="10245" name="Group 5"/>
            <p:cNvGrpSpPr>
              <a:grpSpLocks/>
            </p:cNvGrpSpPr>
            <p:nvPr/>
          </p:nvGrpSpPr>
          <p:grpSpPr bwMode="auto">
            <a:xfrm>
              <a:off x="0" y="672"/>
              <a:ext cx="1806" cy="1989"/>
              <a:chOff x="0" y="672"/>
              <a:chExt cx="1806" cy="1989"/>
            </a:xfrm>
          </p:grpSpPr>
          <p:sp>
            <p:nvSpPr>
              <p:cNvPr id="1024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4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4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4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5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5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5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5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5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1025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grpSp>
      </p:grpSp>
      <p:sp>
        <p:nvSpPr>
          <p:cNvPr id="10256" name="Rectangle 16"/>
          <p:cNvSpPr>
            <a:spLocks noGrp="1" noChangeArrowheads="1"/>
          </p:cNvSpPr>
          <p:nvPr>
            <p:ph type="dt" sz="half" idx="2"/>
          </p:nvPr>
        </p:nvSpPr>
        <p:spPr>
          <a:xfrm>
            <a:off x="457200" y="6248400"/>
            <a:ext cx="2133600" cy="457200"/>
          </a:xfrm>
        </p:spPr>
        <p:txBody>
          <a:bodyPr/>
          <a:lstStyle>
            <a:lvl1pPr>
              <a:defRPr/>
            </a:lvl1pPr>
          </a:lstStyle>
          <a:p>
            <a:endParaRPr lang="en-US" altLang="en-US"/>
          </a:p>
        </p:txBody>
      </p:sp>
      <p:sp>
        <p:nvSpPr>
          <p:cNvPr id="10257" name="Rectangle 17"/>
          <p:cNvSpPr>
            <a:spLocks noGrp="1" noChangeArrowheads="1"/>
          </p:cNvSpPr>
          <p:nvPr>
            <p:ph type="ftr" sz="quarter" idx="3"/>
          </p:nvPr>
        </p:nvSpPr>
        <p:spPr/>
        <p:txBody>
          <a:bodyPr/>
          <a:lstStyle>
            <a:lvl1pPr>
              <a:defRPr/>
            </a:lvl1pPr>
          </a:lstStyle>
          <a:p>
            <a:endParaRPr lang="en-US" altLang="en-US"/>
          </a:p>
        </p:txBody>
      </p:sp>
      <p:sp>
        <p:nvSpPr>
          <p:cNvPr id="10258" name="Rectangle 18"/>
          <p:cNvSpPr>
            <a:spLocks noGrp="1" noChangeArrowheads="1"/>
          </p:cNvSpPr>
          <p:nvPr>
            <p:ph type="sldNum" sz="quarter" idx="4"/>
          </p:nvPr>
        </p:nvSpPr>
        <p:spPr/>
        <p:txBody>
          <a:bodyPr/>
          <a:lstStyle>
            <a:lvl1pPr>
              <a:defRPr/>
            </a:lvl1pPr>
          </a:lstStyle>
          <a:p>
            <a:fld id="{5A9E3595-FCF5-4D59-9F60-BE1B4ECEB9CA}" type="slidenum">
              <a:rPr lang="en-US" altLang="en-US"/>
              <a:pPr/>
              <a:t>‹#›</a:t>
            </a:fld>
            <a:endParaRPr lang="en-US" altLang="en-US"/>
          </a:p>
        </p:txBody>
      </p:sp>
      <p:sp>
        <p:nvSpPr>
          <p:cNvPr id="1025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altLang="en-US" noProof="0" smtClean="0"/>
              <a:t>Click to edit Master title style</a:t>
            </a:r>
          </a:p>
        </p:txBody>
      </p:sp>
      <p:sp>
        <p:nvSpPr>
          <p:cNvPr id="1026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4501B338-9C13-420C-95F9-EA934FB3738D}"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960656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34671B53-0646-40E8-A40F-6CFFAA3A59E0}"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261279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60DCA302-9DBD-46DA-BE4C-01DB9081627F}" type="slidenum">
              <a:rPr lang="en-US" altLang="en-US"/>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ltLang="en-US"/>
          </a:p>
        </p:txBody>
      </p:sp>
    </p:spTree>
    <p:extLst>
      <p:ext uri="{BB962C8B-B14F-4D97-AF65-F5344CB8AC3E}">
        <p14:creationId xmlns:p14="http://schemas.microsoft.com/office/powerpoint/2010/main" val="49673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552E484-717A-4BBC-87AD-3793F224681A}"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65667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B6CC6C6B-F015-40AE-8B84-BEB9F1CDAB63}" type="slidenum">
              <a:rPr lang="en-US" altLang="en-US"/>
              <a:pPr/>
              <a:t>‹#›</a:t>
            </a:fld>
            <a:endParaRPr lang="en-US" altLang="en-US"/>
          </a:p>
        </p:txBody>
      </p:sp>
      <p:sp>
        <p:nvSpPr>
          <p:cNvPr id="6" name="Date Placeholder 5"/>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30021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4D7C7F72-7DB3-40E1-9509-B90EA876E255}"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333796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9AB25FC9-C01E-4A18-8121-DAE8AEDE545F}" type="slidenum">
              <a:rPr lang="en-US" altLang="en-US"/>
              <a:pPr/>
              <a:t>‹#›</a:t>
            </a:fld>
            <a:endParaRPr lang="en-US" altLang="en-US"/>
          </a:p>
        </p:txBody>
      </p:sp>
      <p:sp>
        <p:nvSpPr>
          <p:cNvPr id="9" name="Date Placeholder 8"/>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79665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D859515A-35A6-4D3B-95CB-2D1E0B87203D}" type="slidenum">
              <a:rPr lang="en-US" altLang="en-US"/>
              <a:pPr/>
              <a:t>‹#›</a:t>
            </a:fld>
            <a:endParaRPr lang="en-US" altLang="en-US"/>
          </a:p>
        </p:txBody>
      </p:sp>
      <p:sp>
        <p:nvSpPr>
          <p:cNvPr id="5" name="Date Placeholder 4"/>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253546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A8DF0A68-81A7-463B-82D6-6F0F2BBCFF50}" type="slidenum">
              <a:rPr lang="en-US" altLang="en-US"/>
              <a:pPr/>
              <a:t>‹#›</a:t>
            </a:fld>
            <a:endParaRPr lang="en-US" altLang="en-US"/>
          </a:p>
        </p:txBody>
      </p:sp>
      <p:sp>
        <p:nvSpPr>
          <p:cNvPr id="4" name="Date Placeholder 3"/>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73853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C12191B-A7EE-4AE9-A29B-9BA29E12C2FB}"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292456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7AF1BCF8-54B5-4AE5-B79F-D8B7886B5FAB}" type="slidenum">
              <a:rPr lang="en-US" altLang="en-US"/>
              <a:pPr/>
              <a:t>‹#›</a:t>
            </a:fld>
            <a:endParaRPr lang="en-US" altLang="en-US"/>
          </a:p>
        </p:txBody>
      </p:sp>
      <p:sp>
        <p:nvSpPr>
          <p:cNvPr id="7" name="Date Placeholder 6"/>
          <p:cNvSpPr>
            <a:spLocks noGrp="1"/>
          </p:cNvSpPr>
          <p:nvPr>
            <p:ph type="dt" sz="half" idx="12"/>
          </p:nvPr>
        </p:nvSpPr>
        <p:spPr/>
        <p:txBody>
          <a:bodyPr/>
          <a:lstStyle>
            <a:lvl1pPr>
              <a:defRPr/>
            </a:lvl1pPr>
          </a:lstStyle>
          <a:p>
            <a:endParaRPr lang="en-US" altLang="en-US"/>
          </a:p>
        </p:txBody>
      </p:sp>
    </p:spTree>
    <p:extLst>
      <p:ext uri="{BB962C8B-B14F-4D97-AF65-F5344CB8AC3E}">
        <p14:creationId xmlns:p14="http://schemas.microsoft.com/office/powerpoint/2010/main" val="19893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baseline="0"/>
            </a:lvl1pPr>
          </a:lstStyle>
          <a:p>
            <a:endParaRPr lang="en-US" altLang="en-US"/>
          </a:p>
        </p:txBody>
      </p:sp>
      <p:sp>
        <p:nvSpPr>
          <p:cNvPr id="921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aseline="0">
                <a:latin typeface="Arial Black" pitchFamily="34" charset="0"/>
              </a:defRPr>
            </a:lvl1pPr>
          </a:lstStyle>
          <a:p>
            <a:fld id="{45244CC2-D6C4-458E-A865-63E675168E43}" type="slidenum">
              <a:rPr lang="en-US" altLang="en-US"/>
              <a:pPr/>
              <a:t>‹#›</a:t>
            </a:fld>
            <a:endParaRPr lang="en-US" altLang="en-US"/>
          </a:p>
        </p:txBody>
      </p:sp>
      <p:grpSp>
        <p:nvGrpSpPr>
          <p:cNvPr id="9220" name="Group 4"/>
          <p:cNvGrpSpPr>
            <a:grpSpLocks/>
          </p:cNvGrpSpPr>
          <p:nvPr/>
        </p:nvGrpSpPr>
        <p:grpSpPr bwMode="auto">
          <a:xfrm>
            <a:off x="0" y="0"/>
            <a:ext cx="9144000" cy="546100"/>
            <a:chOff x="0" y="0"/>
            <a:chExt cx="5760" cy="344"/>
          </a:xfrm>
        </p:grpSpPr>
        <p:sp>
          <p:nvSpPr>
            <p:cNvPr id="922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baseline="0">
                <a:latin typeface="Times New Roman" pitchFamily="18" charset="0"/>
              </a:endParaRPr>
            </a:p>
          </p:txBody>
        </p:sp>
        <p:sp>
          <p:nvSpPr>
            <p:cNvPr id="922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922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solidFill>
                  <a:schemeClr val="hlink"/>
                </a:solidFill>
              </a:endParaRPr>
            </a:p>
          </p:txBody>
        </p:sp>
        <p:sp>
          <p:nvSpPr>
            <p:cNvPr id="922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solidFill>
                  <a:schemeClr val="hlink"/>
                </a:solidFill>
              </a:endParaRPr>
            </a:p>
          </p:txBody>
        </p:sp>
        <p:sp>
          <p:nvSpPr>
            <p:cNvPr id="922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solidFill>
                  <a:schemeClr val="accent2"/>
                </a:solidFill>
              </a:endParaRPr>
            </a:p>
          </p:txBody>
        </p:sp>
        <p:sp>
          <p:nvSpPr>
            <p:cNvPr id="922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solidFill>
                  <a:schemeClr val="hlink"/>
                </a:solidFill>
              </a:endParaRPr>
            </a:p>
          </p:txBody>
        </p:sp>
        <p:sp>
          <p:nvSpPr>
            <p:cNvPr id="922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400" baseline="0">
                <a:latin typeface="Times New Roman" pitchFamily="18" charset="0"/>
              </a:endParaRPr>
            </a:p>
          </p:txBody>
        </p:sp>
        <p:sp>
          <p:nvSpPr>
            <p:cNvPr id="922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solidFill>
                  <a:schemeClr val="accent2"/>
                </a:solidFill>
              </a:endParaRPr>
            </a:p>
          </p:txBody>
        </p:sp>
        <p:sp>
          <p:nvSpPr>
            <p:cNvPr id="922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aseline="0">
                <a:solidFill>
                  <a:schemeClr val="accent2"/>
                </a:solidFill>
              </a:endParaRPr>
            </a:p>
          </p:txBody>
        </p:sp>
      </p:grpSp>
      <p:sp>
        <p:nvSpPr>
          <p:cNvPr id="9230"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31"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3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aseline="0"/>
            </a:lvl1pPr>
          </a:lstStyle>
          <a:p>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a:t>Cracking </a:t>
            </a:r>
            <a:br>
              <a:rPr lang="en-US" altLang="en-US"/>
            </a:br>
            <a:r>
              <a:rPr lang="en-US" altLang="en-US">
                <a:cs typeface="Arial" charset="0"/>
              </a:rPr>
              <a:t>'</a:t>
            </a:r>
            <a:r>
              <a:rPr lang="en-US" altLang="en-US"/>
              <a:t>The Bible Code</a:t>
            </a:r>
            <a:r>
              <a:rPr lang="en-US" altLang="en-US">
                <a:cs typeface="Arial" charset="0"/>
              </a:rPr>
              <a:t>'</a:t>
            </a:r>
          </a:p>
        </p:txBody>
      </p:sp>
      <p:sp>
        <p:nvSpPr>
          <p:cNvPr id="2051" name="Rectangle 3"/>
          <p:cNvSpPr>
            <a:spLocks noGrp="1" noChangeArrowheads="1"/>
          </p:cNvSpPr>
          <p:nvPr>
            <p:ph type="subTitle" idx="1"/>
          </p:nvPr>
        </p:nvSpPr>
        <p:spPr/>
        <p:txBody>
          <a:bodyPr/>
          <a:lstStyle/>
          <a:p>
            <a:r>
              <a:rPr lang="en-US" altLang="en-US"/>
              <a:t>Robert C. Newman</a:t>
            </a:r>
          </a:p>
        </p:txBody>
      </p:sp>
      <p:pic>
        <p:nvPicPr>
          <p:cNvPr id="2" name="CrackBibleCod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33400" y="5791200"/>
            <a:ext cx="609600" cy="609600"/>
          </a:xfrm>
          <a:prstGeom prst="rect">
            <a:avLst/>
          </a:prstGeom>
        </p:spPr>
      </p:pic>
    </p:spTree>
    <p:custDataLst>
      <p:tags r:id="rId1"/>
    </p:custDataLst>
  </p:cSld>
  <p:clrMapOvr>
    <a:masterClrMapping/>
  </p:clrMapOvr>
  <p:transition advTm="3319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8"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Failed Predictions</a:t>
            </a:r>
          </a:p>
        </p:txBody>
      </p:sp>
      <p:sp>
        <p:nvSpPr>
          <p:cNvPr id="21507" name="Rectangle 3"/>
          <p:cNvSpPr>
            <a:spLocks noGrp="1" noChangeArrowheads="1"/>
          </p:cNvSpPr>
          <p:nvPr>
            <p:ph type="body" idx="1"/>
          </p:nvPr>
        </p:nvSpPr>
        <p:spPr/>
        <p:txBody>
          <a:bodyPr/>
          <a:lstStyle/>
          <a:p>
            <a:pPr>
              <a:lnSpc>
                <a:spcPct val="80000"/>
              </a:lnSpc>
            </a:pPr>
            <a:r>
              <a:rPr lang="en-US" altLang="en-US" sz="2800"/>
              <a:t>I would not want to make any large use of this sort of qualification given the Bible</a:t>
            </a:r>
            <a:r>
              <a:rPr lang="en-US" altLang="en-US" sz="2800">
                <a:cs typeface="Arial" charset="0"/>
              </a:rPr>
              <a:t>'</a:t>
            </a:r>
            <a:r>
              <a:rPr lang="en-US" altLang="en-US" sz="2800"/>
              <a:t>s emphasis on:</a:t>
            </a:r>
          </a:p>
          <a:p>
            <a:pPr lvl="1">
              <a:lnSpc>
                <a:spcPct val="80000"/>
              </a:lnSpc>
            </a:pPr>
            <a:r>
              <a:rPr lang="en-US" altLang="en-US" sz="2400"/>
              <a:t>God</a:t>
            </a:r>
            <a:r>
              <a:rPr lang="en-US" altLang="en-US" sz="2400">
                <a:cs typeface="Arial" charset="0"/>
              </a:rPr>
              <a:t>'</a:t>
            </a:r>
            <a:r>
              <a:rPr lang="en-US" altLang="en-US" sz="2400"/>
              <a:t>s foreknowledge</a:t>
            </a:r>
          </a:p>
          <a:p>
            <a:pPr lvl="1">
              <a:lnSpc>
                <a:spcPct val="80000"/>
              </a:lnSpc>
            </a:pPr>
            <a:r>
              <a:rPr lang="en-US" altLang="en-US" sz="2400"/>
              <a:t>God</a:t>
            </a:r>
            <a:r>
              <a:rPr lang="en-US" altLang="en-US" sz="2400">
                <a:cs typeface="Arial" charset="0"/>
              </a:rPr>
              <a:t>'</a:t>
            </a:r>
            <a:r>
              <a:rPr lang="en-US" altLang="en-US" sz="2400"/>
              <a:t>s control of history</a:t>
            </a:r>
          </a:p>
          <a:p>
            <a:pPr lvl="1">
              <a:lnSpc>
                <a:spcPct val="80000"/>
              </a:lnSpc>
            </a:pPr>
            <a:r>
              <a:rPr lang="en-US" altLang="en-US" sz="2400"/>
              <a:t>Fulfilled prophecy as evidence of God at work</a:t>
            </a:r>
          </a:p>
          <a:p>
            <a:pPr>
              <a:lnSpc>
                <a:spcPct val="80000"/>
              </a:lnSpc>
            </a:pPr>
            <a:r>
              <a:rPr lang="en-US" altLang="en-US" sz="2800"/>
              <a:t>In any case, the </a:t>
            </a:r>
            <a:r>
              <a:rPr lang="en-US" altLang="en-US" sz="2800" i="1"/>
              <a:t>Bible Code</a:t>
            </a:r>
            <a:r>
              <a:rPr lang="en-US" altLang="en-US" sz="2800"/>
              <a:t> failed in its prediction of the assassination of Benjamin Netanyahu, and there is no evidence of his repentance.</a:t>
            </a:r>
          </a:p>
        </p:txBody>
      </p:sp>
    </p:spTree>
    <p:custDataLst>
      <p:tags r:id="rId1"/>
    </p:custDataLst>
  </p:cSld>
  <p:clrMapOvr>
    <a:masterClrMapping/>
  </p:clrMapOvr>
  <p:transition advTm="244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Only Short Words or Phrases</a:t>
            </a:r>
          </a:p>
        </p:txBody>
      </p:sp>
      <p:sp>
        <p:nvSpPr>
          <p:cNvPr id="22531" name="Rectangle 3"/>
          <p:cNvSpPr>
            <a:spLocks noGrp="1" noChangeArrowheads="1"/>
          </p:cNvSpPr>
          <p:nvPr>
            <p:ph type="body" idx="1"/>
          </p:nvPr>
        </p:nvSpPr>
        <p:spPr/>
        <p:txBody>
          <a:bodyPr/>
          <a:lstStyle/>
          <a:p>
            <a:r>
              <a:rPr lang="en-US" altLang="en-US"/>
              <a:t>The hidden messages of </a:t>
            </a:r>
            <a:r>
              <a:rPr lang="en-US" altLang="en-US" i="1"/>
              <a:t>The Bible Code</a:t>
            </a:r>
            <a:r>
              <a:rPr lang="en-US" altLang="en-US"/>
              <a:t> are virtually single words or short phrases.</a:t>
            </a:r>
          </a:p>
          <a:p>
            <a:pPr lvl="1"/>
            <a:r>
              <a:rPr lang="en-US" altLang="en-US"/>
              <a:t>These are naturally rather ambiguous.</a:t>
            </a:r>
          </a:p>
          <a:p>
            <a:pPr lvl="1"/>
            <a:r>
              <a:rPr lang="en-US" altLang="en-US"/>
              <a:t>There is no context to help us understand what they are about.</a:t>
            </a:r>
          </a:p>
          <a:p>
            <a:pPr lvl="1"/>
            <a:r>
              <a:rPr lang="en-US" altLang="en-US"/>
              <a:t>This is not typical of biblical prophecies, which are rarely short, and generally given in both a literary &amp; historical context.</a:t>
            </a:r>
          </a:p>
        </p:txBody>
      </p:sp>
    </p:spTree>
    <p:custDataLst>
      <p:tags r:id="rId1"/>
    </p:custDataLst>
  </p:cSld>
  <p:clrMapOvr>
    <a:masterClrMapping/>
  </p:clrMapOvr>
  <p:transition advTm="239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Short Words or Phrases</a:t>
            </a:r>
          </a:p>
        </p:txBody>
      </p:sp>
      <p:sp>
        <p:nvSpPr>
          <p:cNvPr id="23555" name="Rectangle 3"/>
          <p:cNvSpPr>
            <a:spLocks noGrp="1" noChangeArrowheads="1"/>
          </p:cNvSpPr>
          <p:nvPr>
            <p:ph type="body" idx="1"/>
          </p:nvPr>
        </p:nvSpPr>
        <p:spPr>
          <a:xfrm>
            <a:off x="457200" y="1676400"/>
            <a:ext cx="8229600" cy="4267200"/>
          </a:xfrm>
        </p:spPr>
        <p:txBody>
          <a:bodyPr/>
          <a:lstStyle/>
          <a:p>
            <a:pPr>
              <a:lnSpc>
                <a:spcPct val="80000"/>
              </a:lnSpc>
            </a:pPr>
            <a:r>
              <a:rPr lang="en-US" altLang="en-US" sz="2800"/>
              <a:t>A serious problem: How do we know we</a:t>
            </a:r>
            <a:r>
              <a:rPr lang="en-US" altLang="en-US" sz="2800">
                <a:cs typeface="Arial" charset="0"/>
              </a:rPr>
              <a:t>'</a:t>
            </a:r>
            <a:r>
              <a:rPr lang="en-US" altLang="en-US" sz="2800"/>
              <a:t>ve found all the words necessary to understand the prophecy?</a:t>
            </a:r>
          </a:p>
          <a:p>
            <a:pPr>
              <a:lnSpc>
                <a:spcPct val="80000"/>
              </a:lnSpc>
            </a:pPr>
            <a:r>
              <a:rPr lang="en-US" altLang="en-US" sz="2800"/>
              <a:t>When some of </a:t>
            </a:r>
            <a:r>
              <a:rPr lang="en-US" altLang="en-US" sz="2800" i="1"/>
              <a:t>The Bible Code</a:t>
            </a:r>
            <a:r>
              <a:rPr lang="en-US" altLang="en-US" sz="2800"/>
              <a:t> prophecies did not come true, Drosnin found the word </a:t>
            </a:r>
            <a:r>
              <a:rPr lang="en-US" altLang="en-US" sz="2800">
                <a:cs typeface="Arial" charset="0"/>
              </a:rPr>
              <a:t>'</a:t>
            </a:r>
            <a:r>
              <a:rPr lang="en-US" altLang="en-US" sz="2800"/>
              <a:t>delayed</a:t>
            </a:r>
            <a:r>
              <a:rPr lang="en-US" altLang="en-US" sz="2800">
                <a:cs typeface="Arial" charset="0"/>
              </a:rPr>
              <a:t>'</a:t>
            </a:r>
            <a:r>
              <a:rPr lang="en-US" altLang="en-US" sz="2800"/>
              <a:t> in the vicinity of some of them!</a:t>
            </a:r>
          </a:p>
          <a:p>
            <a:pPr>
              <a:lnSpc>
                <a:spcPct val="80000"/>
              </a:lnSpc>
            </a:pPr>
            <a:r>
              <a:rPr lang="en-US" altLang="en-US" sz="2800"/>
              <a:t>What good is prophecy for warning or guidance if we later find the word </a:t>
            </a:r>
            <a:r>
              <a:rPr lang="en-US" altLang="en-US" sz="2800">
                <a:cs typeface="Arial" charset="0"/>
              </a:rPr>
              <a:t>'</a:t>
            </a:r>
            <a:r>
              <a:rPr lang="en-US" altLang="en-US" sz="2800"/>
              <a:t>not</a:t>
            </a:r>
            <a:r>
              <a:rPr lang="en-US" altLang="en-US" sz="2800">
                <a:cs typeface="Arial" charset="0"/>
              </a:rPr>
              <a:t>'</a:t>
            </a:r>
            <a:r>
              <a:rPr lang="en-US" altLang="en-US" sz="2800"/>
              <a:t> nearby?</a:t>
            </a:r>
          </a:p>
          <a:p>
            <a:pPr>
              <a:lnSpc>
                <a:spcPct val="80000"/>
              </a:lnSpc>
            </a:pPr>
            <a:r>
              <a:rPr lang="en-US" altLang="en-US" sz="2800"/>
              <a:t>This resembles the work of astrologers &amp; modern-day occult prophets, rather than the God of the Bible.</a:t>
            </a:r>
          </a:p>
        </p:txBody>
      </p:sp>
    </p:spTree>
    <p:custDataLst>
      <p:tags r:id="rId1"/>
    </p:custDataLst>
  </p:cSld>
  <p:clrMapOvr>
    <a:masterClrMapping/>
  </p:clrMapOvr>
  <p:transition advTm="329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An Alternative Explanation</a:t>
            </a:r>
          </a:p>
        </p:txBody>
      </p:sp>
      <p:sp>
        <p:nvSpPr>
          <p:cNvPr id="24579" name="Rectangle 3"/>
          <p:cNvSpPr>
            <a:spLocks noGrp="1" noChangeArrowheads="1"/>
          </p:cNvSpPr>
          <p:nvPr>
            <p:ph type="body" idx="1"/>
          </p:nvPr>
        </p:nvSpPr>
        <p:spPr/>
        <p:txBody>
          <a:bodyPr/>
          <a:lstStyle/>
          <a:p>
            <a:r>
              <a:rPr lang="en-US" altLang="en-US" sz="2800"/>
              <a:t>But if this is not God</a:t>
            </a:r>
            <a:r>
              <a:rPr lang="en-US" altLang="en-US" sz="2800">
                <a:cs typeface="Arial" charset="0"/>
              </a:rPr>
              <a:t>'</a:t>
            </a:r>
            <a:r>
              <a:rPr lang="en-US" altLang="en-US" sz="2800"/>
              <a:t>s work, whose is it?</a:t>
            </a:r>
          </a:p>
          <a:p>
            <a:r>
              <a:rPr lang="en-US" altLang="en-US" sz="2800"/>
              <a:t>Neither humans nor angels (good or bad) can tell the future with consistent accuracy.</a:t>
            </a:r>
          </a:p>
          <a:p>
            <a:r>
              <a:rPr lang="en-US" altLang="en-US" sz="2800"/>
              <a:t>There is no reason to think the biblical text has been modified since first written.</a:t>
            </a:r>
          </a:p>
          <a:p>
            <a:r>
              <a:rPr lang="en-US" altLang="en-US" sz="2800"/>
              <a:t>I suggest that the </a:t>
            </a:r>
            <a:r>
              <a:rPr lang="en-US" altLang="en-US" sz="2800" i="1"/>
              <a:t>Bible Code</a:t>
            </a:r>
            <a:r>
              <a:rPr lang="en-US" altLang="en-US" sz="2800"/>
              <a:t> phenomena are just a combination of chance &amp; human manipulation.</a:t>
            </a:r>
          </a:p>
        </p:txBody>
      </p:sp>
    </p:spTree>
    <p:custDataLst>
      <p:tags r:id="rId1"/>
    </p:custDataLst>
  </p:cSld>
  <p:clrMapOvr>
    <a:masterClrMapping/>
  </p:clrMapOvr>
  <p:transition advTm="261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r>
              <a:rPr lang="en-US" altLang="en-US"/>
              <a:t>Chance &amp; Human Manipulation?</a:t>
            </a:r>
          </a:p>
        </p:txBody>
      </p:sp>
      <p:sp>
        <p:nvSpPr>
          <p:cNvPr id="25605"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0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Human Manipulation?</a:t>
            </a:r>
          </a:p>
        </p:txBody>
      </p:sp>
      <p:sp>
        <p:nvSpPr>
          <p:cNvPr id="27651" name="Rectangle 3"/>
          <p:cNvSpPr>
            <a:spLocks noGrp="1" noChangeArrowheads="1"/>
          </p:cNvSpPr>
          <p:nvPr>
            <p:ph type="body" idx="1"/>
          </p:nvPr>
        </p:nvSpPr>
        <p:spPr/>
        <p:txBody>
          <a:bodyPr/>
          <a:lstStyle/>
          <a:p>
            <a:r>
              <a:rPr lang="en-US" altLang="en-US"/>
              <a:t>I am not claiming that Drosnin </a:t>
            </a:r>
            <a:r>
              <a:rPr lang="en-US" altLang="en-US" i="1"/>
              <a:t>et al</a:t>
            </a:r>
            <a:r>
              <a:rPr lang="en-US" altLang="en-US"/>
              <a:t> have changed the biblical text to make it work.</a:t>
            </a:r>
          </a:p>
          <a:p>
            <a:r>
              <a:rPr lang="en-US" altLang="en-US"/>
              <a:t>Rather they found the primary code-word (usually displayed vertically on their diagrams) and the secondary prophetic code-words by searching the text using various fixed spacings between letters.</a:t>
            </a:r>
            <a:endParaRPr lang="en-US" altLang="en-US" i="1"/>
          </a:p>
        </p:txBody>
      </p:sp>
    </p:spTree>
    <p:custDataLst>
      <p:tags r:id="rId1"/>
    </p:custDataLst>
  </p:cSld>
  <p:clrMapOvr>
    <a:masterClrMapping/>
  </p:clrMapOvr>
  <p:transition advTm="2452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Human Manipulation?</a:t>
            </a:r>
          </a:p>
        </p:txBody>
      </p:sp>
      <p:sp>
        <p:nvSpPr>
          <p:cNvPr id="28675" name="Rectangle 3"/>
          <p:cNvSpPr>
            <a:spLocks noGrp="1" noChangeArrowheads="1"/>
          </p:cNvSpPr>
          <p:nvPr>
            <p:ph type="body" idx="1"/>
          </p:nvPr>
        </p:nvSpPr>
        <p:spPr/>
        <p:txBody>
          <a:bodyPr/>
          <a:lstStyle/>
          <a:p>
            <a:pPr>
              <a:lnSpc>
                <a:spcPct val="90000"/>
              </a:lnSpc>
            </a:pPr>
            <a:r>
              <a:rPr lang="en-US" altLang="en-US" sz="2800"/>
              <a:t>With a long enough text and not too long a search word, one is bound to find nearly any code-word suggested (or some suitable abbreviation or synonym).</a:t>
            </a:r>
          </a:p>
          <a:p>
            <a:pPr>
              <a:lnSpc>
                <a:spcPct val="90000"/>
              </a:lnSpc>
            </a:pPr>
            <a:r>
              <a:rPr lang="en-US" altLang="en-US" sz="2800"/>
              <a:t>Around the prime code-word a </a:t>
            </a:r>
            <a:r>
              <a:rPr lang="en-US" altLang="en-US" sz="2800">
                <a:cs typeface="Arial" charset="0"/>
              </a:rPr>
              <a:t>'</a:t>
            </a:r>
            <a:r>
              <a:rPr lang="en-US" altLang="en-US" sz="2800"/>
              <a:t>context</a:t>
            </a:r>
            <a:r>
              <a:rPr lang="en-US" altLang="en-US" sz="2800">
                <a:cs typeface="Arial" charset="0"/>
              </a:rPr>
              <a:t>'</a:t>
            </a:r>
            <a:r>
              <a:rPr lang="en-US" altLang="en-US" sz="2800"/>
              <a:t> is displayed, some 700-1500 characters.</a:t>
            </a:r>
          </a:p>
          <a:p>
            <a:pPr lvl="1">
              <a:lnSpc>
                <a:spcPct val="90000"/>
              </a:lnSpc>
            </a:pPr>
            <a:r>
              <a:rPr lang="en-US" altLang="en-US" sz="2400"/>
              <a:t>This is not always the real context, though.</a:t>
            </a:r>
          </a:p>
          <a:p>
            <a:pPr lvl="1">
              <a:lnSpc>
                <a:spcPct val="90000"/>
              </a:lnSpc>
            </a:pPr>
            <a:r>
              <a:rPr lang="en-US" altLang="en-US" sz="2400"/>
              <a:t>Each line may be 100s or 1000s of letters away from the line above or below.</a:t>
            </a:r>
          </a:p>
        </p:txBody>
      </p:sp>
    </p:spTree>
    <p:custDataLst>
      <p:tags r:id="rId1"/>
    </p:custDataLst>
  </p:cSld>
  <p:clrMapOvr>
    <a:masterClrMapping/>
  </p:clrMapOvr>
  <p:transition advTm="3401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Human Manipulation?</a:t>
            </a:r>
          </a:p>
        </p:txBody>
      </p:sp>
      <p:sp>
        <p:nvSpPr>
          <p:cNvPr id="29699" name="Rectangle 3"/>
          <p:cNvSpPr>
            <a:spLocks noGrp="1" noChangeArrowheads="1"/>
          </p:cNvSpPr>
          <p:nvPr>
            <p:ph type="body" idx="1"/>
          </p:nvPr>
        </p:nvSpPr>
        <p:spPr/>
        <p:txBody>
          <a:bodyPr/>
          <a:lstStyle/>
          <a:p>
            <a:pPr>
              <a:lnSpc>
                <a:spcPct val="90000"/>
              </a:lnSpc>
            </a:pPr>
            <a:r>
              <a:rPr lang="en-US" altLang="en-US"/>
              <a:t>So the question is:  Can we find some word or words hidden in this array of 700-1500 characters which seem to relate to the prime word in some predictive way, even without supernatural intervention?</a:t>
            </a:r>
          </a:p>
          <a:p>
            <a:pPr>
              <a:lnSpc>
                <a:spcPct val="90000"/>
              </a:lnSpc>
            </a:pPr>
            <a:r>
              <a:rPr lang="en-US" altLang="en-US"/>
              <a:t>I believe we can, by a combination of chance and manipulation.</a:t>
            </a:r>
          </a:p>
          <a:p>
            <a:pPr>
              <a:lnSpc>
                <a:spcPct val="90000"/>
              </a:lnSpc>
            </a:pPr>
            <a:r>
              <a:rPr lang="en-US" altLang="en-US"/>
              <a:t>Let</a:t>
            </a:r>
            <a:r>
              <a:rPr lang="en-US" altLang="en-US">
                <a:cs typeface="Arial" charset="0"/>
              </a:rPr>
              <a:t>'</a:t>
            </a:r>
            <a:r>
              <a:rPr lang="en-US" altLang="en-US"/>
              <a:t>s look at the chances first.</a:t>
            </a:r>
          </a:p>
        </p:txBody>
      </p:sp>
    </p:spTree>
    <p:custDataLst>
      <p:tags r:id="rId1"/>
    </p:custDataLst>
  </p:cSld>
  <p:clrMapOvr>
    <a:masterClrMapping/>
  </p:clrMapOvr>
  <p:transition advTm="232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ctrTitle"/>
          </p:nvPr>
        </p:nvSpPr>
        <p:spPr/>
        <p:txBody>
          <a:bodyPr/>
          <a:lstStyle/>
          <a:p>
            <a:r>
              <a:rPr lang="en-US" altLang="en-US"/>
              <a:t>Chance?</a:t>
            </a:r>
          </a:p>
        </p:txBody>
      </p:sp>
      <p:sp>
        <p:nvSpPr>
          <p:cNvPr id="7270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4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500" fill="hold"/>
                                        <p:tgtEl>
                                          <p:spTgt spid="72708"/>
                                        </p:tgtEl>
                                        <p:attrNameLst>
                                          <p:attrName>ppt_w</p:attrName>
                                        </p:attrNameLst>
                                      </p:cBhvr>
                                      <p:tavLst>
                                        <p:tav tm="0">
                                          <p:val>
                                            <p:fltVal val="0"/>
                                          </p:val>
                                        </p:tav>
                                        <p:tav tm="100000">
                                          <p:val>
                                            <p:strVal val="#ppt_w"/>
                                          </p:val>
                                        </p:tav>
                                      </p:tavLst>
                                    </p:anim>
                                    <p:anim calcmode="lin" valueType="num">
                                      <p:cBhvr>
                                        <p:cTn id="8" dur="500" fill="hold"/>
                                        <p:tgtEl>
                                          <p:spTgt spid="727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Chance?</a:t>
            </a:r>
          </a:p>
        </p:txBody>
      </p:sp>
      <p:sp>
        <p:nvSpPr>
          <p:cNvPr id="30723" name="Rectangle 3"/>
          <p:cNvSpPr>
            <a:spLocks noGrp="1" noChangeArrowheads="1"/>
          </p:cNvSpPr>
          <p:nvPr>
            <p:ph type="body" idx="1"/>
          </p:nvPr>
        </p:nvSpPr>
        <p:spPr>
          <a:xfrm>
            <a:off x="457200" y="1981200"/>
            <a:ext cx="8229600" cy="4495800"/>
          </a:xfrm>
        </p:spPr>
        <p:txBody>
          <a:bodyPr/>
          <a:lstStyle/>
          <a:p>
            <a:pPr>
              <a:buFont typeface="Wingdings" pitchFamily="2" charset="2"/>
              <a:buNone/>
            </a:pPr>
            <a:r>
              <a:rPr lang="en-US" altLang="en-US"/>
              <a:t>	The chance of finding these code-words is enormously increased by several techniques employed in </a:t>
            </a:r>
            <a:r>
              <a:rPr lang="en-US" altLang="en-US" i="1"/>
              <a:t>The Bible Code</a:t>
            </a:r>
            <a:r>
              <a:rPr lang="en-US" altLang="en-US"/>
              <a:t>.</a:t>
            </a:r>
          </a:p>
          <a:p>
            <a:r>
              <a:rPr lang="en-US" altLang="en-US"/>
              <a:t>Remove spacing between words.</a:t>
            </a:r>
          </a:p>
          <a:p>
            <a:r>
              <a:rPr lang="en-US" altLang="en-US"/>
              <a:t>Remove the vowels supplied in the Hebrew text.</a:t>
            </a:r>
          </a:p>
          <a:p>
            <a:r>
              <a:rPr lang="en-US" altLang="en-US"/>
              <a:t>Recall that ancient Hebrew used all of its letters in its number system.</a:t>
            </a:r>
          </a:p>
        </p:txBody>
      </p:sp>
    </p:spTree>
    <p:custDataLst>
      <p:tags r:id="rId1"/>
    </p:custDataLst>
  </p:cSld>
  <p:clrMapOvr>
    <a:masterClrMapping/>
  </p:clrMapOvr>
  <p:transition advTm="786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Bible Code</a:t>
            </a:r>
          </a:p>
        </p:txBody>
      </p:sp>
      <p:sp>
        <p:nvSpPr>
          <p:cNvPr id="11267" name="Rectangle 3"/>
          <p:cNvSpPr>
            <a:spLocks noGrp="1" noChangeArrowheads="1"/>
          </p:cNvSpPr>
          <p:nvPr>
            <p:ph type="body" idx="1"/>
          </p:nvPr>
        </p:nvSpPr>
        <p:spPr>
          <a:xfrm>
            <a:off x="457200" y="1905000"/>
            <a:ext cx="8229600" cy="4495800"/>
          </a:xfrm>
        </p:spPr>
        <p:txBody>
          <a:bodyPr/>
          <a:lstStyle/>
          <a:p>
            <a:pPr>
              <a:lnSpc>
                <a:spcPct val="90000"/>
              </a:lnSpc>
            </a:pPr>
            <a:r>
              <a:rPr lang="en-US" altLang="en-US"/>
              <a:t>In recent years, several Israeli rabbis &amp; mathematicians have been investigating the idea that the Bible in Hebrew contains </a:t>
            </a:r>
            <a:r>
              <a:rPr lang="en-US" altLang="en-US">
                <a:cs typeface="Arial" charset="0"/>
              </a:rPr>
              <a:t>'</a:t>
            </a:r>
            <a:r>
              <a:rPr lang="en-US" altLang="en-US"/>
              <a:t>code words</a:t>
            </a:r>
            <a:r>
              <a:rPr lang="en-US" altLang="en-US">
                <a:cs typeface="Arial" charset="0"/>
              </a:rPr>
              <a:t>'</a:t>
            </a:r>
            <a:r>
              <a:rPr lang="en-US" altLang="en-US"/>
              <a:t> hidden in its text.</a:t>
            </a:r>
          </a:p>
          <a:p>
            <a:pPr>
              <a:lnSpc>
                <a:spcPct val="90000"/>
              </a:lnSpc>
            </a:pPr>
            <a:r>
              <a:rPr lang="en-US" altLang="en-US"/>
              <a:t>These coded words are claimed to:</a:t>
            </a:r>
          </a:p>
          <a:p>
            <a:pPr lvl="1">
              <a:lnSpc>
                <a:spcPct val="90000"/>
              </a:lnSpc>
            </a:pPr>
            <a:r>
              <a:rPr lang="en-US" altLang="en-US"/>
              <a:t>Validate the Bible</a:t>
            </a:r>
            <a:r>
              <a:rPr lang="en-US" altLang="en-US">
                <a:cs typeface="Arial" charset="0"/>
              </a:rPr>
              <a:t>'</a:t>
            </a:r>
            <a:r>
              <a:rPr lang="en-US" altLang="en-US"/>
              <a:t>s divine authorship,</a:t>
            </a:r>
          </a:p>
          <a:p>
            <a:pPr lvl="1">
              <a:lnSpc>
                <a:spcPct val="90000"/>
              </a:lnSpc>
            </a:pPr>
            <a:r>
              <a:rPr lang="en-US" altLang="en-US"/>
              <a:t>Confirm the rabbinic understanding of it,</a:t>
            </a:r>
          </a:p>
          <a:p>
            <a:pPr lvl="1">
              <a:lnSpc>
                <a:spcPct val="90000"/>
              </a:lnSpc>
            </a:pPr>
            <a:r>
              <a:rPr lang="en-US" altLang="en-US"/>
              <a:t>Give us information about the future, especially about Israel &amp; the end of the age.</a:t>
            </a:r>
          </a:p>
        </p:txBody>
      </p:sp>
    </p:spTree>
    <p:custDataLst>
      <p:tags r:id="rId1"/>
    </p:custDataLst>
  </p:cSld>
  <p:clrMapOvr>
    <a:masterClrMapping/>
  </p:clrMapOvr>
  <p:transition advTm="265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z="4000"/>
              <a:t>For us Hebrew-challenged types</a:t>
            </a:r>
          </a:p>
        </p:txBody>
      </p:sp>
      <p:sp>
        <p:nvSpPr>
          <p:cNvPr id="31747" name="Rectangle 3"/>
          <p:cNvSpPr>
            <a:spLocks noGrp="1" noChangeArrowheads="1"/>
          </p:cNvSpPr>
          <p:nvPr>
            <p:ph type="body" idx="1"/>
          </p:nvPr>
        </p:nvSpPr>
        <p:spPr/>
        <p:txBody>
          <a:bodyPr/>
          <a:lstStyle/>
          <a:p>
            <a:pPr>
              <a:lnSpc>
                <a:spcPct val="90000"/>
              </a:lnSpc>
            </a:pPr>
            <a:r>
              <a:rPr lang="en-US" altLang="en-US" sz="2800"/>
              <a:t>Not being fluent in ancient or modern Hebrew puts us at a serious disadvantage.</a:t>
            </a:r>
          </a:p>
          <a:p>
            <a:pPr lvl="1">
              <a:lnSpc>
                <a:spcPct val="90000"/>
              </a:lnSpc>
            </a:pPr>
            <a:r>
              <a:rPr lang="en-US" altLang="en-US" sz="2400"/>
              <a:t>We have no idea what else the letters may spell.</a:t>
            </a:r>
          </a:p>
          <a:p>
            <a:pPr>
              <a:lnSpc>
                <a:spcPct val="90000"/>
              </a:lnSpc>
            </a:pPr>
            <a:r>
              <a:rPr lang="en-US" altLang="en-US" sz="2800"/>
              <a:t>So let’s try to do the same thing with a text in English:</a:t>
            </a:r>
          </a:p>
          <a:p>
            <a:pPr lvl="1">
              <a:lnSpc>
                <a:spcPct val="90000"/>
              </a:lnSpc>
            </a:pPr>
            <a:r>
              <a:rPr lang="en-US" altLang="en-US" sz="2400"/>
              <a:t>Declaration of Independence</a:t>
            </a:r>
          </a:p>
          <a:p>
            <a:pPr lvl="1">
              <a:lnSpc>
                <a:spcPct val="90000"/>
              </a:lnSpc>
            </a:pPr>
            <a:r>
              <a:rPr lang="en-US" altLang="en-US" sz="2400"/>
              <a:t>US Constitution</a:t>
            </a:r>
          </a:p>
          <a:p>
            <a:pPr lvl="1">
              <a:lnSpc>
                <a:spcPct val="90000"/>
              </a:lnSpc>
            </a:pPr>
            <a:r>
              <a:rPr lang="en-US" altLang="en-US" sz="2400"/>
              <a:t>Gettysburg Address</a:t>
            </a:r>
          </a:p>
          <a:p>
            <a:pPr lvl="1">
              <a:lnSpc>
                <a:spcPct val="90000"/>
              </a:lnSpc>
            </a:pPr>
            <a:r>
              <a:rPr lang="en-US" altLang="en-US" sz="2400"/>
              <a:t>Something from Shakespeare</a:t>
            </a:r>
          </a:p>
        </p:txBody>
      </p:sp>
    </p:spTree>
    <p:custDataLst>
      <p:tags r:id="rId1"/>
    </p:custDataLst>
  </p:cSld>
  <p:clrMapOvr>
    <a:masterClrMapping/>
  </p:clrMapOvr>
  <p:transition advTm="614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Our Test</a:t>
            </a:r>
          </a:p>
        </p:txBody>
      </p:sp>
      <p:sp>
        <p:nvSpPr>
          <p:cNvPr id="32771" name="Rectangle 3"/>
          <p:cNvSpPr>
            <a:spLocks noGrp="1" noChangeArrowheads="1"/>
          </p:cNvSpPr>
          <p:nvPr>
            <p:ph type="body" idx="1"/>
          </p:nvPr>
        </p:nvSpPr>
        <p:spPr/>
        <p:txBody>
          <a:bodyPr/>
          <a:lstStyle/>
          <a:p>
            <a:r>
              <a:rPr lang="en-US" altLang="en-US"/>
              <a:t>We chose Lincoln</a:t>
            </a:r>
            <a:r>
              <a:rPr lang="en-US" altLang="en-US">
                <a:cs typeface="Arial" charset="0"/>
              </a:rPr>
              <a:t>'</a:t>
            </a:r>
            <a:r>
              <a:rPr lang="en-US" altLang="en-US"/>
              <a:t>s </a:t>
            </a:r>
            <a:r>
              <a:rPr lang="en-US" altLang="en-US" i="1"/>
              <a:t>Gettysburg Address</a:t>
            </a:r>
            <a:r>
              <a:rPr lang="en-US" altLang="en-US"/>
              <a:t>.</a:t>
            </a:r>
          </a:p>
          <a:p>
            <a:r>
              <a:rPr lang="en-US" altLang="en-US"/>
              <a:t>We removed all spaces, punctuation, and vowels, and made all letters caps.</a:t>
            </a:r>
          </a:p>
          <a:p>
            <a:r>
              <a:rPr lang="en-US" altLang="en-US"/>
              <a:t>The resultant text has:</a:t>
            </a:r>
          </a:p>
          <a:p>
            <a:pPr lvl="1"/>
            <a:r>
              <a:rPr lang="en-US" altLang="en-US"/>
              <a:t>An alphabet of 21 letters</a:t>
            </a:r>
          </a:p>
          <a:p>
            <a:pPr lvl="1"/>
            <a:r>
              <a:rPr lang="en-US" altLang="en-US"/>
              <a:t>A length of almost exactly 700 characters</a:t>
            </a:r>
          </a:p>
        </p:txBody>
      </p:sp>
    </p:spTree>
    <p:custDataLst>
      <p:tags r:id="rId1"/>
    </p:custDataLst>
  </p:cSld>
  <p:clrMapOvr>
    <a:masterClrMapping/>
  </p:clrMapOvr>
  <p:transition advTm="218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Program DECODE</a:t>
            </a:r>
          </a:p>
        </p:txBody>
      </p:sp>
      <p:sp>
        <p:nvSpPr>
          <p:cNvPr id="33795" name="Rectangle 3"/>
          <p:cNvSpPr>
            <a:spLocks noGrp="1" noChangeArrowheads="1"/>
          </p:cNvSpPr>
          <p:nvPr>
            <p:ph type="body" idx="1"/>
          </p:nvPr>
        </p:nvSpPr>
        <p:spPr>
          <a:xfrm>
            <a:off x="457200" y="1676400"/>
            <a:ext cx="8229600" cy="4419600"/>
          </a:xfrm>
        </p:spPr>
        <p:txBody>
          <a:bodyPr/>
          <a:lstStyle/>
          <a:p>
            <a:pPr>
              <a:lnSpc>
                <a:spcPct val="80000"/>
              </a:lnSpc>
            </a:pPr>
            <a:r>
              <a:rPr lang="en-US" altLang="en-US" sz="2800"/>
              <a:t>After a few hours searching the text visually, I wrote a program to do the hard work automatically.</a:t>
            </a:r>
          </a:p>
          <a:p>
            <a:pPr>
              <a:lnSpc>
                <a:spcPct val="80000"/>
              </a:lnSpc>
            </a:pPr>
            <a:r>
              <a:rPr lang="en-US" altLang="en-US" sz="2800"/>
              <a:t>The program reads in whatever text we are asking it to search, then it asks us to supply a search word.</a:t>
            </a:r>
          </a:p>
          <a:p>
            <a:pPr>
              <a:lnSpc>
                <a:spcPct val="80000"/>
              </a:lnSpc>
            </a:pPr>
            <a:r>
              <a:rPr lang="en-US" altLang="en-US" sz="2800"/>
              <a:t>The program searches the whole text for all occurrences of the search word at all possible spacings, and reports the results.</a:t>
            </a:r>
          </a:p>
          <a:p>
            <a:pPr>
              <a:lnSpc>
                <a:spcPct val="80000"/>
              </a:lnSpc>
            </a:pPr>
            <a:r>
              <a:rPr lang="en-US" altLang="en-US" sz="2800"/>
              <a:t>To search for the word spelled backwards, the search word is entered in reverse.</a:t>
            </a:r>
          </a:p>
        </p:txBody>
      </p:sp>
    </p:spTree>
    <p:custDataLst>
      <p:tags r:id="rId1"/>
    </p:custDataLst>
  </p:cSld>
  <p:clrMapOvr>
    <a:masterClrMapping/>
  </p:clrMapOvr>
  <p:transition advTm="390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Gettysburg Address</a:t>
            </a:r>
          </a:p>
        </p:txBody>
      </p:sp>
      <p:sp>
        <p:nvSpPr>
          <p:cNvPr id="34820" name="Text Box 4"/>
          <p:cNvSpPr txBox="1">
            <a:spLocks noChangeArrowheads="1"/>
          </p:cNvSpPr>
          <p:nvPr/>
        </p:nvSpPr>
        <p:spPr bwMode="auto">
          <a:xfrm>
            <a:off x="457200" y="1828800"/>
            <a:ext cx="83820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aseline="0">
                <a:latin typeface="Courier New" pitchFamily="49" charset="0"/>
              </a:rPr>
              <a:t>FRSCRNDSVNYRSGRFTHRSBRGHTFRTHNTHSCNTNNTNWNTNCNCVDNLBRTYNDDDCTDTTHP</a:t>
            </a:r>
            <a:br>
              <a:rPr lang="en-US" altLang="en-US" sz="1600" baseline="0">
                <a:latin typeface="Courier New" pitchFamily="49" charset="0"/>
              </a:rPr>
            </a:br>
            <a:r>
              <a:rPr lang="en-US" altLang="en-US" sz="1600" baseline="0">
                <a:latin typeface="Courier New" pitchFamily="49" charset="0"/>
              </a:rPr>
              <a:t>RPSTNTHTLLMNRCRTDQLNWWRNGGDNGRTCVLWRTSTNGWHTHRTHTNTNRNYNTNSCNCVDND</a:t>
            </a:r>
          </a:p>
          <a:p>
            <a:r>
              <a:rPr lang="en-US" altLang="en-US" sz="1600" baseline="0">
                <a:latin typeface="Courier New" pitchFamily="49" charset="0"/>
              </a:rPr>
              <a:t>SDDCTDCNLNGNDRWRMTNGRTBTTLFLDFTHTWRWHVCMTDDCTPRTNFTHTFLDSFNLRSTNGP</a:t>
            </a:r>
          </a:p>
          <a:p>
            <a:r>
              <a:rPr lang="en-US" altLang="en-US" sz="1600" baseline="0">
                <a:latin typeface="Courier New" pitchFamily="49" charset="0"/>
              </a:rPr>
              <a:t>LCFRTHSWHHRGVTHRLVSTHTTHTNTNMGHTLVTSLTGTHRFTTNGNDPRPRTHTWSHLDDTHSB</a:t>
            </a:r>
          </a:p>
          <a:p>
            <a:r>
              <a:rPr lang="en-US" altLang="en-US" sz="1600" baseline="0">
                <a:latin typeface="Courier New" pitchFamily="49" charset="0"/>
              </a:rPr>
              <a:t>TNLRGRSNSWCNNTDDCTWCNNTCNSCRTWCNNTHLLWTHSGRNDTHBRVMNLVNGNDDDWHSTRG</a:t>
            </a:r>
          </a:p>
          <a:p>
            <a:r>
              <a:rPr lang="en-US" altLang="en-US" sz="1600" baseline="0">
                <a:latin typeface="Courier New" pitchFamily="49" charset="0"/>
              </a:rPr>
              <a:t>GLDHRHVCNSCRTDTFRBVRPRPWRTDDRDTRCTTHWRLDWLLLTTLNTNRLNGRMMBRWHTWSYH</a:t>
            </a:r>
          </a:p>
          <a:p>
            <a:r>
              <a:rPr lang="en-US" altLang="en-US" sz="1600" baseline="0">
                <a:latin typeface="Courier New" pitchFamily="49" charset="0"/>
              </a:rPr>
              <a:t>RBTTCNNVRFRGTWHTTHYDDHRTSFRSTHLVNGRTHRTBDDCTDHRTTHNFNSHDWRKWHCHTHY</a:t>
            </a:r>
          </a:p>
          <a:p>
            <a:r>
              <a:rPr lang="en-US" altLang="en-US" sz="1600" baseline="0">
                <a:latin typeface="Courier New" pitchFamily="49" charset="0"/>
              </a:rPr>
              <a:t>WHFGHTHRHVTHSFRSNBLYDVNCDTSRTHRFRSTBHRDDCTDTTHGRTTSKRMNNGBFRSTHTFR</a:t>
            </a:r>
          </a:p>
          <a:p>
            <a:r>
              <a:rPr lang="en-US" altLang="en-US" sz="1600" baseline="0">
                <a:latin typeface="Courier New" pitchFamily="49" charset="0"/>
              </a:rPr>
              <a:t>MTHSHNRDDDWTKNCRSDDVTNTTHTCSFRWHCHTHYGVTHLSTFLLMSRFDVTNTHTWHRHGHLY</a:t>
            </a:r>
          </a:p>
          <a:p>
            <a:r>
              <a:rPr lang="en-US" altLang="en-US" sz="1600" baseline="0">
                <a:latin typeface="Courier New" pitchFamily="49" charset="0"/>
              </a:rPr>
              <a:t>RSLVTHTTHSDDSHLLNTHVDDNVNTHTTHSNTNNDRGDSHLLHVNWBRTHFFRDMNDTHTGVRNM</a:t>
            </a:r>
          </a:p>
          <a:p>
            <a:r>
              <a:rPr lang="en-US" altLang="en-US" sz="1600" baseline="0">
                <a:latin typeface="Courier New" pitchFamily="49" charset="0"/>
              </a:rPr>
              <a:t>NTFTHPPLBYTHPPLFRTHPPLSHLLNTPRSHFRMTHRTH</a:t>
            </a:r>
          </a:p>
        </p:txBody>
      </p:sp>
      <p:sp>
        <p:nvSpPr>
          <p:cNvPr id="34821" name="Text Box 5"/>
          <p:cNvSpPr txBox="1">
            <a:spLocks noChangeArrowheads="1"/>
          </p:cNvSpPr>
          <p:nvPr/>
        </p:nvSpPr>
        <p:spPr bwMode="auto">
          <a:xfrm>
            <a:off x="457200" y="49530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Line length of 66 letters</a:t>
            </a:r>
          </a:p>
        </p:txBody>
      </p:sp>
      <p:sp>
        <p:nvSpPr>
          <p:cNvPr id="34822" name="Oval 6"/>
          <p:cNvSpPr>
            <a:spLocks noChangeArrowheads="1"/>
          </p:cNvSpPr>
          <p:nvPr/>
        </p:nvSpPr>
        <p:spPr bwMode="auto">
          <a:xfrm>
            <a:off x="4419600" y="2590800"/>
            <a:ext cx="228600" cy="1066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3" name="Text Box 7"/>
          <p:cNvSpPr txBox="1">
            <a:spLocks noChangeArrowheads="1"/>
          </p:cNvSpPr>
          <p:nvPr/>
        </p:nvSpPr>
        <p:spPr bwMode="auto">
          <a:xfrm>
            <a:off x="457200" y="541020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baseline="0"/>
              <a:t>Lincoln</a:t>
            </a:r>
            <a:r>
              <a:rPr lang="en-US" altLang="en-US" baseline="0"/>
              <a:t> spelled phonetically</a:t>
            </a:r>
          </a:p>
        </p:txBody>
      </p:sp>
      <p:sp>
        <p:nvSpPr>
          <p:cNvPr id="34824" name="Text Box 8"/>
          <p:cNvSpPr txBox="1">
            <a:spLocks noChangeArrowheads="1"/>
          </p:cNvSpPr>
          <p:nvPr/>
        </p:nvSpPr>
        <p:spPr bwMode="auto">
          <a:xfrm>
            <a:off x="457200" y="5867400"/>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Above </a:t>
            </a:r>
            <a:r>
              <a:rPr lang="en-US" altLang="en-US" i="1" baseline="0"/>
              <a:t>Lincoln</a:t>
            </a:r>
            <a:r>
              <a:rPr lang="en-US" altLang="en-US" baseline="0"/>
              <a:t> are </a:t>
            </a:r>
            <a:r>
              <a:rPr lang="en-US" altLang="en-US" i="1" baseline="0"/>
              <a:t>Civil War</a:t>
            </a:r>
            <a:r>
              <a:rPr lang="en-US" altLang="en-US" baseline="0"/>
              <a:t> and </a:t>
            </a:r>
            <a:r>
              <a:rPr lang="en-US" altLang="en-US" i="1" baseline="0"/>
              <a:t>Battlefield</a:t>
            </a:r>
            <a:endParaRPr lang="en-US" altLang="en-US" baseline="0"/>
          </a:p>
        </p:txBody>
      </p:sp>
      <p:sp>
        <p:nvSpPr>
          <p:cNvPr id="34825" name="Oval 9"/>
          <p:cNvSpPr>
            <a:spLocks noChangeArrowheads="1"/>
          </p:cNvSpPr>
          <p:nvPr/>
        </p:nvSpPr>
        <p:spPr bwMode="auto">
          <a:xfrm>
            <a:off x="4343400" y="2057400"/>
            <a:ext cx="685800" cy="3048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6" name="Oval 10"/>
          <p:cNvSpPr>
            <a:spLocks noChangeArrowheads="1"/>
          </p:cNvSpPr>
          <p:nvPr/>
        </p:nvSpPr>
        <p:spPr bwMode="auto">
          <a:xfrm>
            <a:off x="3200400" y="2286000"/>
            <a:ext cx="914400" cy="3810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8" name="Text Box 12"/>
          <p:cNvSpPr txBox="1">
            <a:spLocks noChangeArrowheads="1"/>
          </p:cNvSpPr>
          <p:nvPr/>
        </p:nvSpPr>
        <p:spPr bwMode="auto">
          <a:xfrm>
            <a:off x="4419600" y="4953000"/>
            <a:ext cx="419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Both to L &amp; R of Lincoln is</a:t>
            </a:r>
            <a:r>
              <a:rPr lang="en-US" altLang="en-US"/>
              <a:t> </a:t>
            </a:r>
            <a:r>
              <a:rPr lang="en-US" altLang="en-US" i="1" baseline="0"/>
              <a:t>Gen R Lee</a:t>
            </a:r>
          </a:p>
        </p:txBody>
      </p:sp>
      <p:sp>
        <p:nvSpPr>
          <p:cNvPr id="34831" name="Oval 15"/>
          <p:cNvSpPr>
            <a:spLocks noChangeArrowheads="1"/>
          </p:cNvSpPr>
          <p:nvPr/>
        </p:nvSpPr>
        <p:spPr bwMode="auto">
          <a:xfrm>
            <a:off x="990600" y="28194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2" name="Oval 16"/>
          <p:cNvSpPr>
            <a:spLocks noChangeArrowheads="1"/>
          </p:cNvSpPr>
          <p:nvPr/>
        </p:nvSpPr>
        <p:spPr bwMode="auto">
          <a:xfrm>
            <a:off x="1143000" y="33528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Oval 17"/>
          <p:cNvSpPr>
            <a:spLocks noChangeArrowheads="1"/>
          </p:cNvSpPr>
          <p:nvPr/>
        </p:nvSpPr>
        <p:spPr bwMode="auto">
          <a:xfrm>
            <a:off x="1219200" y="38100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4" name="Oval 18"/>
          <p:cNvSpPr>
            <a:spLocks noChangeArrowheads="1"/>
          </p:cNvSpPr>
          <p:nvPr/>
        </p:nvSpPr>
        <p:spPr bwMode="auto">
          <a:xfrm>
            <a:off x="1371600" y="42672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Oval 19"/>
          <p:cNvSpPr>
            <a:spLocks noChangeArrowheads="1"/>
          </p:cNvSpPr>
          <p:nvPr/>
        </p:nvSpPr>
        <p:spPr bwMode="auto">
          <a:xfrm>
            <a:off x="5181600" y="25908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Oval 20"/>
          <p:cNvSpPr>
            <a:spLocks noChangeArrowheads="1"/>
          </p:cNvSpPr>
          <p:nvPr/>
        </p:nvSpPr>
        <p:spPr bwMode="auto">
          <a:xfrm>
            <a:off x="6019800" y="25908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Oval 21"/>
          <p:cNvSpPr>
            <a:spLocks noChangeArrowheads="1"/>
          </p:cNvSpPr>
          <p:nvPr/>
        </p:nvSpPr>
        <p:spPr bwMode="auto">
          <a:xfrm>
            <a:off x="6858000" y="25908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Oval 22"/>
          <p:cNvSpPr>
            <a:spLocks noChangeArrowheads="1"/>
          </p:cNvSpPr>
          <p:nvPr/>
        </p:nvSpPr>
        <p:spPr bwMode="auto">
          <a:xfrm>
            <a:off x="7696200" y="2590800"/>
            <a:ext cx="228600" cy="304800"/>
          </a:xfrm>
          <a:prstGeom prst="ellipse">
            <a:avLst/>
          </a:prstGeom>
          <a:noFill/>
          <a:ln w="28575">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Text Box 23"/>
          <p:cNvSpPr txBox="1">
            <a:spLocks noChangeArrowheads="1"/>
          </p:cNvSpPr>
          <p:nvPr/>
        </p:nvSpPr>
        <p:spPr bwMode="auto">
          <a:xfrm>
            <a:off x="4419600" y="5410200"/>
            <a:ext cx="403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Below the </a:t>
            </a:r>
            <a:r>
              <a:rPr lang="en-US" altLang="en-US" i="1" baseline="0"/>
              <a:t>R Lee</a:t>
            </a:r>
            <a:r>
              <a:rPr lang="en-US" altLang="en-US" baseline="0"/>
              <a:t> is Gen </a:t>
            </a:r>
            <a:r>
              <a:rPr lang="en-US" altLang="en-US" i="1" baseline="0"/>
              <a:t>G Meade</a:t>
            </a:r>
            <a:endParaRPr lang="en-US" altLang="en-US" baseline="0"/>
          </a:p>
        </p:txBody>
      </p:sp>
      <p:sp>
        <p:nvSpPr>
          <p:cNvPr id="34840" name="Oval 24"/>
          <p:cNvSpPr>
            <a:spLocks noChangeArrowheads="1"/>
          </p:cNvSpPr>
          <p:nvPr/>
        </p:nvSpPr>
        <p:spPr bwMode="auto">
          <a:xfrm>
            <a:off x="7162800" y="2819400"/>
            <a:ext cx="304800" cy="7620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Text Box 26"/>
          <p:cNvSpPr txBox="1">
            <a:spLocks noChangeArrowheads="1"/>
          </p:cNvSpPr>
          <p:nvPr/>
        </p:nvSpPr>
        <p:spPr bwMode="auto">
          <a:xfrm>
            <a:off x="5638800" y="58674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Lower Right </a:t>
            </a:r>
            <a:r>
              <a:rPr lang="en-US" altLang="en-US" i="1" baseline="0"/>
              <a:t>Abraham</a:t>
            </a:r>
            <a:endParaRPr lang="en-US" altLang="en-US" baseline="0"/>
          </a:p>
        </p:txBody>
      </p:sp>
      <p:sp>
        <p:nvSpPr>
          <p:cNvPr id="34843" name="Oval 27"/>
          <p:cNvSpPr>
            <a:spLocks noChangeArrowheads="1"/>
          </p:cNvSpPr>
          <p:nvPr/>
        </p:nvSpPr>
        <p:spPr bwMode="auto">
          <a:xfrm>
            <a:off x="6248400" y="4038600"/>
            <a:ext cx="228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Oval 28"/>
          <p:cNvSpPr>
            <a:spLocks noChangeArrowheads="1"/>
          </p:cNvSpPr>
          <p:nvPr/>
        </p:nvSpPr>
        <p:spPr bwMode="auto">
          <a:xfrm>
            <a:off x="8458200" y="4038600"/>
            <a:ext cx="228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Oval 29"/>
          <p:cNvSpPr>
            <a:spLocks noChangeArrowheads="1"/>
          </p:cNvSpPr>
          <p:nvPr/>
        </p:nvSpPr>
        <p:spPr bwMode="auto">
          <a:xfrm>
            <a:off x="7010400" y="4038600"/>
            <a:ext cx="228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6" name="Oval 30"/>
          <p:cNvSpPr>
            <a:spLocks noChangeArrowheads="1"/>
          </p:cNvSpPr>
          <p:nvPr/>
        </p:nvSpPr>
        <p:spPr bwMode="auto">
          <a:xfrm>
            <a:off x="7696200" y="4038600"/>
            <a:ext cx="228600" cy="304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ustDataLst>
      <p:tags r:id="rId1"/>
    </p:custDataLst>
  </p:cSld>
  <p:clrMapOvr>
    <a:masterClrMapping/>
  </p:clrMapOvr>
  <p:transition advTm="684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checkerboard(across)">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checkerboard(across)">
                                      <p:cBhvr>
                                        <p:cTn id="17" dur="500"/>
                                        <p:tgtEl>
                                          <p:spTgt spid="348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checkerboard(across)">
                                      <p:cBhvr>
                                        <p:cTn id="22" dur="500"/>
                                        <p:tgtEl>
                                          <p:spTgt spid="34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4824"/>
                                        </p:tgtEl>
                                        <p:attrNameLst>
                                          <p:attrName>style.visibility</p:attrName>
                                        </p:attrNameLst>
                                      </p:cBhvr>
                                      <p:to>
                                        <p:strVal val="visible"/>
                                      </p:to>
                                    </p:set>
                                    <p:animEffect transition="in" filter="checkerboard(across)">
                                      <p:cBhvr>
                                        <p:cTn id="27" dur="500"/>
                                        <p:tgtEl>
                                          <p:spTgt spid="348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checkerboard(across)">
                                      <p:cBhvr>
                                        <p:cTn id="32" dur="500"/>
                                        <p:tgtEl>
                                          <p:spTgt spid="348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4826"/>
                                        </p:tgtEl>
                                        <p:attrNameLst>
                                          <p:attrName>style.visibility</p:attrName>
                                        </p:attrNameLst>
                                      </p:cBhvr>
                                      <p:to>
                                        <p:strVal val="visible"/>
                                      </p:to>
                                    </p:set>
                                    <p:animEffect transition="in" filter="checkerboard(across)">
                                      <p:cBhvr>
                                        <p:cTn id="37" dur="500"/>
                                        <p:tgtEl>
                                          <p:spTgt spid="3482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4828"/>
                                        </p:tgtEl>
                                        <p:attrNameLst>
                                          <p:attrName>style.visibility</p:attrName>
                                        </p:attrNameLst>
                                      </p:cBhvr>
                                      <p:to>
                                        <p:strVal val="visible"/>
                                      </p:to>
                                    </p:set>
                                    <p:animEffect transition="in" filter="checkerboard(across)">
                                      <p:cBhvr>
                                        <p:cTn id="42" dur="500"/>
                                        <p:tgtEl>
                                          <p:spTgt spid="348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8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83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83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83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83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83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83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83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34839"/>
                                        </p:tgtEl>
                                        <p:attrNameLst>
                                          <p:attrName>style.visibility</p:attrName>
                                        </p:attrNameLst>
                                      </p:cBhvr>
                                      <p:to>
                                        <p:strVal val="visible"/>
                                      </p:to>
                                    </p:set>
                                    <p:animEffect transition="in" filter="checkerboard(across)">
                                      <p:cBhvr>
                                        <p:cTn id="79" dur="500"/>
                                        <p:tgtEl>
                                          <p:spTgt spid="3483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34840"/>
                                        </p:tgtEl>
                                        <p:attrNameLst>
                                          <p:attrName>style.visibility</p:attrName>
                                        </p:attrNameLst>
                                      </p:cBhvr>
                                      <p:to>
                                        <p:strVal val="visible"/>
                                      </p:to>
                                    </p:set>
                                    <p:animEffect transition="in" filter="checkerboard(across)">
                                      <p:cBhvr>
                                        <p:cTn id="84" dur="500"/>
                                        <p:tgtEl>
                                          <p:spTgt spid="3484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34842"/>
                                        </p:tgtEl>
                                        <p:attrNameLst>
                                          <p:attrName>style.visibility</p:attrName>
                                        </p:attrNameLst>
                                      </p:cBhvr>
                                      <p:to>
                                        <p:strVal val="visible"/>
                                      </p:to>
                                    </p:set>
                                    <p:animEffect transition="in" filter="checkerboard(across)">
                                      <p:cBhvr>
                                        <p:cTn id="89" dur="500"/>
                                        <p:tgtEl>
                                          <p:spTgt spid="3484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4843"/>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4845"/>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34846"/>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34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P spid="34822" grpId="0" animBg="1"/>
      <p:bldP spid="34823" grpId="0"/>
      <p:bldP spid="34824" grpId="0"/>
      <p:bldP spid="34825" grpId="0" animBg="1"/>
      <p:bldP spid="34826" grpId="0" animBg="1"/>
      <p:bldP spid="34828" grpId="0"/>
      <p:bldP spid="34831" grpId="0" animBg="1"/>
      <p:bldP spid="34832" grpId="0" animBg="1"/>
      <p:bldP spid="34833" grpId="0" animBg="1"/>
      <p:bldP spid="34834" grpId="0" animBg="1"/>
      <p:bldP spid="34835" grpId="0" animBg="1"/>
      <p:bldP spid="34836" grpId="0" animBg="1"/>
      <p:bldP spid="34837" grpId="0" animBg="1"/>
      <p:bldP spid="34838" grpId="0" animBg="1"/>
      <p:bldP spid="34839" grpId="0"/>
      <p:bldP spid="34840" grpId="0" animBg="1"/>
      <p:bldP spid="34842" grpId="0"/>
      <p:bldP spid="34843" grpId="0" animBg="1"/>
      <p:bldP spid="34844" grpId="0" animBg="1"/>
      <p:bldP spid="34845" grpId="0" animBg="1"/>
      <p:bldP spid="348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Gettysburg Address</a:t>
            </a:r>
          </a:p>
        </p:txBody>
      </p:sp>
      <p:sp>
        <p:nvSpPr>
          <p:cNvPr id="36867" name="Rectangle 3"/>
          <p:cNvSpPr>
            <a:spLocks noGrp="1" noChangeArrowheads="1"/>
          </p:cNvSpPr>
          <p:nvPr>
            <p:ph type="body" idx="1"/>
          </p:nvPr>
        </p:nvSpPr>
        <p:spPr/>
        <p:txBody>
          <a:bodyPr/>
          <a:lstStyle/>
          <a:p>
            <a:pPr>
              <a:lnSpc>
                <a:spcPct val="80000"/>
              </a:lnSpc>
            </a:pPr>
            <a:r>
              <a:rPr lang="en-US" altLang="en-US" sz="2800"/>
              <a:t>Naturally, all are spelled without vowels!</a:t>
            </a:r>
          </a:p>
          <a:p>
            <a:pPr lvl="1">
              <a:lnSpc>
                <a:spcPct val="80000"/>
              </a:lnSpc>
            </a:pPr>
            <a:r>
              <a:rPr lang="en-US" altLang="en-US" sz="2400"/>
              <a:t>LNCN, CVLWR, BTTLFLD, GNRL, GMD, BRHM</a:t>
            </a:r>
          </a:p>
          <a:p>
            <a:pPr>
              <a:lnSpc>
                <a:spcPct val="80000"/>
              </a:lnSpc>
            </a:pPr>
            <a:r>
              <a:rPr lang="en-US" altLang="en-US" sz="2800"/>
              <a:t>The two longest words CVLWR (5 letters) and BTTLFLD (7 letters) are actually a part of Lincoln’s speech, not code, so their appearance is not particularly surprising.</a:t>
            </a:r>
          </a:p>
          <a:p>
            <a:pPr>
              <a:lnSpc>
                <a:spcPct val="80000"/>
              </a:lnSpc>
            </a:pPr>
            <a:r>
              <a:rPr lang="en-US" altLang="en-US" sz="2800"/>
              <a:t>The same can be said for Drosnin</a:t>
            </a:r>
            <a:r>
              <a:rPr lang="en-US" altLang="en-US" sz="2800">
                <a:cs typeface="Arial" charset="0"/>
              </a:rPr>
              <a:t>'</a:t>
            </a:r>
            <a:r>
              <a:rPr lang="en-US" altLang="en-US" sz="2800"/>
              <a:t>s </a:t>
            </a:r>
            <a:r>
              <a:rPr lang="en-US" altLang="en-US" sz="2800">
                <a:cs typeface="Arial" charset="0"/>
              </a:rPr>
              <a:t>"</a:t>
            </a:r>
            <a:r>
              <a:rPr lang="en-US" altLang="en-US" sz="2800"/>
              <a:t>assassin that will assassinate</a:t>
            </a:r>
            <a:r>
              <a:rPr lang="en-US" altLang="en-US" sz="2800">
                <a:cs typeface="Arial" charset="0"/>
              </a:rPr>
              <a:t>"</a:t>
            </a:r>
            <a:r>
              <a:rPr lang="en-US" altLang="en-US" sz="2800"/>
              <a:t> in Deut 4:42, part of a regulation for fleeing to a city of refuge by a </a:t>
            </a:r>
            <a:r>
              <a:rPr lang="en-US" altLang="en-US" sz="2800">
                <a:cs typeface="Arial" charset="0"/>
              </a:rPr>
              <a:t>"</a:t>
            </a:r>
            <a:r>
              <a:rPr lang="en-US" altLang="en-US" sz="2800"/>
              <a:t>killer that has killed.</a:t>
            </a:r>
            <a:r>
              <a:rPr lang="en-US" altLang="en-US" sz="2800">
                <a:cs typeface="Arial" charset="0"/>
              </a:rPr>
              <a:t>"</a:t>
            </a:r>
          </a:p>
        </p:txBody>
      </p:sp>
    </p:spTree>
    <p:custDataLst>
      <p:tags r:id="rId1"/>
    </p:custDataLst>
  </p:cSld>
  <p:clrMapOvr>
    <a:masterClrMapping/>
  </p:clrMapOvr>
  <p:transition advTm="445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Gettysburg Address</a:t>
            </a:r>
          </a:p>
        </p:txBody>
      </p:sp>
      <p:sp>
        <p:nvSpPr>
          <p:cNvPr id="37891" name="Rectangle 3"/>
          <p:cNvSpPr>
            <a:spLocks noGrp="1" noChangeArrowheads="1"/>
          </p:cNvSpPr>
          <p:nvPr>
            <p:ph type="body" idx="1"/>
          </p:nvPr>
        </p:nvSpPr>
        <p:spPr/>
        <p:txBody>
          <a:bodyPr/>
          <a:lstStyle/>
          <a:p>
            <a:r>
              <a:rPr lang="en-US" altLang="en-US"/>
              <a:t>I was disappointed not to be able to find the exact spelling of </a:t>
            </a:r>
            <a:r>
              <a:rPr lang="en-US" altLang="en-US">
                <a:cs typeface="Arial" charset="0"/>
              </a:rPr>
              <a:t>"</a:t>
            </a:r>
            <a:r>
              <a:rPr lang="en-US" altLang="en-US"/>
              <a:t>Lincoln </a:t>
            </a:r>
            <a:r>
              <a:rPr lang="en-US" altLang="en-US">
                <a:cs typeface="Arial" charset="0"/>
              </a:rPr>
              <a:t>"</a:t>
            </a:r>
            <a:r>
              <a:rPr lang="en-US" altLang="en-US"/>
              <a:t> (LNCLN) in our text, but this was due to the shortness of the text.</a:t>
            </a:r>
          </a:p>
          <a:p>
            <a:r>
              <a:rPr lang="en-US" altLang="en-US" i="1"/>
              <a:t>The Bible Code</a:t>
            </a:r>
            <a:r>
              <a:rPr lang="en-US" altLang="en-US"/>
              <a:t> faces no such problem, having the whole text of the Hebrew Bible (i.e., Old Testament) to search.</a:t>
            </a:r>
          </a:p>
        </p:txBody>
      </p:sp>
    </p:spTree>
    <p:custDataLst>
      <p:tags r:id="rId1"/>
    </p:custDataLst>
  </p:cSld>
  <p:clrMapOvr>
    <a:masterClrMapping/>
  </p:clrMapOvr>
  <p:transition advTm="21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Probabilities</a:t>
            </a:r>
          </a:p>
        </p:txBody>
      </p:sp>
      <p:sp>
        <p:nvSpPr>
          <p:cNvPr id="38915" name="Rectangle 3"/>
          <p:cNvSpPr>
            <a:spLocks noGrp="1" noChangeArrowheads="1"/>
          </p:cNvSpPr>
          <p:nvPr>
            <p:ph type="body" idx="1"/>
          </p:nvPr>
        </p:nvSpPr>
        <p:spPr/>
        <p:txBody>
          <a:bodyPr/>
          <a:lstStyle/>
          <a:p>
            <a:pPr>
              <a:lnSpc>
                <a:spcPct val="90000"/>
              </a:lnSpc>
            </a:pPr>
            <a:r>
              <a:rPr lang="en-US" altLang="en-US" sz="2800"/>
              <a:t>It is important we think through the probabilities or expectations involved in what we have found in our search of the Gettysburg Address.</a:t>
            </a:r>
          </a:p>
          <a:p>
            <a:pPr>
              <a:lnSpc>
                <a:spcPct val="90000"/>
              </a:lnSpc>
            </a:pPr>
            <a:r>
              <a:rPr lang="en-US" altLang="en-US" sz="2800"/>
              <a:t>With a 21-letter alphabet and a 700-letter text, then (ignoring the fact that the letters occur with different frequencies), the chance a particular letter will occur is 700/21 = 33</a:t>
            </a:r>
          </a:p>
          <a:p>
            <a:pPr>
              <a:lnSpc>
                <a:spcPct val="90000"/>
              </a:lnSpc>
            </a:pPr>
            <a:r>
              <a:rPr lang="en-US" altLang="en-US" sz="2800"/>
              <a:t>We should expect about 33 occurrences of a given letter in our text, on average.</a:t>
            </a:r>
          </a:p>
        </p:txBody>
      </p:sp>
    </p:spTree>
    <p:custDataLst>
      <p:tags r:id="rId1"/>
    </p:custDataLst>
  </p:cSld>
  <p:clrMapOvr>
    <a:masterClrMapping/>
  </p:clrMapOvr>
  <p:transition advTm="33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Probabilities</a:t>
            </a:r>
          </a:p>
        </p:txBody>
      </p:sp>
      <p:sp>
        <p:nvSpPr>
          <p:cNvPr id="39939" name="Rectangle 3"/>
          <p:cNvSpPr>
            <a:spLocks noGrp="1" noChangeArrowheads="1"/>
          </p:cNvSpPr>
          <p:nvPr>
            <p:ph type="body" idx="1"/>
          </p:nvPr>
        </p:nvSpPr>
        <p:spPr/>
        <p:txBody>
          <a:bodyPr/>
          <a:lstStyle/>
          <a:p>
            <a:r>
              <a:rPr lang="en-US" altLang="en-US" sz="2800"/>
              <a:t>For a 2-letter search word, either letter can occur in either order at any spacing, so the probability is about 33 x 33 = 1089.</a:t>
            </a:r>
          </a:p>
          <a:p>
            <a:r>
              <a:rPr lang="en-US" altLang="en-US" sz="2800"/>
              <a:t>For search words of 3 letters or more, the rule that the code-words appear with equidistant spacing makes matches much rarer.  The 3</a:t>
            </a:r>
            <a:r>
              <a:rPr lang="en-US" altLang="en-US" sz="2800" baseline="30000"/>
              <a:t>rd</a:t>
            </a:r>
            <a:r>
              <a:rPr lang="en-US" altLang="en-US" sz="2800"/>
              <a:t> letter must be exactly the same distance from the 2</a:t>
            </a:r>
            <a:r>
              <a:rPr lang="en-US" altLang="en-US" sz="2800" baseline="30000"/>
              <a:t>nd</a:t>
            </a:r>
            <a:r>
              <a:rPr lang="en-US" altLang="en-US" sz="2800"/>
              <a:t> as the 2</a:t>
            </a:r>
            <a:r>
              <a:rPr lang="en-US" altLang="en-US" sz="2800" baseline="30000"/>
              <a:t>nd</a:t>
            </a:r>
            <a:r>
              <a:rPr lang="en-US" altLang="en-US" sz="2800"/>
              <a:t> from the 1</a:t>
            </a:r>
            <a:r>
              <a:rPr lang="en-US" altLang="en-US" sz="2800" baseline="30000"/>
              <a:t>st</a:t>
            </a:r>
            <a:r>
              <a:rPr lang="en-US" altLang="en-US" sz="2800"/>
              <a:t>. N = 1089/21 = 52.</a:t>
            </a:r>
          </a:p>
        </p:txBody>
      </p:sp>
    </p:spTree>
    <p:custDataLst>
      <p:tags r:id="rId1"/>
    </p:custDataLst>
  </p:cSld>
  <p:clrMapOvr>
    <a:masterClrMapping/>
  </p:clrMapOvr>
  <p:transition advTm="674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Probabilities</a:t>
            </a:r>
          </a:p>
        </p:txBody>
      </p:sp>
      <p:sp>
        <p:nvSpPr>
          <p:cNvPr id="40963" name="Rectangle 3"/>
          <p:cNvSpPr>
            <a:spLocks noGrp="1" noChangeArrowheads="1"/>
          </p:cNvSpPr>
          <p:nvPr>
            <p:ph type="body" idx="1"/>
          </p:nvPr>
        </p:nvSpPr>
        <p:spPr/>
        <p:txBody>
          <a:bodyPr/>
          <a:lstStyle/>
          <a:p>
            <a:r>
              <a:rPr lang="en-US" altLang="en-US"/>
              <a:t>For a 4-letter search word, the result is divided by 21 again = ~2.5</a:t>
            </a:r>
          </a:p>
          <a:p>
            <a:r>
              <a:rPr lang="en-US" altLang="en-US"/>
              <a:t>In general, the probability (or expected number) N of occurrences of a search word of length n in a text T using an alphabet of A letters is:</a:t>
            </a:r>
          </a:p>
          <a:p>
            <a:r>
              <a:rPr lang="en-US" altLang="en-US"/>
              <a:t>N</a:t>
            </a:r>
            <a:r>
              <a:rPr lang="en-US" altLang="en-US" baseline="-25000"/>
              <a:t>n</a:t>
            </a:r>
            <a:r>
              <a:rPr lang="en-US" altLang="en-US"/>
              <a:t> = T</a:t>
            </a:r>
            <a:r>
              <a:rPr lang="en-US" altLang="en-US" baseline="30000"/>
              <a:t>2</a:t>
            </a:r>
            <a:r>
              <a:rPr lang="en-US" altLang="en-US"/>
              <a:t> / A</a:t>
            </a:r>
            <a:r>
              <a:rPr lang="en-US" altLang="en-US" baseline="30000"/>
              <a:t>n</a:t>
            </a:r>
            <a:r>
              <a:rPr lang="en-US" altLang="en-US"/>
              <a:t>, where n = 2 or more.</a:t>
            </a:r>
          </a:p>
        </p:txBody>
      </p:sp>
    </p:spTree>
    <p:custDataLst>
      <p:tags r:id="rId1"/>
    </p:custDataLst>
  </p:cSld>
  <p:clrMapOvr>
    <a:masterClrMapping/>
  </p:clrMapOvr>
  <p:transition advTm="372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Probabilities for Hebrew Bible</a:t>
            </a:r>
          </a:p>
        </p:txBody>
      </p:sp>
      <p:sp>
        <p:nvSpPr>
          <p:cNvPr id="41987" name="Rectangle 3"/>
          <p:cNvSpPr>
            <a:spLocks noGrp="1" noChangeArrowheads="1"/>
          </p:cNvSpPr>
          <p:nvPr>
            <p:ph type="body" idx="1"/>
          </p:nvPr>
        </p:nvSpPr>
        <p:spPr/>
        <p:txBody>
          <a:bodyPr/>
          <a:lstStyle/>
          <a:p>
            <a:pPr>
              <a:lnSpc>
                <a:spcPct val="90000"/>
              </a:lnSpc>
            </a:pPr>
            <a:r>
              <a:rPr lang="en-US" altLang="en-US" sz="2400"/>
              <a:t>Now let’s apply the same reasoning to the Hebrew alphabet of 22 letters:</a:t>
            </a:r>
          </a:p>
          <a:p>
            <a:pPr>
              <a:lnSpc>
                <a:spcPct val="90000"/>
              </a:lnSpc>
            </a:pPr>
            <a:r>
              <a:rPr lang="en-US" altLang="en-US" sz="2400"/>
              <a:t>Word-Length	Number in 700 letter text</a:t>
            </a:r>
          </a:p>
          <a:p>
            <a:pPr lvl="1">
              <a:lnSpc>
                <a:spcPct val="90000"/>
              </a:lnSpc>
            </a:pPr>
            <a:r>
              <a:rPr lang="en-US" altLang="en-US" sz="2000"/>
              <a:t>1				32</a:t>
            </a:r>
          </a:p>
          <a:p>
            <a:pPr lvl="1">
              <a:lnSpc>
                <a:spcPct val="90000"/>
              </a:lnSpc>
            </a:pPr>
            <a:r>
              <a:rPr lang="en-US" altLang="en-US" sz="2000"/>
              <a:t>2				1010</a:t>
            </a:r>
          </a:p>
          <a:p>
            <a:pPr lvl="1">
              <a:lnSpc>
                <a:spcPct val="90000"/>
              </a:lnSpc>
            </a:pPr>
            <a:r>
              <a:rPr lang="en-US" altLang="en-US" sz="2000"/>
              <a:t>3				46</a:t>
            </a:r>
          </a:p>
          <a:p>
            <a:pPr lvl="1">
              <a:lnSpc>
                <a:spcPct val="90000"/>
              </a:lnSpc>
            </a:pPr>
            <a:r>
              <a:rPr lang="en-US" altLang="en-US" sz="2000"/>
              <a:t>4				2</a:t>
            </a:r>
          </a:p>
          <a:p>
            <a:pPr lvl="1">
              <a:lnSpc>
                <a:spcPct val="90000"/>
              </a:lnSpc>
            </a:pPr>
            <a:r>
              <a:rPr lang="en-US" altLang="en-US" sz="2000"/>
              <a:t>5				.095</a:t>
            </a:r>
          </a:p>
          <a:p>
            <a:pPr lvl="1">
              <a:lnSpc>
                <a:spcPct val="90000"/>
              </a:lnSpc>
            </a:pPr>
            <a:r>
              <a:rPr lang="en-US" altLang="en-US" sz="2000"/>
              <a:t>6				4.3 x 10-3</a:t>
            </a:r>
          </a:p>
          <a:p>
            <a:pPr lvl="1">
              <a:lnSpc>
                <a:spcPct val="90000"/>
              </a:lnSpc>
            </a:pPr>
            <a:r>
              <a:rPr lang="en-US" altLang="en-US" sz="2000"/>
              <a:t>7				2.0 x 10-4</a:t>
            </a:r>
          </a:p>
          <a:p>
            <a:pPr lvl="1">
              <a:lnSpc>
                <a:spcPct val="90000"/>
              </a:lnSpc>
            </a:pPr>
            <a:r>
              <a:rPr lang="en-US" altLang="en-US" sz="2000"/>
              <a:t>8				8.9 x 10-6</a:t>
            </a:r>
          </a:p>
        </p:txBody>
      </p:sp>
    </p:spTree>
    <p:custDataLst>
      <p:tags r:id="rId1"/>
    </p:custDataLst>
  </p:cSld>
  <p:clrMapOvr>
    <a:masterClrMapping/>
  </p:clrMapOvr>
  <p:transition advTm="718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987">
                                            <p:txEl>
                                              <p:pRg st="8" end="8"/>
                                            </p:txEl>
                                          </p:spTgt>
                                        </p:tgtEl>
                                        <p:attrNameLst>
                                          <p:attrName>style.visibility</p:attrName>
                                        </p:attrNameLst>
                                      </p:cBhvr>
                                      <p:to>
                                        <p:strVal val="visible"/>
                                      </p:to>
                                    </p:set>
                                    <p:anim calcmode="lin" valueType="num">
                                      <p:cBhvr additive="base">
                                        <p:cTn id="55"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987">
                                            <p:txEl>
                                              <p:pRg st="9" end="9"/>
                                            </p:txEl>
                                          </p:spTgt>
                                        </p:tgtEl>
                                        <p:attrNameLst>
                                          <p:attrName>style.visibility</p:attrName>
                                        </p:attrNameLst>
                                      </p:cBhvr>
                                      <p:to>
                                        <p:strVal val="visible"/>
                                      </p:to>
                                    </p:set>
                                    <p:anim calcmode="lin" valueType="num">
                                      <p:cBhvr additive="base">
                                        <p:cTn id="61" dur="500" fill="hold"/>
                                        <p:tgtEl>
                                          <p:spTgt spid="419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98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The Bible Code</a:t>
            </a:r>
          </a:p>
        </p:txBody>
      </p:sp>
      <p:sp>
        <p:nvSpPr>
          <p:cNvPr id="12292" name="Rectangle 4"/>
          <p:cNvSpPr>
            <a:spLocks noGrp="1" noChangeArrowheads="1"/>
          </p:cNvSpPr>
          <p:nvPr>
            <p:ph type="body" sz="half" idx="1"/>
          </p:nvPr>
        </p:nvSpPr>
        <p:spPr>
          <a:xfrm>
            <a:off x="457200" y="2667000"/>
            <a:ext cx="4038600" cy="2819400"/>
          </a:xfrm>
        </p:spPr>
        <p:txBody>
          <a:bodyPr/>
          <a:lstStyle/>
          <a:p>
            <a:pPr>
              <a:buFont typeface="Wingdings" pitchFamily="2" charset="2"/>
              <a:buNone/>
            </a:pPr>
            <a:r>
              <a:rPr lang="en-US" altLang="en-US" sz="2800"/>
              <a:t>	Recently some of this material has been published for lay readers by Michael Drosnin in his book </a:t>
            </a:r>
            <a:r>
              <a:rPr lang="en-US" altLang="en-US" sz="2800" i="1"/>
              <a:t>The Bible Code.</a:t>
            </a:r>
            <a:endParaRPr lang="en-US" altLang="en-US" sz="2800"/>
          </a:p>
        </p:txBody>
      </p:sp>
      <p:pic>
        <p:nvPicPr>
          <p:cNvPr id="12294" name="Picture 6" descr="DrosninCove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16538" y="2209800"/>
            <a:ext cx="2882900" cy="3657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9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checkerboard(across)">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checkerboard(across)">
                                      <p:cBhvr>
                                        <p:cTn id="12" dur="500"/>
                                        <p:tgtEl>
                                          <p:spTgt spid="122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Probabilities for Hebrew Bible</a:t>
            </a:r>
          </a:p>
        </p:txBody>
      </p:sp>
      <p:sp>
        <p:nvSpPr>
          <p:cNvPr id="43011" name="Rectangle 3"/>
          <p:cNvSpPr>
            <a:spLocks noGrp="1" noChangeArrowheads="1"/>
          </p:cNvSpPr>
          <p:nvPr>
            <p:ph type="body" idx="1"/>
          </p:nvPr>
        </p:nvSpPr>
        <p:spPr/>
        <p:txBody>
          <a:bodyPr/>
          <a:lstStyle/>
          <a:p>
            <a:r>
              <a:rPr lang="en-US" altLang="en-US" sz="2800"/>
              <a:t>Our English text of the Gettysburg Address had 700 letters.</a:t>
            </a:r>
          </a:p>
          <a:p>
            <a:r>
              <a:rPr lang="en-US" altLang="en-US" sz="2800"/>
              <a:t>It turns out that is a good estimate for the number of letters per page in a Hebrew Bible I have which has virtually no footnotes.</a:t>
            </a:r>
          </a:p>
          <a:p>
            <a:r>
              <a:rPr lang="en-US" altLang="en-US" sz="2800"/>
              <a:t>In this Bible, Genesis takes up 84 pages, the Pentateuch 335 pages, and the whole Old Testament 1360 pages.</a:t>
            </a:r>
          </a:p>
        </p:txBody>
      </p:sp>
    </p:spTree>
    <p:custDataLst>
      <p:tags r:id="rId1"/>
    </p:custDataLst>
  </p:cSld>
  <p:clrMapOvr>
    <a:masterClrMapping/>
  </p:clrMapOvr>
  <p:transition advTm="271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1">
                                            <p:txEl>
                                              <p:pRg st="1" end="1"/>
                                            </p:txEl>
                                          </p:spTgt>
                                        </p:tgtEl>
                                        <p:attrNameLst>
                                          <p:attrName>style.visibility</p:attrName>
                                        </p:attrNameLst>
                                      </p:cBhvr>
                                      <p:to>
                                        <p:strVal val="visible"/>
                                      </p:to>
                                    </p:set>
                                    <p:anim calcmode="lin" valueType="num">
                                      <p:cBhvr additive="base">
                                        <p:cTn id="13"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additive="base">
                                        <p:cTn id="19"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Probabilities for Hebrew Bible</a:t>
            </a:r>
          </a:p>
        </p:txBody>
      </p:sp>
      <p:sp>
        <p:nvSpPr>
          <p:cNvPr id="44035" name="Rectangle 3"/>
          <p:cNvSpPr>
            <a:spLocks noGrp="1" noChangeArrowheads="1"/>
          </p:cNvSpPr>
          <p:nvPr>
            <p:ph type="body" idx="1"/>
          </p:nvPr>
        </p:nvSpPr>
        <p:spPr/>
        <p:txBody>
          <a:bodyPr/>
          <a:lstStyle/>
          <a:p>
            <a:r>
              <a:rPr lang="en-US" altLang="en-US" sz="2800"/>
              <a:t>Since the number of expected matches of 2-letter and longer combinations increases with the square of the text length, a calculation of the number of pages squared will also be helpful.</a:t>
            </a:r>
          </a:p>
          <a:p>
            <a:r>
              <a:rPr lang="en-US" altLang="en-US" sz="2800"/>
              <a:t>Section 	      Pages  Letters     Pages Squared</a:t>
            </a:r>
          </a:p>
          <a:p>
            <a:r>
              <a:rPr lang="en-US" altLang="en-US" sz="2800"/>
              <a:t>Genesis		84	 58,800	7056</a:t>
            </a:r>
          </a:p>
          <a:p>
            <a:r>
              <a:rPr lang="en-US" altLang="en-US" sz="2800"/>
              <a:t>Pentateuch    335	234,500	1.12 x 10</a:t>
            </a:r>
            <a:r>
              <a:rPr lang="en-US" altLang="en-US" sz="2800" baseline="30000"/>
              <a:t>+5</a:t>
            </a:r>
          </a:p>
          <a:p>
            <a:r>
              <a:rPr lang="en-US" altLang="en-US" sz="2800"/>
              <a:t>Old Test	     1360	952,000	1.85 x 10</a:t>
            </a:r>
            <a:r>
              <a:rPr lang="en-US" altLang="en-US" sz="2800" baseline="30000"/>
              <a:t>+6</a:t>
            </a:r>
          </a:p>
        </p:txBody>
      </p:sp>
    </p:spTree>
    <p:custDataLst>
      <p:tags r:id="rId1"/>
    </p:custDataLst>
  </p:cSld>
  <p:clrMapOvr>
    <a:masterClrMapping/>
  </p:clrMapOvr>
  <p:transition advTm="435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Probabilities for Hebrew Bible</a:t>
            </a:r>
          </a:p>
        </p:txBody>
      </p:sp>
      <p:sp>
        <p:nvSpPr>
          <p:cNvPr id="45059" name="Rectangle 3"/>
          <p:cNvSpPr>
            <a:spLocks noGrp="1" noChangeArrowheads="1"/>
          </p:cNvSpPr>
          <p:nvPr>
            <p:ph type="body" idx="1"/>
          </p:nvPr>
        </p:nvSpPr>
        <p:spPr/>
        <p:txBody>
          <a:bodyPr/>
          <a:lstStyle/>
          <a:p>
            <a:r>
              <a:rPr lang="en-US" altLang="en-US" sz="2800"/>
              <a:t>From a previous panel, we saw that the expected matches for a 7-letter word (per 700-letter page) was 2 x 10-4.</a:t>
            </a:r>
          </a:p>
          <a:p>
            <a:r>
              <a:rPr lang="en-US" altLang="en-US" sz="2800"/>
              <a:t>The squared length of Genesis is about 7 x 10</a:t>
            </a:r>
            <a:r>
              <a:rPr lang="en-US" altLang="en-US" sz="2800" baseline="30000"/>
              <a:t>+3</a:t>
            </a:r>
            <a:r>
              <a:rPr lang="en-US" altLang="en-US" sz="2800"/>
              <a:t>.</a:t>
            </a:r>
          </a:p>
          <a:p>
            <a:r>
              <a:rPr lang="en-US" altLang="en-US" sz="2800"/>
              <a:t>So the chance of finding a given 7-letter word in Genesis is the two multiplied together, or 1.4.</a:t>
            </a:r>
          </a:p>
          <a:p>
            <a:r>
              <a:rPr lang="en-US" altLang="en-US" sz="2800"/>
              <a:t>Thus we should typically find 7-letter matches in Genesis.</a:t>
            </a:r>
          </a:p>
        </p:txBody>
      </p:sp>
    </p:spTree>
    <p:custDataLst>
      <p:tags r:id="rId1"/>
    </p:custDataLst>
  </p:cSld>
  <p:clrMapOvr>
    <a:masterClrMapping/>
  </p:clrMapOvr>
  <p:transition advTm="6865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Probabilities for Hebrew Bible</a:t>
            </a:r>
          </a:p>
        </p:txBody>
      </p:sp>
      <p:sp>
        <p:nvSpPr>
          <p:cNvPr id="46083" name="Rectangle 3"/>
          <p:cNvSpPr>
            <a:spLocks noGrp="1" noChangeArrowheads="1"/>
          </p:cNvSpPr>
          <p:nvPr>
            <p:ph type="body" idx="1"/>
          </p:nvPr>
        </p:nvSpPr>
        <p:spPr/>
        <p:txBody>
          <a:bodyPr/>
          <a:lstStyle/>
          <a:p>
            <a:r>
              <a:rPr lang="en-US" altLang="en-US"/>
              <a:t>For 8-letter matches, we would probably need the Pentateuch to search, or even the whole Old Testament.</a:t>
            </a:r>
          </a:p>
          <a:p>
            <a:r>
              <a:rPr lang="en-US" altLang="en-US"/>
              <a:t>Indeed, Drosnin notes that the 8-letter combination for Yitzhaq Rabin occurs only once in the whole Hebrew Bible, about what we would expect.</a:t>
            </a:r>
          </a:p>
        </p:txBody>
      </p:sp>
    </p:spTree>
    <p:custDataLst>
      <p:tags r:id="rId1"/>
    </p:custDataLst>
  </p:cSld>
  <p:clrMapOvr>
    <a:masterClrMapping/>
  </p:clrMapOvr>
  <p:transition advTm="160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Probabilities for Context</a:t>
            </a:r>
          </a:p>
        </p:txBody>
      </p:sp>
      <p:sp>
        <p:nvSpPr>
          <p:cNvPr id="47107" name="Rectangle 3"/>
          <p:cNvSpPr>
            <a:spLocks noGrp="1" noChangeArrowheads="1"/>
          </p:cNvSpPr>
          <p:nvPr>
            <p:ph type="body" idx="1"/>
          </p:nvPr>
        </p:nvSpPr>
        <p:spPr>
          <a:xfrm>
            <a:off x="457200" y="1981200"/>
            <a:ext cx="8382000" cy="3886200"/>
          </a:xfrm>
        </p:spPr>
        <p:txBody>
          <a:bodyPr/>
          <a:lstStyle/>
          <a:p>
            <a:pPr>
              <a:lnSpc>
                <a:spcPct val="80000"/>
              </a:lnSpc>
            </a:pPr>
            <a:r>
              <a:rPr lang="en-US" altLang="en-US" sz="2800"/>
              <a:t>Once we have found our long </a:t>
            </a:r>
            <a:r>
              <a:rPr lang="en-US" altLang="en-US" sz="2800">
                <a:cs typeface="Arial" charset="0"/>
              </a:rPr>
              <a:t>"</a:t>
            </a:r>
            <a:r>
              <a:rPr lang="en-US" altLang="en-US" sz="2800"/>
              <a:t>prime code word</a:t>
            </a:r>
            <a:r>
              <a:rPr lang="en-US" altLang="en-US" sz="2800">
                <a:cs typeface="Arial" charset="0"/>
              </a:rPr>
              <a:t>"</a:t>
            </a:r>
            <a:r>
              <a:rPr lang="en-US" altLang="en-US" sz="2800"/>
              <a:t> (of say 6 to 8 letters) to be displayed, what size code words can we expect to find in its vicinity?</a:t>
            </a:r>
          </a:p>
          <a:p>
            <a:pPr lvl="1">
              <a:lnSpc>
                <a:spcPct val="80000"/>
              </a:lnSpc>
            </a:pPr>
            <a:r>
              <a:rPr lang="en-US" altLang="en-US" sz="2400"/>
              <a:t>If we have a context of 700 letters, then our typical cluster words will have 4 letters or less.</a:t>
            </a:r>
          </a:p>
          <a:p>
            <a:pPr lvl="1">
              <a:lnSpc>
                <a:spcPct val="80000"/>
              </a:lnSpc>
            </a:pPr>
            <a:r>
              <a:rPr lang="en-US" altLang="en-US" sz="2400"/>
              <a:t> If our context is 1400 letters, then the chance of any particular combination appearing will be four times larger.</a:t>
            </a:r>
          </a:p>
          <a:p>
            <a:pPr>
              <a:lnSpc>
                <a:spcPct val="80000"/>
              </a:lnSpc>
            </a:pPr>
            <a:r>
              <a:rPr lang="en-US" altLang="en-US" sz="2800"/>
              <a:t>In general, we can find the minimum text length in which to expect to commonly find words of length n by solving our equation for T with N=1, A=22 .</a:t>
            </a:r>
          </a:p>
        </p:txBody>
      </p:sp>
    </p:spTree>
    <p:custDataLst>
      <p:tags r:id="rId1"/>
    </p:custDataLst>
  </p:cSld>
  <p:clrMapOvr>
    <a:masterClrMapping/>
  </p:clrMapOvr>
  <p:transition advTm="625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Text Needed for Search Word</a:t>
            </a:r>
          </a:p>
        </p:txBody>
      </p:sp>
      <p:sp>
        <p:nvSpPr>
          <p:cNvPr id="48131" name="Rectangle 3"/>
          <p:cNvSpPr>
            <a:spLocks noGrp="1" noChangeArrowheads="1"/>
          </p:cNvSpPr>
          <p:nvPr>
            <p:ph type="body" idx="1"/>
          </p:nvPr>
        </p:nvSpPr>
        <p:spPr/>
        <p:txBody>
          <a:bodyPr/>
          <a:lstStyle/>
          <a:p>
            <a:pPr>
              <a:lnSpc>
                <a:spcPct val="90000"/>
              </a:lnSpc>
            </a:pPr>
            <a:r>
              <a:rPr lang="en-US" altLang="en-US"/>
              <a:t>Word-Length 	Text Length</a:t>
            </a:r>
          </a:p>
          <a:p>
            <a:pPr lvl="1">
              <a:lnSpc>
                <a:spcPct val="90000"/>
              </a:lnSpc>
            </a:pPr>
            <a:r>
              <a:rPr lang="en-US" altLang="en-US"/>
              <a:t>3			103</a:t>
            </a:r>
          </a:p>
          <a:p>
            <a:pPr lvl="1">
              <a:lnSpc>
                <a:spcPct val="90000"/>
              </a:lnSpc>
            </a:pPr>
            <a:r>
              <a:rPr lang="en-US" altLang="en-US"/>
              <a:t>4			484</a:t>
            </a:r>
          </a:p>
          <a:p>
            <a:pPr lvl="1">
              <a:lnSpc>
                <a:spcPct val="90000"/>
              </a:lnSpc>
            </a:pPr>
            <a:r>
              <a:rPr lang="en-US" altLang="en-US"/>
              <a:t>5			2270</a:t>
            </a:r>
          </a:p>
          <a:p>
            <a:pPr lvl="1">
              <a:lnSpc>
                <a:spcPct val="90000"/>
              </a:lnSpc>
            </a:pPr>
            <a:r>
              <a:rPr lang="en-US" altLang="en-US"/>
              <a:t>6			10,678</a:t>
            </a:r>
          </a:p>
          <a:p>
            <a:pPr lvl="1">
              <a:lnSpc>
                <a:spcPct val="90000"/>
              </a:lnSpc>
            </a:pPr>
            <a:r>
              <a:rPr lang="en-US" altLang="en-US"/>
              <a:t>7			49,943</a:t>
            </a:r>
          </a:p>
          <a:p>
            <a:pPr lvl="1">
              <a:lnSpc>
                <a:spcPct val="90000"/>
              </a:lnSpc>
            </a:pPr>
            <a:r>
              <a:rPr lang="en-US" altLang="en-US"/>
              <a:t>8			234,256</a:t>
            </a:r>
          </a:p>
          <a:p>
            <a:pPr lvl="1">
              <a:lnSpc>
                <a:spcPct val="90000"/>
              </a:lnSpc>
            </a:pPr>
            <a:r>
              <a:rPr lang="en-US" altLang="en-US"/>
              <a:t>9			1,098,758</a:t>
            </a:r>
          </a:p>
        </p:txBody>
      </p:sp>
    </p:spTree>
    <p:custDataLst>
      <p:tags r:id="rId1"/>
    </p:custDataLst>
  </p:cSld>
  <p:clrMapOvr>
    <a:masterClrMapping/>
  </p:clrMapOvr>
  <p:transition advTm="510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 calcmode="lin" valueType="num">
                                      <p:cBhvr additive="base">
                                        <p:cTn id="37"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8131">
                                            <p:txEl>
                                              <p:pRg st="6" end="6"/>
                                            </p:txEl>
                                          </p:spTgt>
                                        </p:tgtEl>
                                        <p:attrNameLst>
                                          <p:attrName>style.visibility</p:attrName>
                                        </p:attrNameLst>
                                      </p:cBhvr>
                                      <p:to>
                                        <p:strVal val="visible"/>
                                      </p:to>
                                    </p:set>
                                    <p:anim calcmode="lin" valueType="num">
                                      <p:cBhvr additive="base">
                                        <p:cTn id="43" dur="500" fill="hold"/>
                                        <p:tgtEl>
                                          <p:spTgt spid="4813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1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8131">
                                            <p:txEl>
                                              <p:pRg st="7" end="7"/>
                                            </p:txEl>
                                          </p:spTgt>
                                        </p:tgtEl>
                                        <p:attrNameLst>
                                          <p:attrName>style.visibility</p:attrName>
                                        </p:attrNameLst>
                                      </p:cBhvr>
                                      <p:to>
                                        <p:strVal val="visible"/>
                                      </p:to>
                                    </p:set>
                                    <p:anim calcmode="lin" valueType="num">
                                      <p:cBhvr additive="base">
                                        <p:cTn id="49" dur="500" fill="hold"/>
                                        <p:tgtEl>
                                          <p:spTgt spid="4813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813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Gettysburg Address</a:t>
            </a:r>
          </a:p>
        </p:txBody>
      </p:sp>
      <p:sp>
        <p:nvSpPr>
          <p:cNvPr id="49155" name="Rectangle 3"/>
          <p:cNvSpPr>
            <a:spLocks noGrp="1" noChangeArrowheads="1"/>
          </p:cNvSpPr>
          <p:nvPr>
            <p:ph type="body" idx="1"/>
          </p:nvPr>
        </p:nvSpPr>
        <p:spPr/>
        <p:txBody>
          <a:bodyPr/>
          <a:lstStyle/>
          <a:p>
            <a:r>
              <a:rPr lang="en-US" altLang="en-US" sz="2800"/>
              <a:t>Notice, in our example, most of the code words we displayed were four letters in length (LNCN, GNRL, BRHM), the largest sorts of words one would find in a text of length 700.</a:t>
            </a:r>
          </a:p>
          <a:p>
            <a:r>
              <a:rPr lang="en-US" altLang="en-US" sz="2800"/>
              <a:t>We could have shown many more 3-letter words, but we only chose to display GMD.</a:t>
            </a:r>
          </a:p>
          <a:p>
            <a:r>
              <a:rPr lang="en-US" altLang="en-US" sz="2800"/>
              <a:t>We will come back to this later when we discuss human manipulation.</a:t>
            </a:r>
          </a:p>
        </p:txBody>
      </p:sp>
    </p:spTree>
    <p:custDataLst>
      <p:tags r:id="rId1"/>
    </p:custDataLst>
  </p:cSld>
  <p:clrMapOvr>
    <a:masterClrMapping/>
  </p:clrMapOvr>
  <p:transition advTm="309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Gettysburg Address</a:t>
            </a:r>
          </a:p>
        </p:txBody>
      </p:sp>
      <p:sp>
        <p:nvSpPr>
          <p:cNvPr id="50179" name="Rectangle 3"/>
          <p:cNvSpPr>
            <a:spLocks noGrp="1" noChangeArrowheads="1"/>
          </p:cNvSpPr>
          <p:nvPr>
            <p:ph type="body" idx="1"/>
          </p:nvPr>
        </p:nvSpPr>
        <p:spPr/>
        <p:txBody>
          <a:bodyPr/>
          <a:lstStyle/>
          <a:p>
            <a:r>
              <a:rPr lang="en-US" altLang="en-US"/>
              <a:t>We did, however, find two even longer words (CVLWR and BTTLFLD).</a:t>
            </a:r>
          </a:p>
          <a:p>
            <a:r>
              <a:rPr lang="en-US" altLang="en-US"/>
              <a:t>In general, one can expect to find some longer words; perhaps for 5-letter search words, one in 8 will be successful.</a:t>
            </a:r>
          </a:p>
          <a:p>
            <a:r>
              <a:rPr lang="en-US" altLang="en-US"/>
              <a:t>But both our longer words came from the regular (uncoded) text.</a:t>
            </a:r>
          </a:p>
        </p:txBody>
      </p:sp>
    </p:spTree>
    <p:custDataLst>
      <p:tags r:id="rId1"/>
    </p:custDataLst>
  </p:cSld>
  <p:clrMapOvr>
    <a:masterClrMapping/>
  </p:clrMapOvr>
  <p:transition advTm="317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Gettysburg Address</a:t>
            </a:r>
          </a:p>
        </p:txBody>
      </p:sp>
      <p:sp>
        <p:nvSpPr>
          <p:cNvPr id="51203" name="Rectangle 3"/>
          <p:cNvSpPr>
            <a:spLocks noGrp="1" noChangeArrowheads="1"/>
          </p:cNvSpPr>
          <p:nvPr>
            <p:ph type="body" idx="1"/>
          </p:nvPr>
        </p:nvSpPr>
        <p:spPr/>
        <p:txBody>
          <a:bodyPr/>
          <a:lstStyle/>
          <a:p>
            <a:r>
              <a:rPr lang="en-US" altLang="en-US"/>
              <a:t>This is how Drosnin gets </a:t>
            </a:r>
            <a:r>
              <a:rPr lang="en-US" altLang="en-US">
                <a:cs typeface="Arial" charset="0"/>
              </a:rPr>
              <a:t>"</a:t>
            </a:r>
            <a:r>
              <a:rPr lang="en-US" altLang="en-US"/>
              <a:t>assassin who will assassinate</a:t>
            </a:r>
            <a:r>
              <a:rPr lang="en-US" altLang="en-US">
                <a:cs typeface="Arial" charset="0"/>
              </a:rPr>
              <a:t>"</a:t>
            </a:r>
            <a:r>
              <a:rPr lang="en-US" altLang="en-US"/>
              <a:t> (11 letters) from the text of Deut 4:2.</a:t>
            </a:r>
          </a:p>
          <a:p>
            <a:r>
              <a:rPr lang="en-US" altLang="en-US"/>
              <a:t>Of course we can expect to get long, meaningful phrases from the regular text!</a:t>
            </a:r>
          </a:p>
          <a:p>
            <a:r>
              <a:rPr lang="en-US" altLang="en-US"/>
              <a:t>We could have expanded our BTTLFLD to GRTBTTLFLDFTHTWR (16 letters)!</a:t>
            </a:r>
          </a:p>
        </p:txBody>
      </p:sp>
    </p:spTree>
    <p:custDataLst>
      <p:tags r:id="rId1"/>
    </p:custDataLst>
  </p:cSld>
  <p:clrMapOvr>
    <a:masterClrMapping/>
  </p:clrMapOvr>
  <p:transition advTm="229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Drosnin</a:t>
            </a:r>
            <a:r>
              <a:rPr lang="en-US" altLang="en-US">
                <a:cs typeface="Arial" charset="0"/>
              </a:rPr>
              <a:t>'</a:t>
            </a:r>
            <a:r>
              <a:rPr lang="en-US" altLang="en-US"/>
              <a:t>s Results</a:t>
            </a:r>
          </a:p>
        </p:txBody>
      </p:sp>
      <p:sp>
        <p:nvSpPr>
          <p:cNvPr id="52227" name="Rectangle 3"/>
          <p:cNvSpPr>
            <a:spLocks noGrp="1" noChangeArrowheads="1"/>
          </p:cNvSpPr>
          <p:nvPr>
            <p:ph type="body" idx="1"/>
          </p:nvPr>
        </p:nvSpPr>
        <p:spPr/>
        <p:txBody>
          <a:bodyPr/>
          <a:lstStyle/>
          <a:p>
            <a:r>
              <a:rPr lang="en-US" altLang="en-US"/>
              <a:t>If we go through the examples found by Drosnin in his </a:t>
            </a:r>
            <a:r>
              <a:rPr lang="en-US" altLang="en-US" i="1"/>
              <a:t>Bible Code</a:t>
            </a:r>
            <a:r>
              <a:rPr lang="en-US" altLang="en-US"/>
              <a:t>, we can tabulate his best results by word or phrase length.</a:t>
            </a:r>
          </a:p>
          <a:p>
            <a:r>
              <a:rPr lang="en-US" altLang="en-US"/>
              <a:t>We find that he locates nine 8-letter combinations, six 9-letter, and one each of 10, 11, 12, and 13 letters.</a:t>
            </a:r>
          </a:p>
        </p:txBody>
      </p:sp>
    </p:spTree>
    <p:custDataLst>
      <p:tags r:id="rId1"/>
    </p:custDataLst>
  </p:cSld>
  <p:clrMapOvr>
    <a:masterClrMapping/>
  </p:clrMapOvr>
  <p:transition advTm="179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What is the </a:t>
            </a:r>
            <a:r>
              <a:rPr lang="en-US" altLang="en-US">
                <a:cs typeface="Arial" charset="0"/>
              </a:rPr>
              <a:t>'</a:t>
            </a:r>
            <a:r>
              <a:rPr lang="en-US" altLang="en-US"/>
              <a:t>Code</a:t>
            </a:r>
            <a:r>
              <a:rPr lang="en-US" altLang="en-US">
                <a:cs typeface="Arial" charset="0"/>
              </a:rPr>
              <a:t>'</a:t>
            </a:r>
            <a:r>
              <a:rPr lang="en-US" altLang="en-US"/>
              <a:t>?</a:t>
            </a:r>
          </a:p>
        </p:txBody>
      </p:sp>
      <p:sp>
        <p:nvSpPr>
          <p:cNvPr id="14339" name="Rectangle 3"/>
          <p:cNvSpPr>
            <a:spLocks noGrp="1" noChangeArrowheads="1"/>
          </p:cNvSpPr>
          <p:nvPr>
            <p:ph type="body" idx="1"/>
          </p:nvPr>
        </p:nvSpPr>
        <p:spPr/>
        <p:txBody>
          <a:bodyPr/>
          <a:lstStyle/>
          <a:p>
            <a:r>
              <a:rPr lang="en-US" altLang="en-US"/>
              <a:t>Using computers to search the Hebrew text, the investigators look for hidden words that are spelled by letters spaced at equal distances in the text.</a:t>
            </a:r>
          </a:p>
          <a:p>
            <a:pPr lvl="1"/>
            <a:r>
              <a:rPr lang="en-US" altLang="en-US"/>
              <a:t>In some cases, the letters are adjacent.</a:t>
            </a:r>
          </a:p>
          <a:p>
            <a:pPr lvl="1"/>
            <a:r>
              <a:rPr lang="en-US" altLang="en-US"/>
              <a:t>In others, they are many letters apart.</a:t>
            </a:r>
          </a:p>
          <a:p>
            <a:pPr lvl="1"/>
            <a:r>
              <a:rPr lang="en-US" altLang="en-US"/>
              <a:t>In some, they are thousands of letters apart</a:t>
            </a:r>
          </a:p>
        </p:txBody>
      </p:sp>
    </p:spTree>
    <p:custDataLst>
      <p:tags r:id="rId1"/>
    </p:custDataLst>
  </p:cSld>
  <p:clrMapOvr>
    <a:masterClrMapping/>
  </p:clrMapOvr>
  <p:transition advTm="406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Drosnin</a:t>
            </a:r>
            <a:r>
              <a:rPr lang="en-US" altLang="en-US">
                <a:cs typeface="Arial" charset="0"/>
              </a:rPr>
              <a:t>'</a:t>
            </a:r>
            <a:r>
              <a:rPr lang="en-US" altLang="en-US"/>
              <a:t>s Results</a:t>
            </a:r>
          </a:p>
        </p:txBody>
      </p:sp>
      <p:sp>
        <p:nvSpPr>
          <p:cNvPr id="53251" name="Rectangle 3"/>
          <p:cNvSpPr>
            <a:spLocks noGrp="1" noChangeArrowheads="1"/>
          </p:cNvSpPr>
          <p:nvPr>
            <p:ph type="body" sz="half" idx="1"/>
          </p:nvPr>
        </p:nvSpPr>
        <p:spPr>
          <a:xfrm>
            <a:off x="457200" y="1981200"/>
            <a:ext cx="4038600" cy="4191000"/>
          </a:xfrm>
        </p:spPr>
        <p:txBody>
          <a:bodyPr/>
          <a:lstStyle/>
          <a:p>
            <a:pPr>
              <a:lnSpc>
                <a:spcPct val="90000"/>
              </a:lnSpc>
            </a:pPr>
            <a:r>
              <a:rPr lang="en-US" altLang="en-US"/>
              <a:t>8-letter</a:t>
            </a:r>
          </a:p>
          <a:p>
            <a:pPr lvl="1">
              <a:lnSpc>
                <a:spcPct val="90000"/>
              </a:lnSpc>
            </a:pPr>
            <a:r>
              <a:rPr lang="en-US" altLang="en-US"/>
              <a:t>Atomic Artilleryman</a:t>
            </a:r>
          </a:p>
          <a:p>
            <a:pPr lvl="1">
              <a:lnSpc>
                <a:spcPct val="90000"/>
              </a:lnSpc>
            </a:pPr>
            <a:r>
              <a:rPr lang="en-US" altLang="en-US"/>
              <a:t>Communism</a:t>
            </a:r>
          </a:p>
          <a:p>
            <a:pPr lvl="1">
              <a:lnSpc>
                <a:spcPct val="90000"/>
              </a:lnSpc>
            </a:pPr>
            <a:r>
              <a:rPr lang="en-US" altLang="en-US"/>
              <a:t>Economic Collapse</a:t>
            </a:r>
          </a:p>
          <a:p>
            <a:pPr lvl="1">
              <a:lnSpc>
                <a:spcPct val="90000"/>
              </a:lnSpc>
            </a:pPr>
            <a:r>
              <a:rPr lang="en-US" altLang="en-US"/>
              <a:t>Libyan Artillery</a:t>
            </a:r>
          </a:p>
          <a:p>
            <a:pPr lvl="1">
              <a:lnSpc>
                <a:spcPct val="90000"/>
              </a:lnSpc>
            </a:pPr>
            <a:r>
              <a:rPr lang="en-US" altLang="en-US"/>
              <a:t>Oklahoma</a:t>
            </a:r>
          </a:p>
          <a:p>
            <a:pPr lvl="1">
              <a:lnSpc>
                <a:spcPct val="90000"/>
              </a:lnSpc>
            </a:pPr>
            <a:r>
              <a:rPr lang="en-US" altLang="en-US"/>
              <a:t>Shoemaker-Levy</a:t>
            </a:r>
          </a:p>
          <a:p>
            <a:pPr lvl="1">
              <a:lnSpc>
                <a:spcPct val="90000"/>
              </a:lnSpc>
            </a:pPr>
            <a:r>
              <a:rPr lang="en-US" altLang="en-US"/>
              <a:t>25 July 1996</a:t>
            </a:r>
          </a:p>
          <a:p>
            <a:pPr lvl="1">
              <a:lnSpc>
                <a:spcPct val="90000"/>
              </a:lnSpc>
            </a:pPr>
            <a:r>
              <a:rPr lang="en-US" altLang="en-US"/>
              <a:t>World War</a:t>
            </a:r>
          </a:p>
          <a:p>
            <a:pPr lvl="1">
              <a:lnSpc>
                <a:spcPct val="90000"/>
              </a:lnSpc>
            </a:pPr>
            <a:r>
              <a:rPr lang="en-US" altLang="en-US"/>
              <a:t>Yitzaq Rabin</a:t>
            </a:r>
          </a:p>
        </p:txBody>
      </p:sp>
      <p:sp>
        <p:nvSpPr>
          <p:cNvPr id="53252" name="Rectangle 4"/>
          <p:cNvSpPr>
            <a:spLocks noGrp="1" noChangeArrowheads="1"/>
          </p:cNvSpPr>
          <p:nvPr>
            <p:ph type="body" sz="half" idx="2"/>
          </p:nvPr>
        </p:nvSpPr>
        <p:spPr/>
        <p:txBody>
          <a:bodyPr/>
          <a:lstStyle/>
          <a:p>
            <a:pPr>
              <a:lnSpc>
                <a:spcPct val="90000"/>
              </a:lnSpc>
            </a:pPr>
            <a:r>
              <a:rPr lang="en-US" altLang="en-US"/>
              <a:t>9-letter</a:t>
            </a:r>
          </a:p>
          <a:p>
            <a:pPr lvl="1">
              <a:lnSpc>
                <a:spcPct val="90000"/>
              </a:lnSpc>
            </a:pPr>
            <a:r>
              <a:rPr lang="en-US" altLang="en-US"/>
              <a:t>Einstein</a:t>
            </a:r>
          </a:p>
          <a:p>
            <a:pPr lvl="1">
              <a:lnSpc>
                <a:spcPct val="90000"/>
              </a:lnSpc>
            </a:pPr>
            <a:r>
              <a:rPr lang="en-US" altLang="en-US"/>
              <a:t>His Name is Timothy</a:t>
            </a:r>
          </a:p>
          <a:p>
            <a:pPr lvl="1">
              <a:lnSpc>
                <a:spcPct val="90000"/>
              </a:lnSpc>
            </a:pPr>
            <a:r>
              <a:rPr lang="en-US" altLang="en-US"/>
              <a:t>Holocaust of Israel</a:t>
            </a:r>
          </a:p>
          <a:p>
            <a:pPr lvl="1">
              <a:lnSpc>
                <a:spcPct val="90000"/>
              </a:lnSpc>
            </a:pPr>
            <a:r>
              <a:rPr lang="en-US" altLang="en-US"/>
              <a:t>Murrah Building</a:t>
            </a:r>
          </a:p>
          <a:p>
            <a:pPr lvl="1">
              <a:lnSpc>
                <a:spcPct val="90000"/>
              </a:lnSpc>
            </a:pPr>
            <a:r>
              <a:rPr lang="en-US" altLang="en-US"/>
              <a:t>The Next War</a:t>
            </a:r>
          </a:p>
          <a:p>
            <a:pPr lvl="1">
              <a:lnSpc>
                <a:spcPct val="90000"/>
              </a:lnSpc>
            </a:pPr>
            <a:r>
              <a:rPr lang="en-US" altLang="en-US"/>
              <a:t>Prime Minister Netanyahu</a:t>
            </a:r>
          </a:p>
        </p:txBody>
      </p:sp>
    </p:spTree>
    <p:custDataLst>
      <p:tags r:id="rId1"/>
    </p:custDataLst>
  </p:cSld>
  <p:clrMapOvr>
    <a:masterClrMapping/>
  </p:clrMapOvr>
  <p:transition advTm="445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3251">
                                            <p:txEl>
                                              <p:pRg st="6" end="6"/>
                                            </p:txEl>
                                          </p:spTgt>
                                        </p:tgtEl>
                                        <p:attrNameLst>
                                          <p:attrName>style.visibility</p:attrName>
                                        </p:attrNameLst>
                                      </p:cBhvr>
                                      <p:to>
                                        <p:strVal val="visible"/>
                                      </p:to>
                                    </p:set>
                                    <p:anim calcmode="lin" valueType="num">
                                      <p:cBhvr additive="base">
                                        <p:cTn id="43" dur="500" fill="hold"/>
                                        <p:tgtEl>
                                          <p:spTgt spid="532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2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3251">
                                            <p:txEl>
                                              <p:pRg st="7" end="7"/>
                                            </p:txEl>
                                          </p:spTgt>
                                        </p:tgtEl>
                                        <p:attrNameLst>
                                          <p:attrName>style.visibility</p:attrName>
                                        </p:attrNameLst>
                                      </p:cBhvr>
                                      <p:to>
                                        <p:strVal val="visible"/>
                                      </p:to>
                                    </p:set>
                                    <p:anim calcmode="lin" valueType="num">
                                      <p:cBhvr additive="base">
                                        <p:cTn id="49" dur="500" fill="hold"/>
                                        <p:tgtEl>
                                          <p:spTgt spid="5325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325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3251">
                                            <p:txEl>
                                              <p:pRg st="8" end="8"/>
                                            </p:txEl>
                                          </p:spTgt>
                                        </p:tgtEl>
                                        <p:attrNameLst>
                                          <p:attrName>style.visibility</p:attrName>
                                        </p:attrNameLst>
                                      </p:cBhvr>
                                      <p:to>
                                        <p:strVal val="visible"/>
                                      </p:to>
                                    </p:set>
                                    <p:anim calcmode="lin" valueType="num">
                                      <p:cBhvr additive="base">
                                        <p:cTn id="55" dur="500" fill="hold"/>
                                        <p:tgtEl>
                                          <p:spTgt spid="5325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32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251">
                                            <p:txEl>
                                              <p:pRg st="9" end="9"/>
                                            </p:txEl>
                                          </p:spTgt>
                                        </p:tgtEl>
                                        <p:attrNameLst>
                                          <p:attrName>style.visibility</p:attrName>
                                        </p:attrNameLst>
                                      </p:cBhvr>
                                      <p:to>
                                        <p:strVal val="visible"/>
                                      </p:to>
                                    </p:set>
                                    <p:anim calcmode="lin" valueType="num">
                                      <p:cBhvr additive="base">
                                        <p:cTn id="61" dur="500" fill="hold"/>
                                        <p:tgtEl>
                                          <p:spTgt spid="5325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325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3252">
                                            <p:txEl>
                                              <p:pRg st="0" end="0"/>
                                            </p:txEl>
                                          </p:spTgt>
                                        </p:tgtEl>
                                        <p:attrNameLst>
                                          <p:attrName>style.visibility</p:attrName>
                                        </p:attrNameLst>
                                      </p:cBhvr>
                                      <p:to>
                                        <p:strVal val="visible"/>
                                      </p:to>
                                    </p:set>
                                    <p:anim calcmode="lin" valueType="num">
                                      <p:cBhvr additive="base">
                                        <p:cTn id="67" dur="500" fill="hold"/>
                                        <p:tgtEl>
                                          <p:spTgt spid="5325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3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3252">
                                            <p:txEl>
                                              <p:pRg st="1" end="1"/>
                                            </p:txEl>
                                          </p:spTgt>
                                        </p:tgtEl>
                                        <p:attrNameLst>
                                          <p:attrName>style.visibility</p:attrName>
                                        </p:attrNameLst>
                                      </p:cBhvr>
                                      <p:to>
                                        <p:strVal val="visible"/>
                                      </p:to>
                                    </p:set>
                                    <p:anim calcmode="lin" valueType="num">
                                      <p:cBhvr additive="base">
                                        <p:cTn id="73" dur="500" fill="hold"/>
                                        <p:tgtEl>
                                          <p:spTgt spid="5325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3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3252">
                                            <p:txEl>
                                              <p:pRg st="2" end="2"/>
                                            </p:txEl>
                                          </p:spTgt>
                                        </p:tgtEl>
                                        <p:attrNameLst>
                                          <p:attrName>style.visibility</p:attrName>
                                        </p:attrNameLst>
                                      </p:cBhvr>
                                      <p:to>
                                        <p:strVal val="visible"/>
                                      </p:to>
                                    </p:set>
                                    <p:anim calcmode="lin" valueType="num">
                                      <p:cBhvr additive="base">
                                        <p:cTn id="79" dur="500" fill="hold"/>
                                        <p:tgtEl>
                                          <p:spTgt spid="53252">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2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3252">
                                            <p:txEl>
                                              <p:pRg st="3" end="3"/>
                                            </p:txEl>
                                          </p:spTgt>
                                        </p:tgtEl>
                                        <p:attrNameLst>
                                          <p:attrName>style.visibility</p:attrName>
                                        </p:attrNameLst>
                                      </p:cBhvr>
                                      <p:to>
                                        <p:strVal val="visible"/>
                                      </p:to>
                                    </p:set>
                                    <p:anim calcmode="lin" valueType="num">
                                      <p:cBhvr additive="base">
                                        <p:cTn id="85" dur="500" fill="hold"/>
                                        <p:tgtEl>
                                          <p:spTgt spid="5325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32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53252">
                                            <p:txEl>
                                              <p:pRg st="4" end="4"/>
                                            </p:txEl>
                                          </p:spTgt>
                                        </p:tgtEl>
                                        <p:attrNameLst>
                                          <p:attrName>style.visibility</p:attrName>
                                        </p:attrNameLst>
                                      </p:cBhvr>
                                      <p:to>
                                        <p:strVal val="visible"/>
                                      </p:to>
                                    </p:set>
                                    <p:anim calcmode="lin" valueType="num">
                                      <p:cBhvr additive="base">
                                        <p:cTn id="91" dur="500" fill="hold"/>
                                        <p:tgtEl>
                                          <p:spTgt spid="53252">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32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3252">
                                            <p:txEl>
                                              <p:pRg st="5" end="5"/>
                                            </p:txEl>
                                          </p:spTgt>
                                        </p:tgtEl>
                                        <p:attrNameLst>
                                          <p:attrName>style.visibility</p:attrName>
                                        </p:attrNameLst>
                                      </p:cBhvr>
                                      <p:to>
                                        <p:strVal val="visible"/>
                                      </p:to>
                                    </p:set>
                                    <p:anim calcmode="lin" valueType="num">
                                      <p:cBhvr additive="base">
                                        <p:cTn id="97" dur="500" fill="hold"/>
                                        <p:tgtEl>
                                          <p:spTgt spid="53252">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32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3252">
                                            <p:txEl>
                                              <p:pRg st="6" end="6"/>
                                            </p:txEl>
                                          </p:spTgt>
                                        </p:tgtEl>
                                        <p:attrNameLst>
                                          <p:attrName>style.visibility</p:attrName>
                                        </p:attrNameLst>
                                      </p:cBhvr>
                                      <p:to>
                                        <p:strVal val="visible"/>
                                      </p:to>
                                    </p:set>
                                    <p:anim calcmode="lin" valueType="num">
                                      <p:cBhvr additive="base">
                                        <p:cTn id="103" dur="500" fill="hold"/>
                                        <p:tgtEl>
                                          <p:spTgt spid="53252">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5325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P spid="5325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Drosnin</a:t>
            </a:r>
            <a:r>
              <a:rPr lang="en-US" altLang="en-US">
                <a:cs typeface="Arial" charset="0"/>
              </a:rPr>
              <a:t>'</a:t>
            </a:r>
            <a:r>
              <a:rPr lang="en-US" altLang="en-US"/>
              <a:t>s Results</a:t>
            </a:r>
          </a:p>
        </p:txBody>
      </p:sp>
      <p:sp>
        <p:nvSpPr>
          <p:cNvPr id="55299" name="Rectangle 3"/>
          <p:cNvSpPr>
            <a:spLocks noGrp="1" noChangeArrowheads="1"/>
          </p:cNvSpPr>
          <p:nvPr>
            <p:ph type="body" idx="1"/>
          </p:nvPr>
        </p:nvSpPr>
        <p:spPr/>
        <p:txBody>
          <a:bodyPr/>
          <a:lstStyle/>
          <a:p>
            <a:r>
              <a:rPr lang="en-US" altLang="en-US" sz="2800"/>
              <a:t>10-letter</a:t>
            </a:r>
          </a:p>
          <a:p>
            <a:pPr lvl="1"/>
            <a:r>
              <a:rPr lang="en-US" altLang="en-US" sz="2400"/>
              <a:t>Atomic Holocaust</a:t>
            </a:r>
          </a:p>
          <a:p>
            <a:r>
              <a:rPr lang="en-US" altLang="en-US" sz="2800"/>
              <a:t>11-letter</a:t>
            </a:r>
          </a:p>
          <a:p>
            <a:pPr lvl="1"/>
            <a:r>
              <a:rPr lang="en-US" altLang="en-US" sz="2400"/>
              <a:t>President Kennedy to Die</a:t>
            </a:r>
          </a:p>
          <a:p>
            <a:r>
              <a:rPr lang="en-US" altLang="en-US" sz="2800"/>
              <a:t>12-letter</a:t>
            </a:r>
          </a:p>
          <a:p>
            <a:pPr lvl="1"/>
            <a:r>
              <a:rPr lang="en-US" altLang="en-US" sz="2400"/>
              <a:t>Captivity of Toledano</a:t>
            </a:r>
          </a:p>
          <a:p>
            <a:r>
              <a:rPr lang="en-US" altLang="en-US" sz="2800"/>
              <a:t>13-letter</a:t>
            </a:r>
          </a:p>
          <a:p>
            <a:pPr lvl="1"/>
            <a:r>
              <a:rPr lang="en-US" altLang="en-US" sz="2400"/>
              <a:t>Armageddon Asad Holocaust</a:t>
            </a:r>
          </a:p>
        </p:txBody>
      </p:sp>
    </p:spTree>
    <p:custDataLst>
      <p:tags r:id="rId1"/>
    </p:custDataLst>
  </p:cSld>
  <p:clrMapOvr>
    <a:masterClrMapping/>
  </p:clrMapOvr>
  <p:transition advTm="153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anim calcmode="lin" valueType="num">
                                      <p:cBhvr additive="base">
                                        <p:cTn id="11"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 calcmode="lin" valueType="num">
                                      <p:cBhvr additive="base">
                                        <p:cTn id="17"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5299">
                                            <p:txEl>
                                              <p:pRg st="3" end="3"/>
                                            </p:txEl>
                                          </p:spTgt>
                                        </p:tgtEl>
                                        <p:attrNameLst>
                                          <p:attrName>style.visibility</p:attrName>
                                        </p:attrNameLst>
                                      </p:cBhvr>
                                      <p:to>
                                        <p:strVal val="visible"/>
                                      </p:to>
                                    </p:set>
                                    <p:anim calcmode="lin" valueType="num">
                                      <p:cBhvr additive="base">
                                        <p:cTn id="21"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5299">
                                            <p:txEl>
                                              <p:pRg st="4" end="4"/>
                                            </p:txEl>
                                          </p:spTgt>
                                        </p:tgtEl>
                                        <p:attrNameLst>
                                          <p:attrName>style.visibility</p:attrName>
                                        </p:attrNameLst>
                                      </p:cBhvr>
                                      <p:to>
                                        <p:strVal val="visible"/>
                                      </p:to>
                                    </p:set>
                                    <p:anim calcmode="lin" valueType="num">
                                      <p:cBhvr additive="base">
                                        <p:cTn id="2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529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299">
                                            <p:txEl>
                                              <p:pRg st="5" end="5"/>
                                            </p:txEl>
                                          </p:spTgt>
                                        </p:tgtEl>
                                        <p:attrNameLst>
                                          <p:attrName>style.visibility</p:attrName>
                                        </p:attrNameLst>
                                      </p:cBhvr>
                                      <p:to>
                                        <p:strVal val="visible"/>
                                      </p:to>
                                    </p:set>
                                    <p:anim calcmode="lin" valueType="num">
                                      <p:cBhvr additive="base">
                                        <p:cTn id="31"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5299">
                                            <p:txEl>
                                              <p:pRg st="6" end="6"/>
                                            </p:txEl>
                                          </p:spTgt>
                                        </p:tgtEl>
                                        <p:attrNameLst>
                                          <p:attrName>style.visibility</p:attrName>
                                        </p:attrNameLst>
                                      </p:cBhvr>
                                      <p:to>
                                        <p:strVal val="visible"/>
                                      </p:to>
                                    </p:set>
                                    <p:anim calcmode="lin" valueType="num">
                                      <p:cBhvr additive="base">
                                        <p:cTn id="37"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5299">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299">
                                            <p:txEl>
                                              <p:pRg st="7" end="7"/>
                                            </p:txEl>
                                          </p:spTgt>
                                        </p:tgtEl>
                                        <p:attrNameLst>
                                          <p:attrName>style.visibility</p:attrName>
                                        </p:attrNameLst>
                                      </p:cBhvr>
                                      <p:to>
                                        <p:strVal val="visible"/>
                                      </p:to>
                                    </p:set>
                                    <p:anim calcmode="lin" valueType="num">
                                      <p:cBhvr additive="base">
                                        <p:cTn id="41"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52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Drosnin</a:t>
            </a:r>
            <a:r>
              <a:rPr lang="en-US" altLang="en-US">
                <a:cs typeface="Arial" charset="0"/>
              </a:rPr>
              <a:t>'</a:t>
            </a:r>
            <a:r>
              <a:rPr lang="en-US" altLang="en-US"/>
              <a:t>s Results</a:t>
            </a:r>
          </a:p>
        </p:txBody>
      </p:sp>
      <p:sp>
        <p:nvSpPr>
          <p:cNvPr id="56323" name="Rectangle 3"/>
          <p:cNvSpPr>
            <a:spLocks noGrp="1" noChangeArrowheads="1"/>
          </p:cNvSpPr>
          <p:nvPr>
            <p:ph type="body" idx="1"/>
          </p:nvPr>
        </p:nvSpPr>
        <p:spPr/>
        <p:txBody>
          <a:bodyPr/>
          <a:lstStyle/>
          <a:p>
            <a:pPr>
              <a:lnSpc>
                <a:spcPct val="90000"/>
              </a:lnSpc>
            </a:pPr>
            <a:r>
              <a:rPr lang="en-US" altLang="en-US" sz="2400"/>
              <a:t>We would expect, given the length of the Old Testament, that one could find virtually any 8-letter word desired, or at least some synonym.</a:t>
            </a:r>
          </a:p>
          <a:p>
            <a:pPr>
              <a:lnSpc>
                <a:spcPct val="90000"/>
              </a:lnSpc>
            </a:pPr>
            <a:r>
              <a:rPr lang="en-US" altLang="en-US" sz="2400"/>
              <a:t>Is should also contain lots of 9-letter words</a:t>
            </a:r>
          </a:p>
          <a:p>
            <a:pPr lvl="1">
              <a:lnSpc>
                <a:spcPct val="90000"/>
              </a:lnSpc>
            </a:pPr>
            <a:r>
              <a:rPr lang="en-US" altLang="en-US" sz="2000"/>
              <a:t>The text of the OT is 952,000 letters</a:t>
            </a:r>
          </a:p>
          <a:p>
            <a:pPr lvl="1">
              <a:lnSpc>
                <a:spcPct val="90000"/>
              </a:lnSpc>
            </a:pPr>
            <a:r>
              <a:rPr lang="en-US" altLang="en-US" sz="2000"/>
              <a:t>This is over 90% of the length needed for 9-letter words to be very common.</a:t>
            </a:r>
          </a:p>
          <a:p>
            <a:pPr>
              <a:lnSpc>
                <a:spcPct val="90000"/>
              </a:lnSpc>
            </a:pPr>
            <a:r>
              <a:rPr lang="en-US" altLang="en-US" sz="2400"/>
              <a:t>10-letter and longer words or phrases would be much rarer, but there are also many more such word combinations.  With enough searching, some are bound to turn up.</a:t>
            </a:r>
          </a:p>
        </p:txBody>
      </p:sp>
    </p:spTree>
    <p:custDataLst>
      <p:tags r:id="rId1"/>
    </p:custDataLst>
  </p:cSld>
  <p:clrMapOvr>
    <a:masterClrMapping/>
  </p:clrMapOvr>
  <p:transition advTm="348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A Problem</a:t>
            </a:r>
          </a:p>
        </p:txBody>
      </p:sp>
      <p:sp>
        <p:nvSpPr>
          <p:cNvPr id="57347" name="Rectangle 3"/>
          <p:cNvSpPr>
            <a:spLocks noGrp="1" noChangeArrowheads="1"/>
          </p:cNvSpPr>
          <p:nvPr>
            <p:ph type="body" idx="1"/>
          </p:nvPr>
        </p:nvSpPr>
        <p:spPr/>
        <p:txBody>
          <a:bodyPr/>
          <a:lstStyle/>
          <a:p>
            <a:r>
              <a:rPr lang="en-US" altLang="en-US" sz="2800"/>
              <a:t>At this point, it is possible to see a real problem with the idea that this </a:t>
            </a:r>
            <a:r>
              <a:rPr lang="en-US" altLang="en-US" sz="2800">
                <a:cs typeface="Arial" charset="0"/>
              </a:rPr>
              <a:t>"</a:t>
            </a:r>
            <a:r>
              <a:rPr lang="en-US" altLang="en-US" sz="2800"/>
              <a:t>Bible Code</a:t>
            </a:r>
            <a:r>
              <a:rPr lang="en-US" altLang="en-US" sz="2800">
                <a:cs typeface="Arial" charset="0"/>
              </a:rPr>
              <a:t>"</a:t>
            </a:r>
            <a:r>
              <a:rPr lang="en-US" altLang="en-US" sz="2800"/>
              <a:t> is the work of God or even a very clever human author.</a:t>
            </a:r>
          </a:p>
          <a:p>
            <a:r>
              <a:rPr lang="en-US" altLang="en-US" sz="2800"/>
              <a:t>Such an author constructing a text from scratch ought to be able to insert a meaningful coded text of nearly any length.</a:t>
            </a:r>
          </a:p>
          <a:p>
            <a:r>
              <a:rPr lang="en-US" altLang="en-US" sz="2800"/>
              <a:t>Try it yourself!</a:t>
            </a:r>
          </a:p>
        </p:txBody>
      </p:sp>
    </p:spTree>
    <p:custDataLst>
      <p:tags r:id="rId1"/>
    </p:custDataLst>
  </p:cSld>
  <p:clrMapOvr>
    <a:masterClrMapping/>
  </p:clrMapOvr>
  <p:transition advTm="253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My Attempt at Code</a:t>
            </a:r>
          </a:p>
        </p:txBody>
      </p:sp>
      <p:sp>
        <p:nvSpPr>
          <p:cNvPr id="58372" name="Text Box 4"/>
          <p:cNvSpPr txBox="1">
            <a:spLocks noChangeArrowheads="1"/>
          </p:cNvSpPr>
          <p:nvPr/>
        </p:nvSpPr>
        <p:spPr bwMode="auto">
          <a:xfrm>
            <a:off x="609600" y="2514600"/>
            <a:ext cx="7772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aseline="0"/>
              <a:t>Many that cover a story with the media will admit that they like spin.  Good tales at times lend a real wallop to making a moral.  About this same time it seems a fearful shame easier events can never just work that way.  As we show what the tale is about, we</a:t>
            </a:r>
            <a:r>
              <a:rPr lang="en-US" altLang="en-US" sz="2400" baseline="0">
                <a:cs typeface="Arial" charset="0"/>
              </a:rPr>
              <a:t>'</a:t>
            </a:r>
            <a:r>
              <a:rPr lang="en-US" altLang="en-US" sz="2400" baseline="0"/>
              <a:t>ll bend details to set the story in that world we want to.</a:t>
            </a:r>
            <a:endParaRPr lang="en-US" altLang="en-US" sz="2400"/>
          </a:p>
        </p:txBody>
      </p:sp>
      <p:sp>
        <p:nvSpPr>
          <p:cNvPr id="58373" name="Text Box 5"/>
          <p:cNvSpPr txBox="1">
            <a:spLocks noChangeArrowheads="1"/>
          </p:cNvSpPr>
          <p:nvPr/>
        </p:nvSpPr>
        <p:spPr bwMode="auto">
          <a:xfrm>
            <a:off x="685800" y="19050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aseline="0"/>
              <a:t>Here</a:t>
            </a:r>
            <a:r>
              <a:rPr lang="en-US" altLang="en-US" sz="2400" baseline="0">
                <a:cs typeface="Arial" charset="0"/>
              </a:rPr>
              <a:t>'</a:t>
            </a:r>
            <a:r>
              <a:rPr lang="en-US" altLang="en-US" sz="2400" baseline="0"/>
              <a:t>s my text:</a:t>
            </a:r>
          </a:p>
        </p:txBody>
      </p:sp>
      <p:sp>
        <p:nvSpPr>
          <p:cNvPr id="58374" name="Text Box 6"/>
          <p:cNvSpPr txBox="1">
            <a:spLocks noChangeArrowheads="1"/>
          </p:cNvSpPr>
          <p:nvPr/>
        </p:nvSpPr>
        <p:spPr bwMode="auto">
          <a:xfrm>
            <a:off x="685800" y="5029200"/>
            <a:ext cx="731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aseline="0"/>
              <a:t>This conceals the first two lines of </a:t>
            </a:r>
            <a:r>
              <a:rPr lang="en-US" altLang="en-US" sz="2400" i="1" baseline="0"/>
              <a:t>Mary had a little lamb</a:t>
            </a:r>
            <a:r>
              <a:rPr lang="en-US" altLang="en-US" sz="2400" baseline="0"/>
              <a:t>… (41 letters) at a spacing of 6 in a plain text of 246 letters, with only about two hours work.</a:t>
            </a:r>
          </a:p>
        </p:txBody>
      </p:sp>
    </p:spTree>
    <p:custDataLst>
      <p:tags r:id="rId1"/>
    </p:custDataLst>
  </p:cSld>
  <p:clrMapOvr>
    <a:masterClrMapping/>
  </p:clrMapOvr>
  <p:transition advTm="454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checkerboard(across)">
                                      <p:cBhvr>
                                        <p:cTn id="7" dur="500"/>
                                        <p:tgtEl>
                                          <p:spTgt spid="583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2"/>
                                        </p:tgtEl>
                                        <p:attrNameLst>
                                          <p:attrName>style.visibility</p:attrName>
                                        </p:attrNameLst>
                                      </p:cBhvr>
                                      <p:to>
                                        <p:strVal val="visible"/>
                                      </p:to>
                                    </p:set>
                                    <p:animEffect transition="in" filter="checkerboard(across)">
                                      <p:cBhvr>
                                        <p:cTn id="12" dur="500"/>
                                        <p:tgtEl>
                                          <p:spTgt spid="583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8374">
                                            <p:txEl>
                                              <p:pRg st="0" end="0"/>
                                            </p:txEl>
                                          </p:spTgt>
                                        </p:tgtEl>
                                        <p:attrNameLst>
                                          <p:attrName>style.visibility</p:attrName>
                                        </p:attrNameLst>
                                      </p:cBhvr>
                                      <p:to>
                                        <p:strVal val="visible"/>
                                      </p:to>
                                    </p:set>
                                    <p:animEffect transition="in" filter="checkerboard(across)">
                                      <p:cBhvr>
                                        <p:cTn id="17" dur="500"/>
                                        <p:tgtEl>
                                          <p:spTgt spid="583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A Problem</a:t>
            </a:r>
          </a:p>
        </p:txBody>
      </p:sp>
      <p:sp>
        <p:nvSpPr>
          <p:cNvPr id="61443" name="Rectangle 3"/>
          <p:cNvSpPr>
            <a:spLocks noGrp="1" noChangeArrowheads="1"/>
          </p:cNvSpPr>
          <p:nvPr>
            <p:ph type="body" idx="1"/>
          </p:nvPr>
        </p:nvSpPr>
        <p:spPr/>
        <p:txBody>
          <a:bodyPr/>
          <a:lstStyle/>
          <a:p>
            <a:pPr>
              <a:lnSpc>
                <a:spcPct val="80000"/>
              </a:lnSpc>
            </a:pPr>
            <a:r>
              <a:rPr lang="en-US" altLang="en-US" sz="2800"/>
              <a:t>Yet in </a:t>
            </a:r>
            <a:r>
              <a:rPr lang="en-US" altLang="en-US" sz="2800" i="1"/>
              <a:t>The Bible Code</a:t>
            </a:r>
            <a:r>
              <a:rPr lang="en-US" altLang="en-US" sz="2800"/>
              <a:t> the longest coded words or phrases (not counting regular text or the same with the words redivided) are </a:t>
            </a:r>
            <a:r>
              <a:rPr lang="en-US" altLang="en-US" sz="2800">
                <a:cs typeface="Arial" charset="0"/>
              </a:rPr>
              <a:t>"</a:t>
            </a:r>
            <a:r>
              <a:rPr lang="en-US" altLang="en-US" sz="2800"/>
              <a:t>Captivity of Toledano</a:t>
            </a:r>
            <a:r>
              <a:rPr lang="en-US" altLang="en-US" sz="2800">
                <a:cs typeface="Arial" charset="0"/>
              </a:rPr>
              <a:t>"</a:t>
            </a:r>
            <a:r>
              <a:rPr lang="en-US" altLang="en-US" sz="2800"/>
              <a:t> (12 letters) and </a:t>
            </a:r>
            <a:r>
              <a:rPr lang="en-US" altLang="en-US" sz="2800">
                <a:cs typeface="Arial" charset="0"/>
              </a:rPr>
              <a:t>"</a:t>
            </a:r>
            <a:r>
              <a:rPr lang="en-US" altLang="en-US" sz="2800"/>
              <a:t>Armageddon Asad Holocaust</a:t>
            </a:r>
            <a:r>
              <a:rPr lang="en-US" altLang="en-US" sz="2800">
                <a:cs typeface="Arial" charset="0"/>
              </a:rPr>
              <a:t>"</a:t>
            </a:r>
            <a:r>
              <a:rPr lang="en-US" altLang="en-US" sz="2800"/>
              <a:t> (13).</a:t>
            </a:r>
          </a:p>
          <a:p>
            <a:pPr>
              <a:lnSpc>
                <a:spcPct val="80000"/>
              </a:lnSpc>
            </a:pPr>
            <a:r>
              <a:rPr lang="en-US" altLang="en-US" sz="2800"/>
              <a:t>Getting long words in the regular text is child’s play.  Drosnin’s longest examples are:</a:t>
            </a:r>
          </a:p>
          <a:p>
            <a:pPr lvl="1">
              <a:lnSpc>
                <a:spcPct val="80000"/>
              </a:lnSpc>
            </a:pPr>
            <a:r>
              <a:rPr lang="en-US" altLang="en-US" sz="2400">
                <a:cs typeface="Arial" charset="0"/>
              </a:rPr>
              <a:t>"</a:t>
            </a:r>
            <a:r>
              <a:rPr lang="en-US" altLang="en-US" sz="2400"/>
              <a:t>to shut up the words &amp; seal the book till the end</a:t>
            </a:r>
            <a:r>
              <a:rPr lang="en-US" altLang="en-US" sz="2400">
                <a:cs typeface="Arial" charset="0"/>
              </a:rPr>
              <a:t>"</a:t>
            </a:r>
            <a:r>
              <a:rPr lang="en-US" altLang="en-US" sz="2400"/>
              <a:t> (24 letters straight out of Daniel 12)</a:t>
            </a:r>
          </a:p>
          <a:p>
            <a:pPr lvl="1">
              <a:lnSpc>
                <a:spcPct val="80000"/>
              </a:lnSpc>
            </a:pPr>
            <a:r>
              <a:rPr lang="en-US" altLang="en-US" sz="2400">
                <a:cs typeface="Arial" charset="0"/>
              </a:rPr>
              <a:t>"</a:t>
            </a:r>
            <a:r>
              <a:rPr lang="en-US" altLang="en-US" sz="2400"/>
              <a:t>the writing of God engraved on the tablets</a:t>
            </a:r>
            <a:r>
              <a:rPr lang="en-US" altLang="en-US" sz="2400">
                <a:cs typeface="Arial" charset="0"/>
              </a:rPr>
              <a:t>"</a:t>
            </a:r>
            <a:r>
              <a:rPr lang="en-US" altLang="en-US" sz="2400"/>
              <a:t> (21 letters right out of Exodus 32).</a:t>
            </a:r>
          </a:p>
        </p:txBody>
      </p:sp>
    </p:spTree>
    <p:custDataLst>
      <p:tags r:id="rId1"/>
    </p:custDataLst>
  </p:cSld>
  <p:clrMapOvr>
    <a:masterClrMapping/>
  </p:clrMapOvr>
  <p:transition advTm="387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Conclusion on Chance</a:t>
            </a:r>
          </a:p>
        </p:txBody>
      </p:sp>
      <p:sp>
        <p:nvSpPr>
          <p:cNvPr id="62467" name="Rectangle 3"/>
          <p:cNvSpPr>
            <a:spLocks noGrp="1" noChangeArrowheads="1"/>
          </p:cNvSpPr>
          <p:nvPr>
            <p:ph type="body" idx="1"/>
          </p:nvPr>
        </p:nvSpPr>
        <p:spPr/>
        <p:txBody>
          <a:bodyPr/>
          <a:lstStyle/>
          <a:p>
            <a:pPr>
              <a:lnSpc>
                <a:spcPct val="90000"/>
              </a:lnSpc>
            </a:pPr>
            <a:r>
              <a:rPr lang="en-US" altLang="en-US"/>
              <a:t>It seems like a text the length of the Bible will supply virtually any 8-letter word you wish in the form of code, many 9-letter combinations, long stretches of regular text, and a few longer coded words.</a:t>
            </a:r>
          </a:p>
          <a:p>
            <a:pPr>
              <a:lnSpc>
                <a:spcPct val="90000"/>
              </a:lnSpc>
            </a:pPr>
            <a:r>
              <a:rPr lang="en-US" altLang="en-US"/>
              <a:t>Thus the phenomena of </a:t>
            </a:r>
            <a:r>
              <a:rPr lang="en-US" altLang="en-US" i="1"/>
              <a:t>The Bible Code</a:t>
            </a:r>
            <a:r>
              <a:rPr lang="en-US" altLang="en-US"/>
              <a:t> do not appear to be out of the range of chance.</a:t>
            </a:r>
          </a:p>
        </p:txBody>
      </p:sp>
    </p:spTree>
    <p:custDataLst>
      <p:tags r:id="rId1"/>
    </p:custDataLst>
  </p:cSld>
  <p:clrMapOvr>
    <a:masterClrMapping/>
  </p:clrMapOvr>
  <p:transition advTm="202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ctrTitle"/>
          </p:nvPr>
        </p:nvSpPr>
        <p:spPr/>
        <p:txBody>
          <a:bodyPr/>
          <a:lstStyle/>
          <a:p>
            <a:r>
              <a:rPr lang="en-US" altLang="en-US"/>
              <a:t>Human Manipulation?</a:t>
            </a:r>
          </a:p>
        </p:txBody>
      </p:sp>
      <p:sp>
        <p:nvSpPr>
          <p:cNvPr id="6349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64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500" fill="hold"/>
                                        <p:tgtEl>
                                          <p:spTgt spid="63492"/>
                                        </p:tgtEl>
                                        <p:attrNameLst>
                                          <p:attrName>ppt_w</p:attrName>
                                        </p:attrNameLst>
                                      </p:cBhvr>
                                      <p:tavLst>
                                        <p:tav tm="0">
                                          <p:val>
                                            <p:fltVal val="0"/>
                                          </p:val>
                                        </p:tav>
                                        <p:tav tm="100000">
                                          <p:val>
                                            <p:strVal val="#ppt_w"/>
                                          </p:val>
                                        </p:tav>
                                      </p:tavLst>
                                    </p:anim>
                                    <p:anim calcmode="lin" valueType="num">
                                      <p:cBhvr>
                                        <p:cTn id="8" dur="500" fill="hold"/>
                                        <p:tgtEl>
                                          <p:spTgt spid="63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Manipulation?</a:t>
            </a:r>
          </a:p>
        </p:txBody>
      </p:sp>
      <p:sp>
        <p:nvSpPr>
          <p:cNvPr id="65539" name="Rectangle 3"/>
          <p:cNvSpPr>
            <a:spLocks noGrp="1" noChangeArrowheads="1"/>
          </p:cNvSpPr>
          <p:nvPr>
            <p:ph type="body" idx="1"/>
          </p:nvPr>
        </p:nvSpPr>
        <p:spPr/>
        <p:txBody>
          <a:bodyPr/>
          <a:lstStyle/>
          <a:p>
            <a:r>
              <a:rPr lang="en-US" altLang="en-US"/>
              <a:t>The presentations by Drosnin and company, however, are not fully explained by chance.</a:t>
            </a:r>
          </a:p>
          <a:p>
            <a:r>
              <a:rPr lang="en-US" altLang="en-US"/>
              <a:t>They are also excellent illustrations of intelligent design at work, namely the designing intelligences of these men!</a:t>
            </a:r>
          </a:p>
        </p:txBody>
      </p:sp>
    </p:spTree>
    <p:custDataLst>
      <p:tags r:id="rId1"/>
    </p:custDataLst>
  </p:cSld>
  <p:clrMapOvr>
    <a:masterClrMapping/>
  </p:clrMapOvr>
  <p:transition advTm="134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Manipulation</a:t>
            </a:r>
          </a:p>
        </p:txBody>
      </p:sp>
      <p:sp>
        <p:nvSpPr>
          <p:cNvPr id="66563" name="Rectangle 3"/>
          <p:cNvSpPr>
            <a:spLocks noGrp="1" noChangeArrowheads="1"/>
          </p:cNvSpPr>
          <p:nvPr>
            <p:ph type="body" idx="1"/>
          </p:nvPr>
        </p:nvSpPr>
        <p:spPr/>
        <p:txBody>
          <a:bodyPr/>
          <a:lstStyle/>
          <a:p>
            <a:r>
              <a:rPr lang="en-US" altLang="en-US" sz="2800"/>
              <a:t>Comparing two of the tables above, we see that for the OT (952,000 letters) or even the Pentateuch (234,500 letters), finding code words of 8 letters will not be difficult.</a:t>
            </a:r>
          </a:p>
          <a:p>
            <a:r>
              <a:rPr lang="en-US" altLang="en-US" sz="2800"/>
              <a:t>Shorter words will be more common:</a:t>
            </a:r>
          </a:p>
          <a:p>
            <a:pPr lvl="1"/>
            <a:r>
              <a:rPr lang="en-US" altLang="en-US" sz="2400"/>
              <a:t>7-letter words or phrases 22x more common</a:t>
            </a:r>
          </a:p>
          <a:p>
            <a:pPr lvl="1"/>
            <a:r>
              <a:rPr lang="en-US" altLang="en-US" sz="2400"/>
              <a:t>6-letter (22)</a:t>
            </a:r>
            <a:r>
              <a:rPr lang="en-US" altLang="en-US" sz="2400" baseline="30000"/>
              <a:t>2</a:t>
            </a:r>
            <a:r>
              <a:rPr lang="en-US" altLang="en-US" sz="2400"/>
              <a:t> = 484x</a:t>
            </a:r>
          </a:p>
          <a:p>
            <a:pPr lvl="1"/>
            <a:r>
              <a:rPr lang="en-US" altLang="en-US" sz="2400"/>
              <a:t>5-letter (22)</a:t>
            </a:r>
            <a:r>
              <a:rPr lang="en-US" altLang="en-US" sz="2400" baseline="30000"/>
              <a:t>3</a:t>
            </a:r>
            <a:r>
              <a:rPr lang="en-US" altLang="en-US" sz="2400"/>
              <a:t> = 10,648x</a:t>
            </a:r>
          </a:p>
        </p:txBody>
      </p:sp>
    </p:spTree>
    <p:custDataLst>
      <p:tags r:id="rId1"/>
    </p:custDataLst>
  </p:cSld>
  <p:clrMapOvr>
    <a:masterClrMapping/>
  </p:clrMapOvr>
  <p:transition advTm="527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An Example</a:t>
            </a:r>
          </a:p>
        </p:txBody>
      </p:sp>
      <p:sp>
        <p:nvSpPr>
          <p:cNvPr id="15363" name="Rectangle 3"/>
          <p:cNvSpPr>
            <a:spLocks noGrp="1" noChangeArrowheads="1"/>
          </p:cNvSpPr>
          <p:nvPr>
            <p:ph type="body" idx="1"/>
          </p:nvPr>
        </p:nvSpPr>
        <p:spPr/>
        <p:txBody>
          <a:bodyPr/>
          <a:lstStyle/>
          <a:p>
            <a:pPr>
              <a:lnSpc>
                <a:spcPct val="80000"/>
              </a:lnSpc>
            </a:pPr>
            <a:r>
              <a:rPr lang="en-US" altLang="en-US" sz="2800"/>
              <a:t>Drosnin finds the name of former Israeli Prime Minister Yitzhak Rabin:</a:t>
            </a:r>
          </a:p>
          <a:p>
            <a:pPr lvl="1">
              <a:lnSpc>
                <a:spcPct val="80000"/>
              </a:lnSpc>
            </a:pPr>
            <a:r>
              <a:rPr lang="en-US" altLang="en-US" sz="2400"/>
              <a:t>In close proximity is the phrase </a:t>
            </a:r>
            <a:r>
              <a:rPr lang="en-US" altLang="en-US" sz="2400">
                <a:cs typeface="Arial" charset="0"/>
              </a:rPr>
              <a:t>"</a:t>
            </a:r>
            <a:r>
              <a:rPr lang="en-US" altLang="en-US" sz="2400"/>
              <a:t>assassin will assassinate</a:t>
            </a:r>
            <a:r>
              <a:rPr lang="en-US" altLang="en-US" sz="2400">
                <a:cs typeface="Arial" charset="0"/>
              </a:rPr>
              <a:t>"</a:t>
            </a:r>
            <a:r>
              <a:rPr lang="en-US" altLang="en-US" sz="2400"/>
              <a:t>!</a:t>
            </a:r>
          </a:p>
          <a:p>
            <a:pPr lvl="1">
              <a:lnSpc>
                <a:spcPct val="80000"/>
              </a:lnSpc>
            </a:pPr>
            <a:r>
              <a:rPr lang="en-US" altLang="en-US" sz="2400"/>
              <a:t>Also the year Rabin was killed &amp; the assassin</a:t>
            </a:r>
            <a:r>
              <a:rPr lang="en-US" altLang="en-US" sz="2400">
                <a:cs typeface="Arial" charset="0"/>
              </a:rPr>
              <a:t>'</a:t>
            </a:r>
            <a:r>
              <a:rPr lang="en-US" altLang="en-US" sz="2400"/>
              <a:t>s name!</a:t>
            </a:r>
          </a:p>
          <a:p>
            <a:pPr>
              <a:lnSpc>
                <a:spcPct val="80000"/>
              </a:lnSpc>
            </a:pPr>
            <a:r>
              <a:rPr lang="en-US" altLang="en-US" sz="2800"/>
              <a:t>In spite of this impressive success, some of Drosnin</a:t>
            </a:r>
            <a:r>
              <a:rPr lang="en-US" altLang="en-US" sz="2800">
                <a:cs typeface="Arial" charset="0"/>
              </a:rPr>
              <a:t>'</a:t>
            </a:r>
            <a:r>
              <a:rPr lang="en-US" altLang="en-US" sz="2800"/>
              <a:t>s </a:t>
            </a:r>
            <a:r>
              <a:rPr lang="en-US" altLang="en-US" sz="2800">
                <a:cs typeface="Arial" charset="0"/>
              </a:rPr>
              <a:t>'</a:t>
            </a:r>
            <a:r>
              <a:rPr lang="en-US" altLang="en-US" sz="2800"/>
              <a:t>finds</a:t>
            </a:r>
            <a:r>
              <a:rPr lang="en-US" altLang="en-US" sz="2800">
                <a:cs typeface="Arial" charset="0"/>
              </a:rPr>
              <a:t>'</a:t>
            </a:r>
            <a:r>
              <a:rPr lang="en-US" altLang="en-US" sz="2800"/>
              <a:t> are predictions that have failed. </a:t>
            </a:r>
          </a:p>
          <a:p>
            <a:pPr lvl="1">
              <a:lnSpc>
                <a:spcPct val="80000"/>
              </a:lnSpc>
            </a:pPr>
            <a:r>
              <a:rPr lang="en-US" altLang="en-US" sz="2400"/>
              <a:t>…particularly those that he announces before they happen!</a:t>
            </a:r>
          </a:p>
          <a:p>
            <a:pPr lvl="1">
              <a:lnSpc>
                <a:spcPct val="80000"/>
              </a:lnSpc>
            </a:pPr>
            <a:r>
              <a:rPr lang="en-US" altLang="en-US" sz="2400"/>
              <a:t>… like the assassination of Israeli Prime Minister Benjamin Netanyahu.</a:t>
            </a:r>
          </a:p>
        </p:txBody>
      </p:sp>
    </p:spTree>
    <p:custDataLst>
      <p:tags r:id="rId1"/>
    </p:custDataLst>
  </p:cSld>
  <p:clrMapOvr>
    <a:masterClrMapping/>
  </p:clrMapOvr>
  <p:transition advTm="423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Manipulation</a:t>
            </a:r>
          </a:p>
        </p:txBody>
      </p:sp>
      <p:sp>
        <p:nvSpPr>
          <p:cNvPr id="67587" name="Rectangle 3"/>
          <p:cNvSpPr>
            <a:spLocks noGrp="1" noChangeArrowheads="1"/>
          </p:cNvSpPr>
          <p:nvPr>
            <p:ph type="body" idx="1"/>
          </p:nvPr>
        </p:nvSpPr>
        <p:spPr/>
        <p:txBody>
          <a:bodyPr/>
          <a:lstStyle/>
          <a:p>
            <a:pPr>
              <a:lnSpc>
                <a:spcPct val="90000"/>
              </a:lnSpc>
            </a:pPr>
            <a:r>
              <a:rPr lang="en-US" altLang="en-US" sz="2800"/>
              <a:t>It should not be surprising that, by astute selection of data, an investigator should be able to assemble a constellation of these phrases that are striking </a:t>
            </a:r>
            <a:r>
              <a:rPr lang="en-US" altLang="en-US" sz="2800">
                <a:cs typeface="Arial" charset="0"/>
              </a:rPr>
              <a:t>"</a:t>
            </a:r>
            <a:r>
              <a:rPr lang="en-US" altLang="en-US" sz="2800"/>
              <a:t>fulfillments</a:t>
            </a:r>
            <a:r>
              <a:rPr lang="en-US" altLang="en-US" sz="2800">
                <a:cs typeface="Arial" charset="0"/>
              </a:rPr>
              <a:t>"</a:t>
            </a:r>
            <a:r>
              <a:rPr lang="en-US" altLang="en-US" sz="2800"/>
              <a:t> regarding persons or events in the past.</a:t>
            </a:r>
          </a:p>
          <a:p>
            <a:pPr>
              <a:lnSpc>
                <a:spcPct val="90000"/>
              </a:lnSpc>
            </a:pPr>
            <a:r>
              <a:rPr lang="en-US" altLang="en-US" sz="2800"/>
              <a:t>For persons or events in the future, though, the results will be no better than any other human prognosticator, since the manipulator doesn’t know the future.</a:t>
            </a:r>
          </a:p>
        </p:txBody>
      </p:sp>
    </p:spTree>
    <p:custDataLst>
      <p:tags r:id="rId1"/>
    </p:custDataLst>
  </p:cSld>
  <p:clrMapOvr>
    <a:masterClrMapping/>
  </p:clrMapOvr>
  <p:transition advTm="486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Drosnin’s Dilemma</a:t>
            </a:r>
          </a:p>
        </p:txBody>
      </p:sp>
      <p:sp>
        <p:nvSpPr>
          <p:cNvPr id="68611" name="Rectangle 3"/>
          <p:cNvSpPr>
            <a:spLocks noGrp="1" noChangeArrowheads="1"/>
          </p:cNvSpPr>
          <p:nvPr>
            <p:ph type="body" idx="1"/>
          </p:nvPr>
        </p:nvSpPr>
        <p:spPr/>
        <p:txBody>
          <a:bodyPr/>
          <a:lstStyle/>
          <a:p>
            <a:r>
              <a:rPr lang="en-US" altLang="en-US"/>
              <a:t>God Almighty would be necessary to get all the stuff right Drosnin finds… if it was put there centuries ago!</a:t>
            </a:r>
          </a:p>
          <a:p>
            <a:r>
              <a:rPr lang="en-US" altLang="en-US"/>
              <a:t>God would not make all the mistakes that turn up when Drosnin decodes the future!</a:t>
            </a:r>
          </a:p>
        </p:txBody>
      </p:sp>
    </p:spTree>
    <p:custDataLst>
      <p:tags r:id="rId1"/>
    </p:custDataLst>
  </p:cSld>
  <p:clrMapOvr>
    <a:masterClrMapping/>
  </p:clrMapOvr>
  <p:transition advTm="440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z="4000">
                <a:cs typeface="Arial" charset="0"/>
              </a:rPr>
              <a:t>"</a:t>
            </a:r>
            <a:r>
              <a:rPr lang="en-US" altLang="en-US" sz="4000"/>
              <a:t>Prediction</a:t>
            </a:r>
            <a:r>
              <a:rPr lang="en-US" altLang="en-US" sz="4000">
                <a:cs typeface="Arial" charset="0"/>
              </a:rPr>
              <a:t>"</a:t>
            </a:r>
            <a:r>
              <a:rPr lang="en-US" altLang="en-US" sz="4000"/>
              <a:t> in the </a:t>
            </a:r>
            <a:br>
              <a:rPr lang="en-US" altLang="en-US" sz="4000"/>
            </a:br>
            <a:r>
              <a:rPr lang="en-US" altLang="en-US" sz="4000"/>
              <a:t>Gettysburg Address</a:t>
            </a:r>
          </a:p>
        </p:txBody>
      </p:sp>
      <p:sp>
        <p:nvSpPr>
          <p:cNvPr id="69635" name="Rectangle 3"/>
          <p:cNvSpPr>
            <a:spLocks noGrp="1" noChangeArrowheads="1"/>
          </p:cNvSpPr>
          <p:nvPr>
            <p:ph type="body" idx="1"/>
          </p:nvPr>
        </p:nvSpPr>
        <p:spPr/>
        <p:txBody>
          <a:bodyPr/>
          <a:lstStyle/>
          <a:p>
            <a:pPr>
              <a:lnSpc>
                <a:spcPct val="90000"/>
              </a:lnSpc>
            </a:pPr>
            <a:r>
              <a:rPr lang="en-US" altLang="en-US"/>
              <a:t>In our previous examination of Lincoln’s speech, we displayed no prophecy.</a:t>
            </a:r>
          </a:p>
          <a:p>
            <a:pPr>
              <a:lnSpc>
                <a:spcPct val="90000"/>
              </a:lnSpc>
            </a:pPr>
            <a:r>
              <a:rPr lang="en-US" altLang="en-US"/>
              <a:t>But suppose we do a search on Booth (BTH) and Grant (GRNT).</a:t>
            </a:r>
          </a:p>
          <a:p>
            <a:pPr>
              <a:lnSpc>
                <a:spcPct val="90000"/>
              </a:lnSpc>
            </a:pPr>
            <a:r>
              <a:rPr lang="en-US" altLang="en-US"/>
              <a:t>Using 1 of the 10 matches for GRNT, 3 of the 63 for BTH, and another of the 4 matches found for LNCN (and NCNL), we get the following picture.</a:t>
            </a:r>
          </a:p>
        </p:txBody>
      </p:sp>
    </p:spTree>
    <p:custDataLst>
      <p:tags r:id="rId1"/>
    </p:custDataLst>
  </p:cSld>
  <p:clrMapOvr>
    <a:masterClrMapping/>
  </p:clrMapOvr>
  <p:transition advTm="390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r>
              <a:rPr lang="en-US" altLang="en-US" sz="4000"/>
              <a:t>Gettysburg Address </a:t>
            </a:r>
            <a:br>
              <a:rPr lang="en-US" altLang="en-US" sz="4000"/>
            </a:br>
            <a:r>
              <a:rPr lang="en-US" altLang="en-US" sz="4000"/>
              <a:t>&amp; Civil War Prophecy</a:t>
            </a:r>
          </a:p>
        </p:txBody>
      </p:sp>
      <p:sp>
        <p:nvSpPr>
          <p:cNvPr id="70661" name="Text Box 5"/>
          <p:cNvSpPr txBox="1">
            <a:spLocks noChangeArrowheads="1"/>
          </p:cNvSpPr>
          <p:nvPr/>
        </p:nvSpPr>
        <p:spPr bwMode="auto">
          <a:xfrm>
            <a:off x="533400" y="1981200"/>
            <a:ext cx="8305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aseline="0">
                <a:latin typeface="Courier New" pitchFamily="49" charset="0"/>
              </a:rPr>
              <a:t>FRSCRNDSVNYRSGRFTHRSBRGHTFRTHNTHSCNTNNTNWNTNCNCVDNLBRTYNDDDCTDTTHP</a:t>
            </a:r>
            <a:br>
              <a:rPr lang="en-US" altLang="en-US" sz="1600" baseline="0">
                <a:latin typeface="Courier New" pitchFamily="49" charset="0"/>
              </a:rPr>
            </a:br>
            <a:r>
              <a:rPr lang="en-US" altLang="en-US" sz="1600" baseline="0">
                <a:latin typeface="Courier New" pitchFamily="49" charset="0"/>
              </a:rPr>
              <a:t>RPSTNTHTLLMNRCRTDQLNWWRNGGDNGRTCVLWRTSTNGWHTHRTHTNTNRNYNTNSCNCVDND</a:t>
            </a:r>
          </a:p>
          <a:p>
            <a:r>
              <a:rPr lang="en-US" altLang="en-US" sz="1600" baseline="0">
                <a:latin typeface="Courier New" pitchFamily="49" charset="0"/>
              </a:rPr>
              <a:t>SDDCTDCNLNGNDRWRMTNGRTBTTLFLDFTHTWRWHVCMTDDCTPRTNFTHTFLDSFNLRSTNGP</a:t>
            </a:r>
          </a:p>
          <a:p>
            <a:r>
              <a:rPr lang="en-US" altLang="en-US" sz="1600" baseline="0">
                <a:latin typeface="Courier New" pitchFamily="49" charset="0"/>
              </a:rPr>
              <a:t>LCFRTHSWHHRGVTHRLVSTHTTHTNTNMGHTLVTSLTGTHRFTTNGNDPRPRTHTWSHLDDTHSB</a:t>
            </a:r>
          </a:p>
          <a:p>
            <a:r>
              <a:rPr lang="en-US" altLang="en-US" sz="1600" baseline="0">
                <a:latin typeface="Courier New" pitchFamily="49" charset="0"/>
              </a:rPr>
              <a:t>TNLRGRSNSWCNNTDDCTWCNNTCNSCRTWCNNTHLLWTHSGRNDTHBRVMNLVNGNDDDWHSTRG</a:t>
            </a:r>
          </a:p>
          <a:p>
            <a:r>
              <a:rPr lang="en-US" altLang="en-US" sz="1600" baseline="0">
                <a:latin typeface="Courier New" pitchFamily="49" charset="0"/>
              </a:rPr>
              <a:t>GLDHRHVCNSCRTDTFRBVRPRPWRTDDRDTRCTTHWRLDWLLLTTLNTNRLNGRMMBRWHTWSYH</a:t>
            </a:r>
          </a:p>
          <a:p>
            <a:r>
              <a:rPr lang="en-US" altLang="en-US" sz="1600" baseline="0">
                <a:latin typeface="Courier New" pitchFamily="49" charset="0"/>
              </a:rPr>
              <a:t>RBTTCNNVRFRGTWHTTHYDDHRTSFRSTHLVNGRTHRTBDDCTDHRTTHNFNSHDWRKWHCHTHY</a:t>
            </a:r>
          </a:p>
          <a:p>
            <a:r>
              <a:rPr lang="en-US" altLang="en-US" sz="1600" baseline="0">
                <a:latin typeface="Courier New" pitchFamily="49" charset="0"/>
              </a:rPr>
              <a:t>WHFGHTHRHVTHSFRSNBLYDVNCDTSRTHRFRSTBHRDDCTDTTHGRTTSKRMNNGBFRSTHTFR</a:t>
            </a:r>
          </a:p>
          <a:p>
            <a:r>
              <a:rPr lang="en-US" altLang="en-US" sz="1600" baseline="0">
                <a:latin typeface="Courier New" pitchFamily="49" charset="0"/>
              </a:rPr>
              <a:t>MTHSHNRDDDWTKNCRSDDVTNTTHTCSFRWHCHTHYGVTHLSTFLLMSRFDVTNTHTWHRHGHLY</a:t>
            </a:r>
          </a:p>
          <a:p>
            <a:r>
              <a:rPr lang="en-US" altLang="en-US" sz="1600" baseline="0">
                <a:latin typeface="Courier New" pitchFamily="49" charset="0"/>
              </a:rPr>
              <a:t>RSLVTHTTHSDDSHLLNTHVDDNVNTHTTHSNTNNDRGDSHLLHVNWBRTHFFRDMNDTHTGVRNM</a:t>
            </a:r>
          </a:p>
          <a:p>
            <a:r>
              <a:rPr lang="en-US" altLang="en-US" sz="1600" baseline="0">
                <a:latin typeface="Courier New" pitchFamily="49" charset="0"/>
              </a:rPr>
              <a:t>NTFTHPPLBYTHPPLFRTHPPLSHLLNTPRSHFRMTHRTH</a:t>
            </a:r>
          </a:p>
        </p:txBody>
      </p:sp>
      <p:sp>
        <p:nvSpPr>
          <p:cNvPr id="70662" name="Oval 6"/>
          <p:cNvSpPr>
            <a:spLocks noChangeArrowheads="1"/>
          </p:cNvSpPr>
          <p:nvPr/>
        </p:nvSpPr>
        <p:spPr bwMode="auto">
          <a:xfrm>
            <a:off x="4495800" y="2743200"/>
            <a:ext cx="228600" cy="1143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3" name="Oval 7"/>
          <p:cNvSpPr>
            <a:spLocks noChangeArrowheads="1"/>
          </p:cNvSpPr>
          <p:nvPr/>
        </p:nvSpPr>
        <p:spPr bwMode="auto">
          <a:xfrm>
            <a:off x="3124200" y="2971800"/>
            <a:ext cx="228600" cy="228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4" name="Oval 8"/>
          <p:cNvSpPr>
            <a:spLocks noChangeArrowheads="1"/>
          </p:cNvSpPr>
          <p:nvPr/>
        </p:nvSpPr>
        <p:spPr bwMode="auto">
          <a:xfrm>
            <a:off x="3733800" y="2971800"/>
            <a:ext cx="228600" cy="228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5" name="Oval 9"/>
          <p:cNvSpPr>
            <a:spLocks noChangeArrowheads="1"/>
          </p:cNvSpPr>
          <p:nvPr/>
        </p:nvSpPr>
        <p:spPr bwMode="auto">
          <a:xfrm>
            <a:off x="4343400" y="2971800"/>
            <a:ext cx="228600" cy="228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6" name="Oval 10"/>
          <p:cNvSpPr>
            <a:spLocks noChangeArrowheads="1"/>
          </p:cNvSpPr>
          <p:nvPr/>
        </p:nvSpPr>
        <p:spPr bwMode="auto">
          <a:xfrm>
            <a:off x="4953000" y="2971800"/>
            <a:ext cx="228600" cy="228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7" name="Text Box 11"/>
          <p:cNvSpPr txBox="1">
            <a:spLocks noChangeArrowheads="1"/>
          </p:cNvSpPr>
          <p:nvPr/>
        </p:nvSpPr>
        <p:spPr bwMode="auto">
          <a:xfrm>
            <a:off x="609600" y="5029200"/>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Booth’s name appears above &amp; behind Lincoln, just as he did in Ford’s Theatre that fateful night.  Lincoln is shot and falls prone.  Booth, jumping from the box, falls awkwardly to the stage.  Booth escapes the scene.</a:t>
            </a:r>
          </a:p>
        </p:txBody>
      </p:sp>
      <p:sp>
        <p:nvSpPr>
          <p:cNvPr id="70669" name="Oval 13"/>
          <p:cNvSpPr>
            <a:spLocks noChangeArrowheads="1"/>
          </p:cNvSpPr>
          <p:nvPr/>
        </p:nvSpPr>
        <p:spPr bwMode="auto">
          <a:xfrm>
            <a:off x="3048000" y="20574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0" name="Oval 14"/>
          <p:cNvSpPr>
            <a:spLocks noChangeArrowheads="1"/>
          </p:cNvSpPr>
          <p:nvPr/>
        </p:nvSpPr>
        <p:spPr bwMode="auto">
          <a:xfrm>
            <a:off x="3505200" y="20574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1" name="Oval 15"/>
          <p:cNvSpPr>
            <a:spLocks noChangeArrowheads="1"/>
          </p:cNvSpPr>
          <p:nvPr/>
        </p:nvSpPr>
        <p:spPr bwMode="auto">
          <a:xfrm>
            <a:off x="4038600" y="20574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2" name="Oval 16"/>
          <p:cNvSpPr>
            <a:spLocks noChangeArrowheads="1"/>
          </p:cNvSpPr>
          <p:nvPr/>
        </p:nvSpPr>
        <p:spPr bwMode="auto">
          <a:xfrm>
            <a:off x="4876800" y="3200400"/>
            <a:ext cx="228600" cy="7620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3" name="Oval 17"/>
          <p:cNvSpPr>
            <a:spLocks noChangeArrowheads="1"/>
          </p:cNvSpPr>
          <p:nvPr/>
        </p:nvSpPr>
        <p:spPr bwMode="auto">
          <a:xfrm>
            <a:off x="1219200" y="41910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4" name="Oval 18"/>
          <p:cNvSpPr>
            <a:spLocks noChangeArrowheads="1"/>
          </p:cNvSpPr>
          <p:nvPr/>
        </p:nvSpPr>
        <p:spPr bwMode="auto">
          <a:xfrm>
            <a:off x="1905000" y="39624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5" name="Oval 19"/>
          <p:cNvSpPr>
            <a:spLocks noChangeArrowheads="1"/>
          </p:cNvSpPr>
          <p:nvPr/>
        </p:nvSpPr>
        <p:spPr bwMode="auto">
          <a:xfrm>
            <a:off x="2667000" y="3733800"/>
            <a:ext cx="228600" cy="228600"/>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6" name="Oval 20"/>
          <p:cNvSpPr>
            <a:spLocks noChangeArrowheads="1"/>
          </p:cNvSpPr>
          <p:nvPr/>
        </p:nvSpPr>
        <p:spPr bwMode="auto">
          <a:xfrm>
            <a:off x="609600" y="3276600"/>
            <a:ext cx="228600" cy="2286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7" name="Oval 21"/>
          <p:cNvSpPr>
            <a:spLocks noChangeArrowheads="1"/>
          </p:cNvSpPr>
          <p:nvPr/>
        </p:nvSpPr>
        <p:spPr bwMode="auto">
          <a:xfrm>
            <a:off x="1066800" y="3276600"/>
            <a:ext cx="228600" cy="2286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8" name="Oval 22"/>
          <p:cNvSpPr>
            <a:spLocks noChangeArrowheads="1"/>
          </p:cNvSpPr>
          <p:nvPr/>
        </p:nvSpPr>
        <p:spPr bwMode="auto">
          <a:xfrm>
            <a:off x="1524000" y="3276600"/>
            <a:ext cx="228600" cy="2286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79" name="Oval 23"/>
          <p:cNvSpPr>
            <a:spLocks noChangeArrowheads="1"/>
          </p:cNvSpPr>
          <p:nvPr/>
        </p:nvSpPr>
        <p:spPr bwMode="auto">
          <a:xfrm>
            <a:off x="2057400" y="3276600"/>
            <a:ext cx="228600" cy="228600"/>
          </a:xfrm>
          <a:prstGeom prst="ellipse">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0" name="Oval 24"/>
          <p:cNvSpPr>
            <a:spLocks noChangeArrowheads="1"/>
          </p:cNvSpPr>
          <p:nvPr/>
        </p:nvSpPr>
        <p:spPr bwMode="auto">
          <a:xfrm>
            <a:off x="1066800" y="29718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1" name="Oval 25"/>
          <p:cNvSpPr>
            <a:spLocks noChangeArrowheads="1"/>
          </p:cNvSpPr>
          <p:nvPr/>
        </p:nvSpPr>
        <p:spPr bwMode="auto">
          <a:xfrm>
            <a:off x="1219200" y="35052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2" name="Oval 26"/>
          <p:cNvSpPr>
            <a:spLocks noChangeArrowheads="1"/>
          </p:cNvSpPr>
          <p:nvPr/>
        </p:nvSpPr>
        <p:spPr bwMode="auto">
          <a:xfrm>
            <a:off x="1295400" y="39624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3" name="Oval 27"/>
          <p:cNvSpPr>
            <a:spLocks noChangeArrowheads="1"/>
          </p:cNvSpPr>
          <p:nvPr/>
        </p:nvSpPr>
        <p:spPr bwMode="auto">
          <a:xfrm>
            <a:off x="1447800" y="44196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84" name="Text Box 28"/>
          <p:cNvSpPr txBox="1">
            <a:spLocks noChangeArrowheads="1"/>
          </p:cNvSpPr>
          <p:nvPr/>
        </p:nvSpPr>
        <p:spPr bwMode="auto">
          <a:xfrm>
            <a:off x="685800" y="601980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aseline="0"/>
              <a:t>The outcome of the war is predicted.  Grant &amp; Lee are crossed, with Lee &amp; his forces declining and Grant remaining on the level.</a:t>
            </a:r>
          </a:p>
        </p:txBody>
      </p:sp>
    </p:spTree>
    <p:custDataLst>
      <p:tags r:id="rId1"/>
    </p:custDataLst>
  </p:cSld>
  <p:clrMapOvr>
    <a:masterClrMapping/>
  </p:clrMapOvr>
  <p:transition advTm="594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checkerboard(across)">
                                      <p:cBhvr>
                                        <p:cTn id="7" dur="500"/>
                                        <p:tgtEl>
                                          <p:spTgt spid="706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667"/>
                                        </p:tgtEl>
                                        <p:attrNameLst>
                                          <p:attrName>style.visibility</p:attrName>
                                        </p:attrNameLst>
                                      </p:cBhvr>
                                      <p:to>
                                        <p:strVal val="visible"/>
                                      </p:to>
                                    </p:set>
                                    <p:animEffect transition="in" filter="checkerboard(across)">
                                      <p:cBhvr>
                                        <p:cTn id="12" dur="500"/>
                                        <p:tgtEl>
                                          <p:spTgt spid="706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7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70662"/>
                                        </p:tgtEl>
                                      </p:cBhvr>
                                    </p:animEffect>
                                    <p:set>
                                      <p:cBhvr>
                                        <p:cTn id="29" dur="1" fill="hold">
                                          <p:stCondLst>
                                            <p:cond delay="499"/>
                                          </p:stCondLst>
                                        </p:cTn>
                                        <p:tgtEl>
                                          <p:spTgt spid="70662"/>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066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066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066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70666"/>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70669"/>
                                        </p:tgtEl>
                                      </p:cBhvr>
                                    </p:animEffect>
                                    <p:set>
                                      <p:cBhvr>
                                        <p:cTn id="44" dur="1" fill="hold">
                                          <p:stCondLst>
                                            <p:cond delay="499"/>
                                          </p:stCondLst>
                                        </p:cTn>
                                        <p:tgtEl>
                                          <p:spTgt spid="70669"/>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70670"/>
                                        </p:tgtEl>
                                      </p:cBhvr>
                                    </p:animEffect>
                                    <p:set>
                                      <p:cBhvr>
                                        <p:cTn id="47" dur="1" fill="hold">
                                          <p:stCondLst>
                                            <p:cond delay="499"/>
                                          </p:stCondLst>
                                        </p:cTn>
                                        <p:tgtEl>
                                          <p:spTgt spid="70670"/>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70671"/>
                                        </p:tgtEl>
                                      </p:cBhvr>
                                    </p:animEffect>
                                    <p:set>
                                      <p:cBhvr>
                                        <p:cTn id="50" dur="1" fill="hold">
                                          <p:stCondLst>
                                            <p:cond delay="499"/>
                                          </p:stCondLst>
                                        </p:cTn>
                                        <p:tgtEl>
                                          <p:spTgt spid="70671"/>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70672"/>
                                        </p:tgtEl>
                                        <p:attrNameLst>
                                          <p:attrName>style.visibility</p:attrName>
                                        </p:attrNameLst>
                                      </p:cBhvr>
                                      <p:to>
                                        <p:strVal val="visible"/>
                                      </p:to>
                                    </p:set>
                                    <p:animEffect transition="in" filter="checkerboard(across)">
                                      <p:cBhvr>
                                        <p:cTn id="55" dur="500"/>
                                        <p:tgtEl>
                                          <p:spTgt spid="7067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70672"/>
                                        </p:tgtEl>
                                      </p:cBhvr>
                                    </p:animEffect>
                                    <p:set>
                                      <p:cBhvr>
                                        <p:cTn id="60" dur="1" fill="hold">
                                          <p:stCondLst>
                                            <p:cond delay="499"/>
                                          </p:stCondLst>
                                        </p:cTn>
                                        <p:tgtEl>
                                          <p:spTgt spid="70672"/>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06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67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673"/>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70675"/>
                                        </p:tgtEl>
                                      </p:cBhvr>
                                    </p:animEffect>
                                    <p:set>
                                      <p:cBhvr>
                                        <p:cTn id="73" dur="1" fill="hold">
                                          <p:stCondLst>
                                            <p:cond delay="499"/>
                                          </p:stCondLst>
                                        </p:cTn>
                                        <p:tgtEl>
                                          <p:spTgt spid="70675"/>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70674"/>
                                        </p:tgtEl>
                                      </p:cBhvr>
                                    </p:animEffect>
                                    <p:set>
                                      <p:cBhvr>
                                        <p:cTn id="76" dur="1" fill="hold">
                                          <p:stCondLst>
                                            <p:cond delay="499"/>
                                          </p:stCondLst>
                                        </p:cTn>
                                        <p:tgtEl>
                                          <p:spTgt spid="70674"/>
                                        </p:tgtEl>
                                        <p:attrNameLst>
                                          <p:attrName>style.visibility</p:attrName>
                                        </p:attrNameLst>
                                      </p:cBhvr>
                                      <p:to>
                                        <p:strVal val="hidden"/>
                                      </p:to>
                                    </p:set>
                                  </p:childTnLst>
                                </p:cTn>
                              </p:par>
                              <p:par>
                                <p:cTn id="77" presetID="5" presetClass="exit" presetSubtype="10" fill="hold" grpId="1" nodeType="withEffect">
                                  <p:stCondLst>
                                    <p:cond delay="0"/>
                                  </p:stCondLst>
                                  <p:childTnLst>
                                    <p:animEffect transition="out" filter="checkerboard(across)">
                                      <p:cBhvr>
                                        <p:cTn id="78" dur="500"/>
                                        <p:tgtEl>
                                          <p:spTgt spid="70673"/>
                                        </p:tgtEl>
                                      </p:cBhvr>
                                    </p:animEffect>
                                    <p:set>
                                      <p:cBhvr>
                                        <p:cTn id="79" dur="1" fill="hold">
                                          <p:stCondLst>
                                            <p:cond delay="499"/>
                                          </p:stCondLst>
                                        </p:cTn>
                                        <p:tgtEl>
                                          <p:spTgt spid="70673"/>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5" presetClass="entr" presetSubtype="10" fill="hold" grpId="0" nodeType="clickEffect">
                                  <p:stCondLst>
                                    <p:cond delay="0"/>
                                  </p:stCondLst>
                                  <p:childTnLst>
                                    <p:set>
                                      <p:cBhvr>
                                        <p:cTn id="83" dur="1" fill="hold">
                                          <p:stCondLst>
                                            <p:cond delay="0"/>
                                          </p:stCondLst>
                                        </p:cTn>
                                        <p:tgtEl>
                                          <p:spTgt spid="70684"/>
                                        </p:tgtEl>
                                        <p:attrNameLst>
                                          <p:attrName>style.visibility</p:attrName>
                                        </p:attrNameLst>
                                      </p:cBhvr>
                                      <p:to>
                                        <p:strVal val="visible"/>
                                      </p:to>
                                    </p:set>
                                    <p:animEffect transition="in" filter="checkerboard(across)">
                                      <p:cBhvr>
                                        <p:cTn id="84" dur="500"/>
                                        <p:tgtEl>
                                          <p:spTgt spid="7068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067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06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067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0679"/>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06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06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06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0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2" grpId="0" animBg="1"/>
      <p:bldP spid="70662" grpId="1" animBg="1"/>
      <p:bldP spid="70663" grpId="0" animBg="1"/>
      <p:bldP spid="70664" grpId="0" animBg="1"/>
      <p:bldP spid="70665" grpId="0" animBg="1"/>
      <p:bldP spid="70666" grpId="0" animBg="1"/>
      <p:bldP spid="70667" grpId="0"/>
      <p:bldP spid="70669" grpId="0" animBg="1"/>
      <p:bldP spid="70669" grpId="1" animBg="1"/>
      <p:bldP spid="70670" grpId="0" animBg="1"/>
      <p:bldP spid="70670" grpId="1" animBg="1"/>
      <p:bldP spid="70671" grpId="0" animBg="1"/>
      <p:bldP spid="70671" grpId="1" animBg="1"/>
      <p:bldP spid="70672" grpId="0" animBg="1"/>
      <p:bldP spid="70672" grpId="1" animBg="1"/>
      <p:bldP spid="70673" grpId="0" animBg="1"/>
      <p:bldP spid="70673" grpId="1" animBg="1"/>
      <p:bldP spid="70674" grpId="0" animBg="1"/>
      <p:bldP spid="70674" grpId="1" animBg="1"/>
      <p:bldP spid="70675" grpId="0" animBg="1"/>
      <p:bldP spid="70675" grpId="1" animBg="1"/>
      <p:bldP spid="70676" grpId="0" animBg="1"/>
      <p:bldP spid="70677" grpId="0" animBg="1"/>
      <p:bldP spid="70678" grpId="0" animBg="1"/>
      <p:bldP spid="70679" grpId="0" animBg="1"/>
      <p:bldP spid="70680" grpId="0" animBg="1"/>
      <p:bldP spid="70681" grpId="0" animBg="1"/>
      <p:bldP spid="70682" grpId="0" animBg="1"/>
      <p:bldP spid="70683" grpId="0" animBg="1"/>
      <p:bldP spid="7068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sz="4000"/>
              <a:t>Gettysburg Address </a:t>
            </a:r>
            <a:br>
              <a:rPr lang="en-US" altLang="en-US" sz="4000"/>
            </a:br>
            <a:r>
              <a:rPr lang="en-US" altLang="en-US" sz="4000"/>
              <a:t>&amp; Civil War Prophecy</a:t>
            </a:r>
          </a:p>
        </p:txBody>
      </p:sp>
      <p:sp>
        <p:nvSpPr>
          <p:cNvPr id="74755" name="Rectangle 3"/>
          <p:cNvSpPr>
            <a:spLocks noGrp="1" noChangeArrowheads="1"/>
          </p:cNvSpPr>
          <p:nvPr>
            <p:ph type="body" idx="1"/>
          </p:nvPr>
        </p:nvSpPr>
        <p:spPr/>
        <p:txBody>
          <a:bodyPr/>
          <a:lstStyle/>
          <a:p>
            <a:r>
              <a:rPr lang="en-US" altLang="en-US" sz="2800"/>
              <a:t>Is this all in the Gettysburg Address?</a:t>
            </a:r>
          </a:p>
          <a:p>
            <a:r>
              <a:rPr lang="en-US" altLang="en-US" sz="2800"/>
              <a:t>Yes, in the sense that all the letters are there in the locations shown.</a:t>
            </a:r>
          </a:p>
          <a:p>
            <a:r>
              <a:rPr lang="en-US" altLang="en-US" sz="2800"/>
              <a:t>But all of Shakespeare is in Webster</a:t>
            </a:r>
            <a:r>
              <a:rPr lang="en-US" altLang="en-US" sz="2800">
                <a:cs typeface="Arial" charset="0"/>
              </a:rPr>
              <a:t>'</a:t>
            </a:r>
            <a:r>
              <a:rPr lang="en-US" altLang="en-US" sz="2800"/>
              <a:t>s Dictionary!</a:t>
            </a:r>
          </a:p>
          <a:p>
            <a:r>
              <a:rPr lang="en-US" altLang="en-US" sz="2800"/>
              <a:t>The locating of the words, their assembly and presentation is my work </a:t>
            </a:r>
            <a:r>
              <a:rPr lang="en-US" altLang="en-US" sz="2800">
                <a:cs typeface="Arial" charset="0"/>
              </a:rPr>
              <a:t>– human manipulation!</a:t>
            </a:r>
          </a:p>
        </p:txBody>
      </p:sp>
    </p:spTree>
    <p:custDataLst>
      <p:tags r:id="rId1"/>
    </p:custDataLst>
  </p:cSld>
  <p:clrMapOvr>
    <a:masterClrMapping/>
  </p:clrMapOvr>
  <p:transition advTm="188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ctrTitle"/>
          </p:nvPr>
        </p:nvSpPr>
        <p:spPr/>
        <p:txBody>
          <a:bodyPr/>
          <a:lstStyle/>
          <a:p>
            <a:r>
              <a:rPr lang="en-US" altLang="en-US"/>
              <a:t>Conclusions</a:t>
            </a:r>
          </a:p>
        </p:txBody>
      </p:sp>
      <p:sp>
        <p:nvSpPr>
          <p:cNvPr id="75781"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40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Conclusions</a:t>
            </a:r>
          </a:p>
        </p:txBody>
      </p:sp>
      <p:sp>
        <p:nvSpPr>
          <p:cNvPr id="77827" name="Rectangle 3"/>
          <p:cNvSpPr>
            <a:spLocks noGrp="1" noChangeArrowheads="1"/>
          </p:cNvSpPr>
          <p:nvPr>
            <p:ph type="body" idx="1"/>
          </p:nvPr>
        </p:nvSpPr>
        <p:spPr>
          <a:xfrm>
            <a:off x="457200" y="1981200"/>
            <a:ext cx="8229600" cy="4267200"/>
          </a:xfrm>
        </p:spPr>
        <p:txBody>
          <a:bodyPr/>
          <a:lstStyle/>
          <a:p>
            <a:pPr>
              <a:lnSpc>
                <a:spcPct val="90000"/>
              </a:lnSpc>
            </a:pPr>
            <a:r>
              <a:rPr lang="en-US" altLang="en-US"/>
              <a:t>We have provided a brief tour of Lincoln</a:t>
            </a:r>
            <a:r>
              <a:rPr lang="en-US" altLang="en-US">
                <a:cs typeface="Arial" charset="0"/>
              </a:rPr>
              <a:t>'</a:t>
            </a:r>
            <a:r>
              <a:rPr lang="en-US" altLang="en-US"/>
              <a:t>s Gettysburg Address and the statistics for word matching both here &amp; in the Hebrew text of the Old Testament.</a:t>
            </a:r>
          </a:p>
          <a:p>
            <a:pPr>
              <a:lnSpc>
                <a:spcPct val="90000"/>
              </a:lnSpc>
            </a:pPr>
            <a:r>
              <a:rPr lang="en-US" altLang="en-US"/>
              <a:t>It appears that nothing particularly unusual has been found in the alleged </a:t>
            </a:r>
            <a:r>
              <a:rPr lang="en-US" altLang="en-US">
                <a:cs typeface="Arial" charset="0"/>
              </a:rPr>
              <a:t>"</a:t>
            </a:r>
            <a:r>
              <a:rPr lang="en-US" altLang="en-US"/>
              <a:t>Bible Code</a:t>
            </a:r>
            <a:r>
              <a:rPr lang="en-US" altLang="en-US">
                <a:cs typeface="Arial" charset="0"/>
              </a:rPr>
              <a:t>"</a:t>
            </a:r>
            <a:r>
              <a:rPr lang="en-US" altLang="en-US"/>
              <a:t> that cannot be explained by common probability &amp; human manipulation.</a:t>
            </a:r>
          </a:p>
        </p:txBody>
      </p:sp>
    </p:spTree>
    <p:custDataLst>
      <p:tags r:id="rId1"/>
    </p:custDataLst>
  </p:cSld>
  <p:clrMapOvr>
    <a:masterClrMapping/>
  </p:clrMapOvr>
  <p:transition advTm="191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Conclusions</a:t>
            </a:r>
          </a:p>
        </p:txBody>
      </p:sp>
      <p:sp>
        <p:nvSpPr>
          <p:cNvPr id="78851" name="Rectangle 3"/>
          <p:cNvSpPr>
            <a:spLocks noGrp="1" noChangeArrowheads="1"/>
          </p:cNvSpPr>
          <p:nvPr>
            <p:ph type="body" idx="1"/>
          </p:nvPr>
        </p:nvSpPr>
        <p:spPr/>
        <p:txBody>
          <a:bodyPr/>
          <a:lstStyle/>
          <a:p>
            <a:pPr>
              <a:lnSpc>
                <a:spcPct val="80000"/>
              </a:lnSpc>
            </a:pPr>
            <a:r>
              <a:rPr lang="en-US" altLang="en-US" sz="2800"/>
              <a:t>Certainly, the level of prediction in the </a:t>
            </a:r>
            <a:r>
              <a:rPr lang="en-US" altLang="en-US" sz="2800" i="1"/>
              <a:t>Bible Code</a:t>
            </a:r>
            <a:r>
              <a:rPr lang="en-US" altLang="en-US" sz="2800"/>
              <a:t> would be impressive if it were the work of an ancient human.</a:t>
            </a:r>
          </a:p>
          <a:p>
            <a:pPr>
              <a:lnSpc>
                <a:spcPct val="80000"/>
              </a:lnSpc>
            </a:pPr>
            <a:r>
              <a:rPr lang="en-US" altLang="en-US" sz="2800"/>
              <a:t>It would be about right for a modern interpreter…</a:t>
            </a:r>
          </a:p>
          <a:p>
            <a:pPr>
              <a:lnSpc>
                <a:spcPct val="80000"/>
              </a:lnSpc>
            </a:pPr>
            <a:r>
              <a:rPr lang="en-US" altLang="en-US" sz="2800"/>
              <a:t>And rather lousy for the God who knows the end from the beginning &amp; who will do all his purposes.</a:t>
            </a:r>
          </a:p>
          <a:p>
            <a:pPr>
              <a:lnSpc>
                <a:spcPct val="80000"/>
              </a:lnSpc>
            </a:pPr>
            <a:r>
              <a:rPr lang="en-US" altLang="en-US" sz="2800"/>
              <a:t>I conclude there is no reason to believe that God has hidden such material in the Bible.</a:t>
            </a:r>
          </a:p>
        </p:txBody>
      </p:sp>
    </p:spTree>
    <p:custDataLst>
      <p:tags r:id="rId1"/>
    </p:custDataLst>
  </p:cSld>
  <p:clrMapOvr>
    <a:masterClrMapping/>
  </p:clrMapOvr>
  <p:transition advTm="205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851">
                                            <p:txEl>
                                              <p:pRg st="3" end="3"/>
                                            </p:txEl>
                                          </p:spTgt>
                                        </p:tgtEl>
                                        <p:attrNameLst>
                                          <p:attrName>style.visibility</p:attrName>
                                        </p:attrNameLst>
                                      </p:cBhvr>
                                      <p:to>
                                        <p:strVal val="visible"/>
                                      </p:to>
                                    </p:set>
                                    <p:anim calcmode="lin" valueType="num">
                                      <p:cBhvr additive="base">
                                        <p:cTn id="25" dur="5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Conclusions</a:t>
            </a:r>
          </a:p>
        </p:txBody>
      </p:sp>
      <p:sp>
        <p:nvSpPr>
          <p:cNvPr id="79875" name="Rectangle 3"/>
          <p:cNvSpPr>
            <a:spLocks noGrp="1" noChangeArrowheads="1"/>
          </p:cNvSpPr>
          <p:nvPr>
            <p:ph type="body" idx="1"/>
          </p:nvPr>
        </p:nvSpPr>
        <p:spPr/>
        <p:txBody>
          <a:bodyPr/>
          <a:lstStyle/>
          <a:p>
            <a:pPr>
              <a:lnSpc>
                <a:spcPct val="90000"/>
              </a:lnSpc>
            </a:pPr>
            <a:r>
              <a:rPr lang="en-US" altLang="en-US" sz="2800"/>
              <a:t>It appears to me that if we put a great deal of trust in this sort of material, we will be led away from the details &amp; standards of biblical prophecy into the very divergent details &amp; standards of occult prophecy.</a:t>
            </a:r>
          </a:p>
          <a:p>
            <a:pPr>
              <a:lnSpc>
                <a:spcPct val="90000"/>
              </a:lnSpc>
            </a:pPr>
            <a:r>
              <a:rPr lang="en-US" altLang="en-US" sz="2800"/>
              <a:t>That would be a fearful thing, an example of rejecting God</a:t>
            </a:r>
            <a:r>
              <a:rPr lang="en-US" altLang="en-US" sz="2800">
                <a:cs typeface="Arial" charset="0"/>
              </a:rPr>
              <a:t>'</a:t>
            </a:r>
            <a:r>
              <a:rPr lang="en-US" altLang="en-US" sz="2800"/>
              <a:t>s living water to dig for ourselves cisterns that will hold no water.</a:t>
            </a:r>
          </a:p>
          <a:p>
            <a:pPr>
              <a:lnSpc>
                <a:spcPct val="90000"/>
              </a:lnSpc>
            </a:pPr>
            <a:r>
              <a:rPr lang="en-US" altLang="en-US" sz="2800"/>
              <a:t>May God protect us from this error.</a:t>
            </a:r>
          </a:p>
        </p:txBody>
      </p:sp>
    </p:spTree>
    <p:custDataLst>
      <p:tags r:id="rId1"/>
    </p:custDataLst>
  </p:cSld>
  <p:clrMapOvr>
    <a:masterClrMapping/>
  </p:clrMapOvr>
  <p:transition advTm="250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altLang="en-US"/>
              <a:t>For further reading…</a:t>
            </a:r>
          </a:p>
        </p:txBody>
      </p:sp>
      <p:sp>
        <p:nvSpPr>
          <p:cNvPr id="80901" name="Rectangle 5"/>
          <p:cNvSpPr>
            <a:spLocks noGrp="1" noChangeArrowheads="1"/>
          </p:cNvSpPr>
          <p:nvPr>
            <p:ph type="body" sz="half" idx="1"/>
          </p:nvPr>
        </p:nvSpPr>
        <p:spPr/>
        <p:txBody>
          <a:bodyPr/>
          <a:lstStyle/>
          <a:p>
            <a:pPr>
              <a:buFont typeface="Wingdings" pitchFamily="2" charset="2"/>
              <a:buNone/>
            </a:pPr>
            <a:r>
              <a:rPr lang="en-US" altLang="en-US" sz="2400"/>
              <a:t>	Randall Ingermanson has produced an excellent book that examines this whole phenomenon from a different perspective, looking at how the distinctive patterns in Hebrew syntax evaporate when looking for spaced code words &amp; phrases.</a:t>
            </a:r>
          </a:p>
        </p:txBody>
      </p:sp>
      <p:pic>
        <p:nvPicPr>
          <p:cNvPr id="80903" name="Picture 7" descr="Ingermans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78438" y="1981200"/>
            <a:ext cx="2776537" cy="3886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214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animEffect transition="in" filter="checkerboard(across)">
                                      <p:cBhvr>
                                        <p:cTn id="7" dur="500"/>
                                        <p:tgtEl>
                                          <p:spTgt spid="80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01">
                                            <p:txEl>
                                              <p:pRg st="0" end="0"/>
                                            </p:txEl>
                                          </p:spTgt>
                                        </p:tgtEl>
                                        <p:attrNameLst>
                                          <p:attrName>style.visibility</p:attrName>
                                        </p:attrNameLst>
                                      </p:cBhvr>
                                      <p:to>
                                        <p:strVal val="visible"/>
                                      </p:to>
                                    </p:set>
                                    <p:animEffect transition="in" filter="checkerboard(across)">
                                      <p:cBhvr>
                                        <p:cTn id="12" dur="500"/>
                                        <p:tgtEl>
                                          <p:spTgt spid="809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What are we to make of it?</a:t>
            </a:r>
          </a:p>
        </p:txBody>
      </p:sp>
      <p:sp>
        <p:nvSpPr>
          <p:cNvPr id="16387" name="Rectangle 3"/>
          <p:cNvSpPr>
            <a:spLocks noGrp="1" noChangeArrowheads="1"/>
          </p:cNvSpPr>
          <p:nvPr>
            <p:ph type="body" idx="1"/>
          </p:nvPr>
        </p:nvSpPr>
        <p:spPr/>
        <p:txBody>
          <a:bodyPr/>
          <a:lstStyle/>
          <a:p>
            <a:r>
              <a:rPr lang="en-US" altLang="en-US" sz="2800"/>
              <a:t>The proposed </a:t>
            </a:r>
            <a:r>
              <a:rPr lang="en-US" altLang="en-US" sz="2800">
                <a:cs typeface="Arial" charset="0"/>
              </a:rPr>
              <a:t>'</a:t>
            </a:r>
            <a:r>
              <a:rPr lang="en-US" altLang="en-US" sz="2800"/>
              <a:t>Bible Code,</a:t>
            </a:r>
            <a:r>
              <a:rPr lang="en-US" altLang="en-US" sz="2800">
                <a:cs typeface="Arial" charset="0"/>
              </a:rPr>
              <a:t>'</a:t>
            </a:r>
            <a:r>
              <a:rPr lang="en-US" altLang="en-US" sz="2800"/>
              <a:t> like the claim that the Gospel message is displayed in the stars, is attractive to many Bible believers.</a:t>
            </a:r>
          </a:p>
          <a:p>
            <a:r>
              <a:rPr lang="en-US" altLang="en-US" sz="2800"/>
              <a:t>Obviously, God is capable of doing something of this sort should He choose to.</a:t>
            </a:r>
          </a:p>
          <a:p>
            <a:r>
              <a:rPr lang="en-US" altLang="en-US" sz="2800"/>
              <a:t>The question is, do we have any good evidence that God has chosen to do so?</a:t>
            </a:r>
          </a:p>
          <a:p>
            <a:r>
              <a:rPr lang="en-US" altLang="en-US" sz="2800"/>
              <a:t>That</a:t>
            </a:r>
            <a:r>
              <a:rPr lang="en-US" altLang="en-US" sz="2800">
                <a:cs typeface="Arial" charset="0"/>
              </a:rPr>
              <a:t>'</a:t>
            </a:r>
            <a:r>
              <a:rPr lang="en-US" altLang="en-US" sz="2800"/>
              <a:t>s what we wish to examine here.</a:t>
            </a:r>
          </a:p>
        </p:txBody>
      </p:sp>
    </p:spTree>
    <p:custDataLst>
      <p:tags r:id="rId1"/>
    </p:custDataLst>
  </p:cSld>
  <p:clrMapOvr>
    <a:masterClrMapping/>
  </p:clrMapOvr>
  <p:transition advTm="2572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ctrTitle"/>
          </p:nvPr>
        </p:nvSpPr>
        <p:spPr/>
        <p:txBody>
          <a:bodyPr/>
          <a:lstStyle/>
          <a:p>
            <a:r>
              <a:rPr lang="en-US" altLang="en-US"/>
              <a:t>The End</a:t>
            </a:r>
          </a:p>
        </p:txBody>
      </p:sp>
      <p:sp>
        <p:nvSpPr>
          <p:cNvPr id="82949"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7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p:cTn id="7" dur="500" fill="hold"/>
                                        <p:tgtEl>
                                          <p:spTgt spid="82948"/>
                                        </p:tgtEl>
                                        <p:attrNameLst>
                                          <p:attrName>ppt_w</p:attrName>
                                        </p:attrNameLst>
                                      </p:cBhvr>
                                      <p:tavLst>
                                        <p:tav tm="0">
                                          <p:val>
                                            <p:fltVal val="0"/>
                                          </p:val>
                                        </p:tav>
                                        <p:tav tm="100000">
                                          <p:val>
                                            <p:strVal val="#ppt_w"/>
                                          </p:val>
                                        </p:tav>
                                      </p:tavLst>
                                    </p:anim>
                                    <p:anim calcmode="lin" valueType="num">
                                      <p:cBhvr>
                                        <p:cTn id="8" dur="500" fill="hold"/>
                                        <p:tgtEl>
                                          <p:spTgt spid="829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p:txBody>
          <a:bodyPr/>
          <a:lstStyle/>
          <a:p>
            <a:r>
              <a:rPr lang="en-US" altLang="en-US"/>
              <a:t>Biblical Problems for the Bible Code</a:t>
            </a:r>
          </a:p>
        </p:txBody>
      </p:sp>
      <p:sp>
        <p:nvSpPr>
          <p:cNvPr id="17413" name="Rectangle 5"/>
          <p:cNvSpPr>
            <a:spLocks noGrp="1" noChangeArrowheads="1"/>
          </p:cNvSpPr>
          <p:nvPr>
            <p:ph type="subTitle" idx="1"/>
          </p:nvPr>
        </p:nvSpPr>
        <p:spPr/>
        <p:txBody>
          <a:bodyPr/>
          <a:lstStyle/>
          <a:p>
            <a:endParaRPr lang="en-US" altLang="en-US"/>
          </a:p>
        </p:txBody>
      </p:sp>
    </p:spTree>
    <p:custDataLst>
      <p:tags r:id="rId1"/>
    </p:custDataLst>
  </p:cSld>
  <p:clrMapOvr>
    <a:masterClrMapping/>
  </p:clrMapOvr>
  <p:transition advTm="392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 fill="hold"/>
                                        <p:tgtEl>
                                          <p:spTgt spid="17412"/>
                                        </p:tgtEl>
                                        <p:attrNameLst>
                                          <p:attrName>ppt_w</p:attrName>
                                        </p:attrNameLst>
                                      </p:cBhvr>
                                      <p:tavLst>
                                        <p:tav tm="0">
                                          <p:val>
                                            <p:fltVal val="0"/>
                                          </p:val>
                                        </p:tav>
                                        <p:tav tm="100000">
                                          <p:val>
                                            <p:strVal val="#ppt_w"/>
                                          </p:val>
                                        </p:tav>
                                      </p:tavLst>
                                    </p:anim>
                                    <p:anim calcmode="lin" valueType="num">
                                      <p:cBhvr>
                                        <p:cTn id="8"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Biblical Problems</a:t>
            </a:r>
          </a:p>
        </p:txBody>
      </p:sp>
      <p:sp>
        <p:nvSpPr>
          <p:cNvPr id="19459" name="Rectangle 3"/>
          <p:cNvSpPr>
            <a:spLocks noGrp="1" noChangeArrowheads="1"/>
          </p:cNvSpPr>
          <p:nvPr>
            <p:ph type="body" idx="1"/>
          </p:nvPr>
        </p:nvSpPr>
        <p:spPr/>
        <p:txBody>
          <a:bodyPr/>
          <a:lstStyle/>
          <a:p>
            <a:r>
              <a:rPr lang="en-US" altLang="en-US"/>
              <a:t>There are good biblical reasons for thinking this is </a:t>
            </a:r>
            <a:r>
              <a:rPr lang="en-US" altLang="en-US" i="1"/>
              <a:t>not</a:t>
            </a:r>
            <a:r>
              <a:rPr lang="en-US" altLang="en-US"/>
              <a:t> God</a:t>
            </a:r>
            <a:r>
              <a:rPr lang="en-US" altLang="en-US">
                <a:cs typeface="Arial" charset="0"/>
              </a:rPr>
              <a:t>'</a:t>
            </a:r>
            <a:r>
              <a:rPr lang="en-US" altLang="en-US"/>
              <a:t>s work.</a:t>
            </a:r>
          </a:p>
          <a:p>
            <a:pPr lvl="1"/>
            <a:r>
              <a:rPr lang="en-US" altLang="en-US"/>
              <a:t>Failed predictions</a:t>
            </a:r>
          </a:p>
          <a:p>
            <a:pPr lvl="1"/>
            <a:r>
              <a:rPr lang="en-US" altLang="en-US"/>
              <a:t>Only short words or phrases</a:t>
            </a:r>
          </a:p>
          <a:p>
            <a:r>
              <a:rPr lang="en-US" altLang="en-US"/>
              <a:t>Let</a:t>
            </a:r>
            <a:r>
              <a:rPr lang="en-US" altLang="en-US">
                <a:cs typeface="Arial" charset="0"/>
              </a:rPr>
              <a:t>'</a:t>
            </a:r>
            <a:r>
              <a:rPr lang="en-US" altLang="en-US"/>
              <a:t>s have a look at these.</a:t>
            </a:r>
          </a:p>
        </p:txBody>
      </p:sp>
    </p:spTree>
    <p:custDataLst>
      <p:tags r:id="rId1"/>
    </p:custDataLst>
  </p:cSld>
  <p:clrMapOvr>
    <a:masterClrMapping/>
  </p:clrMapOvr>
  <p:transition advTm="136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Failed Predictions</a:t>
            </a:r>
          </a:p>
        </p:txBody>
      </p:sp>
      <p:sp>
        <p:nvSpPr>
          <p:cNvPr id="20483" name="Rectangle 3"/>
          <p:cNvSpPr>
            <a:spLocks noGrp="1" noChangeArrowheads="1"/>
          </p:cNvSpPr>
          <p:nvPr>
            <p:ph type="body" idx="1"/>
          </p:nvPr>
        </p:nvSpPr>
        <p:spPr/>
        <p:txBody>
          <a:bodyPr/>
          <a:lstStyle/>
          <a:p>
            <a:pPr>
              <a:lnSpc>
                <a:spcPct val="90000"/>
              </a:lnSpc>
              <a:buFont typeface="Wingdings" pitchFamily="2" charset="2"/>
              <a:buNone/>
            </a:pPr>
            <a:r>
              <a:rPr lang="en-US" altLang="en-US" sz="2800"/>
              <a:t>The Bible does not make much provision for true prophecy that doesn</a:t>
            </a:r>
            <a:r>
              <a:rPr lang="en-US" altLang="en-US" sz="2400">
                <a:cs typeface="Arial" charset="0"/>
              </a:rPr>
              <a:t>'</a:t>
            </a:r>
            <a:r>
              <a:rPr lang="en-US" altLang="en-US" sz="2800"/>
              <a:t>t come true.</a:t>
            </a:r>
          </a:p>
          <a:p>
            <a:pPr>
              <a:lnSpc>
                <a:spcPct val="90000"/>
              </a:lnSpc>
            </a:pPr>
            <a:r>
              <a:rPr lang="en-US" altLang="en-US" sz="2400"/>
              <a:t>Deut 18 indicates failed prophecy is a mark of false prophets.</a:t>
            </a:r>
          </a:p>
          <a:p>
            <a:pPr>
              <a:lnSpc>
                <a:spcPct val="90000"/>
              </a:lnSpc>
            </a:pPr>
            <a:r>
              <a:rPr lang="en-US" altLang="en-US" sz="2400"/>
              <a:t>This is characteristic of biblical teaching elsewhere: 1 Kings 22, Isaiah 42-46, Jeremiah 28.</a:t>
            </a:r>
          </a:p>
          <a:p>
            <a:pPr>
              <a:lnSpc>
                <a:spcPct val="90000"/>
              </a:lnSpc>
            </a:pPr>
            <a:r>
              <a:rPr lang="en-US" altLang="en-US" sz="2400"/>
              <a:t>The book of Jonah does allow that a disaster prophecy might be postponed if the people repent.</a:t>
            </a:r>
          </a:p>
          <a:p>
            <a:pPr>
              <a:lnSpc>
                <a:spcPct val="90000"/>
              </a:lnSpc>
            </a:pPr>
            <a:r>
              <a:rPr lang="en-US" altLang="en-US" sz="2400"/>
              <a:t>Presumably the same might happen with a prophecy of blessing if the recipients became arrogant.</a:t>
            </a:r>
          </a:p>
        </p:txBody>
      </p:sp>
    </p:spTree>
    <p:custDataLst>
      <p:tags r:id="rId1"/>
    </p:custDataLst>
  </p:cSld>
  <p:clrMapOvr>
    <a:masterClrMapping/>
  </p:clrMapOvr>
  <p:transition advTm="3914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4.6"/>
</p:tagLst>
</file>

<file path=ppt/tags/tag10.xml><?xml version="1.0" encoding="utf-8"?>
<p:tagLst xmlns:a="http://schemas.openxmlformats.org/drawingml/2006/main" xmlns:r="http://schemas.openxmlformats.org/officeDocument/2006/relationships" xmlns:p="http://schemas.openxmlformats.org/presentationml/2006/main">
  <p:tag name="TIMING" val="|1|4.1|1.1|1.7|5.3"/>
</p:tagLst>
</file>

<file path=ppt/tags/tag11.xml><?xml version="1.0" encoding="utf-8"?>
<p:tagLst xmlns:a="http://schemas.openxmlformats.org/drawingml/2006/main" xmlns:r="http://schemas.openxmlformats.org/officeDocument/2006/relationships" xmlns:p="http://schemas.openxmlformats.org/presentationml/2006/main">
  <p:tag name="TIMING" val="|0.5|7.7|2.9|6"/>
</p:tagLst>
</file>

<file path=ppt/tags/tag12.xml><?xml version="1.0" encoding="utf-8"?>
<p:tagLst xmlns:a="http://schemas.openxmlformats.org/drawingml/2006/main" xmlns:r="http://schemas.openxmlformats.org/officeDocument/2006/relationships" xmlns:p="http://schemas.openxmlformats.org/presentationml/2006/main">
  <p:tag name="TIMING" val="|5.9|4|7.4|7.4"/>
</p:tagLst>
</file>

<file path=ppt/tags/tag13.xml><?xml version="1.0" encoding="utf-8"?>
<p:tagLst xmlns:a="http://schemas.openxmlformats.org/drawingml/2006/main" xmlns:r="http://schemas.openxmlformats.org/officeDocument/2006/relationships" xmlns:p="http://schemas.openxmlformats.org/presentationml/2006/main">
  <p:tag name="TIMING" val="|0.3|3.8|7.4|5"/>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0.8|5.5"/>
</p:tagLst>
</file>

<file path=ppt/tags/tag16.xml><?xml version="1.0" encoding="utf-8"?>
<p:tagLst xmlns:a="http://schemas.openxmlformats.org/drawingml/2006/main" xmlns:r="http://schemas.openxmlformats.org/officeDocument/2006/relationships" xmlns:p="http://schemas.openxmlformats.org/presentationml/2006/main">
  <p:tag name="TIMING" val="|0.3|11|7.9|5.6"/>
</p:tagLst>
</file>

<file path=ppt/tags/tag17.xml><?xml version="1.0" encoding="utf-8"?>
<p:tagLst xmlns:a="http://schemas.openxmlformats.org/drawingml/2006/main" xmlns:r="http://schemas.openxmlformats.org/officeDocument/2006/relationships" xmlns:p="http://schemas.openxmlformats.org/presentationml/2006/main">
  <p:tag name="TIMING" val="|4.9|8.8|5.4"/>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3|5.4|10.4|13.5"/>
</p:tagLst>
</file>

<file path=ppt/tags/tag2.xml><?xml version="1.0" encoding="utf-8"?>
<p:tagLst xmlns:a="http://schemas.openxmlformats.org/drawingml/2006/main" xmlns:r="http://schemas.openxmlformats.org/officeDocument/2006/relationships" xmlns:p="http://schemas.openxmlformats.org/presentationml/2006/main">
  <p:tag name="TIMING" val="|0.7|8.2|3.5|2.7|4.2"/>
</p:tagLst>
</file>

<file path=ppt/tags/tag20.xml><?xml version="1.0" encoding="utf-8"?>
<p:tagLst xmlns:a="http://schemas.openxmlformats.org/drawingml/2006/main" xmlns:r="http://schemas.openxmlformats.org/officeDocument/2006/relationships" xmlns:p="http://schemas.openxmlformats.org/presentationml/2006/main">
  <p:tag name="TIMING" val="|0.8|29.3|3.8|14|7.6|0.8|1.3"/>
</p:tagLst>
</file>

<file path=ppt/tags/tag21.xml><?xml version="1.0" encoding="utf-8"?>
<p:tagLst xmlns:a="http://schemas.openxmlformats.org/drawingml/2006/main" xmlns:r="http://schemas.openxmlformats.org/officeDocument/2006/relationships" xmlns:p="http://schemas.openxmlformats.org/presentationml/2006/main">
  <p:tag name="TIMING" val="|0.4|4.2|4.4|2.5|6.9"/>
</p:tagLst>
</file>

<file path=ppt/tags/tag22.xml><?xml version="1.0" encoding="utf-8"?>
<p:tagLst xmlns:a="http://schemas.openxmlformats.org/drawingml/2006/main" xmlns:r="http://schemas.openxmlformats.org/officeDocument/2006/relationships" xmlns:p="http://schemas.openxmlformats.org/presentationml/2006/main">
  <p:tag name="TIMING" val="|4.2|7.3|8.2|9.6"/>
</p:tagLst>
</file>

<file path=ppt/tags/tag23.xml><?xml version="1.0" encoding="utf-8"?>
<p:tagLst xmlns:a="http://schemas.openxmlformats.org/drawingml/2006/main" xmlns:r="http://schemas.openxmlformats.org/officeDocument/2006/relationships" xmlns:p="http://schemas.openxmlformats.org/presentationml/2006/main">
  <p:tag name="TIMING" val="|0.4|17.4|2|1.3|5.4|2.3|1.2|4.6|1.3|1.2|0.6|0.6|0.8|0.5|0.5|0.6|13.4|1.2|5.1|1.2|0.5|0.7|0.5"/>
</p:tagLst>
</file>

<file path=ppt/tags/tag24.xml><?xml version="1.0" encoding="utf-8"?>
<p:tagLst xmlns:a="http://schemas.openxmlformats.org/drawingml/2006/main" xmlns:r="http://schemas.openxmlformats.org/officeDocument/2006/relationships" xmlns:p="http://schemas.openxmlformats.org/presentationml/2006/main">
  <p:tag name="TIMING" val="|0.2|4.1|8.1|11.7"/>
</p:tagLst>
</file>

<file path=ppt/tags/tag25.xml><?xml version="1.0" encoding="utf-8"?>
<p:tagLst xmlns:a="http://schemas.openxmlformats.org/drawingml/2006/main" xmlns:r="http://schemas.openxmlformats.org/officeDocument/2006/relationships" xmlns:p="http://schemas.openxmlformats.org/presentationml/2006/main">
  <p:tag name="TIMING" val="|0.8|10.1"/>
</p:tagLst>
</file>

<file path=ppt/tags/tag26.xml><?xml version="1.0" encoding="utf-8"?>
<p:tagLst xmlns:a="http://schemas.openxmlformats.org/drawingml/2006/main" xmlns:r="http://schemas.openxmlformats.org/officeDocument/2006/relationships" xmlns:p="http://schemas.openxmlformats.org/presentationml/2006/main">
  <p:tag name="TIMING" val="|0.6|7.5|19.2"/>
</p:tagLst>
</file>

<file path=ppt/tags/tag27.xml><?xml version="1.0" encoding="utf-8"?>
<p:tagLst xmlns:a="http://schemas.openxmlformats.org/drawingml/2006/main" xmlns:r="http://schemas.openxmlformats.org/officeDocument/2006/relationships" xmlns:p="http://schemas.openxmlformats.org/presentationml/2006/main">
  <p:tag name="TIMING" val="|0.3|25.4"/>
</p:tagLst>
</file>

<file path=ppt/tags/tag28.xml><?xml version="1.0" encoding="utf-8"?>
<p:tagLst xmlns:a="http://schemas.openxmlformats.org/drawingml/2006/main" xmlns:r="http://schemas.openxmlformats.org/officeDocument/2006/relationships" xmlns:p="http://schemas.openxmlformats.org/presentationml/2006/main">
  <p:tag name="TIMING" val="|0.3|5.9|11"/>
</p:tagLst>
</file>

<file path=ppt/tags/tag29.xml><?xml version="1.0" encoding="utf-8"?>
<p:tagLst xmlns:a="http://schemas.openxmlformats.org/drawingml/2006/main" xmlns:r="http://schemas.openxmlformats.org/officeDocument/2006/relationships" xmlns:p="http://schemas.openxmlformats.org/presentationml/2006/main">
  <p:tag name="TIMING" val="|0.4|4.2|9.4|6.1|8.1|4.3|2.9|10.1|6.7|5"/>
</p:tagLst>
</file>

<file path=ppt/tags/tag3.xml><?xml version="1.0" encoding="utf-8"?>
<p:tagLst xmlns:a="http://schemas.openxmlformats.org/drawingml/2006/main" xmlns:r="http://schemas.openxmlformats.org/officeDocument/2006/relationships" xmlns:p="http://schemas.openxmlformats.org/presentationml/2006/main">
  <p:tag name="TIMING" val="|1.2|1.8"/>
</p:tagLst>
</file>

<file path=ppt/tags/tag30.xml><?xml version="1.0" encoding="utf-8"?>
<p:tagLst xmlns:a="http://schemas.openxmlformats.org/drawingml/2006/main" xmlns:r="http://schemas.openxmlformats.org/officeDocument/2006/relationships" xmlns:p="http://schemas.openxmlformats.org/presentationml/2006/main">
  <p:tag name="TIMING" val="|0.3|2.6|9.7"/>
</p:tagLst>
</file>

<file path=ppt/tags/tag31.xml><?xml version="1.0" encoding="utf-8"?>
<p:tagLst xmlns:a="http://schemas.openxmlformats.org/drawingml/2006/main" xmlns:r="http://schemas.openxmlformats.org/officeDocument/2006/relationships" xmlns:p="http://schemas.openxmlformats.org/presentationml/2006/main">
  <p:tag name="TIMING" val="|0.3|9.6|2.1|7.2|8.8"/>
</p:tagLst>
</file>

<file path=ppt/tags/tag32.xml><?xml version="1.0" encoding="utf-8"?>
<p:tagLst xmlns:a="http://schemas.openxmlformats.org/drawingml/2006/main" xmlns:r="http://schemas.openxmlformats.org/officeDocument/2006/relationships" xmlns:p="http://schemas.openxmlformats.org/presentationml/2006/main">
  <p:tag name="TIMING" val="|0.3|12.5|5.5|41.7"/>
</p:tagLst>
</file>

<file path=ppt/tags/tag33.xml><?xml version="1.0" encoding="utf-8"?>
<p:tagLst xmlns:a="http://schemas.openxmlformats.org/drawingml/2006/main" xmlns:r="http://schemas.openxmlformats.org/officeDocument/2006/relationships" xmlns:p="http://schemas.openxmlformats.org/presentationml/2006/main">
  <p:tag name="TIMING" val="|0.2|2.6"/>
</p:tagLst>
</file>

<file path=ppt/tags/tag34.xml><?xml version="1.0" encoding="utf-8"?>
<p:tagLst xmlns:a="http://schemas.openxmlformats.org/drawingml/2006/main" xmlns:r="http://schemas.openxmlformats.org/officeDocument/2006/relationships" xmlns:p="http://schemas.openxmlformats.org/presentationml/2006/main">
  <p:tag name="TIMING" val="|0.5|11.2|7|11"/>
</p:tagLst>
</file>

<file path=ppt/tags/tag35.xml><?xml version="1.0" encoding="utf-8"?>
<p:tagLst xmlns:a="http://schemas.openxmlformats.org/drawingml/2006/main" xmlns:r="http://schemas.openxmlformats.org/officeDocument/2006/relationships" xmlns:p="http://schemas.openxmlformats.org/presentationml/2006/main">
  <p:tag name="TIMING" val="|0.4|2.5|8.2|5.9|5.6|2.8|7.4|7.3"/>
</p:tagLst>
</file>

<file path=ppt/tags/tag36.xml><?xml version="1.0" encoding="utf-8"?>
<p:tagLst xmlns:a="http://schemas.openxmlformats.org/drawingml/2006/main" xmlns:r="http://schemas.openxmlformats.org/officeDocument/2006/relationships" xmlns:p="http://schemas.openxmlformats.org/presentationml/2006/main">
  <p:tag name="TIMING" val="|0.4|15.6|11.3"/>
</p:tagLst>
</file>

<file path=ppt/tags/tag37.xml><?xml version="1.0" encoding="utf-8"?>
<p:tagLst xmlns:a="http://schemas.openxmlformats.org/drawingml/2006/main" xmlns:r="http://schemas.openxmlformats.org/officeDocument/2006/relationships" xmlns:p="http://schemas.openxmlformats.org/presentationml/2006/main">
  <p:tag name="TIMING" val="|0.3|5.9|9.7"/>
</p:tagLst>
</file>

<file path=ppt/tags/tag38.xml><?xml version="1.0" encoding="utf-8"?>
<p:tagLst xmlns:a="http://schemas.openxmlformats.org/drawingml/2006/main" xmlns:r="http://schemas.openxmlformats.org/officeDocument/2006/relationships" xmlns:p="http://schemas.openxmlformats.org/presentationml/2006/main">
  <p:tag name="TIMING" val="|0.3|2.5|2.3"/>
</p:tagLst>
</file>

<file path=ppt/tags/tag39.xml><?xml version="1.0" encoding="utf-8"?>
<p:tagLst xmlns:a="http://schemas.openxmlformats.org/drawingml/2006/main" xmlns:r="http://schemas.openxmlformats.org/officeDocument/2006/relationships" xmlns:p="http://schemas.openxmlformats.org/presentationml/2006/main">
  <p:tag name="TIMING" val="|0.3|8.3"/>
</p:tagLst>
</file>

<file path=ppt/tags/tag4.xml><?xml version="1.0" encoding="utf-8"?>
<p:tagLst xmlns:a="http://schemas.openxmlformats.org/drawingml/2006/main" xmlns:r="http://schemas.openxmlformats.org/officeDocument/2006/relationships" xmlns:p="http://schemas.openxmlformats.org/presentationml/2006/main">
  <p:tag name="TIMING" val="|1.8|9.8|4.6|16.4"/>
</p:tagLst>
</file>

<file path=ppt/tags/tag40.xml><?xml version="1.0" encoding="utf-8"?>
<p:tagLst xmlns:a="http://schemas.openxmlformats.org/drawingml/2006/main" xmlns:r="http://schemas.openxmlformats.org/officeDocument/2006/relationships" xmlns:p="http://schemas.openxmlformats.org/presentationml/2006/main">
  <p:tag name="TIMING" val="|2|5.5|6.6|1.5|1.8|1.4|1.5|1.4|3.5|3.3|2.7|0.7|0.8|1|1.7|1.5|2.3"/>
</p:tagLst>
</file>

<file path=ppt/tags/tag41.xml><?xml version="1.0" encoding="utf-8"?>
<p:tagLst xmlns:a="http://schemas.openxmlformats.org/drawingml/2006/main" xmlns:r="http://schemas.openxmlformats.org/officeDocument/2006/relationships" xmlns:p="http://schemas.openxmlformats.org/presentationml/2006/main">
  <p:tag name="TIMING" val="|0.3|2.6|2|3.2"/>
</p:tagLst>
</file>

<file path=ppt/tags/tag42.xml><?xml version="1.0" encoding="utf-8"?>
<p:tagLst xmlns:a="http://schemas.openxmlformats.org/drawingml/2006/main" xmlns:r="http://schemas.openxmlformats.org/officeDocument/2006/relationships" xmlns:p="http://schemas.openxmlformats.org/presentationml/2006/main">
  <p:tag name="TIMING" val="|0.2|5.6|11.6|2|1.9"/>
</p:tagLst>
</file>

<file path=ppt/tags/tag43.xml><?xml version="1.0" encoding="utf-8"?>
<p:tagLst xmlns:a="http://schemas.openxmlformats.org/drawingml/2006/main" xmlns:r="http://schemas.openxmlformats.org/officeDocument/2006/relationships" xmlns:p="http://schemas.openxmlformats.org/presentationml/2006/main">
  <p:tag name="TIMING" val="|1|12.2|8.3"/>
</p:tagLst>
</file>

<file path=ppt/tags/tag44.xml><?xml version="1.0" encoding="utf-8"?>
<p:tagLst xmlns:a="http://schemas.openxmlformats.org/drawingml/2006/main" xmlns:r="http://schemas.openxmlformats.org/officeDocument/2006/relationships" xmlns:p="http://schemas.openxmlformats.org/presentationml/2006/main">
  <p:tag name="TIMING" val="|0.7|2.4|22.7"/>
</p:tagLst>
</file>

<file path=ppt/tags/tag45.xml><?xml version="1.0" encoding="utf-8"?>
<p:tagLst xmlns:a="http://schemas.openxmlformats.org/drawingml/2006/main" xmlns:r="http://schemas.openxmlformats.org/officeDocument/2006/relationships" xmlns:p="http://schemas.openxmlformats.org/presentationml/2006/main">
  <p:tag name="TIMING" val="|0.3|16.3|4.4|5.9"/>
</p:tagLst>
</file>

<file path=ppt/tags/tag46.xml><?xml version="1.0" encoding="utf-8"?>
<p:tagLst xmlns:a="http://schemas.openxmlformats.org/drawingml/2006/main" xmlns:r="http://schemas.openxmlformats.org/officeDocument/2006/relationships" xmlns:p="http://schemas.openxmlformats.org/presentationml/2006/main">
  <p:tag name="TIMING" val="|0.4|10.9"/>
</p:tagLst>
</file>

<file path=ppt/tags/tag47.xml><?xml version="1.0" encoding="utf-8"?>
<p:tagLst xmlns:a="http://schemas.openxmlformats.org/drawingml/2006/main" xmlns:r="http://schemas.openxmlformats.org/officeDocument/2006/relationships" xmlns:p="http://schemas.openxmlformats.org/presentationml/2006/main">
  <p:tag name="TIMING" val="|0.7"/>
</p:tagLst>
</file>

<file path=ppt/tags/tag48.xml><?xml version="1.0" encoding="utf-8"?>
<p:tagLst xmlns:a="http://schemas.openxmlformats.org/drawingml/2006/main" xmlns:r="http://schemas.openxmlformats.org/officeDocument/2006/relationships" xmlns:p="http://schemas.openxmlformats.org/presentationml/2006/main">
  <p:tag name="TIMING" val="|0.6|3.9"/>
</p:tagLst>
</file>

<file path=ppt/tags/tag49.xml><?xml version="1.0" encoding="utf-8"?>
<p:tagLst xmlns:a="http://schemas.openxmlformats.org/drawingml/2006/main" xmlns:r="http://schemas.openxmlformats.org/officeDocument/2006/relationships" xmlns:p="http://schemas.openxmlformats.org/presentationml/2006/main">
  <p:tag name="TIMING" val="|0.7|18.3|2.7|7.8|11.6"/>
</p:tagLst>
</file>

<file path=ppt/tags/tag5.xml><?xml version="1.0" encoding="utf-8"?>
<p:tagLst xmlns:a="http://schemas.openxmlformats.org/drawingml/2006/main" xmlns:r="http://schemas.openxmlformats.org/officeDocument/2006/relationships" xmlns:p="http://schemas.openxmlformats.org/presentationml/2006/main">
  <p:tag name="TIMING" val="|0.4|4.7|9.5|7.6|7.9|6.2"/>
</p:tagLst>
</file>

<file path=ppt/tags/tag50.xml><?xml version="1.0" encoding="utf-8"?>
<p:tagLst xmlns:a="http://schemas.openxmlformats.org/drawingml/2006/main" xmlns:r="http://schemas.openxmlformats.org/officeDocument/2006/relationships" xmlns:p="http://schemas.openxmlformats.org/presentationml/2006/main">
  <p:tag name="TIMING" val="|0.5|15.4"/>
</p:tagLst>
</file>

<file path=ppt/tags/tag51.xml><?xml version="1.0" encoding="utf-8"?>
<p:tagLst xmlns:a="http://schemas.openxmlformats.org/drawingml/2006/main" xmlns:r="http://schemas.openxmlformats.org/officeDocument/2006/relationships" xmlns:p="http://schemas.openxmlformats.org/presentationml/2006/main">
  <p:tag name="TIMING" val="|20.1|12.7"/>
</p:tagLst>
</file>

<file path=ppt/tags/tag52.xml><?xml version="1.0" encoding="utf-8"?>
<p:tagLst xmlns:a="http://schemas.openxmlformats.org/drawingml/2006/main" xmlns:r="http://schemas.openxmlformats.org/officeDocument/2006/relationships" xmlns:p="http://schemas.openxmlformats.org/presentationml/2006/main">
  <p:tag name="TIMING" val="|4.2|6.2|6.3"/>
</p:tagLst>
</file>

<file path=ppt/tags/tag53.xml><?xml version="1.0" encoding="utf-8"?>
<p:tagLst xmlns:a="http://schemas.openxmlformats.org/drawingml/2006/main" xmlns:r="http://schemas.openxmlformats.org/officeDocument/2006/relationships" xmlns:p="http://schemas.openxmlformats.org/presentationml/2006/main">
  <p:tag name="TIMING" val="|1.6|10.1|2.2|1.2|7|1|4.7|1.2|5.3|1.5|3.3|1.2|1.3|1.1"/>
</p:tagLst>
</file>

<file path=ppt/tags/tag54.xml><?xml version="1.0" encoding="utf-8"?>
<p:tagLst xmlns:a="http://schemas.openxmlformats.org/drawingml/2006/main" xmlns:r="http://schemas.openxmlformats.org/officeDocument/2006/relationships" xmlns:p="http://schemas.openxmlformats.org/presentationml/2006/main">
  <p:tag name="TIMING" val="|0.3|1.2|4.3|4.3"/>
</p:tagLst>
</file>

<file path=ppt/tags/tag55.xml><?xml version="1.0" encoding="utf-8"?>
<p:tagLst xmlns:a="http://schemas.openxmlformats.org/drawingml/2006/main" xmlns:r="http://schemas.openxmlformats.org/officeDocument/2006/relationships" xmlns:p="http://schemas.openxmlformats.org/presentationml/2006/main">
  <p:tag name="TIMING" val="|0.6"/>
</p:tagLst>
</file>

<file path=ppt/tags/tag56.xml><?xml version="1.0" encoding="utf-8"?>
<p:tagLst xmlns:a="http://schemas.openxmlformats.org/drawingml/2006/main" xmlns:r="http://schemas.openxmlformats.org/officeDocument/2006/relationships" xmlns:p="http://schemas.openxmlformats.org/presentationml/2006/main">
  <p:tag name="TIMING" val="|0.5|7.8"/>
</p:tagLst>
</file>

<file path=ppt/tags/tag57.xml><?xml version="1.0" encoding="utf-8"?>
<p:tagLst xmlns:a="http://schemas.openxmlformats.org/drawingml/2006/main" xmlns:r="http://schemas.openxmlformats.org/officeDocument/2006/relationships" xmlns:p="http://schemas.openxmlformats.org/presentationml/2006/main">
  <p:tag name="TIMING" val="|0.3|5.7|3.3|5.9"/>
</p:tagLst>
</file>

<file path=ppt/tags/tag58.xml><?xml version="1.0" encoding="utf-8"?>
<p:tagLst xmlns:a="http://schemas.openxmlformats.org/drawingml/2006/main" xmlns:r="http://schemas.openxmlformats.org/officeDocument/2006/relationships" xmlns:p="http://schemas.openxmlformats.org/presentationml/2006/main">
  <p:tag name="TIMING" val="|0.2|11.8|8.6"/>
</p:tagLst>
</file>

<file path=ppt/tags/tag59.xml><?xml version="1.0" encoding="utf-8"?>
<p:tagLst xmlns:a="http://schemas.openxmlformats.org/drawingml/2006/main" xmlns:r="http://schemas.openxmlformats.org/officeDocument/2006/relationships" xmlns:p="http://schemas.openxmlformats.org/presentationml/2006/main">
  <p:tag name="TIMING" val="|0.6|3.5"/>
</p:tagLst>
</file>

<file path=ppt/tags/tag6.xml><?xml version="1.0" encoding="utf-8"?>
<p:tagLst xmlns:a="http://schemas.openxmlformats.org/drawingml/2006/main" xmlns:r="http://schemas.openxmlformats.org/officeDocument/2006/relationships" xmlns:p="http://schemas.openxmlformats.org/presentationml/2006/main">
  <p:tag name="TIMING" val="|1.4|7.4|5.6|6.1"/>
</p:tagLst>
</file>

<file path=ppt/tags/tag60.xml><?xml version="1.0" encoding="utf-8"?>
<p:tagLst xmlns:a="http://schemas.openxmlformats.org/drawingml/2006/main" xmlns:r="http://schemas.openxmlformats.org/officeDocument/2006/relationships" xmlns:p="http://schemas.openxmlformats.org/presentationml/2006/main">
  <p:tag name="TIMING" val="|0.5"/>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5|3.7|3|3.9"/>
</p:tagLst>
</file>

<file path=ppt/tags/tag9.xml><?xml version="1.0" encoding="utf-8"?>
<p:tagLst xmlns:a="http://schemas.openxmlformats.org/drawingml/2006/main" xmlns:r="http://schemas.openxmlformats.org/officeDocument/2006/relationships" xmlns:p="http://schemas.openxmlformats.org/presentationml/2006/main">
  <p:tag name="TIMING" val="|0.9|5.6|6.6|10.8|7.7"/>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545</TotalTime>
  <Words>3164</Words>
  <Application>Microsoft Office PowerPoint</Application>
  <PresentationFormat>On-screen Show (4:3)</PresentationFormat>
  <Paragraphs>295</Paragraphs>
  <Slides>60</Slides>
  <Notes>0</Notes>
  <HiddenSlides>0</HiddenSlides>
  <MMClips>1</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Pixel</vt:lpstr>
      <vt:lpstr>Cracking  'The Bible Code'</vt:lpstr>
      <vt:lpstr>The Bible Code</vt:lpstr>
      <vt:lpstr>The Bible Code</vt:lpstr>
      <vt:lpstr>What is the 'Code'?</vt:lpstr>
      <vt:lpstr>An Example</vt:lpstr>
      <vt:lpstr>What are we to make of it?</vt:lpstr>
      <vt:lpstr>Biblical Problems for the Bible Code</vt:lpstr>
      <vt:lpstr>Biblical Problems</vt:lpstr>
      <vt:lpstr>Failed Predictions</vt:lpstr>
      <vt:lpstr>Failed Predictions</vt:lpstr>
      <vt:lpstr>Only Short Words or Phrases</vt:lpstr>
      <vt:lpstr>Short Words or Phrases</vt:lpstr>
      <vt:lpstr>An Alternative Explanation</vt:lpstr>
      <vt:lpstr>Chance &amp; Human Manipulation?</vt:lpstr>
      <vt:lpstr>Human Manipulation?</vt:lpstr>
      <vt:lpstr>Human Manipulation?</vt:lpstr>
      <vt:lpstr>Human Manipulation?</vt:lpstr>
      <vt:lpstr>Chance?</vt:lpstr>
      <vt:lpstr>Chance?</vt:lpstr>
      <vt:lpstr>For us Hebrew-challenged types</vt:lpstr>
      <vt:lpstr>Our Test</vt:lpstr>
      <vt:lpstr>Program DECODE</vt:lpstr>
      <vt:lpstr>Gettysburg Address</vt:lpstr>
      <vt:lpstr>Gettysburg Address</vt:lpstr>
      <vt:lpstr>Gettysburg Address</vt:lpstr>
      <vt:lpstr>Probabilities</vt:lpstr>
      <vt:lpstr>Probabilities</vt:lpstr>
      <vt:lpstr>Probabilities</vt:lpstr>
      <vt:lpstr>Probabilities for Hebrew Bible</vt:lpstr>
      <vt:lpstr>Probabilities for Hebrew Bible</vt:lpstr>
      <vt:lpstr>Probabilities for Hebrew Bible</vt:lpstr>
      <vt:lpstr>Probabilities for Hebrew Bible</vt:lpstr>
      <vt:lpstr>Probabilities for Hebrew Bible</vt:lpstr>
      <vt:lpstr>Probabilities for Context</vt:lpstr>
      <vt:lpstr>Text Needed for Search Word</vt:lpstr>
      <vt:lpstr>Gettysburg Address</vt:lpstr>
      <vt:lpstr>Gettysburg Address</vt:lpstr>
      <vt:lpstr>Gettysburg Address</vt:lpstr>
      <vt:lpstr>Drosnin's Results</vt:lpstr>
      <vt:lpstr>Drosnin's Results</vt:lpstr>
      <vt:lpstr>Drosnin's Results</vt:lpstr>
      <vt:lpstr>Drosnin's Results</vt:lpstr>
      <vt:lpstr>A Problem</vt:lpstr>
      <vt:lpstr>My Attempt at Code</vt:lpstr>
      <vt:lpstr>A Problem</vt:lpstr>
      <vt:lpstr>Conclusion on Chance</vt:lpstr>
      <vt:lpstr>Human Manipulation?</vt:lpstr>
      <vt:lpstr>Manipulation?</vt:lpstr>
      <vt:lpstr>Manipulation</vt:lpstr>
      <vt:lpstr>Manipulation</vt:lpstr>
      <vt:lpstr>Drosnin’s Dilemma</vt:lpstr>
      <vt:lpstr>"Prediction" in the  Gettysburg Address</vt:lpstr>
      <vt:lpstr>Gettysburg Address  &amp; Civil War Prophecy</vt:lpstr>
      <vt:lpstr>Gettysburg Address  &amp; Civil War Prophecy</vt:lpstr>
      <vt:lpstr>Conclusions</vt:lpstr>
      <vt:lpstr>Conclusions</vt:lpstr>
      <vt:lpstr>Conclusions</vt:lpstr>
      <vt:lpstr>Conclusions</vt:lpstr>
      <vt:lpstr>For further reading…</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Cracking  “The Bible Code”</dc:title>
  <dc:creator>rnewman</dc:creator>
  <cp:lastModifiedBy>Newman</cp:lastModifiedBy>
  <cp:revision>187</cp:revision>
  <dcterms:created xsi:type="dcterms:W3CDTF">2007-03-30T15:04:48Z</dcterms:created>
  <dcterms:modified xsi:type="dcterms:W3CDTF">2015-07-03T14:26:13Z</dcterms:modified>
</cp:coreProperties>
</file>