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1024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10245" name="Rectangle 5"/>
          <p:cNvSpPr>
            <a:spLocks noGrp="1" noChangeArrowheads="1"/>
          </p:cNvSpPr>
          <p:nvPr>
            <p:ph type="dt" sz="half" idx="2"/>
          </p:nvPr>
        </p:nvSpPr>
        <p:spPr/>
        <p:txBody>
          <a:bodyPr/>
          <a:lstStyle>
            <a:lvl1pPr>
              <a:defRPr/>
            </a:lvl1pPr>
          </a:lstStyle>
          <a:p>
            <a:endParaRPr lang="en-US" altLang="en-US"/>
          </a:p>
        </p:txBody>
      </p:sp>
      <p:sp>
        <p:nvSpPr>
          <p:cNvPr id="10246" name="Rectangle 6"/>
          <p:cNvSpPr>
            <a:spLocks noGrp="1" noChangeArrowheads="1"/>
          </p:cNvSpPr>
          <p:nvPr>
            <p:ph type="ftr" sz="quarter" idx="3"/>
          </p:nvPr>
        </p:nvSpPr>
        <p:spPr/>
        <p:txBody>
          <a:bodyPr/>
          <a:lstStyle>
            <a:lvl1pPr>
              <a:defRPr/>
            </a:lvl1pPr>
          </a:lstStyle>
          <a:p>
            <a:endParaRPr lang="en-US" altLang="en-US"/>
          </a:p>
        </p:txBody>
      </p:sp>
      <p:sp>
        <p:nvSpPr>
          <p:cNvPr id="10247" name="Rectangle 7"/>
          <p:cNvSpPr>
            <a:spLocks noGrp="1" noChangeArrowheads="1"/>
          </p:cNvSpPr>
          <p:nvPr>
            <p:ph type="sldNum" sz="quarter" idx="4"/>
          </p:nvPr>
        </p:nvSpPr>
        <p:spPr/>
        <p:txBody>
          <a:bodyPr/>
          <a:lstStyle>
            <a:lvl1pPr>
              <a:defRPr/>
            </a:lvl1pPr>
          </a:lstStyle>
          <a:p>
            <a:fld id="{887C92C5-2345-4B05-8F6A-9A1B935AD704}" type="slidenum">
              <a:rPr lang="en-US" altLang="en-US"/>
              <a:pPr/>
              <a:t>‹#›</a:t>
            </a:fld>
            <a:endParaRPr lang="en-US" altLang="en-US"/>
          </a:p>
        </p:txBody>
      </p:sp>
      <p:grpSp>
        <p:nvGrpSpPr>
          <p:cNvPr id="10248" name="Group 8"/>
          <p:cNvGrpSpPr>
            <a:grpSpLocks/>
          </p:cNvGrpSpPr>
          <p:nvPr/>
        </p:nvGrpSpPr>
        <p:grpSpPr bwMode="auto">
          <a:xfrm>
            <a:off x="7493000" y="2992438"/>
            <a:ext cx="1338263" cy="2189162"/>
            <a:chOff x="4704" y="1885"/>
            <a:chExt cx="843" cy="1379"/>
          </a:xfrm>
        </p:grpSpPr>
        <p:sp>
          <p:nvSpPr>
            <p:cNvPr id="10249"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4"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5"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6"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8"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9"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0"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1"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2"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3"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4"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5"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6"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7"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8"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9"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0"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1"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2"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3"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4"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5"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6"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7"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8"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9"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80"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0545EEC-170E-41DB-8AAD-3180222BC6C8}" type="slidenum">
              <a:rPr lang="en-US" altLang="en-US"/>
              <a:pPr/>
              <a:t>‹#›</a:t>
            </a:fld>
            <a:endParaRPr lang="en-US" altLang="en-US"/>
          </a:p>
        </p:txBody>
      </p:sp>
    </p:spTree>
    <p:extLst>
      <p:ext uri="{BB962C8B-B14F-4D97-AF65-F5344CB8AC3E}">
        <p14:creationId xmlns:p14="http://schemas.microsoft.com/office/powerpoint/2010/main" val="4097220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1841AD-CE53-472E-B80A-FB2B5BF9C690}" type="slidenum">
              <a:rPr lang="en-US" altLang="en-US"/>
              <a:pPr/>
              <a:t>‹#›</a:t>
            </a:fld>
            <a:endParaRPr lang="en-US" altLang="en-US"/>
          </a:p>
        </p:txBody>
      </p:sp>
    </p:spTree>
    <p:extLst>
      <p:ext uri="{BB962C8B-B14F-4D97-AF65-F5344CB8AC3E}">
        <p14:creationId xmlns:p14="http://schemas.microsoft.com/office/powerpoint/2010/main" val="260065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E084C2-6D2B-48DD-BC75-EF95B8E030AD}" type="slidenum">
              <a:rPr lang="en-US" altLang="en-US"/>
              <a:pPr/>
              <a:t>‹#›</a:t>
            </a:fld>
            <a:endParaRPr lang="en-US" altLang="en-US"/>
          </a:p>
        </p:txBody>
      </p:sp>
    </p:spTree>
    <p:extLst>
      <p:ext uri="{BB962C8B-B14F-4D97-AF65-F5344CB8AC3E}">
        <p14:creationId xmlns:p14="http://schemas.microsoft.com/office/powerpoint/2010/main" val="393126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3094950-18AF-478C-9ABC-845AC0B16079}" type="slidenum">
              <a:rPr lang="en-US" altLang="en-US"/>
              <a:pPr/>
              <a:t>‹#›</a:t>
            </a:fld>
            <a:endParaRPr lang="en-US" altLang="en-US"/>
          </a:p>
        </p:txBody>
      </p:sp>
    </p:spTree>
    <p:extLst>
      <p:ext uri="{BB962C8B-B14F-4D97-AF65-F5344CB8AC3E}">
        <p14:creationId xmlns:p14="http://schemas.microsoft.com/office/powerpoint/2010/main" val="32137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2FCE4B4-1D65-4196-A5A2-35782DF35145}" type="slidenum">
              <a:rPr lang="en-US" altLang="en-US"/>
              <a:pPr/>
              <a:t>‹#›</a:t>
            </a:fld>
            <a:endParaRPr lang="en-US" altLang="en-US"/>
          </a:p>
        </p:txBody>
      </p:sp>
    </p:spTree>
    <p:extLst>
      <p:ext uri="{BB962C8B-B14F-4D97-AF65-F5344CB8AC3E}">
        <p14:creationId xmlns:p14="http://schemas.microsoft.com/office/powerpoint/2010/main" val="49616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894B322-40EA-4ED0-98CF-1F2AE97E74A8}" type="slidenum">
              <a:rPr lang="en-US" altLang="en-US"/>
              <a:pPr/>
              <a:t>‹#›</a:t>
            </a:fld>
            <a:endParaRPr lang="en-US" altLang="en-US"/>
          </a:p>
        </p:txBody>
      </p:sp>
    </p:spTree>
    <p:extLst>
      <p:ext uri="{BB962C8B-B14F-4D97-AF65-F5344CB8AC3E}">
        <p14:creationId xmlns:p14="http://schemas.microsoft.com/office/powerpoint/2010/main" val="276753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176F338-F4B4-48FA-A8E0-522E500A82A8}" type="slidenum">
              <a:rPr lang="en-US" altLang="en-US"/>
              <a:pPr/>
              <a:t>‹#›</a:t>
            </a:fld>
            <a:endParaRPr lang="en-US" altLang="en-US"/>
          </a:p>
        </p:txBody>
      </p:sp>
    </p:spTree>
    <p:extLst>
      <p:ext uri="{BB962C8B-B14F-4D97-AF65-F5344CB8AC3E}">
        <p14:creationId xmlns:p14="http://schemas.microsoft.com/office/powerpoint/2010/main" val="352048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B93756A-2BD6-4C0A-A593-06236278D7F9}" type="slidenum">
              <a:rPr lang="en-US" altLang="en-US"/>
              <a:pPr/>
              <a:t>‹#›</a:t>
            </a:fld>
            <a:endParaRPr lang="en-US" altLang="en-US"/>
          </a:p>
        </p:txBody>
      </p:sp>
    </p:spTree>
    <p:extLst>
      <p:ext uri="{BB962C8B-B14F-4D97-AF65-F5344CB8AC3E}">
        <p14:creationId xmlns:p14="http://schemas.microsoft.com/office/powerpoint/2010/main" val="24038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475AC86-1344-40DA-ADA8-4B783925FEF7}" type="slidenum">
              <a:rPr lang="en-US" altLang="en-US"/>
              <a:pPr/>
              <a:t>‹#›</a:t>
            </a:fld>
            <a:endParaRPr lang="en-US" altLang="en-US"/>
          </a:p>
        </p:txBody>
      </p:sp>
    </p:spTree>
    <p:extLst>
      <p:ext uri="{BB962C8B-B14F-4D97-AF65-F5344CB8AC3E}">
        <p14:creationId xmlns:p14="http://schemas.microsoft.com/office/powerpoint/2010/main" val="193359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F4721C5-ADE7-4050-8B5E-B6763C4620DF}" type="slidenum">
              <a:rPr lang="en-US" altLang="en-US"/>
              <a:pPr/>
              <a:t>‹#›</a:t>
            </a:fld>
            <a:endParaRPr lang="en-US" altLang="en-US"/>
          </a:p>
        </p:txBody>
      </p:sp>
    </p:spTree>
    <p:extLst>
      <p:ext uri="{BB962C8B-B14F-4D97-AF65-F5344CB8AC3E}">
        <p14:creationId xmlns:p14="http://schemas.microsoft.com/office/powerpoint/2010/main" val="166340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9220"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922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922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7FB6BAD2-6B6B-43B1-B434-804E8DE24F5F}" type="slidenum">
              <a:rPr lang="en-US" altLang="en-US"/>
              <a:pPr/>
              <a:t>‹#›</a:t>
            </a:fld>
            <a:endParaRPr lang="en-US" altLang="en-US"/>
          </a:p>
        </p:txBody>
      </p:sp>
      <p:grpSp>
        <p:nvGrpSpPr>
          <p:cNvPr id="9224" name="Group 8"/>
          <p:cNvGrpSpPr>
            <a:grpSpLocks/>
          </p:cNvGrpSpPr>
          <p:nvPr/>
        </p:nvGrpSpPr>
        <p:grpSpPr bwMode="auto">
          <a:xfrm>
            <a:off x="8153400" y="152400"/>
            <a:ext cx="792163" cy="1295400"/>
            <a:chOff x="5136" y="960"/>
            <a:chExt cx="528" cy="864"/>
          </a:xfrm>
        </p:grpSpPr>
        <p:sp>
          <p:nvSpPr>
            <p:cNvPr id="9225"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1"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2"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3"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4"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5"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6"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7"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8"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9"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0"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1"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2"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3"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4"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5"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6"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7"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8"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9"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0"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1"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2"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3"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4"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5"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The Biblical View </a:t>
            </a:r>
            <a:br>
              <a:rPr lang="en-US"/>
            </a:br>
            <a:r>
              <a:rPr lang="en-US"/>
              <a:t>of Nature</a:t>
            </a:r>
          </a:p>
        </p:txBody>
      </p:sp>
      <p:sp>
        <p:nvSpPr>
          <p:cNvPr id="2051" name="Rectangle 3"/>
          <p:cNvSpPr>
            <a:spLocks noGrp="1" noChangeArrowheads="1"/>
          </p:cNvSpPr>
          <p:nvPr>
            <p:ph type="subTitle" idx="1"/>
          </p:nvPr>
        </p:nvSpPr>
        <p:spPr/>
        <p:txBody>
          <a:bodyPr/>
          <a:lstStyle/>
          <a:p>
            <a:r>
              <a:rPr lang="en-US"/>
              <a:t>Robert C. Newman</a:t>
            </a:r>
          </a:p>
        </p:txBody>
      </p:sp>
      <p:pic>
        <p:nvPicPr>
          <p:cNvPr id="2" name="BibViewNatur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609600" y="5715000"/>
            <a:ext cx="609600" cy="609600"/>
          </a:xfrm>
          <a:prstGeom prst="rect">
            <a:avLst/>
          </a:prstGeom>
        </p:spPr>
      </p:pic>
    </p:spTree>
    <p:custDataLst>
      <p:tags r:id="rId1"/>
    </p:custDataLst>
  </p:cSld>
  <p:clrMapOvr>
    <a:masterClrMapping/>
  </p:clrMapOvr>
  <p:transition advClick="0" advTm="142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extLst mod="1">
    <p:ext uri="{E180D4A7-C9FB-4DFB-919C-405C955672EB}">
      <p14:showEvtLst xmlns:p14="http://schemas.microsoft.com/office/powerpoint/2010/main">
        <p14:playEvt time="0" objId="205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Orderly/Uniform</a:t>
            </a:r>
          </a:p>
        </p:txBody>
      </p:sp>
      <p:sp>
        <p:nvSpPr>
          <p:cNvPr id="22531" name="Rectangle 3"/>
          <p:cNvSpPr>
            <a:spLocks noGrp="1" noChangeArrowheads="1"/>
          </p:cNvSpPr>
          <p:nvPr>
            <p:ph type="body" idx="1"/>
          </p:nvPr>
        </p:nvSpPr>
        <p:spPr/>
        <p:txBody>
          <a:bodyPr/>
          <a:lstStyle/>
          <a:p>
            <a:pPr>
              <a:lnSpc>
                <a:spcPct val="80000"/>
              </a:lnSpc>
            </a:pPr>
            <a:r>
              <a:rPr lang="en-US" sz="2600"/>
              <a:t>See Genesis 8:22, Jeremiah 33:20-21</a:t>
            </a:r>
          </a:p>
          <a:p>
            <a:pPr>
              <a:lnSpc>
                <a:spcPct val="80000"/>
              </a:lnSpc>
            </a:pPr>
            <a:r>
              <a:rPr lang="en-US" sz="2600"/>
              <a:t>Genesis 8:22 (NIV) "As long as the earth endures, seedtime and harvest, cold and heat, summer and winter, day and night will never cease." </a:t>
            </a:r>
          </a:p>
          <a:p>
            <a:pPr>
              <a:lnSpc>
                <a:spcPct val="80000"/>
              </a:lnSpc>
            </a:pPr>
            <a:r>
              <a:rPr lang="en-US" sz="2600"/>
              <a:t>Jeremiah 33:20-21 (NIV) "This is what the LORD says: </a:t>
            </a:r>
            <a:r>
              <a:rPr lang="en-US" sz="2600">
                <a:cs typeface="Arial" charset="0"/>
              </a:rPr>
              <a:t>'</a:t>
            </a:r>
            <a:r>
              <a:rPr lang="en-US" sz="2600"/>
              <a:t>If you can break my covenant with the day and my covenant with the night, so that day and night no longer come at their appointed time, 21 then my covenant with David my servant--and my covenant with the Levites who are priests ministering before me--can be broken and David will no longer have a descendant to reign on his throne.</a:t>
            </a:r>
            <a:r>
              <a:rPr lang="en-US" sz="2600">
                <a:cs typeface="Arial" charset="0"/>
              </a:rPr>
              <a:t>'"</a:t>
            </a:r>
            <a:r>
              <a:rPr lang="en-US" sz="2600"/>
              <a:t> </a:t>
            </a:r>
          </a:p>
          <a:p>
            <a:pPr>
              <a:lnSpc>
                <a:spcPct val="80000"/>
              </a:lnSpc>
            </a:pPr>
            <a:endParaRPr lang="en-US" sz="2600"/>
          </a:p>
        </p:txBody>
      </p:sp>
    </p:spTree>
    <p:custDataLst>
      <p:tags r:id="rId1"/>
    </p:custDataLst>
  </p:cSld>
  <p:clrMapOvr>
    <a:masterClrMapping/>
  </p:clrMapOvr>
  <p:transition advTm="509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Orderly/Uniform</a:t>
            </a:r>
          </a:p>
        </p:txBody>
      </p:sp>
      <p:sp>
        <p:nvSpPr>
          <p:cNvPr id="23555" name="Rectangle 3"/>
          <p:cNvSpPr>
            <a:spLocks noGrp="1" noChangeArrowheads="1"/>
          </p:cNvSpPr>
          <p:nvPr>
            <p:ph type="body" idx="1"/>
          </p:nvPr>
        </p:nvSpPr>
        <p:spPr/>
        <p:txBody>
          <a:bodyPr/>
          <a:lstStyle/>
          <a:p>
            <a:r>
              <a:rPr lang="en-US"/>
              <a:t>God has made nature to be orderly.</a:t>
            </a:r>
          </a:p>
          <a:p>
            <a:r>
              <a:rPr lang="en-US"/>
              <a:t>This is inexplicable even in modern science.</a:t>
            </a:r>
          </a:p>
          <a:p>
            <a:r>
              <a:rPr lang="en-US"/>
              <a:t>Vs capricious, random, chaotic</a:t>
            </a:r>
          </a:p>
          <a:p>
            <a:r>
              <a:rPr lang="en-US"/>
              <a:t>Vs work of a committee, as in some polytheisms</a:t>
            </a:r>
          </a:p>
        </p:txBody>
      </p:sp>
    </p:spTree>
    <p:custDataLst>
      <p:tags r:id="rId1"/>
    </p:custDataLst>
  </p:cSld>
  <p:clrMapOvr>
    <a:masterClrMapping/>
  </p:clrMapOvr>
  <p:transition advTm="660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Controlled</a:t>
            </a:r>
          </a:p>
        </p:txBody>
      </p:sp>
      <p:sp>
        <p:nvSpPr>
          <p:cNvPr id="24579" name="Rectangle 3"/>
          <p:cNvSpPr>
            <a:spLocks noGrp="1" noChangeArrowheads="1"/>
          </p:cNvSpPr>
          <p:nvPr>
            <p:ph type="body" idx="1"/>
          </p:nvPr>
        </p:nvSpPr>
        <p:spPr>
          <a:xfrm>
            <a:off x="457200" y="1719263"/>
            <a:ext cx="8229600" cy="4757737"/>
          </a:xfrm>
        </p:spPr>
        <p:txBody>
          <a:bodyPr/>
          <a:lstStyle/>
          <a:p>
            <a:pPr>
              <a:lnSpc>
                <a:spcPct val="80000"/>
              </a:lnSpc>
            </a:pPr>
            <a:r>
              <a:rPr lang="en-US" sz="2100"/>
              <a:t>See Romans 8:28; Isaiah 44:24-28</a:t>
            </a:r>
          </a:p>
          <a:p>
            <a:pPr>
              <a:lnSpc>
                <a:spcPct val="80000"/>
              </a:lnSpc>
            </a:pPr>
            <a:r>
              <a:rPr lang="en-US" sz="2100"/>
              <a:t>Romans 8:28 (NIV) And we know that in all things God works for the good of those who love him, who have been called according to his purpose. </a:t>
            </a:r>
          </a:p>
          <a:p>
            <a:pPr>
              <a:lnSpc>
                <a:spcPct val="80000"/>
              </a:lnSpc>
            </a:pPr>
            <a:r>
              <a:rPr lang="en-US" sz="2100"/>
              <a:t>Isaiah 44:24-28 (NIV) "This is what the LORD says-- your Redeemer, who formed you in the womb: I am the LORD, who has made all things, who alone stretched out the heavens, who spread out the earth by myself, 25 who foils the signs of false prophets and makes fools of diviners, who overthrows the learning of the wise and turns it into nonsense, 26 who carries out the words of his servants and fulfills the predictions of his messengers, who says of Jerusalem, </a:t>
            </a:r>
            <a:r>
              <a:rPr lang="en-US" sz="2100">
                <a:cs typeface="Arial" charset="0"/>
              </a:rPr>
              <a:t>'</a:t>
            </a:r>
            <a:r>
              <a:rPr lang="en-US" sz="2100"/>
              <a:t>It shall be inhabited,' of the towns of Judah, </a:t>
            </a:r>
            <a:r>
              <a:rPr lang="en-US" sz="2100">
                <a:cs typeface="Arial" charset="0"/>
              </a:rPr>
              <a:t>'</a:t>
            </a:r>
            <a:r>
              <a:rPr lang="en-US" sz="2100"/>
              <a:t>They shall be built,' and of their ruins, </a:t>
            </a:r>
            <a:r>
              <a:rPr lang="en-US" sz="2100">
                <a:cs typeface="Arial" charset="0"/>
              </a:rPr>
              <a:t>'</a:t>
            </a:r>
            <a:r>
              <a:rPr lang="en-US" sz="2100"/>
              <a:t>I will restore them,' 27 who says to the watery deep, </a:t>
            </a:r>
            <a:r>
              <a:rPr lang="en-US" sz="2100">
                <a:cs typeface="Arial" charset="0"/>
              </a:rPr>
              <a:t>'</a:t>
            </a:r>
            <a:r>
              <a:rPr lang="en-US" sz="2100"/>
              <a:t>Be dry, and I will dry up your streams,' 28 who says of Cyrus, </a:t>
            </a:r>
            <a:r>
              <a:rPr lang="en-US" sz="2100">
                <a:cs typeface="Arial" charset="0"/>
              </a:rPr>
              <a:t>'</a:t>
            </a:r>
            <a:r>
              <a:rPr lang="en-US" sz="2100"/>
              <a:t>He is my shepherd and will accomplish all that I please; he will say of Jerusalem, "Let it be rebuilt," and of the temple, "Let its foundations be laid." ' </a:t>
            </a:r>
          </a:p>
        </p:txBody>
      </p:sp>
    </p:spTree>
    <p:custDataLst>
      <p:tags r:id="rId1"/>
    </p:custDataLst>
  </p:cSld>
  <p:clrMapOvr>
    <a:masterClrMapping/>
  </p:clrMapOvr>
  <p:transition advTm="645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Controlled</a:t>
            </a:r>
          </a:p>
        </p:txBody>
      </p:sp>
      <p:sp>
        <p:nvSpPr>
          <p:cNvPr id="25603" name="Rectangle 3"/>
          <p:cNvSpPr>
            <a:spLocks noGrp="1" noChangeArrowheads="1"/>
          </p:cNvSpPr>
          <p:nvPr>
            <p:ph type="body" idx="1"/>
          </p:nvPr>
        </p:nvSpPr>
        <p:spPr/>
        <p:txBody>
          <a:bodyPr/>
          <a:lstStyle/>
          <a:p>
            <a:r>
              <a:rPr lang="en-US"/>
              <a:t>Everything is under God</a:t>
            </a:r>
            <a:r>
              <a:rPr lang="en-US">
                <a:cs typeface="Arial" charset="0"/>
              </a:rPr>
              <a:t>'</a:t>
            </a:r>
            <a:r>
              <a:rPr lang="en-US"/>
              <a:t>s control, who is working out his purposes in nature and history.</a:t>
            </a:r>
          </a:p>
          <a:p>
            <a:r>
              <a:rPr lang="en-US"/>
              <a:t>Vs accidental</a:t>
            </a:r>
          </a:p>
          <a:p>
            <a:r>
              <a:rPr lang="en-US"/>
              <a:t>Vs fate</a:t>
            </a:r>
          </a:p>
          <a:p>
            <a:r>
              <a:rPr lang="en-US"/>
              <a:t>Vs equally ultimate actors</a:t>
            </a:r>
          </a:p>
        </p:txBody>
      </p:sp>
    </p:spTree>
    <p:custDataLst>
      <p:tags r:id="rId1"/>
    </p:custDataLst>
  </p:cSld>
  <p:clrMapOvr>
    <a:masterClrMapping/>
  </p:clrMapOvr>
  <p:transition advTm="467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Cursed</a:t>
            </a:r>
          </a:p>
        </p:txBody>
      </p:sp>
      <p:sp>
        <p:nvSpPr>
          <p:cNvPr id="26627" name="Rectangle 3"/>
          <p:cNvSpPr>
            <a:spLocks noGrp="1" noChangeArrowheads="1"/>
          </p:cNvSpPr>
          <p:nvPr>
            <p:ph type="body" idx="1"/>
          </p:nvPr>
        </p:nvSpPr>
        <p:spPr>
          <a:xfrm>
            <a:off x="533400" y="1600200"/>
            <a:ext cx="8229600" cy="4411663"/>
          </a:xfrm>
        </p:spPr>
        <p:txBody>
          <a:bodyPr/>
          <a:lstStyle/>
          <a:p>
            <a:pPr>
              <a:lnSpc>
                <a:spcPct val="80000"/>
              </a:lnSpc>
            </a:pPr>
            <a:r>
              <a:rPr lang="en-US" sz="2600"/>
              <a:t>See Genesis 3:17; Romans 8:20-21</a:t>
            </a:r>
          </a:p>
          <a:p>
            <a:pPr>
              <a:lnSpc>
                <a:spcPct val="80000"/>
              </a:lnSpc>
            </a:pPr>
            <a:r>
              <a:rPr lang="en-US" sz="2600"/>
              <a:t>Genesis 3:17 (NIV) To Adam he said, "Because you listened to your wife and ate from the tree about which I commanded you, </a:t>
            </a:r>
            <a:r>
              <a:rPr lang="en-US" sz="2600">
                <a:cs typeface="Arial" charset="0"/>
              </a:rPr>
              <a:t>'</a:t>
            </a:r>
            <a:r>
              <a:rPr lang="en-US" sz="2600"/>
              <a:t>You must not eat of it,' Cursed is the ground because of you; through painful toil you will eat of it all the days of your life.</a:t>
            </a:r>
            <a:r>
              <a:rPr lang="en-US" sz="2600">
                <a:cs typeface="Arial" charset="0"/>
              </a:rPr>
              <a:t>"</a:t>
            </a:r>
            <a:r>
              <a:rPr lang="en-US" sz="2600"/>
              <a:t> </a:t>
            </a:r>
          </a:p>
          <a:p>
            <a:pPr>
              <a:lnSpc>
                <a:spcPct val="80000"/>
              </a:lnSpc>
            </a:pPr>
            <a:r>
              <a:rPr lang="en-US" sz="2600"/>
              <a:t>Romans 8:20-21 (NIV) For the creation was subjected to frustration, not by its own choice, but by the will of the one who subjected it, in hope 21 that the creation itself will be liberated from its bondage to decay and brought into the glorious freedom of the children of God. </a:t>
            </a:r>
          </a:p>
          <a:p>
            <a:pPr>
              <a:lnSpc>
                <a:spcPct val="80000"/>
              </a:lnSpc>
            </a:pPr>
            <a:endParaRPr lang="en-US" sz="2600"/>
          </a:p>
          <a:p>
            <a:pPr>
              <a:lnSpc>
                <a:spcPct val="80000"/>
              </a:lnSpc>
            </a:pPr>
            <a:endParaRPr lang="en-US" sz="2600"/>
          </a:p>
        </p:txBody>
      </p:sp>
    </p:spTree>
    <p:custDataLst>
      <p:tags r:id="rId1"/>
    </p:custDataLst>
  </p:cSld>
  <p:clrMapOvr>
    <a:masterClrMapping/>
  </p:clrMapOvr>
  <p:transition advTm="458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Cursed</a:t>
            </a:r>
          </a:p>
        </p:txBody>
      </p:sp>
      <p:sp>
        <p:nvSpPr>
          <p:cNvPr id="27651" name="Rectangle 3"/>
          <p:cNvSpPr>
            <a:spLocks noGrp="1" noChangeArrowheads="1"/>
          </p:cNvSpPr>
          <p:nvPr>
            <p:ph type="body" idx="1"/>
          </p:nvPr>
        </p:nvSpPr>
        <p:spPr/>
        <p:txBody>
          <a:bodyPr/>
          <a:lstStyle/>
          <a:p>
            <a:r>
              <a:rPr lang="en-US"/>
              <a:t>There is some uncertainty regarding the scope of this curse, earth-bound or broader?</a:t>
            </a:r>
          </a:p>
          <a:p>
            <a:r>
              <a:rPr lang="en-US"/>
              <a:t>Vs made imperfect</a:t>
            </a:r>
          </a:p>
          <a:p>
            <a:r>
              <a:rPr lang="en-US"/>
              <a:t>Vs evolving</a:t>
            </a:r>
          </a:p>
        </p:txBody>
      </p:sp>
    </p:spTree>
    <p:custDataLst>
      <p:tags r:id="rId1"/>
    </p:custDataLst>
  </p:cSld>
  <p:clrMapOvr>
    <a:masterClrMapping/>
  </p:clrMapOvr>
  <p:transition advTm="319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A stewardship</a:t>
            </a:r>
          </a:p>
        </p:txBody>
      </p:sp>
      <p:sp>
        <p:nvSpPr>
          <p:cNvPr id="28675" name="Rectangle 3"/>
          <p:cNvSpPr>
            <a:spLocks noGrp="1" noChangeArrowheads="1"/>
          </p:cNvSpPr>
          <p:nvPr>
            <p:ph type="body" idx="1"/>
          </p:nvPr>
        </p:nvSpPr>
        <p:spPr/>
        <p:txBody>
          <a:bodyPr/>
          <a:lstStyle/>
          <a:p>
            <a:pPr>
              <a:lnSpc>
                <a:spcPct val="80000"/>
              </a:lnSpc>
            </a:pPr>
            <a:r>
              <a:rPr lang="en-US" sz="2600"/>
              <a:t>See Genesis 1:28; Psalm 8</a:t>
            </a:r>
          </a:p>
          <a:p>
            <a:pPr>
              <a:lnSpc>
                <a:spcPct val="80000"/>
              </a:lnSpc>
            </a:pPr>
            <a:r>
              <a:rPr lang="en-US" sz="2600"/>
              <a:t>Genesis 1:28 (NIV) God blessed them and said to them, "Be fruitful and increase in number; fill the earth and subdue it. Rule over the fish of the sea and the birds of the air and over every living creature that moves on the ground." </a:t>
            </a:r>
          </a:p>
          <a:p>
            <a:pPr>
              <a:lnSpc>
                <a:spcPct val="80000"/>
              </a:lnSpc>
            </a:pPr>
            <a:r>
              <a:rPr lang="en-US" sz="2600"/>
              <a:t>Psalm 8:5-8 (NIV) You made him [Adam] a little lower than the heavenly beings and crowned him with glory and honor. 6 You made him ruler over the works of your hands; you put everything under his feet: 7 all flocks and herds, and the beasts of the field, 8 the birds of the air, and the fish of the sea, all that swim the paths of the seas. </a:t>
            </a:r>
          </a:p>
          <a:p>
            <a:pPr>
              <a:lnSpc>
                <a:spcPct val="80000"/>
              </a:lnSpc>
            </a:pPr>
            <a:endParaRPr lang="en-US" sz="2600"/>
          </a:p>
          <a:p>
            <a:pPr>
              <a:lnSpc>
                <a:spcPct val="80000"/>
              </a:lnSpc>
            </a:pPr>
            <a:endParaRPr lang="en-US" sz="2600"/>
          </a:p>
        </p:txBody>
      </p:sp>
    </p:spTree>
    <p:custDataLst>
      <p:tags r:id="rId1"/>
    </p:custDataLst>
  </p:cSld>
  <p:clrMapOvr>
    <a:masterClrMapping/>
  </p:clrMapOvr>
  <p:transition advTm="494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A stewardship</a:t>
            </a:r>
          </a:p>
        </p:txBody>
      </p:sp>
      <p:sp>
        <p:nvSpPr>
          <p:cNvPr id="29699" name="Rectangle 3"/>
          <p:cNvSpPr>
            <a:spLocks noGrp="1" noChangeArrowheads="1"/>
          </p:cNvSpPr>
          <p:nvPr>
            <p:ph type="body" idx="1"/>
          </p:nvPr>
        </p:nvSpPr>
        <p:spPr/>
        <p:txBody>
          <a:bodyPr/>
          <a:lstStyle/>
          <a:p>
            <a:r>
              <a:rPr lang="en-US"/>
              <a:t>God has entrusted to humans the oversight of nature (at least on earth), but we are responsible to him for how we do this.</a:t>
            </a:r>
          </a:p>
          <a:p>
            <a:r>
              <a:rPr lang="en-US"/>
              <a:t>Secular ecologists want something of this sort, but often get tangled in priorities (e.g., PETA).</a:t>
            </a:r>
          </a:p>
        </p:txBody>
      </p:sp>
    </p:spTree>
    <p:custDataLst>
      <p:tags r:id="rId1"/>
    </p:custDataLst>
  </p:cSld>
  <p:clrMapOvr>
    <a:masterClrMapping/>
  </p:clrMapOvr>
  <p:transition advTm="562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Finite</a:t>
            </a:r>
          </a:p>
        </p:txBody>
      </p:sp>
      <p:sp>
        <p:nvSpPr>
          <p:cNvPr id="30723" name="Rectangle 3"/>
          <p:cNvSpPr>
            <a:spLocks noGrp="1" noChangeArrowheads="1"/>
          </p:cNvSpPr>
          <p:nvPr>
            <p:ph type="body" idx="1"/>
          </p:nvPr>
        </p:nvSpPr>
        <p:spPr/>
        <p:txBody>
          <a:bodyPr/>
          <a:lstStyle/>
          <a:p>
            <a:pPr>
              <a:lnSpc>
                <a:spcPct val="90000"/>
              </a:lnSpc>
            </a:pPr>
            <a:r>
              <a:rPr lang="en-US" sz="2600"/>
              <a:t>See Genesis 1; Psalm 147:4; Psalm 102:25-27; Revelation 21 and 22</a:t>
            </a:r>
          </a:p>
          <a:p>
            <a:pPr>
              <a:lnSpc>
                <a:spcPct val="90000"/>
              </a:lnSpc>
            </a:pPr>
            <a:r>
              <a:rPr lang="en-US" sz="2600"/>
              <a:t>Psalm 147:4 (NIV) He determines the number of the stars and calls them each by name. </a:t>
            </a:r>
          </a:p>
          <a:p>
            <a:pPr>
              <a:lnSpc>
                <a:spcPct val="90000"/>
              </a:lnSpc>
            </a:pPr>
            <a:r>
              <a:rPr lang="en-US" sz="2600"/>
              <a:t>Psalm 102:25-27 (NIV) In the beginning you laid the foundations of the earth, and the heavens are the work of your hands. 26 They will perish, but you remain; they will all wear out like a garment. Like clothing you will change them and they will be discarded. 27 But you remain the same, and your years will never end. </a:t>
            </a:r>
          </a:p>
          <a:p>
            <a:pPr>
              <a:lnSpc>
                <a:spcPct val="90000"/>
              </a:lnSpc>
            </a:pPr>
            <a:endParaRPr lang="en-US" sz="2600"/>
          </a:p>
        </p:txBody>
      </p:sp>
    </p:spTree>
    <p:custDataLst>
      <p:tags r:id="rId1"/>
    </p:custDataLst>
  </p:cSld>
  <p:clrMapOvr>
    <a:masterClrMapping/>
  </p:clrMapOvr>
  <p:transition advTm="479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Finite</a:t>
            </a:r>
          </a:p>
        </p:txBody>
      </p:sp>
      <p:sp>
        <p:nvSpPr>
          <p:cNvPr id="31747" name="Rectangle 3"/>
          <p:cNvSpPr>
            <a:spLocks noGrp="1" noChangeArrowheads="1"/>
          </p:cNvSpPr>
          <p:nvPr>
            <p:ph type="body" idx="1"/>
          </p:nvPr>
        </p:nvSpPr>
        <p:spPr/>
        <p:txBody>
          <a:bodyPr/>
          <a:lstStyle/>
          <a:p>
            <a:r>
              <a:rPr lang="en-US"/>
              <a:t>Nature has a beginning, probably a finite size, and some sort of end, though renewed it will last forever.</a:t>
            </a:r>
          </a:p>
          <a:p>
            <a:r>
              <a:rPr lang="en-US"/>
              <a:t>Vs eternal cycles</a:t>
            </a:r>
          </a:p>
          <a:p>
            <a:r>
              <a:rPr lang="en-US"/>
              <a:t>Vs heat death</a:t>
            </a:r>
          </a:p>
        </p:txBody>
      </p:sp>
    </p:spTree>
    <p:custDataLst>
      <p:tags r:id="rId1"/>
    </p:custDataLst>
  </p:cSld>
  <p:clrMapOvr>
    <a:masterClrMapping/>
  </p:clrMapOvr>
  <p:transition advTm="281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Introduction</a:t>
            </a:r>
          </a:p>
        </p:txBody>
      </p:sp>
      <p:sp>
        <p:nvSpPr>
          <p:cNvPr id="13315" name="Rectangle 3"/>
          <p:cNvSpPr>
            <a:spLocks noGrp="1" noChangeArrowheads="1"/>
          </p:cNvSpPr>
          <p:nvPr>
            <p:ph type="body" idx="1"/>
          </p:nvPr>
        </p:nvSpPr>
        <p:spPr/>
        <p:txBody>
          <a:bodyPr/>
          <a:lstStyle/>
          <a:p>
            <a:r>
              <a:rPr lang="en-US"/>
              <a:t>How does the Bible view nature?</a:t>
            </a:r>
          </a:p>
          <a:p>
            <a:r>
              <a:rPr lang="en-US"/>
              <a:t>How does this compare or contrast with how nature is viewed by other worldviews?</a:t>
            </a:r>
          </a:p>
          <a:p>
            <a:r>
              <a:rPr lang="en-US"/>
              <a:t>We especially want to contrast this with scientism of various sorts.</a:t>
            </a:r>
          </a:p>
        </p:txBody>
      </p:sp>
    </p:spTree>
    <p:custDataLst>
      <p:tags r:id="rId1"/>
    </p:custDataLst>
  </p:cSld>
  <p:clrMapOvr>
    <a:masterClrMapping/>
  </p:clrMapOvr>
  <p:transition advTm="152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Open</a:t>
            </a:r>
          </a:p>
        </p:txBody>
      </p:sp>
      <p:sp>
        <p:nvSpPr>
          <p:cNvPr id="32771" name="Rectangle 3"/>
          <p:cNvSpPr>
            <a:spLocks noGrp="1" noChangeArrowheads="1"/>
          </p:cNvSpPr>
          <p:nvPr>
            <p:ph type="body" idx="1"/>
          </p:nvPr>
        </p:nvSpPr>
        <p:spPr>
          <a:xfrm>
            <a:off x="457200" y="1524000"/>
            <a:ext cx="8229600" cy="5029200"/>
          </a:xfrm>
        </p:spPr>
        <p:txBody>
          <a:bodyPr/>
          <a:lstStyle/>
          <a:p>
            <a:pPr>
              <a:lnSpc>
                <a:spcPct val="80000"/>
              </a:lnSpc>
            </a:pPr>
            <a:r>
              <a:rPr lang="en-US" sz="2600"/>
              <a:t>See Genesis 18; Exodus 3; Joshua 5; Job 1-2; Job 38-42.</a:t>
            </a:r>
          </a:p>
          <a:p>
            <a:pPr>
              <a:lnSpc>
                <a:spcPct val="80000"/>
              </a:lnSpc>
            </a:pPr>
            <a:r>
              <a:rPr lang="en-US" sz="2600"/>
              <a:t>Exodus 3:2 (NIV) There the angel of the LORD appeared to him in flames of fire from within a bush. Moses saw that though the bush was on fire it did not burn up. </a:t>
            </a:r>
          </a:p>
          <a:p>
            <a:pPr>
              <a:lnSpc>
                <a:spcPct val="80000"/>
              </a:lnSpc>
            </a:pPr>
            <a:r>
              <a:rPr lang="en-US" sz="2600"/>
              <a:t>Joshua 5:13-14 (NIV) Now when Joshua was near Jericho, he looked up and saw a man standing in front of him with a drawn sword in his hand. Joshua went up to him and asked, "Are you for us or for our enemies?" 14 "Neither," he replied, "but as commander of the army of the LORD I have now come." Then Joshua fell facedown to the ground in reverence, and asked him, "What message does my Lord have for his servant?" </a:t>
            </a:r>
          </a:p>
        </p:txBody>
      </p:sp>
    </p:spTree>
    <p:custDataLst>
      <p:tags r:id="rId1"/>
    </p:custDataLst>
  </p:cSld>
  <p:clrMapOvr>
    <a:masterClrMapping/>
  </p:clrMapOvr>
  <p:transition advTm="481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checkerboard(across)">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checkerboard(across)">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checkerboard(across)">
                                      <p:cBhvr>
                                        <p:cTn id="17"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Open</a:t>
            </a:r>
          </a:p>
        </p:txBody>
      </p:sp>
      <p:sp>
        <p:nvSpPr>
          <p:cNvPr id="33795" name="Rectangle 3"/>
          <p:cNvSpPr>
            <a:spLocks noGrp="1" noChangeArrowheads="1"/>
          </p:cNvSpPr>
          <p:nvPr>
            <p:ph type="body" idx="1"/>
          </p:nvPr>
        </p:nvSpPr>
        <p:spPr/>
        <p:txBody>
          <a:bodyPr/>
          <a:lstStyle/>
          <a:p>
            <a:r>
              <a:rPr lang="en-US"/>
              <a:t>God can and does intervene into the universe he has made.</a:t>
            </a:r>
          </a:p>
          <a:p>
            <a:r>
              <a:rPr lang="en-US"/>
              <a:t>This is not typically given much attention by Christians in science or even in theology.  Perhaps this is a reaction to medieval and charismatic extremes.</a:t>
            </a:r>
          </a:p>
          <a:p>
            <a:r>
              <a:rPr lang="en-US"/>
              <a:t>Vs closed universe</a:t>
            </a:r>
          </a:p>
          <a:p>
            <a:r>
              <a:rPr lang="en-US"/>
              <a:t>Universe is more like a guitar than a watch.</a:t>
            </a:r>
          </a:p>
        </p:txBody>
      </p:sp>
    </p:spTree>
    <p:custDataLst>
      <p:tags r:id="rId1"/>
    </p:custDataLst>
  </p:cSld>
  <p:clrMapOvr>
    <a:masterClrMapping/>
  </p:clrMapOvr>
  <p:transition advTm="715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Part of larger realm</a:t>
            </a:r>
          </a:p>
        </p:txBody>
      </p:sp>
      <p:sp>
        <p:nvSpPr>
          <p:cNvPr id="34819" name="Rectangle 3"/>
          <p:cNvSpPr>
            <a:spLocks noGrp="1" noChangeArrowheads="1"/>
          </p:cNvSpPr>
          <p:nvPr>
            <p:ph type="body" idx="1"/>
          </p:nvPr>
        </p:nvSpPr>
        <p:spPr/>
        <p:txBody>
          <a:bodyPr/>
          <a:lstStyle/>
          <a:p>
            <a:r>
              <a:rPr lang="en-US" sz="2600"/>
              <a:t>See 2 Kings 6; Job 1-2; Matthew 17</a:t>
            </a:r>
          </a:p>
          <a:p>
            <a:r>
              <a:rPr lang="en-US" sz="2600"/>
              <a:t>2 Kings 6:17 (NIV) And Elisha prayed, "O LORD, open his eyes so he may see." Then the LORD opened the servant's eyes, and he looked and saw the hills full of horses and chariots of fire all around Elisha. </a:t>
            </a:r>
          </a:p>
          <a:p>
            <a:r>
              <a:rPr lang="en-US" sz="2600"/>
              <a:t>Matt 17:5 (NIV) While he was still speaking, a bright cloud enveloped them, and a voice from the cloud said, "This is my Son, whom I love; with him I am well pleased. Listen to him!" </a:t>
            </a:r>
          </a:p>
        </p:txBody>
      </p:sp>
    </p:spTree>
    <p:custDataLst>
      <p:tags r:id="rId1"/>
    </p:custDataLst>
  </p:cSld>
  <p:clrMapOvr>
    <a:masterClrMapping/>
  </p:clrMapOvr>
  <p:transition advTm="620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Part of larger realm</a:t>
            </a:r>
          </a:p>
        </p:txBody>
      </p:sp>
      <p:sp>
        <p:nvSpPr>
          <p:cNvPr id="35843" name="Rectangle 3"/>
          <p:cNvSpPr>
            <a:spLocks noGrp="1" noChangeArrowheads="1"/>
          </p:cNvSpPr>
          <p:nvPr>
            <p:ph type="body" idx="1"/>
          </p:nvPr>
        </p:nvSpPr>
        <p:spPr/>
        <p:txBody>
          <a:bodyPr/>
          <a:lstStyle/>
          <a:p>
            <a:r>
              <a:rPr lang="en-US"/>
              <a:t>This is related to the previous characteristic of nature being open.</a:t>
            </a:r>
          </a:p>
          <a:p>
            <a:r>
              <a:rPr lang="en-US"/>
              <a:t>The universe is not explicable from within; not all causation is internal.</a:t>
            </a:r>
          </a:p>
          <a:p>
            <a:r>
              <a:rPr lang="en-US"/>
              <a:t>The universe is a stage; history is a novel.</a:t>
            </a:r>
          </a:p>
          <a:p>
            <a:r>
              <a:rPr lang="en-US"/>
              <a:t>Vs closed universe of Rudolf Bultmann</a:t>
            </a:r>
          </a:p>
          <a:p>
            <a:r>
              <a:rPr lang="en-US"/>
              <a:t>Vs clockwork universe of materialists</a:t>
            </a:r>
          </a:p>
        </p:txBody>
      </p:sp>
    </p:spTree>
    <p:custDataLst>
      <p:tags r:id="rId1"/>
    </p:custDataLst>
  </p:cSld>
  <p:clrMapOvr>
    <a:masterClrMapping/>
  </p:clrMapOvr>
  <p:transition advTm="307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Conclusion</a:t>
            </a:r>
          </a:p>
        </p:txBody>
      </p:sp>
      <p:sp>
        <p:nvSpPr>
          <p:cNvPr id="36867" name="Rectangle 3"/>
          <p:cNvSpPr>
            <a:spLocks noGrp="1" noChangeArrowheads="1"/>
          </p:cNvSpPr>
          <p:nvPr>
            <p:ph type="body" sz="half" idx="1"/>
          </p:nvPr>
        </p:nvSpPr>
        <p:spPr/>
        <p:txBody>
          <a:bodyPr/>
          <a:lstStyle/>
          <a:p>
            <a:pPr>
              <a:buFont typeface="Wingdings" pitchFamily="2" charset="2"/>
              <a:buNone/>
            </a:pPr>
            <a:r>
              <a:rPr lang="en-US" sz="2600"/>
              <a:t>We suggest the Bible views nature as:</a:t>
            </a:r>
          </a:p>
          <a:p>
            <a:r>
              <a:rPr lang="en-US" sz="2600"/>
              <a:t>Created</a:t>
            </a:r>
          </a:p>
          <a:p>
            <a:r>
              <a:rPr lang="en-US" sz="2600"/>
              <a:t>Good</a:t>
            </a:r>
          </a:p>
          <a:p>
            <a:r>
              <a:rPr lang="en-US" sz="2600"/>
              <a:t>Revelatory</a:t>
            </a:r>
          </a:p>
          <a:p>
            <a:r>
              <a:rPr lang="en-US" sz="2600"/>
              <a:t>Orderly/Uniform</a:t>
            </a:r>
          </a:p>
          <a:p>
            <a:r>
              <a:rPr lang="en-US" sz="2600"/>
              <a:t>Controlled</a:t>
            </a:r>
          </a:p>
          <a:p>
            <a:r>
              <a:rPr lang="en-US" sz="2600"/>
              <a:t>Cursed</a:t>
            </a:r>
          </a:p>
          <a:p>
            <a:endParaRPr lang="en-US" sz="2600"/>
          </a:p>
          <a:p>
            <a:endParaRPr lang="en-US" sz="2600"/>
          </a:p>
        </p:txBody>
      </p:sp>
      <p:sp>
        <p:nvSpPr>
          <p:cNvPr id="36868" name="Rectangle 4"/>
          <p:cNvSpPr>
            <a:spLocks noGrp="1" noChangeArrowheads="1"/>
          </p:cNvSpPr>
          <p:nvPr>
            <p:ph type="body" sz="half" idx="2"/>
          </p:nvPr>
        </p:nvSpPr>
        <p:spPr>
          <a:xfrm>
            <a:off x="4648200" y="2743200"/>
            <a:ext cx="4038600" cy="3387725"/>
          </a:xfrm>
        </p:spPr>
        <p:txBody>
          <a:bodyPr/>
          <a:lstStyle/>
          <a:p>
            <a:r>
              <a:rPr lang="en-US" sz="2600"/>
              <a:t>A stewardship</a:t>
            </a:r>
          </a:p>
          <a:p>
            <a:r>
              <a:rPr lang="en-US" sz="2600"/>
              <a:t>Finite</a:t>
            </a:r>
          </a:p>
          <a:p>
            <a:r>
              <a:rPr lang="en-US" sz="2600"/>
              <a:t>Open</a:t>
            </a:r>
          </a:p>
          <a:p>
            <a:r>
              <a:rPr lang="en-US" sz="2600"/>
              <a:t>The visible part of a larger realm</a:t>
            </a:r>
          </a:p>
        </p:txBody>
      </p:sp>
    </p:spTree>
    <p:custDataLst>
      <p:tags r:id="rId1"/>
    </p:custDataLst>
  </p:cSld>
  <p:clrMapOvr>
    <a:masterClrMapping/>
  </p:clrMapOvr>
  <p:transition advTm="608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867">
                                            <p:txEl>
                                              <p:pRg st="6" end="6"/>
                                            </p:txEl>
                                          </p:spTgt>
                                        </p:tgtEl>
                                        <p:attrNameLst>
                                          <p:attrName>style.visibility</p:attrName>
                                        </p:attrNameLst>
                                      </p:cBhvr>
                                      <p:to>
                                        <p:strVal val="visible"/>
                                      </p:to>
                                    </p:set>
                                    <p:anim calcmode="lin" valueType="num">
                                      <p:cBhvr additive="base">
                                        <p:cTn id="43"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8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868">
                                            <p:txEl>
                                              <p:pRg st="0" end="0"/>
                                            </p:txEl>
                                          </p:spTgt>
                                        </p:tgtEl>
                                        <p:attrNameLst>
                                          <p:attrName>style.visibility</p:attrName>
                                        </p:attrNameLst>
                                      </p:cBhvr>
                                      <p:to>
                                        <p:strVal val="visible"/>
                                      </p:to>
                                    </p:set>
                                    <p:anim calcmode="lin" valueType="num">
                                      <p:cBhvr additive="base">
                                        <p:cTn id="49" dur="500" fill="hold"/>
                                        <p:tgtEl>
                                          <p:spTgt spid="3686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68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868">
                                            <p:txEl>
                                              <p:pRg st="1" end="1"/>
                                            </p:txEl>
                                          </p:spTgt>
                                        </p:tgtEl>
                                        <p:attrNameLst>
                                          <p:attrName>style.visibility</p:attrName>
                                        </p:attrNameLst>
                                      </p:cBhvr>
                                      <p:to>
                                        <p:strVal val="visible"/>
                                      </p:to>
                                    </p:set>
                                    <p:anim calcmode="lin" valueType="num">
                                      <p:cBhvr additive="base">
                                        <p:cTn id="55" dur="500" fill="hold"/>
                                        <p:tgtEl>
                                          <p:spTgt spid="36868">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68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868">
                                            <p:txEl>
                                              <p:pRg st="2" end="2"/>
                                            </p:txEl>
                                          </p:spTgt>
                                        </p:tgtEl>
                                        <p:attrNameLst>
                                          <p:attrName>style.visibility</p:attrName>
                                        </p:attrNameLst>
                                      </p:cBhvr>
                                      <p:to>
                                        <p:strVal val="visible"/>
                                      </p:to>
                                    </p:set>
                                    <p:anim calcmode="lin" valueType="num">
                                      <p:cBhvr additive="base">
                                        <p:cTn id="61" dur="500" fill="hold"/>
                                        <p:tgtEl>
                                          <p:spTgt spid="36868">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68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6868">
                                            <p:txEl>
                                              <p:pRg st="3" end="3"/>
                                            </p:txEl>
                                          </p:spTgt>
                                        </p:tgtEl>
                                        <p:attrNameLst>
                                          <p:attrName>style.visibility</p:attrName>
                                        </p:attrNameLst>
                                      </p:cBhvr>
                                      <p:to>
                                        <p:strVal val="visible"/>
                                      </p:to>
                                    </p:set>
                                    <p:anim calcmode="lin" valueType="num">
                                      <p:cBhvr additive="base">
                                        <p:cTn id="67" dur="500" fill="hold"/>
                                        <p:tgtEl>
                                          <p:spTgt spid="36868">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68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3686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ctrTitle"/>
          </p:nvPr>
        </p:nvSpPr>
        <p:spPr/>
        <p:txBody>
          <a:bodyPr/>
          <a:lstStyle/>
          <a:p>
            <a:r>
              <a:rPr lang="en-US"/>
              <a:t>The End</a:t>
            </a:r>
          </a:p>
        </p:txBody>
      </p:sp>
      <p:sp>
        <p:nvSpPr>
          <p:cNvPr id="37893" name="Rectangle 5"/>
          <p:cNvSpPr>
            <a:spLocks noGrp="1" noChangeArrowheads="1"/>
          </p:cNvSpPr>
          <p:nvPr>
            <p:ph type="subTitle" idx="1"/>
          </p:nvPr>
        </p:nvSpPr>
        <p:spPr/>
        <p:txBody>
          <a:bodyPr/>
          <a:lstStyle/>
          <a:p>
            <a:r>
              <a:rPr lang="en-US"/>
              <a:t>Nature has a significance and future beyond human prediction</a:t>
            </a:r>
          </a:p>
        </p:txBody>
      </p:sp>
    </p:spTree>
    <p:custDataLst>
      <p:tags r:id="rId1"/>
    </p:custDataLst>
  </p:cSld>
  <p:clrMapOvr>
    <a:masterClrMapping/>
  </p:clrMapOvr>
  <p:transition advTm="156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500" fill="hold"/>
                                        <p:tgtEl>
                                          <p:spTgt spid="37892"/>
                                        </p:tgtEl>
                                        <p:attrNameLst>
                                          <p:attrName>ppt_w</p:attrName>
                                        </p:attrNameLst>
                                      </p:cBhvr>
                                      <p:tavLst>
                                        <p:tav tm="0">
                                          <p:val>
                                            <p:fltVal val="0"/>
                                          </p:val>
                                        </p:tav>
                                        <p:tav tm="100000">
                                          <p:val>
                                            <p:strVal val="#ppt_w"/>
                                          </p:val>
                                        </p:tav>
                                      </p:tavLst>
                                    </p:anim>
                                    <p:anim calcmode="lin" valueType="num">
                                      <p:cBhvr>
                                        <p:cTn id="8" dur="500" fill="hold"/>
                                        <p:tgtEl>
                                          <p:spTgt spid="3789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7893">
                                            <p:txEl>
                                              <p:pRg st="0" end="0"/>
                                            </p:txEl>
                                          </p:spTgt>
                                        </p:tgtEl>
                                        <p:attrNameLst>
                                          <p:attrName>style.visibility</p:attrName>
                                        </p:attrNameLst>
                                      </p:cBhvr>
                                      <p:to>
                                        <p:strVal val="visible"/>
                                      </p:to>
                                    </p:set>
                                    <p:animEffect transition="in" filter="checkerboard(across)">
                                      <p:cBhvr>
                                        <p:cTn id="13" dur="500"/>
                                        <p:tgtEl>
                                          <p:spTgt spid="378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Introduction</a:t>
            </a:r>
          </a:p>
        </p:txBody>
      </p:sp>
      <p:sp>
        <p:nvSpPr>
          <p:cNvPr id="14339" name="Rectangle 3"/>
          <p:cNvSpPr>
            <a:spLocks noGrp="1" noChangeArrowheads="1"/>
          </p:cNvSpPr>
          <p:nvPr>
            <p:ph type="body" sz="half" idx="1"/>
          </p:nvPr>
        </p:nvSpPr>
        <p:spPr/>
        <p:txBody>
          <a:bodyPr/>
          <a:lstStyle/>
          <a:p>
            <a:pPr>
              <a:buFont typeface="Wingdings" pitchFamily="2" charset="2"/>
              <a:buNone/>
            </a:pPr>
            <a:r>
              <a:rPr lang="en-US" sz="2600"/>
              <a:t>We suggest the Bible views nature as:</a:t>
            </a:r>
          </a:p>
          <a:p>
            <a:r>
              <a:rPr lang="en-US" sz="2600"/>
              <a:t>Created</a:t>
            </a:r>
          </a:p>
          <a:p>
            <a:r>
              <a:rPr lang="en-US" sz="2600"/>
              <a:t>Good</a:t>
            </a:r>
          </a:p>
          <a:p>
            <a:r>
              <a:rPr lang="en-US" sz="2600"/>
              <a:t>Revelatory</a:t>
            </a:r>
          </a:p>
          <a:p>
            <a:r>
              <a:rPr lang="en-US" sz="2600"/>
              <a:t>Orderly/Uniform</a:t>
            </a:r>
          </a:p>
          <a:p>
            <a:r>
              <a:rPr lang="en-US" sz="2600"/>
              <a:t>Controlled</a:t>
            </a:r>
          </a:p>
          <a:p>
            <a:r>
              <a:rPr lang="en-US" sz="2600"/>
              <a:t>Cursed</a:t>
            </a:r>
          </a:p>
          <a:p>
            <a:endParaRPr lang="en-US" sz="2600"/>
          </a:p>
          <a:p>
            <a:endParaRPr lang="en-US" sz="2600"/>
          </a:p>
        </p:txBody>
      </p:sp>
      <p:sp>
        <p:nvSpPr>
          <p:cNvPr id="14340" name="Rectangle 4"/>
          <p:cNvSpPr>
            <a:spLocks noGrp="1" noChangeArrowheads="1"/>
          </p:cNvSpPr>
          <p:nvPr>
            <p:ph type="body" sz="half" idx="2"/>
          </p:nvPr>
        </p:nvSpPr>
        <p:spPr>
          <a:xfrm>
            <a:off x="4648200" y="2743200"/>
            <a:ext cx="4038600" cy="3387725"/>
          </a:xfrm>
        </p:spPr>
        <p:txBody>
          <a:bodyPr/>
          <a:lstStyle/>
          <a:p>
            <a:r>
              <a:rPr lang="en-US" sz="2600"/>
              <a:t>A stewardship</a:t>
            </a:r>
          </a:p>
          <a:p>
            <a:r>
              <a:rPr lang="en-US" sz="2600"/>
              <a:t>Finite</a:t>
            </a:r>
          </a:p>
          <a:p>
            <a:r>
              <a:rPr lang="en-US" sz="2600"/>
              <a:t>Open</a:t>
            </a:r>
          </a:p>
          <a:p>
            <a:r>
              <a:rPr lang="en-US" sz="2600"/>
              <a:t>The visible part of a larger realm</a:t>
            </a:r>
          </a:p>
        </p:txBody>
      </p:sp>
    </p:spTree>
    <p:custDataLst>
      <p:tags r:id="rId1"/>
    </p:custDataLst>
  </p:cSld>
  <p:clrMapOvr>
    <a:masterClrMapping/>
  </p:clrMapOvr>
  <p:transition advTm="285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340">
                                            <p:txEl>
                                              <p:pRg st="0" end="0"/>
                                            </p:txEl>
                                          </p:spTgt>
                                        </p:tgtEl>
                                        <p:attrNameLst>
                                          <p:attrName>style.visibility</p:attrName>
                                        </p:attrNameLst>
                                      </p:cBhvr>
                                      <p:to>
                                        <p:strVal val="visible"/>
                                      </p:to>
                                    </p:set>
                                    <p:anim calcmode="lin" valueType="num">
                                      <p:cBhvr additive="base">
                                        <p:cTn id="49"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340">
                                            <p:txEl>
                                              <p:pRg st="1" end="1"/>
                                            </p:txEl>
                                          </p:spTgt>
                                        </p:tgtEl>
                                        <p:attrNameLst>
                                          <p:attrName>style.visibility</p:attrName>
                                        </p:attrNameLst>
                                      </p:cBhvr>
                                      <p:to>
                                        <p:strVal val="visible"/>
                                      </p:to>
                                    </p:set>
                                    <p:anim calcmode="lin" valueType="num">
                                      <p:cBhvr additive="base">
                                        <p:cTn id="55"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340">
                                            <p:txEl>
                                              <p:pRg st="2" end="2"/>
                                            </p:txEl>
                                          </p:spTgt>
                                        </p:tgtEl>
                                        <p:attrNameLst>
                                          <p:attrName>style.visibility</p:attrName>
                                        </p:attrNameLst>
                                      </p:cBhvr>
                                      <p:to>
                                        <p:strVal val="visible"/>
                                      </p:to>
                                    </p:set>
                                    <p:anim calcmode="lin" valueType="num">
                                      <p:cBhvr additive="base">
                                        <p:cTn id="61"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340">
                                            <p:txEl>
                                              <p:pRg st="3" end="3"/>
                                            </p:txEl>
                                          </p:spTgt>
                                        </p:tgtEl>
                                        <p:attrNameLst>
                                          <p:attrName>style.visibility</p:attrName>
                                        </p:attrNameLst>
                                      </p:cBhvr>
                                      <p:to>
                                        <p:strVal val="visible"/>
                                      </p:to>
                                    </p:set>
                                    <p:anim calcmode="lin" valueType="num">
                                      <p:cBhvr additive="base">
                                        <p:cTn id="67"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3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4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Created</a:t>
            </a:r>
          </a:p>
        </p:txBody>
      </p:sp>
      <p:sp>
        <p:nvSpPr>
          <p:cNvPr id="17411" name="Rectangle 3"/>
          <p:cNvSpPr>
            <a:spLocks noGrp="1" noChangeArrowheads="1"/>
          </p:cNvSpPr>
          <p:nvPr>
            <p:ph type="body" idx="1"/>
          </p:nvPr>
        </p:nvSpPr>
        <p:spPr/>
        <p:txBody>
          <a:bodyPr/>
          <a:lstStyle/>
          <a:p>
            <a:r>
              <a:rPr lang="en-US"/>
              <a:t>See Genesis 1:1 and frequently:</a:t>
            </a:r>
          </a:p>
          <a:p>
            <a:r>
              <a:rPr lang="en-US"/>
              <a:t>Genesis 1:1 (NIV) In the beginning God created the heavens and the earth. </a:t>
            </a:r>
          </a:p>
          <a:p>
            <a:r>
              <a:rPr lang="en-US"/>
              <a:t>Psalm 24:1-2 (NIV) The earth is the LORD's, and everything in it, the world, and all who live in it; 2 for he founded it upon the seas and established it upon the waters. </a:t>
            </a:r>
          </a:p>
          <a:p>
            <a:endParaRPr lang="en-US"/>
          </a:p>
          <a:p>
            <a:endParaRPr lang="en-US"/>
          </a:p>
        </p:txBody>
      </p:sp>
    </p:spTree>
    <p:custDataLst>
      <p:tags r:id="rId1"/>
    </p:custDataLst>
  </p:cSld>
  <p:clrMapOvr>
    <a:masterClrMapping/>
  </p:clrMapOvr>
  <p:transition advTm="278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Created</a:t>
            </a:r>
          </a:p>
        </p:txBody>
      </p:sp>
      <p:sp>
        <p:nvSpPr>
          <p:cNvPr id="16387" name="Rectangle 3"/>
          <p:cNvSpPr>
            <a:spLocks noGrp="1" noChangeArrowheads="1"/>
          </p:cNvSpPr>
          <p:nvPr>
            <p:ph type="body" idx="1"/>
          </p:nvPr>
        </p:nvSpPr>
        <p:spPr>
          <a:xfrm>
            <a:off x="457200" y="1719263"/>
            <a:ext cx="8229600" cy="4757737"/>
          </a:xfrm>
        </p:spPr>
        <p:txBody>
          <a:bodyPr/>
          <a:lstStyle/>
          <a:p>
            <a:r>
              <a:rPr lang="en-US"/>
              <a:t>Probably the most basic feature of nature according to Scripture</a:t>
            </a:r>
          </a:p>
          <a:p>
            <a:r>
              <a:rPr lang="en-US"/>
              <a:t>Vs eternal</a:t>
            </a:r>
          </a:p>
          <a:p>
            <a:pPr lvl="1"/>
            <a:r>
              <a:rPr lang="en-US"/>
              <a:t>Nature has not always existed.</a:t>
            </a:r>
          </a:p>
          <a:p>
            <a:r>
              <a:rPr lang="en-US"/>
              <a:t>Vs divine</a:t>
            </a:r>
          </a:p>
          <a:p>
            <a:pPr lvl="1"/>
            <a:r>
              <a:rPr lang="en-US"/>
              <a:t>Nature is not to be worshiped.</a:t>
            </a:r>
          </a:p>
          <a:p>
            <a:r>
              <a:rPr lang="en-US"/>
              <a:t>Vs accidental</a:t>
            </a:r>
          </a:p>
          <a:p>
            <a:pPr lvl="1"/>
            <a:r>
              <a:rPr lang="en-US"/>
              <a:t>Nature was made by God’s wisdom.</a:t>
            </a:r>
          </a:p>
        </p:txBody>
      </p:sp>
    </p:spTree>
    <p:custDataLst>
      <p:tags r:id="rId1"/>
    </p:custDataLst>
  </p:cSld>
  <p:clrMapOvr>
    <a:masterClrMapping/>
  </p:clrMapOvr>
  <p:transition advTm="464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Good</a:t>
            </a:r>
          </a:p>
        </p:txBody>
      </p:sp>
      <p:sp>
        <p:nvSpPr>
          <p:cNvPr id="18435" name="Rectangle 3"/>
          <p:cNvSpPr>
            <a:spLocks noGrp="1" noChangeArrowheads="1"/>
          </p:cNvSpPr>
          <p:nvPr>
            <p:ph type="body" idx="1"/>
          </p:nvPr>
        </p:nvSpPr>
        <p:spPr/>
        <p:txBody>
          <a:bodyPr/>
          <a:lstStyle/>
          <a:p>
            <a:r>
              <a:rPr lang="en-US"/>
              <a:t>See Genesis 1:31 and several times earlier.</a:t>
            </a:r>
          </a:p>
          <a:p>
            <a:r>
              <a:rPr lang="en-US"/>
              <a:t>Genesis 1:31 (NIV) God saw all that he had made, and it was very good. And there was evening, and there was morning--the sixth day. </a:t>
            </a:r>
          </a:p>
        </p:txBody>
      </p:sp>
    </p:spTree>
    <p:custDataLst>
      <p:tags r:id="rId1"/>
    </p:custDataLst>
  </p:cSld>
  <p:clrMapOvr>
    <a:masterClrMapping/>
  </p:clrMapOvr>
  <p:transition advTm="209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Good</a:t>
            </a:r>
          </a:p>
        </p:txBody>
      </p:sp>
      <p:sp>
        <p:nvSpPr>
          <p:cNvPr id="19459" name="Rectangle 3"/>
          <p:cNvSpPr>
            <a:spLocks noGrp="1" noChangeArrowheads="1"/>
          </p:cNvSpPr>
          <p:nvPr>
            <p:ph type="body" idx="1"/>
          </p:nvPr>
        </p:nvSpPr>
        <p:spPr/>
        <p:txBody>
          <a:bodyPr/>
          <a:lstStyle/>
          <a:p>
            <a:r>
              <a:rPr lang="en-US"/>
              <a:t>Though the Bible will later mention a curse that comes upon nature because of human rebellion, its goodness is still emphasized.</a:t>
            </a:r>
          </a:p>
          <a:p>
            <a:r>
              <a:rPr lang="en-US"/>
              <a:t>Vs neutral</a:t>
            </a:r>
          </a:p>
          <a:p>
            <a:r>
              <a:rPr lang="en-US"/>
              <a:t>Vs accidental, as in secularism</a:t>
            </a:r>
          </a:p>
          <a:p>
            <a:r>
              <a:rPr lang="en-US"/>
              <a:t>Vs bad, as seen in Gnosticism</a:t>
            </a:r>
          </a:p>
        </p:txBody>
      </p:sp>
    </p:spTree>
    <p:custDataLst>
      <p:tags r:id="rId1"/>
    </p:custDataLst>
  </p:cSld>
  <p:clrMapOvr>
    <a:masterClrMapping/>
  </p:clrMapOvr>
  <p:transition advTm="448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Revelatory</a:t>
            </a:r>
          </a:p>
        </p:txBody>
      </p:sp>
      <p:sp>
        <p:nvSpPr>
          <p:cNvPr id="20483" name="Rectangle 3"/>
          <p:cNvSpPr>
            <a:spLocks noGrp="1" noChangeArrowheads="1"/>
          </p:cNvSpPr>
          <p:nvPr>
            <p:ph type="body" idx="1"/>
          </p:nvPr>
        </p:nvSpPr>
        <p:spPr/>
        <p:txBody>
          <a:bodyPr/>
          <a:lstStyle/>
          <a:p>
            <a:pPr>
              <a:lnSpc>
                <a:spcPct val="80000"/>
              </a:lnSpc>
            </a:pPr>
            <a:r>
              <a:rPr lang="en-US" sz="2600"/>
              <a:t>See Psalm 19:1; Romans 1:18-20</a:t>
            </a:r>
          </a:p>
          <a:p>
            <a:pPr>
              <a:lnSpc>
                <a:spcPct val="80000"/>
              </a:lnSpc>
            </a:pPr>
            <a:r>
              <a:rPr lang="en-US" sz="2600"/>
              <a:t>Psalm 19:1 (NIV) The heavens declare the glory of God; the skies proclaim the work of his hands. </a:t>
            </a:r>
          </a:p>
          <a:p>
            <a:pPr>
              <a:lnSpc>
                <a:spcPct val="80000"/>
              </a:lnSpc>
            </a:pPr>
            <a:r>
              <a:rPr lang="en-US" sz="2600"/>
              <a:t>Romans 1:18-20 (NIV) The wrath of God is being revealed from heaven against all the godlessness and wickedness of men who suppress the truth by their wickedness, 19 since what may be known about God is plain to them, because God has made it plain to them. 20 For since the creation of the world God's invisible qualities--his eternal power and divine nature--have been clearly seen, being understood from what has been made, so that men are without excuse. </a:t>
            </a:r>
          </a:p>
          <a:p>
            <a:pPr>
              <a:lnSpc>
                <a:spcPct val="80000"/>
              </a:lnSpc>
            </a:pPr>
            <a:endParaRPr lang="en-US" sz="2600"/>
          </a:p>
        </p:txBody>
      </p:sp>
    </p:spTree>
    <p:custDataLst>
      <p:tags r:id="rId1"/>
    </p:custDataLst>
  </p:cSld>
  <p:clrMapOvr>
    <a:masterClrMapping/>
  </p:clrMapOvr>
  <p:transition advTm="443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checkerboard(across)">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Revelatory</a:t>
            </a:r>
          </a:p>
        </p:txBody>
      </p:sp>
      <p:sp>
        <p:nvSpPr>
          <p:cNvPr id="21507" name="Rectangle 3"/>
          <p:cNvSpPr>
            <a:spLocks noGrp="1" noChangeArrowheads="1"/>
          </p:cNvSpPr>
          <p:nvPr>
            <p:ph type="body" idx="1"/>
          </p:nvPr>
        </p:nvSpPr>
        <p:spPr/>
        <p:txBody>
          <a:bodyPr/>
          <a:lstStyle/>
          <a:p>
            <a:r>
              <a:rPr lang="en-US"/>
              <a:t>Nature shows God</a:t>
            </a:r>
            <a:r>
              <a:rPr lang="en-US">
                <a:cs typeface="Arial" charset="0"/>
              </a:rPr>
              <a:t>'</a:t>
            </a:r>
            <a:r>
              <a:rPr lang="en-US"/>
              <a:t>s character as an artifact shows craftsman</a:t>
            </a:r>
            <a:r>
              <a:rPr lang="en-US">
                <a:cs typeface="Arial" charset="0"/>
              </a:rPr>
              <a:t>'</a:t>
            </a:r>
            <a:r>
              <a:rPr lang="en-US"/>
              <a:t>s skill.</a:t>
            </a:r>
          </a:p>
          <a:p>
            <a:r>
              <a:rPr lang="en-US"/>
              <a:t>It reveals God</a:t>
            </a:r>
            <a:r>
              <a:rPr lang="en-US">
                <a:cs typeface="Arial" charset="0"/>
              </a:rPr>
              <a:t>'</a:t>
            </a:r>
            <a:r>
              <a:rPr lang="en-US"/>
              <a:t>s glory (his uniqueness).</a:t>
            </a:r>
          </a:p>
          <a:p>
            <a:r>
              <a:rPr lang="en-US"/>
              <a:t>It reveals his divine nature, eternal power.</a:t>
            </a:r>
          </a:p>
          <a:p>
            <a:r>
              <a:rPr lang="en-US"/>
              <a:t>Teleology is a natural consequence.</a:t>
            </a:r>
          </a:p>
          <a:p>
            <a:r>
              <a:rPr lang="en-US"/>
              <a:t>Vs accidental</a:t>
            </a:r>
          </a:p>
          <a:p>
            <a:r>
              <a:rPr lang="en-US"/>
              <a:t>Vs meaningless</a:t>
            </a:r>
          </a:p>
          <a:p>
            <a:endParaRPr lang="en-US"/>
          </a:p>
        </p:txBody>
      </p:sp>
    </p:spTree>
    <p:custDataLst>
      <p:tags r:id="rId1"/>
    </p:custDataLst>
  </p:cSld>
  <p:clrMapOvr>
    <a:masterClrMapping/>
  </p:clrMapOvr>
  <p:transition advTm="672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1.3"/>
</p:tagLst>
</file>

<file path=ppt/tags/tag10.xml><?xml version="1.0" encoding="utf-8"?>
<p:tagLst xmlns:a="http://schemas.openxmlformats.org/drawingml/2006/main" xmlns:r="http://schemas.openxmlformats.org/officeDocument/2006/relationships" xmlns:p="http://schemas.openxmlformats.org/presentationml/2006/main">
  <p:tag name="TIMING" val="|2.5|6.2|16.4"/>
</p:tagLst>
</file>

<file path=ppt/tags/tag11.xml><?xml version="1.0" encoding="utf-8"?>
<p:tagLst xmlns:a="http://schemas.openxmlformats.org/drawingml/2006/main" xmlns:r="http://schemas.openxmlformats.org/officeDocument/2006/relationships" xmlns:p="http://schemas.openxmlformats.org/presentationml/2006/main">
  <p:tag name="TIMING" val="|0.4|3.2|44.1|10.5"/>
</p:tagLst>
</file>

<file path=ppt/tags/tag12.xml><?xml version="1.0" encoding="utf-8"?>
<p:tagLst xmlns:a="http://schemas.openxmlformats.org/drawingml/2006/main" xmlns:r="http://schemas.openxmlformats.org/officeDocument/2006/relationships" xmlns:p="http://schemas.openxmlformats.org/presentationml/2006/main">
  <p:tag name="TIMING" val="|1.7|4.9|9.4"/>
</p:tagLst>
</file>

<file path=ppt/tags/tag13.xml><?xml version="1.0" encoding="utf-8"?>
<p:tagLst xmlns:a="http://schemas.openxmlformats.org/drawingml/2006/main" xmlns:r="http://schemas.openxmlformats.org/officeDocument/2006/relationships" xmlns:p="http://schemas.openxmlformats.org/presentationml/2006/main">
  <p:tag name="TIMING" val="|0.4|9.1|4.1|5.2"/>
</p:tagLst>
</file>

<file path=ppt/tags/tag14.xml><?xml version="1.0" encoding="utf-8"?>
<p:tagLst xmlns:a="http://schemas.openxmlformats.org/drawingml/2006/main" xmlns:r="http://schemas.openxmlformats.org/officeDocument/2006/relationships" xmlns:p="http://schemas.openxmlformats.org/presentationml/2006/main">
  <p:tag name="TIMING" val="|2.1|5.6|16.6"/>
</p:tagLst>
</file>

<file path=ppt/tags/tag15.xml><?xml version="1.0" encoding="utf-8"?>
<p:tagLst xmlns:a="http://schemas.openxmlformats.org/drawingml/2006/main" xmlns:r="http://schemas.openxmlformats.org/officeDocument/2006/relationships" xmlns:p="http://schemas.openxmlformats.org/presentationml/2006/main">
  <p:tag name="TIMING" val="|0.8|13.9|7.6"/>
</p:tagLst>
</file>

<file path=ppt/tags/tag16.xml><?xml version="1.0" encoding="utf-8"?>
<p:tagLst xmlns:a="http://schemas.openxmlformats.org/drawingml/2006/main" xmlns:r="http://schemas.openxmlformats.org/officeDocument/2006/relationships" xmlns:p="http://schemas.openxmlformats.org/presentationml/2006/main">
  <p:tag name="TIMING" val="|2.2|4.2|17.9"/>
</p:tagLst>
</file>

<file path=ppt/tags/tag17.xml><?xml version="1.0" encoding="utf-8"?>
<p:tagLst xmlns:a="http://schemas.openxmlformats.org/drawingml/2006/main" xmlns:r="http://schemas.openxmlformats.org/officeDocument/2006/relationships" xmlns:p="http://schemas.openxmlformats.org/presentationml/2006/main">
  <p:tag name="TIMING" val="|1.2|10.8"/>
</p:tagLst>
</file>

<file path=ppt/tags/tag18.xml><?xml version="1.0" encoding="utf-8"?>
<p:tagLst xmlns:a="http://schemas.openxmlformats.org/drawingml/2006/main" xmlns:r="http://schemas.openxmlformats.org/officeDocument/2006/relationships" xmlns:p="http://schemas.openxmlformats.org/presentationml/2006/main">
  <p:tag name="TIMING" val="|1.5|9.7|18.1"/>
</p:tagLst>
</file>

<file path=ppt/tags/tag19.xml><?xml version="1.0" encoding="utf-8"?>
<p:tagLst xmlns:a="http://schemas.openxmlformats.org/drawingml/2006/main" xmlns:r="http://schemas.openxmlformats.org/officeDocument/2006/relationships" xmlns:p="http://schemas.openxmlformats.org/presentationml/2006/main">
  <p:tag name="TIMING" val="|1.2|11.3|5.7"/>
</p:tagLst>
</file>

<file path=ppt/tags/tag2.xml><?xml version="1.0" encoding="utf-8"?>
<p:tagLst xmlns:a="http://schemas.openxmlformats.org/drawingml/2006/main" xmlns:r="http://schemas.openxmlformats.org/officeDocument/2006/relationships" xmlns:p="http://schemas.openxmlformats.org/presentationml/2006/main">
  <p:tag name="TIMING" val="|0.7|2.8|5.5"/>
</p:tagLst>
</file>

<file path=ppt/tags/tag20.xml><?xml version="1.0" encoding="utf-8"?>
<p:tagLst xmlns:a="http://schemas.openxmlformats.org/drawingml/2006/main" xmlns:r="http://schemas.openxmlformats.org/officeDocument/2006/relationships" xmlns:p="http://schemas.openxmlformats.org/presentationml/2006/main">
  <p:tag name="TIMING" val="|0.9|7.5|14"/>
</p:tagLst>
</file>

<file path=ppt/tags/tag21.xml><?xml version="1.0" encoding="utf-8"?>
<p:tagLst xmlns:a="http://schemas.openxmlformats.org/drawingml/2006/main" xmlns:r="http://schemas.openxmlformats.org/officeDocument/2006/relationships" xmlns:p="http://schemas.openxmlformats.org/presentationml/2006/main">
  <p:tag name="TIMING" val="|3.5|4.7|21.4|23.4"/>
</p:tagLst>
</file>

<file path=ppt/tags/tag22.xml><?xml version="1.0" encoding="utf-8"?>
<p:tagLst xmlns:a="http://schemas.openxmlformats.org/drawingml/2006/main" xmlns:r="http://schemas.openxmlformats.org/officeDocument/2006/relationships" xmlns:p="http://schemas.openxmlformats.org/presentationml/2006/main">
  <p:tag name="TIMING" val="|3.5|6|33.1"/>
</p:tagLst>
</file>

<file path=ppt/tags/tag23.xml><?xml version="1.0" encoding="utf-8"?>
<p:tagLst xmlns:a="http://schemas.openxmlformats.org/drawingml/2006/main" xmlns:r="http://schemas.openxmlformats.org/officeDocument/2006/relationships" xmlns:p="http://schemas.openxmlformats.org/presentationml/2006/main">
  <p:tag name="TIMING" val="|1.7|5.4|7|5.5|4.6"/>
</p:tagLst>
</file>

<file path=ppt/tags/tag24.xml><?xml version="1.0" encoding="utf-8"?>
<p:tagLst xmlns:a="http://schemas.openxmlformats.org/drawingml/2006/main" xmlns:r="http://schemas.openxmlformats.org/officeDocument/2006/relationships" xmlns:p="http://schemas.openxmlformats.org/presentationml/2006/main">
  <p:tag name="TIMING" val="|1.1|1|6.4|4.8|3.9|2|9.2|8.2|5.2|2.9|4.2"/>
</p:tagLst>
</file>

<file path=ppt/tags/tag25.xml><?xml version="1.0" encoding="utf-8"?>
<p:tagLst xmlns:a="http://schemas.openxmlformats.org/drawingml/2006/main" xmlns:r="http://schemas.openxmlformats.org/officeDocument/2006/relationships" xmlns:p="http://schemas.openxmlformats.org/presentationml/2006/main">
  <p:tag name="TIMING" val="|0.5|1.3"/>
</p:tagLst>
</file>

<file path=ppt/tags/tag3.xml><?xml version="1.0" encoding="utf-8"?>
<p:tagLst xmlns:a="http://schemas.openxmlformats.org/drawingml/2006/main" xmlns:r="http://schemas.openxmlformats.org/officeDocument/2006/relationships" xmlns:p="http://schemas.openxmlformats.org/presentationml/2006/main">
  <p:tag name="TIMING" val="|1.1|1.9|1.2|2.1|1.8|2.5|1.8|1.6|2.6|1.9|2.6"/>
</p:tagLst>
</file>

<file path=ppt/tags/tag4.xml><?xml version="1.0" encoding="utf-8"?>
<p:tagLst xmlns:a="http://schemas.openxmlformats.org/drawingml/2006/main" xmlns:r="http://schemas.openxmlformats.org/officeDocument/2006/relationships" xmlns:p="http://schemas.openxmlformats.org/presentationml/2006/main">
  <p:tag name="TIMING" val="|2.3|4.9|5.6"/>
</p:tagLst>
</file>

<file path=ppt/tags/tag5.xml><?xml version="1.0" encoding="utf-8"?>
<p:tagLst xmlns:a="http://schemas.openxmlformats.org/drawingml/2006/main" xmlns:r="http://schemas.openxmlformats.org/officeDocument/2006/relationships" xmlns:p="http://schemas.openxmlformats.org/presentationml/2006/main">
  <p:tag name="TIMING" val="|1.8|6.3|5.9|5.7|7.1|6.9|6.1"/>
</p:tagLst>
</file>

<file path=ppt/tags/tag6.xml><?xml version="1.0" encoding="utf-8"?>
<p:tagLst xmlns:a="http://schemas.openxmlformats.org/drawingml/2006/main" xmlns:r="http://schemas.openxmlformats.org/officeDocument/2006/relationships" xmlns:p="http://schemas.openxmlformats.org/presentationml/2006/main">
  <p:tag name="TIMING" val="|1.7|6.8"/>
</p:tagLst>
</file>

<file path=ppt/tags/tag7.xml><?xml version="1.0" encoding="utf-8"?>
<p:tagLst xmlns:a="http://schemas.openxmlformats.org/drawingml/2006/main" xmlns:r="http://schemas.openxmlformats.org/officeDocument/2006/relationships" xmlns:p="http://schemas.openxmlformats.org/presentationml/2006/main">
  <p:tag name="TIMING" val="|0.4|8.8|6.5|5.2"/>
</p:tagLst>
</file>

<file path=ppt/tags/tag8.xml><?xml version="1.0" encoding="utf-8"?>
<p:tagLst xmlns:a="http://schemas.openxmlformats.org/drawingml/2006/main" xmlns:r="http://schemas.openxmlformats.org/officeDocument/2006/relationships" xmlns:p="http://schemas.openxmlformats.org/presentationml/2006/main">
  <p:tag name="TIMING" val="|3.8|3.7|6.6"/>
</p:tagLst>
</file>

<file path=ppt/tags/tag9.xml><?xml version="1.0" encoding="utf-8"?>
<p:tagLst xmlns:a="http://schemas.openxmlformats.org/drawingml/2006/main" xmlns:r="http://schemas.openxmlformats.org/officeDocument/2006/relationships" xmlns:p="http://schemas.openxmlformats.org/presentationml/2006/main">
  <p:tag name="TIMING" val="|0.6|5.9|3.7|5.1|15.8|4.4"/>
</p:tagLst>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Network</Template>
  <TotalTime>135</TotalTime>
  <Words>1681</Words>
  <Application>Microsoft Office PowerPoint</Application>
  <PresentationFormat>On-screen Show (4:3)</PresentationFormat>
  <Paragraphs>123</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Network</vt:lpstr>
      <vt:lpstr>The Biblical View  of Nature</vt:lpstr>
      <vt:lpstr>Introduction</vt:lpstr>
      <vt:lpstr>Introduction</vt:lpstr>
      <vt:lpstr>Created</vt:lpstr>
      <vt:lpstr>Created</vt:lpstr>
      <vt:lpstr>Good</vt:lpstr>
      <vt:lpstr>Good</vt:lpstr>
      <vt:lpstr>Revelatory</vt:lpstr>
      <vt:lpstr>Revelatory</vt:lpstr>
      <vt:lpstr>Orderly/Uniform</vt:lpstr>
      <vt:lpstr>Orderly/Uniform</vt:lpstr>
      <vt:lpstr>Controlled</vt:lpstr>
      <vt:lpstr>Controlled</vt:lpstr>
      <vt:lpstr>Cursed</vt:lpstr>
      <vt:lpstr>Cursed</vt:lpstr>
      <vt:lpstr>A stewardship</vt:lpstr>
      <vt:lpstr>A stewardship</vt:lpstr>
      <vt:lpstr>Finite</vt:lpstr>
      <vt:lpstr>Finite</vt:lpstr>
      <vt:lpstr>Open</vt:lpstr>
      <vt:lpstr>Open</vt:lpstr>
      <vt:lpstr>Part of larger realm</vt:lpstr>
      <vt:lpstr>Part of larger realm</vt:lpstr>
      <vt:lpstr>Conclusion</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Biblical View  of Nature</dc:title>
  <dc:creator>rnewman</dc:creator>
  <cp:lastModifiedBy>Newman</cp:lastModifiedBy>
  <cp:revision>70</cp:revision>
  <dcterms:created xsi:type="dcterms:W3CDTF">2007-02-17T21:41:32Z</dcterms:created>
  <dcterms:modified xsi:type="dcterms:W3CDTF">2015-07-02T23:31:53Z</dcterms:modified>
</cp:coreProperties>
</file>