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1" r:id="rId4"/>
    <p:sldId id="257" r:id="rId5"/>
    <p:sldId id="262" r:id="rId6"/>
    <p:sldId id="258" r:id="rId7"/>
    <p:sldId id="263" r:id="rId8"/>
    <p:sldId id="264" r:id="rId9"/>
    <p:sldId id="259" r:id="rId10"/>
    <p:sldId id="265" r:id="rId11"/>
    <p:sldId id="260" r:id="rId12"/>
    <p:sldId id="266"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BDC6E9-BBD2-4FA9-ACE4-96463D09F992}" type="slidenum">
              <a:rPr lang="en-US"/>
              <a:pPr/>
              <a:t>‹#›</a:t>
            </a:fld>
            <a:endParaRPr lang="en-US"/>
          </a:p>
        </p:txBody>
      </p:sp>
    </p:spTree>
    <p:extLst>
      <p:ext uri="{BB962C8B-B14F-4D97-AF65-F5344CB8AC3E}">
        <p14:creationId xmlns:p14="http://schemas.microsoft.com/office/powerpoint/2010/main" val="26347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E96BD8-F156-4E07-98A1-ACFA27055199}" type="slidenum">
              <a:rPr lang="en-US"/>
              <a:pPr/>
              <a:t>‹#›</a:t>
            </a:fld>
            <a:endParaRPr lang="en-US"/>
          </a:p>
        </p:txBody>
      </p:sp>
    </p:spTree>
    <p:extLst>
      <p:ext uri="{BB962C8B-B14F-4D97-AF65-F5344CB8AC3E}">
        <p14:creationId xmlns:p14="http://schemas.microsoft.com/office/powerpoint/2010/main" val="47461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ABD474-F7FA-4206-8B02-A9FC80A1BCE1}" type="slidenum">
              <a:rPr lang="en-US"/>
              <a:pPr/>
              <a:t>‹#›</a:t>
            </a:fld>
            <a:endParaRPr lang="en-US"/>
          </a:p>
        </p:txBody>
      </p:sp>
    </p:spTree>
    <p:extLst>
      <p:ext uri="{BB962C8B-B14F-4D97-AF65-F5344CB8AC3E}">
        <p14:creationId xmlns:p14="http://schemas.microsoft.com/office/powerpoint/2010/main" val="21117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9FCF77-DF55-4C5B-926C-7DD5E0A04B07}" type="slidenum">
              <a:rPr lang="en-US"/>
              <a:pPr/>
              <a:t>‹#›</a:t>
            </a:fld>
            <a:endParaRPr lang="en-US"/>
          </a:p>
        </p:txBody>
      </p:sp>
    </p:spTree>
    <p:extLst>
      <p:ext uri="{BB962C8B-B14F-4D97-AF65-F5344CB8AC3E}">
        <p14:creationId xmlns:p14="http://schemas.microsoft.com/office/powerpoint/2010/main" val="74737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DFAFC6-1625-43DB-91C8-DBE391233EFF}" type="slidenum">
              <a:rPr lang="en-US"/>
              <a:pPr/>
              <a:t>‹#›</a:t>
            </a:fld>
            <a:endParaRPr lang="en-US"/>
          </a:p>
        </p:txBody>
      </p:sp>
    </p:spTree>
    <p:extLst>
      <p:ext uri="{BB962C8B-B14F-4D97-AF65-F5344CB8AC3E}">
        <p14:creationId xmlns:p14="http://schemas.microsoft.com/office/powerpoint/2010/main" val="341547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CFB620-6CEE-413C-B4F0-0EA7C1AE6F62}" type="slidenum">
              <a:rPr lang="en-US"/>
              <a:pPr/>
              <a:t>‹#›</a:t>
            </a:fld>
            <a:endParaRPr lang="en-US"/>
          </a:p>
        </p:txBody>
      </p:sp>
    </p:spTree>
    <p:extLst>
      <p:ext uri="{BB962C8B-B14F-4D97-AF65-F5344CB8AC3E}">
        <p14:creationId xmlns:p14="http://schemas.microsoft.com/office/powerpoint/2010/main" val="58548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4DA8D4-5512-461B-BE86-CD81991BD2F0}" type="slidenum">
              <a:rPr lang="en-US"/>
              <a:pPr/>
              <a:t>‹#›</a:t>
            </a:fld>
            <a:endParaRPr lang="en-US"/>
          </a:p>
        </p:txBody>
      </p:sp>
    </p:spTree>
    <p:extLst>
      <p:ext uri="{BB962C8B-B14F-4D97-AF65-F5344CB8AC3E}">
        <p14:creationId xmlns:p14="http://schemas.microsoft.com/office/powerpoint/2010/main" val="206528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D1A983-28B5-4547-90E0-15827E7EBD8C}" type="slidenum">
              <a:rPr lang="en-US"/>
              <a:pPr/>
              <a:t>‹#›</a:t>
            </a:fld>
            <a:endParaRPr lang="en-US"/>
          </a:p>
        </p:txBody>
      </p:sp>
    </p:spTree>
    <p:extLst>
      <p:ext uri="{BB962C8B-B14F-4D97-AF65-F5344CB8AC3E}">
        <p14:creationId xmlns:p14="http://schemas.microsoft.com/office/powerpoint/2010/main" val="376798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642DF8-D3E4-4666-9E55-401C9C89CF72}" type="slidenum">
              <a:rPr lang="en-US"/>
              <a:pPr/>
              <a:t>‹#›</a:t>
            </a:fld>
            <a:endParaRPr lang="en-US"/>
          </a:p>
        </p:txBody>
      </p:sp>
    </p:spTree>
    <p:extLst>
      <p:ext uri="{BB962C8B-B14F-4D97-AF65-F5344CB8AC3E}">
        <p14:creationId xmlns:p14="http://schemas.microsoft.com/office/powerpoint/2010/main" val="382440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BF2184-C38D-4924-A50A-C69FDBEB972A}" type="slidenum">
              <a:rPr lang="en-US"/>
              <a:pPr/>
              <a:t>‹#›</a:t>
            </a:fld>
            <a:endParaRPr lang="en-US"/>
          </a:p>
        </p:txBody>
      </p:sp>
    </p:spTree>
    <p:extLst>
      <p:ext uri="{BB962C8B-B14F-4D97-AF65-F5344CB8AC3E}">
        <p14:creationId xmlns:p14="http://schemas.microsoft.com/office/powerpoint/2010/main" val="273431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4CFD2D-927C-40D8-B4B5-4731A762F1DC}" type="slidenum">
              <a:rPr lang="en-US"/>
              <a:pPr/>
              <a:t>‹#›</a:t>
            </a:fld>
            <a:endParaRPr lang="en-US"/>
          </a:p>
        </p:txBody>
      </p:sp>
    </p:spTree>
    <p:extLst>
      <p:ext uri="{BB962C8B-B14F-4D97-AF65-F5344CB8AC3E}">
        <p14:creationId xmlns:p14="http://schemas.microsoft.com/office/powerpoint/2010/main" val="127250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8C6FDB-8FC2-4C2A-AB1B-9655C066D4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5" descr="Jamesbrothe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276475" y="228600"/>
            <a:ext cx="4591050" cy="64008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t>Avoiding Favoritism</a:t>
            </a:r>
          </a:p>
        </p:txBody>
      </p:sp>
      <p:sp>
        <p:nvSpPr>
          <p:cNvPr id="2051" name="Rectangle 3"/>
          <p:cNvSpPr>
            <a:spLocks noGrp="1" noChangeArrowheads="1"/>
          </p:cNvSpPr>
          <p:nvPr>
            <p:ph type="subTitle" idx="1"/>
          </p:nvPr>
        </p:nvSpPr>
        <p:spPr/>
        <p:txBody>
          <a:bodyPr/>
          <a:lstStyle/>
          <a:p>
            <a:r>
              <a:rPr lang="en-US"/>
              <a:t>James 2:1-13</a:t>
            </a:r>
          </a:p>
          <a:p>
            <a:r>
              <a:rPr lang="en-US" i="1"/>
              <a:t>Robert C. Newman</a:t>
            </a:r>
          </a:p>
        </p:txBody>
      </p:sp>
      <p:pic>
        <p:nvPicPr>
          <p:cNvPr id="2" name="AvoidingFavoritis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867400"/>
            <a:ext cx="609600" cy="609600"/>
          </a:xfrm>
          <a:prstGeom prst="rect">
            <a:avLst/>
          </a:prstGeom>
        </p:spPr>
      </p:pic>
    </p:spTree>
    <p:custDataLst>
      <p:tags r:id="rId1"/>
    </p:custDataLst>
  </p:cSld>
  <p:clrMapOvr>
    <a:masterClrMapping/>
  </p:clrMapOvr>
  <p:transition advClick="0" advTm="266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extLst mod="1">
    <p:ext uri="{E180D4A7-C9FB-4DFB-919C-405C955672EB}">
      <p14:showEvtLst xmlns:p14="http://schemas.microsoft.com/office/powerpoint/2010/main">
        <p14:playEvt time="0" objId="205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James 2:8-11</a:t>
            </a:r>
          </a:p>
        </p:txBody>
      </p:sp>
      <p:sp>
        <p:nvSpPr>
          <p:cNvPr id="15363" name="Rectangle 3"/>
          <p:cNvSpPr>
            <a:spLocks noGrp="1" noChangeArrowheads="1"/>
          </p:cNvSpPr>
          <p:nvPr>
            <p:ph type="body" idx="1"/>
          </p:nvPr>
        </p:nvSpPr>
        <p:spPr>
          <a:xfrm>
            <a:off x="762000" y="1524000"/>
            <a:ext cx="7467600" cy="4525963"/>
          </a:xfrm>
        </p:spPr>
        <p:txBody>
          <a:bodyPr/>
          <a:lstStyle/>
          <a:p>
            <a:r>
              <a:rPr lang="en-US"/>
              <a:t>Favoritism violates the second greatest commandment, “love your neighbor as yourself.”</a:t>
            </a:r>
          </a:p>
          <a:p>
            <a:r>
              <a:rPr lang="en-US"/>
              <a:t>The law (we suggest) is like a soap-bubble: we become a law-breaker by breaking it at any point.</a:t>
            </a:r>
          </a:p>
          <a:p>
            <a:r>
              <a:rPr lang="en-US"/>
              <a:t>Favoritism may be a middle-class, white-collar sin, but it is still a sin.</a:t>
            </a:r>
          </a:p>
        </p:txBody>
      </p:sp>
    </p:spTree>
    <p:custDataLst>
      <p:tags r:id="rId1"/>
    </p:custDataLst>
  </p:cSld>
  <p:clrMapOvr>
    <a:masterClrMapping/>
  </p:clrMapOvr>
  <p:transition advTm="565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James 2:12-13</a:t>
            </a:r>
          </a:p>
        </p:txBody>
      </p:sp>
      <p:sp>
        <p:nvSpPr>
          <p:cNvPr id="9220" name="Text Box 4"/>
          <p:cNvSpPr txBox="1">
            <a:spLocks noChangeArrowheads="1"/>
          </p:cNvSpPr>
          <p:nvPr/>
        </p:nvSpPr>
        <p:spPr bwMode="auto">
          <a:xfrm>
            <a:off x="914400" y="2057400"/>
            <a:ext cx="7315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12 (NIV) Speak and act as those who are going to be judged by the law that gives freedom, 13 because judgment without mercy will be shown to anyone who has not been merciful. Mercy triumphs over judgment! </a:t>
            </a:r>
          </a:p>
        </p:txBody>
      </p:sp>
    </p:spTree>
    <p:custDataLst>
      <p:tags r:id="rId1"/>
    </p:custDataLst>
  </p:cSld>
  <p:clrMapOvr>
    <a:masterClrMapping/>
  </p:clrMapOvr>
  <p:transition advTm="151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checkerboard(across)">
                                      <p:cBhvr>
                                        <p:cTn id="7"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James 2:12-13</a:t>
            </a:r>
          </a:p>
        </p:txBody>
      </p:sp>
      <p:sp>
        <p:nvSpPr>
          <p:cNvPr id="16387" name="Rectangle 3"/>
          <p:cNvSpPr>
            <a:spLocks noGrp="1" noChangeArrowheads="1"/>
          </p:cNvSpPr>
          <p:nvPr>
            <p:ph type="body" idx="1"/>
          </p:nvPr>
        </p:nvSpPr>
        <p:spPr/>
        <p:txBody>
          <a:bodyPr/>
          <a:lstStyle/>
          <a:p>
            <a:pPr>
              <a:lnSpc>
                <a:spcPct val="90000"/>
              </a:lnSpc>
            </a:pPr>
            <a:r>
              <a:rPr lang="en-US"/>
              <a:t>These are general statements that apply to all humans and to the final judgment that we all face when Jesus returns.</a:t>
            </a:r>
          </a:p>
          <a:p>
            <a:pPr>
              <a:lnSpc>
                <a:spcPct val="90000"/>
              </a:lnSpc>
            </a:pPr>
            <a:r>
              <a:rPr lang="en-US"/>
              <a:t>But their application here to favoritism is that we are called upon to give the poor a break, and not to assume they deserve their poverty.</a:t>
            </a:r>
          </a:p>
          <a:p>
            <a:pPr>
              <a:lnSpc>
                <a:spcPct val="90000"/>
              </a:lnSpc>
            </a:pPr>
            <a:r>
              <a:rPr lang="en-US"/>
              <a:t>If we want God to show us mercy, we need to show mercy to others.</a:t>
            </a:r>
          </a:p>
        </p:txBody>
      </p:sp>
    </p:spTree>
    <p:custDataLst>
      <p:tags r:id="rId1"/>
    </p:custDataLst>
  </p:cSld>
  <p:clrMapOvr>
    <a:masterClrMapping/>
  </p:clrMapOvr>
  <p:transition advTm="533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A Prayer</a:t>
            </a:r>
          </a:p>
        </p:txBody>
      </p:sp>
      <p:sp>
        <p:nvSpPr>
          <p:cNvPr id="17412" name="Text Box 4"/>
          <p:cNvSpPr txBox="1">
            <a:spLocks noChangeArrowheads="1"/>
          </p:cNvSpPr>
          <p:nvPr/>
        </p:nvSpPr>
        <p:spPr bwMode="auto">
          <a:xfrm>
            <a:off x="914400" y="1676400"/>
            <a:ext cx="731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Lord, forgive us of our all-too-frequent sins of bias and favoritism.  Help us to treat all people as equal in your sight, and may they be so in ours. Give us compassion for the down and out, and also for the up and out. Help us to reach out in love to all our fellow human beings, since they are all made in Your image and all need your salvation in Jesus Christ.  Amen.</a:t>
            </a:r>
          </a:p>
        </p:txBody>
      </p:sp>
    </p:spTree>
    <p:custDataLst>
      <p:tags r:id="rId1"/>
    </p:custDataLst>
  </p:cSld>
  <p:clrMapOvr>
    <a:masterClrMapping/>
  </p:clrMapOvr>
  <p:transition advTm="293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RichYoungRule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43000" y="666750"/>
            <a:ext cx="6781800" cy="5464175"/>
          </a:xfrm>
          <a:prstGeom prst="rect">
            <a:avLst/>
          </a:prstGeom>
          <a:noFill/>
          <a:extLst>
            <a:ext uri="{909E8E84-426E-40DD-AFC4-6F175D3DCCD1}">
              <a14:hiddenFill xmlns:a14="http://schemas.microsoft.com/office/drawing/2010/main">
                <a:solidFill>
                  <a:srgbClr val="FFFFFF"/>
                </a:solidFill>
              </a14:hiddenFill>
            </a:ext>
          </a:extLst>
        </p:spPr>
      </p:pic>
      <p:sp>
        <p:nvSpPr>
          <p:cNvPr id="19460" name="Rectangle 4"/>
          <p:cNvSpPr>
            <a:spLocks noGrp="1" noChangeArrowheads="1"/>
          </p:cNvSpPr>
          <p:nvPr>
            <p:ph type="ctrTitle"/>
          </p:nvPr>
        </p:nvSpPr>
        <p:spPr>
          <a:xfrm>
            <a:off x="685800" y="2514600"/>
            <a:ext cx="7772400" cy="1470025"/>
          </a:xfrm>
        </p:spPr>
        <p:txBody>
          <a:bodyPr/>
          <a:lstStyle/>
          <a:p>
            <a:r>
              <a:rPr lang="en-US"/>
              <a:t>The End</a:t>
            </a:r>
          </a:p>
        </p:txBody>
      </p:sp>
      <p:sp>
        <p:nvSpPr>
          <p:cNvPr id="19461"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243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favoritism"/>
          <p:cNvPicPr>
            <a:picLocks noChangeAspect="1" noChangeArrowheads="1"/>
          </p:cNvPicPr>
          <p:nvPr/>
        </p:nvPicPr>
        <p:blipFill>
          <a:blip r:embed="rId3">
            <a:extLst>
              <a:ext uri="{28A0092B-C50C-407E-A947-70E740481C1C}">
                <a14:useLocalDpi xmlns:a14="http://schemas.microsoft.com/office/drawing/2010/main" val="0"/>
              </a:ext>
            </a:extLst>
          </a:blip>
          <a:srcRect b="13252"/>
          <a:stretch>
            <a:fillRect/>
          </a:stretch>
        </p:blipFill>
        <p:spPr bwMode="auto">
          <a:xfrm>
            <a:off x="1828800" y="457200"/>
            <a:ext cx="5516563" cy="609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29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Favoritism or Bias</a:t>
            </a:r>
          </a:p>
        </p:txBody>
      </p:sp>
      <p:sp>
        <p:nvSpPr>
          <p:cNvPr id="11267" name="Rectangle 3"/>
          <p:cNvSpPr>
            <a:spLocks noGrp="1" noChangeArrowheads="1"/>
          </p:cNvSpPr>
          <p:nvPr>
            <p:ph type="body" idx="1"/>
          </p:nvPr>
        </p:nvSpPr>
        <p:spPr/>
        <p:txBody>
          <a:bodyPr/>
          <a:lstStyle/>
          <a:p>
            <a:r>
              <a:rPr lang="en-US" sz="2800"/>
              <a:t>Favoritism – showing special favor; partiality</a:t>
            </a:r>
          </a:p>
          <a:p>
            <a:r>
              <a:rPr lang="en-US" sz="2800"/>
              <a:t>Bias – personal distortion of judgment; prejudice</a:t>
            </a:r>
          </a:p>
          <a:p>
            <a:r>
              <a:rPr lang="en-US" sz="2800"/>
              <a:t>This vice is very common in our society; it has probably been so throughout human history.</a:t>
            </a:r>
          </a:p>
          <a:p>
            <a:r>
              <a:rPr lang="en-US" sz="2800"/>
              <a:t>James gives us some insight into overcoming this problem in our own lives.</a:t>
            </a:r>
          </a:p>
          <a:p>
            <a:r>
              <a:rPr lang="en-US" sz="2800"/>
              <a:t>Let’s look at James 2:1-13.  </a:t>
            </a:r>
          </a:p>
          <a:p>
            <a:r>
              <a:rPr lang="en-US" sz="2800"/>
              <a:t>We will look at it section by section.</a:t>
            </a:r>
          </a:p>
        </p:txBody>
      </p:sp>
    </p:spTree>
    <p:custDataLst>
      <p:tags r:id="rId1"/>
    </p:custDataLst>
  </p:cSld>
  <p:clrMapOvr>
    <a:masterClrMapping/>
  </p:clrMapOvr>
  <p:transition advTm="310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James 2:1-4</a:t>
            </a:r>
          </a:p>
        </p:txBody>
      </p:sp>
      <p:sp>
        <p:nvSpPr>
          <p:cNvPr id="3076" name="Text Box 4"/>
          <p:cNvSpPr txBox="1">
            <a:spLocks noChangeArrowheads="1"/>
          </p:cNvSpPr>
          <p:nvPr/>
        </p:nvSpPr>
        <p:spPr bwMode="auto">
          <a:xfrm>
            <a:off x="914400" y="1447800"/>
            <a:ext cx="7696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1 (NIV) My brothers, as believers in our glorious Lord Jesus Christ, don't show favoritism. 2 Suppose a man comes into your meeting wearing a gold ring and fine clothes, and a poor man in shabby clothes also comes in. 3 If you show special attention to the man wearing fine clothes and say, "Here's a good seat for you," but say to the poor man, "You stand there" or "Sit on the floor by my feet," 4 have you not discriminated among yourselves and become judges with evil thoughts? </a:t>
            </a:r>
          </a:p>
        </p:txBody>
      </p:sp>
    </p:spTree>
    <p:custDataLst>
      <p:tags r:id="rId1"/>
    </p:custDataLst>
  </p:cSld>
  <p:clrMapOvr>
    <a:masterClrMapping/>
  </p:clrMapOvr>
  <p:transition advTm="314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James 2:1-4</a:t>
            </a:r>
          </a:p>
        </p:txBody>
      </p:sp>
      <p:sp>
        <p:nvSpPr>
          <p:cNvPr id="12291" name="Rectangle 3"/>
          <p:cNvSpPr>
            <a:spLocks noGrp="1" noChangeArrowheads="1"/>
          </p:cNvSpPr>
          <p:nvPr>
            <p:ph type="body" idx="1"/>
          </p:nvPr>
        </p:nvSpPr>
        <p:spPr/>
        <p:txBody>
          <a:bodyPr/>
          <a:lstStyle/>
          <a:p>
            <a:pPr>
              <a:lnSpc>
                <a:spcPct val="90000"/>
              </a:lnSpc>
            </a:pPr>
            <a:r>
              <a:rPr lang="en-US"/>
              <a:t>Favoritism is inconsistent with Christianity.</a:t>
            </a:r>
          </a:p>
          <a:p>
            <a:pPr>
              <a:lnSpc>
                <a:spcPct val="90000"/>
              </a:lnSpc>
            </a:pPr>
            <a:r>
              <a:rPr lang="en-US"/>
              <a:t>James’ example is a very common one: bias against poor people.</a:t>
            </a:r>
          </a:p>
          <a:p>
            <a:pPr>
              <a:lnSpc>
                <a:spcPct val="90000"/>
              </a:lnSpc>
            </a:pPr>
            <a:r>
              <a:rPr lang="en-US"/>
              <a:t>This bias implies rich people are more worthy of our attention; it suggests we think poor people get what they deserve.</a:t>
            </a:r>
          </a:p>
          <a:p>
            <a:pPr>
              <a:lnSpc>
                <a:spcPct val="90000"/>
              </a:lnSpc>
            </a:pPr>
            <a:r>
              <a:rPr lang="en-US"/>
              <a:t>Sometimes they do.  But we are making a prejudgment, i.e., showing prejudice.</a:t>
            </a:r>
          </a:p>
          <a:p>
            <a:pPr>
              <a:lnSpc>
                <a:spcPct val="90000"/>
              </a:lnSpc>
            </a:pPr>
            <a:r>
              <a:rPr lang="en-US"/>
              <a:t>See my PP talk “The Church &amp; the Poor.”</a:t>
            </a:r>
          </a:p>
        </p:txBody>
      </p:sp>
    </p:spTree>
    <p:custDataLst>
      <p:tags r:id="rId1"/>
    </p:custDataLst>
  </p:cSld>
  <p:clrMapOvr>
    <a:masterClrMapping/>
  </p:clrMapOvr>
  <p:transition advTm="496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James 2:5-7</a:t>
            </a:r>
          </a:p>
        </p:txBody>
      </p:sp>
      <p:sp>
        <p:nvSpPr>
          <p:cNvPr id="5124" name="Text Box 4"/>
          <p:cNvSpPr txBox="1">
            <a:spLocks noChangeArrowheads="1"/>
          </p:cNvSpPr>
          <p:nvPr/>
        </p:nvSpPr>
        <p:spPr bwMode="auto">
          <a:xfrm>
            <a:off x="914400" y="16002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5 (NIV) Listen, my dear brothers: Has not God chosen those who are poor in the eyes of the world to be rich in faith and to inherit the kingdom he promised those who love him? 6 But you have insulted the poor. Is it not the rich who are exploiting you? Are they not the ones who are dragging you into court? 7 Are they not the ones who are slandering the noble name of him to whom you belong? </a:t>
            </a:r>
          </a:p>
        </p:txBody>
      </p:sp>
    </p:spTree>
    <p:custDataLst>
      <p:tags r:id="rId1"/>
    </p:custDataLst>
  </p:cSld>
  <p:clrMapOvr>
    <a:masterClrMapping/>
  </p:clrMapOvr>
  <p:transition advTm="282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James 2:5-7</a:t>
            </a:r>
          </a:p>
        </p:txBody>
      </p:sp>
      <p:sp>
        <p:nvSpPr>
          <p:cNvPr id="13315" name="Rectangle 3"/>
          <p:cNvSpPr>
            <a:spLocks noGrp="1" noChangeArrowheads="1"/>
          </p:cNvSpPr>
          <p:nvPr>
            <p:ph type="body" idx="1"/>
          </p:nvPr>
        </p:nvSpPr>
        <p:spPr/>
        <p:txBody>
          <a:bodyPr/>
          <a:lstStyle/>
          <a:p>
            <a:pPr>
              <a:lnSpc>
                <a:spcPct val="90000"/>
              </a:lnSpc>
            </a:pPr>
            <a:r>
              <a:rPr lang="en-US"/>
              <a:t>James reminds us of Jesus’ beatitude:</a:t>
            </a:r>
          </a:p>
          <a:p>
            <a:pPr lvl="1">
              <a:lnSpc>
                <a:spcPct val="90000"/>
              </a:lnSpc>
            </a:pPr>
            <a:r>
              <a:rPr lang="en-US"/>
              <a:t>Luke 6:20 (NIV) Looking at his disciples, he said: "Blessed are you who are poor, for yours is the kingdom of God.</a:t>
            </a:r>
          </a:p>
          <a:p>
            <a:pPr>
              <a:lnSpc>
                <a:spcPct val="90000"/>
              </a:lnSpc>
            </a:pPr>
            <a:r>
              <a:rPr lang="en-US"/>
              <a:t>You have insulted the poor by your prejudice.</a:t>
            </a:r>
          </a:p>
          <a:p>
            <a:pPr>
              <a:lnSpc>
                <a:spcPct val="90000"/>
              </a:lnSpc>
            </a:pPr>
            <a:r>
              <a:rPr lang="en-US"/>
              <a:t>If anything, it is the rich who tend to exploit you, sue you, and slander the name of Jesus.</a:t>
            </a:r>
          </a:p>
          <a:p>
            <a:pPr>
              <a:lnSpc>
                <a:spcPct val="90000"/>
              </a:lnSpc>
            </a:pPr>
            <a:endParaRPr lang="en-US"/>
          </a:p>
        </p:txBody>
      </p:sp>
    </p:spTree>
    <p:custDataLst>
      <p:tags r:id="rId1"/>
    </p:custDataLst>
  </p:cSld>
  <p:clrMapOvr>
    <a:masterClrMapping/>
  </p:clrMapOvr>
  <p:transition advTm="271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James 2:5-7</a:t>
            </a:r>
          </a:p>
        </p:txBody>
      </p:sp>
      <p:sp>
        <p:nvSpPr>
          <p:cNvPr id="14339" name="Rectangle 3"/>
          <p:cNvSpPr>
            <a:spLocks noGrp="1" noChangeArrowheads="1"/>
          </p:cNvSpPr>
          <p:nvPr>
            <p:ph type="body" idx="1"/>
          </p:nvPr>
        </p:nvSpPr>
        <p:spPr/>
        <p:txBody>
          <a:bodyPr/>
          <a:lstStyle/>
          <a:p>
            <a:pPr>
              <a:lnSpc>
                <a:spcPct val="90000"/>
              </a:lnSpc>
            </a:pPr>
            <a:r>
              <a:rPr lang="en-US"/>
              <a:t>This (by the way) is no warrant for bias against the rich, as is common in socialism &amp; characteristic of communism.</a:t>
            </a:r>
          </a:p>
          <a:p>
            <a:pPr lvl="1">
              <a:lnSpc>
                <a:spcPct val="90000"/>
              </a:lnSpc>
            </a:pPr>
            <a:r>
              <a:rPr lang="en-US"/>
              <a:t>Exodus 23:2-3: (NIV) "Do not follow the crowd in doing wrong. When you give testimony in a lawsuit, do not pervert justice by siding with the crowd, 3 and do not show favoritism to a poor man in his lawsuit. </a:t>
            </a:r>
          </a:p>
          <a:p>
            <a:pPr>
              <a:lnSpc>
                <a:spcPct val="90000"/>
              </a:lnSpc>
            </a:pPr>
            <a:r>
              <a:rPr lang="en-US"/>
              <a:t>As Jesus points out, it is hard for the rich to enter God’s kingdom.</a:t>
            </a:r>
          </a:p>
        </p:txBody>
      </p:sp>
    </p:spTree>
    <p:custDataLst>
      <p:tags r:id="rId1"/>
    </p:custDataLst>
  </p:cSld>
  <p:clrMapOvr>
    <a:masterClrMapping/>
  </p:clrMapOvr>
  <p:transition advTm="744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James 2:8-11</a:t>
            </a:r>
          </a:p>
        </p:txBody>
      </p:sp>
      <p:sp>
        <p:nvSpPr>
          <p:cNvPr id="7172" name="Text Box 4"/>
          <p:cNvSpPr txBox="1">
            <a:spLocks noChangeArrowheads="1"/>
          </p:cNvSpPr>
          <p:nvPr/>
        </p:nvSpPr>
        <p:spPr bwMode="auto">
          <a:xfrm>
            <a:off x="914400" y="1524000"/>
            <a:ext cx="7315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8 (NIV) If you really keep the royal law found in Scripture, "Love your neighbor as yourself," you are doing right. 9 But if you show favoritism, you sin and are convicted by the law as lawbreakers. 10 For whoever keeps the whole law and yet stumbles at just one point is guilty of breaking all of it. 11 For he who said, "Do not commit adultery," also said, "Do not murder." If you do not commit adultery but do commit murder, you have become a lawbreaker.</a:t>
            </a:r>
            <a:r>
              <a:rPr lang="en-US" sz="2400"/>
              <a:t> </a:t>
            </a:r>
          </a:p>
        </p:txBody>
      </p:sp>
    </p:spTree>
    <p:custDataLst>
      <p:tags r:id="rId1"/>
    </p:custDataLst>
  </p:cSld>
  <p:clrMapOvr>
    <a:masterClrMapping/>
  </p:clrMapOvr>
  <p:transition advTm="294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3|3.1"/>
</p:tagLst>
</file>

<file path=ppt/tags/tag10.xml><?xml version="1.0" encoding="utf-8"?>
<p:tagLst xmlns:a="http://schemas.openxmlformats.org/drawingml/2006/main" xmlns:r="http://schemas.openxmlformats.org/officeDocument/2006/relationships" xmlns:p="http://schemas.openxmlformats.org/presentationml/2006/main">
  <p:tag name="TIMING" val="|0.3|30.7|16.8"/>
</p:tagLst>
</file>

<file path=ppt/tags/tag11.xml><?xml version="1.0" encoding="utf-8"?>
<p:tagLst xmlns:a="http://schemas.openxmlformats.org/drawingml/2006/main" xmlns:r="http://schemas.openxmlformats.org/officeDocument/2006/relationships" xmlns:p="http://schemas.openxmlformats.org/presentationml/2006/main">
  <p:tag name="TIMING" val="|1.7"/>
</p:tagLst>
</file>

<file path=ppt/tags/tag12.xml><?xml version="1.0" encoding="utf-8"?>
<p:tagLst xmlns:a="http://schemas.openxmlformats.org/drawingml/2006/main" xmlns:r="http://schemas.openxmlformats.org/officeDocument/2006/relationships" xmlns:p="http://schemas.openxmlformats.org/presentationml/2006/main">
  <p:tag name="TIMING" val="|0.3|27.8|18"/>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14.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1.8|3.8|6.9|8.2|3.3|4.5"/>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0.5|5.3|6.6|8.2|16.5"/>
</p:tagLst>
</file>

<file path=ppt/tags/tag6.xml><?xml version="1.0" encoding="utf-8"?>
<p:tagLst xmlns:a="http://schemas.openxmlformats.org/drawingml/2006/main" xmlns:r="http://schemas.openxmlformats.org/officeDocument/2006/relationships" xmlns:p="http://schemas.openxmlformats.org/presentationml/2006/main">
  <p:tag name="TIMING" val="|1.7"/>
</p:tagLst>
</file>

<file path=ppt/tags/tag7.xml><?xml version="1.0" encoding="utf-8"?>
<p:tagLst xmlns:a="http://schemas.openxmlformats.org/drawingml/2006/main" xmlns:r="http://schemas.openxmlformats.org/officeDocument/2006/relationships" xmlns:p="http://schemas.openxmlformats.org/presentationml/2006/main">
  <p:tag name="TIMING" val="|0.8|3.9|8.6|3.8"/>
</p:tagLst>
</file>

<file path=ppt/tags/tag8.xml><?xml version="1.0" encoding="utf-8"?>
<p:tagLst xmlns:a="http://schemas.openxmlformats.org/drawingml/2006/main" xmlns:r="http://schemas.openxmlformats.org/officeDocument/2006/relationships" xmlns:p="http://schemas.openxmlformats.org/presentationml/2006/main">
  <p:tag name="TIMING" val="|0.6|8.2|25.1"/>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TotalTime>
  <Words>868</Words>
  <Application>Microsoft Office PowerPoint</Application>
  <PresentationFormat>On-screen Show (4:3)</PresentationFormat>
  <Paragraphs>44</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Avoiding Favoritism</vt:lpstr>
      <vt:lpstr>PowerPoint Presentation</vt:lpstr>
      <vt:lpstr>Favoritism or Bias</vt:lpstr>
      <vt:lpstr>James 2:1-4</vt:lpstr>
      <vt:lpstr>James 2:1-4</vt:lpstr>
      <vt:lpstr>James 2:5-7</vt:lpstr>
      <vt:lpstr>James 2:5-7</vt:lpstr>
      <vt:lpstr>James 2:5-7</vt:lpstr>
      <vt:lpstr>James 2:8-11</vt:lpstr>
      <vt:lpstr>James 2:8-11</vt:lpstr>
      <vt:lpstr>James 2:12-13</vt:lpstr>
      <vt:lpstr>James 2:12-13</vt:lpstr>
      <vt:lpstr>A Prayer</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Favoritism</dc:title>
  <dc:creator>rnewman</dc:creator>
  <cp:lastModifiedBy>Newman</cp:lastModifiedBy>
  <cp:revision>54</cp:revision>
  <dcterms:created xsi:type="dcterms:W3CDTF">2011-05-07T14:21:53Z</dcterms:created>
  <dcterms:modified xsi:type="dcterms:W3CDTF">2015-07-02T23:01:56Z</dcterms:modified>
</cp:coreProperties>
</file>