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6"/>
  </p:handoutMasterIdLst>
  <p:sldIdLst>
    <p:sldId id="256" r:id="rId2"/>
    <p:sldId id="257" r:id="rId3"/>
    <p:sldId id="258" r:id="rId4"/>
    <p:sldId id="274" r:id="rId5"/>
    <p:sldId id="275" r:id="rId6"/>
    <p:sldId id="276" r:id="rId7"/>
    <p:sldId id="259" r:id="rId8"/>
    <p:sldId id="277" r:id="rId9"/>
    <p:sldId id="278" r:id="rId10"/>
    <p:sldId id="279" r:id="rId11"/>
    <p:sldId id="260" r:id="rId12"/>
    <p:sldId id="280" r:id="rId13"/>
    <p:sldId id="281" r:id="rId14"/>
    <p:sldId id="261" r:id="rId15"/>
    <p:sldId id="282" r:id="rId16"/>
    <p:sldId id="283" r:id="rId17"/>
    <p:sldId id="262" r:id="rId18"/>
    <p:sldId id="284" r:id="rId19"/>
    <p:sldId id="285" r:id="rId20"/>
    <p:sldId id="263" r:id="rId21"/>
    <p:sldId id="286" r:id="rId22"/>
    <p:sldId id="287" r:id="rId23"/>
    <p:sldId id="264" r:id="rId24"/>
    <p:sldId id="288" r:id="rId25"/>
    <p:sldId id="289" r:id="rId26"/>
    <p:sldId id="290" r:id="rId27"/>
    <p:sldId id="265" r:id="rId28"/>
    <p:sldId id="291" r:id="rId29"/>
    <p:sldId id="292" r:id="rId30"/>
    <p:sldId id="293" r:id="rId31"/>
    <p:sldId id="294" r:id="rId32"/>
    <p:sldId id="266" r:id="rId33"/>
    <p:sldId id="295" r:id="rId34"/>
    <p:sldId id="296" r:id="rId35"/>
    <p:sldId id="267" r:id="rId36"/>
    <p:sldId id="297" r:id="rId37"/>
    <p:sldId id="298" r:id="rId38"/>
    <p:sldId id="268" r:id="rId39"/>
    <p:sldId id="299" r:id="rId40"/>
    <p:sldId id="300" r:id="rId41"/>
    <p:sldId id="301" r:id="rId42"/>
    <p:sldId id="269" r:id="rId43"/>
    <p:sldId id="302" r:id="rId44"/>
    <p:sldId id="303" r:id="rId45"/>
    <p:sldId id="270" r:id="rId46"/>
    <p:sldId id="304" r:id="rId47"/>
    <p:sldId id="271" r:id="rId48"/>
    <p:sldId id="305" r:id="rId49"/>
    <p:sldId id="306" r:id="rId50"/>
    <p:sldId id="307" r:id="rId51"/>
    <p:sldId id="308" r:id="rId52"/>
    <p:sldId id="272" r:id="rId53"/>
    <p:sldId id="309" r:id="rId54"/>
    <p:sldId id="273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237A03C-5EFB-47FB-8B67-C5FCE56404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93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616F4-3CEE-4980-90B1-E9E933700A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82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955BD-91C7-4C2D-9951-6434E2C162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09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2F20E-2EAA-4F83-A910-E7414E1FF2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23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1680BE0-12F1-432B-BB8D-50FB7A4C36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66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E450C-94A4-49BA-9329-952ACEB4F1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4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768BF-BB9E-4CBC-81C0-9C2121CDBC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BAFE5-801D-4030-AF09-A03E0C3026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0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9E79-72A5-4325-B9F1-49C49EDC8D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5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2722D-D22C-4B0E-974B-7D57D9E1E6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79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DFDF92-79C9-402E-89C2-90CAC3A4F5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98B62-6CA3-4BAB-83EA-F2A72AC1A9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730DD-46DF-4666-A570-915E3D86A0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3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C59554-AE16-4749-BACD-F618C2AA84F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w-lgfla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44600"/>
            <a:ext cx="64770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/>
              <a:t>2009</a:t>
            </a:r>
            <a:br>
              <a:rPr lang="en-US" sz="6600"/>
            </a:br>
            <a:r>
              <a:rPr lang="en-US" sz="6600"/>
              <a:t>Taiwan Trip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/>
          <a:p>
            <a:r>
              <a:rPr lang="en-US"/>
              <a:t>Robert C. Newman</a:t>
            </a:r>
          </a:p>
        </p:txBody>
      </p:sp>
      <p:pic>
        <p:nvPicPr>
          <p:cNvPr id="2" name="2009Taiwan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8740" y="564263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26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  <p:extLst mod="1">
    <p:ext uri="{E180D4A7-C9FB-4DFB-919C-405C955672EB}">
      <p14:showEvtLst xmlns:p14="http://schemas.microsoft.com/office/powerpoint/2010/main">
        <p14:playEvt time="0" objId="205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2009_0515_080105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2009_0515_183550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733425"/>
            <a:ext cx="848995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8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Saturday, May 16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Breakfast at Starbucks near Taipei 101 with Ken &amp; Lillian Huang &amp; kids</a:t>
            </a:r>
          </a:p>
          <a:p>
            <a:r>
              <a:rPr lang="en-US"/>
              <a:t>Up to top of Taipei 101, then the tallest building in the world</a:t>
            </a:r>
          </a:p>
          <a:p>
            <a:r>
              <a:rPr lang="en-US"/>
              <a:t>To Taipei RR station to get tickets for Taichung trip next week</a:t>
            </a:r>
          </a:p>
          <a:p>
            <a:r>
              <a:rPr lang="en-US"/>
              <a:t>Dinner at Cuckoo Café near seminary</a:t>
            </a:r>
          </a:p>
        </p:txBody>
      </p:sp>
    </p:spTree>
    <p:custDataLst>
      <p:tags r:id="rId1"/>
    </p:custDataLst>
  </p:cSld>
  <p:clrMapOvr>
    <a:masterClrMapping/>
  </p:clrMapOvr>
  <p:transition advTm="426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2009_0515_200817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2009_0515_200831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672512" cy="6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4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2009_0515_193215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638800" y="2057400"/>
            <a:ext cx="28956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/>
              <a:t>Taipei 101</a:t>
            </a:r>
          </a:p>
        </p:txBody>
      </p:sp>
      <p:pic>
        <p:nvPicPr>
          <p:cNvPr id="33798" name="Picture 6" descr="2009_0515_223626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708025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3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Sunday, May 17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Xindian by rapid transit, then by car to Hua Cheng Covenant Church</a:t>
            </a:r>
          </a:p>
          <a:p>
            <a:r>
              <a:rPr lang="en-US"/>
              <a:t>Wright preaches in Mandarin on Ephesians 5:20</a:t>
            </a:r>
          </a:p>
          <a:p>
            <a:r>
              <a:rPr lang="en-US"/>
              <a:t>Lunch at church, speaking with various members</a:t>
            </a:r>
          </a:p>
          <a:p>
            <a:r>
              <a:rPr lang="en-US"/>
              <a:t>Dinner in room at seminary with Jason &amp; Christie Truell and children</a:t>
            </a:r>
          </a:p>
        </p:txBody>
      </p:sp>
    </p:spTree>
    <p:custDataLst>
      <p:tags r:id="rId1"/>
    </p:custDataLst>
  </p:cSld>
  <p:clrMapOvr>
    <a:masterClrMapping/>
  </p:clrMapOvr>
  <p:transition advTm="42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2009_0516_200757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2009_0516_210902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672512" cy="6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8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2009_0516_231222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2009_0516_234833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672512" cy="6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86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Monday, May 18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Tour of Far East Broadcasting Co Taiwan by Director Philip Chen</a:t>
            </a:r>
          </a:p>
          <a:p>
            <a:r>
              <a:rPr lang="en-US"/>
              <a:t>Lunch at Cottonfields Restaurant with Michael &amp; Hong Chao, recent grad of CES and former schoolteacher, now working at New Birth Church</a:t>
            </a:r>
          </a:p>
          <a:p>
            <a:r>
              <a:rPr lang="en-US"/>
              <a:t>Time with David Wei, Prof of NT at CES</a:t>
            </a:r>
          </a:p>
          <a:p>
            <a:r>
              <a:rPr lang="en-US"/>
              <a:t>Dinner at Peking Restaurant</a:t>
            </a:r>
          </a:p>
        </p:txBody>
      </p:sp>
    </p:spTree>
    <p:custDataLst>
      <p:tags r:id="rId1"/>
    </p:custDataLst>
  </p:cSld>
  <p:clrMapOvr>
    <a:masterClrMapping/>
  </p:clrMapOvr>
  <p:transition advTm="54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2009_0517_221842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2009_0518_000822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672512" cy="6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23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2009_0518_061737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627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Trip to Taiwan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Our trip lasted from May 14 to 28.</a:t>
            </a:r>
          </a:p>
          <a:p>
            <a:pPr>
              <a:lnSpc>
                <a:spcPct val="90000"/>
              </a:lnSpc>
            </a:pPr>
            <a:r>
              <a:rPr lang="en-US" sz="2800"/>
              <a:t>We were mostly in Taipei, with four days in Taichung.</a:t>
            </a:r>
          </a:p>
          <a:p>
            <a:pPr>
              <a:lnSpc>
                <a:spcPct val="90000"/>
              </a:lnSpc>
            </a:pPr>
            <a:r>
              <a:rPr lang="en-US" sz="2800"/>
              <a:t>I was accompanied by Lee Copeland, and we were led by Wright Doyle, who was already in Taiwan.</a:t>
            </a:r>
          </a:p>
          <a:p>
            <a:pPr>
              <a:lnSpc>
                <a:spcPct val="90000"/>
              </a:lnSpc>
            </a:pPr>
            <a:r>
              <a:rPr lang="en-US" sz="2800"/>
              <a:t>Purposes: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Survey religious situation in Taiwan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Speaking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Sightseeing</a:t>
            </a:r>
          </a:p>
        </p:txBody>
      </p:sp>
    </p:spTree>
    <p:custDataLst>
      <p:tags r:id="rId1"/>
    </p:custDataLst>
  </p:cSld>
  <p:clrMapOvr>
    <a:masterClrMapping/>
  </p:clrMapOvr>
  <p:transition advTm="30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Tuesday, May 19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Meeting with Wesley Hu, Prof of OT and my translator for my talk on Thursday</a:t>
            </a:r>
          </a:p>
          <a:p>
            <a:r>
              <a:rPr lang="en-US"/>
              <a:t>Out for walk</a:t>
            </a:r>
          </a:p>
          <a:p>
            <a:r>
              <a:rPr lang="en-US"/>
              <a:t>Visit to Chang Kai-shek Memorial, walk thru park there</a:t>
            </a:r>
          </a:p>
          <a:p>
            <a:r>
              <a:rPr lang="en-US"/>
              <a:t>Dinner in room</a:t>
            </a:r>
          </a:p>
          <a:p>
            <a:r>
              <a:rPr lang="en-US"/>
              <a:t>Prayer time with Truells</a:t>
            </a:r>
          </a:p>
        </p:txBody>
      </p:sp>
    </p:spTree>
    <p:custDataLst>
      <p:tags r:id="rId1"/>
    </p:custDataLst>
  </p:cSld>
  <p:clrMapOvr>
    <a:masterClrMapping/>
  </p:clrMapOvr>
  <p:transition advTm="301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2009_0519_015358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2009_0519_020419AA"/>
          <p:cNvPicPr>
            <a:picLocks noChangeAspect="1" noChangeArrowheads="1"/>
          </p:cNvPicPr>
          <p:nvPr/>
        </p:nvPicPr>
        <p:blipFill>
          <a:blip r:embed="rId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1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2009_0519_021638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2009_0519_020607AA"/>
          <p:cNvPicPr>
            <a:picLocks noChangeAspect="1" noChangeArrowheads="1"/>
          </p:cNvPicPr>
          <p:nvPr/>
        </p:nvPicPr>
        <p:blipFill>
          <a:blip r:embed="rId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672512" cy="6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2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Wednesday, May 20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Wright preaching in Mandarin at CES chapel</a:t>
            </a:r>
          </a:p>
          <a:p>
            <a:r>
              <a:rPr lang="en-US"/>
              <a:t>Lunch at CES with faculty</a:t>
            </a:r>
          </a:p>
          <a:p>
            <a:r>
              <a:rPr lang="en-US"/>
              <a:t>Visit to Grand Hotel, fruit tea &amp; cookies with live music</a:t>
            </a:r>
          </a:p>
          <a:p>
            <a:r>
              <a:rPr lang="en-US"/>
              <a:t>Dinner in apartment</a:t>
            </a:r>
          </a:p>
          <a:p>
            <a:r>
              <a:rPr lang="en-US"/>
              <a:t>Time of prayer with Truells</a:t>
            </a:r>
          </a:p>
        </p:txBody>
      </p:sp>
    </p:spTree>
    <p:custDataLst>
      <p:tags r:id="rId1"/>
    </p:custDataLst>
  </p:cSld>
  <p:clrMapOvr>
    <a:masterClrMapping/>
  </p:clrMapOvr>
  <p:transition advTm="36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2009_0519_195336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2009_0519_215009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83820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3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2009_0520_031139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059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2009_0520_031624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708025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0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2009_0520_033607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2009_0520_045413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95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Thursday, May 21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Meeting with Andrew Butler, CES faculty, former director of OMF</a:t>
            </a:r>
          </a:p>
          <a:p>
            <a:pPr>
              <a:lnSpc>
                <a:spcPct val="90000"/>
              </a:lnSpc>
            </a:pPr>
            <a:r>
              <a:rPr lang="en-US"/>
              <a:t>I give my PP talk “Another Jesus” in CES chapel</a:t>
            </a:r>
          </a:p>
          <a:p>
            <a:pPr>
              <a:lnSpc>
                <a:spcPct val="90000"/>
              </a:lnSpc>
            </a:pPr>
            <a:r>
              <a:rPr lang="en-US"/>
              <a:t>Afternoon free</a:t>
            </a:r>
          </a:p>
          <a:p>
            <a:pPr>
              <a:lnSpc>
                <a:spcPct val="90000"/>
              </a:lnSpc>
            </a:pPr>
            <a:r>
              <a:rPr lang="en-US"/>
              <a:t>Depart Taipei 7:15 by rail</a:t>
            </a:r>
          </a:p>
          <a:p>
            <a:pPr>
              <a:lnSpc>
                <a:spcPct val="90000"/>
              </a:lnSpc>
            </a:pPr>
            <a:r>
              <a:rPr lang="en-US"/>
              <a:t>Arrive Taichung 9:31</a:t>
            </a:r>
          </a:p>
          <a:p>
            <a:pPr>
              <a:lnSpc>
                <a:spcPct val="90000"/>
              </a:lnSpc>
            </a:pPr>
            <a:r>
              <a:rPr lang="en-US"/>
              <a:t>Arrive Ren Meei Hotel 9:45 (for four nights)</a:t>
            </a:r>
          </a:p>
        </p:txBody>
      </p:sp>
    </p:spTree>
    <p:custDataLst>
      <p:tags r:id="rId1"/>
    </p:custDataLst>
  </p:cSld>
  <p:clrMapOvr>
    <a:masterClrMapping/>
  </p:clrMapOvr>
  <p:transition advTm="37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2009_0520_203239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486400" y="1066800"/>
            <a:ext cx="3124200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Andrew Butler, CES Faculty, former director of OMF</a:t>
            </a:r>
          </a:p>
        </p:txBody>
      </p:sp>
    </p:spTree>
  </p:cSld>
  <p:clrMapOvr>
    <a:masterClrMapping/>
  </p:clrMapOvr>
  <p:transition advTm="105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WolfinSheeps"/>
          <p:cNvPicPr>
            <a:picLocks noChangeAspect="1" noChangeArrowheads="1"/>
          </p:cNvPicPr>
          <p:nvPr/>
        </p:nvPicPr>
        <p:blipFill>
          <a:blip r:embed="rId3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77863"/>
            <a:ext cx="8001000" cy="544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1">
                <a:latin typeface="Tahoma" pitchFamily="34" charset="0"/>
              </a:rPr>
              <a:t>Another Jesus?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False Messiahs Then &amp; Now</a:t>
            </a:r>
          </a:p>
          <a:p>
            <a:r>
              <a:rPr lang="en-US" i="1"/>
              <a:t>Robert C. Newman</a:t>
            </a:r>
          </a:p>
        </p:txBody>
      </p:sp>
    </p:spTree>
    <p:custDataLst>
      <p:tags r:id="rId1"/>
    </p:custDataLst>
  </p:cSld>
  <p:clrMapOvr>
    <a:masterClrMapping/>
  </p:clrMapOvr>
  <p:transition advTm="245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4506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Companions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 Wright Doyle</a:t>
            </a:r>
          </a:p>
          <a:p>
            <a:pPr lvl="1"/>
            <a:r>
              <a:rPr lang="en-US"/>
              <a:t>Director of China Institute and Global China Center</a:t>
            </a:r>
          </a:p>
          <a:p>
            <a:pPr lvl="1"/>
            <a:r>
              <a:rPr lang="en-US"/>
              <a:t>Fluent in Mandarin Chinese</a:t>
            </a:r>
          </a:p>
          <a:p>
            <a:pPr lvl="1"/>
            <a:r>
              <a:rPr lang="en-US"/>
              <a:t>Taught for many years in Taiwan</a:t>
            </a:r>
          </a:p>
          <a:p>
            <a:r>
              <a:rPr lang="en-US"/>
              <a:t>Rev Lee Copeland</a:t>
            </a:r>
          </a:p>
          <a:p>
            <a:pPr lvl="1"/>
            <a:r>
              <a:rPr lang="en-US"/>
              <a:t>Member of Wright’s board</a:t>
            </a:r>
          </a:p>
          <a:p>
            <a:pPr lvl="1"/>
            <a:r>
              <a:rPr lang="en-US"/>
              <a:t>Pastor of Faith Bible Fellowship, Farmville, VA</a:t>
            </a:r>
          </a:p>
          <a:p>
            <a:pPr lvl="1"/>
            <a:endParaRPr lang="en-US"/>
          </a:p>
        </p:txBody>
      </p:sp>
    </p:spTree>
    <p:custDataLst>
      <p:tags r:id="rId1"/>
    </p:custDataLst>
  </p:cSld>
  <p:clrMapOvr>
    <a:masterClrMapping/>
  </p:clrMapOvr>
  <p:transition advTm="29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2009_0520_231302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2009_0521_020115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672512" cy="6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86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2009_0521_051325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2009_0521_091354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672512" cy="6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6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Friday, May 22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Met Daniel Wu, Prof of NT at CTTS, and had tea with President Chen</a:t>
            </a:r>
          </a:p>
          <a:p>
            <a:r>
              <a:rPr lang="en-US"/>
              <a:t>PP talk “Another Jesus” at CTTS chapel</a:t>
            </a:r>
          </a:p>
          <a:p>
            <a:r>
              <a:rPr lang="en-US"/>
              <a:t>Lunch (an 8-course meal) at Lian Gin Japanese Restaurant w/ two faculty and student leader</a:t>
            </a:r>
          </a:p>
          <a:p>
            <a:r>
              <a:rPr lang="en-US"/>
              <a:t>Walking in neighborhood</a:t>
            </a:r>
          </a:p>
          <a:p>
            <a:r>
              <a:rPr lang="en-US"/>
              <a:t>Dinner w/ Cole Carnesecca at Gifts Cafe</a:t>
            </a:r>
          </a:p>
        </p:txBody>
      </p:sp>
    </p:spTree>
    <p:custDataLst>
      <p:tags r:id="rId1"/>
    </p:custDataLst>
  </p:cSld>
  <p:clrMapOvr>
    <a:masterClrMapping/>
  </p:clrMapOvr>
  <p:transition advTm="492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2009_0521_200812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 descr="2009_0521_211720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672512" cy="6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234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2009_0521_221512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2009_0521_223914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672512" cy="6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4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Saturday, May 23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Morning: meeting with Richard Chang</a:t>
            </a:r>
          </a:p>
          <a:p>
            <a:r>
              <a:rPr lang="en-US"/>
              <a:t>Out walking, shopping</a:t>
            </a:r>
          </a:p>
          <a:p>
            <a:r>
              <a:rPr lang="en-US"/>
              <a:t>Afternoon: meeting with Margaret Chen, a student at CTTS, though in her 50s</a:t>
            </a:r>
          </a:p>
          <a:p>
            <a:r>
              <a:rPr lang="en-US"/>
              <a:t>Dinner at Ours Bagel &amp; Pasta Restaurant with Cole Carnesecca, discussing church in Taiwan</a:t>
            </a:r>
          </a:p>
        </p:txBody>
      </p:sp>
    </p:spTree>
    <p:custDataLst>
      <p:tags r:id="rId1"/>
    </p:custDataLst>
  </p:cSld>
  <p:clrMapOvr>
    <a:masterClrMapping/>
  </p:clrMapOvr>
  <p:transition advTm="275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2009_0522_020652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2009_0522_024808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0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2009_0522_053603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5" descr="2009_0522_204819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672512" cy="6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8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Sunday, May 24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To Luce Chapel at Tunghai University, for morning service</a:t>
            </a:r>
          </a:p>
          <a:p>
            <a:pPr>
              <a:lnSpc>
                <a:spcPct val="90000"/>
              </a:lnSpc>
            </a:pPr>
            <a:r>
              <a:rPr lang="en-US"/>
              <a:t>At Christian Center after service with chapel speaker &amp; university chaplain</a:t>
            </a:r>
          </a:p>
          <a:p>
            <a:pPr>
              <a:lnSpc>
                <a:spcPct val="90000"/>
              </a:lnSpc>
            </a:pPr>
            <a:r>
              <a:rPr lang="en-US"/>
              <a:t>In office of David Newquist, prof of physics at Tunghai and IBRI member; got copies of </a:t>
            </a:r>
            <a:r>
              <a:rPr lang="en-US" i="1"/>
              <a:t>What’s Darwin?</a:t>
            </a:r>
            <a:r>
              <a:rPr lang="en-US"/>
              <a:t> in Chinese</a:t>
            </a:r>
          </a:p>
          <a:p>
            <a:pPr>
              <a:lnSpc>
                <a:spcPct val="90000"/>
              </a:lnSpc>
            </a:pPr>
            <a:r>
              <a:rPr lang="en-US"/>
              <a:t>Dinner at Ours Pasta &amp; Bagel; gave them copy of </a:t>
            </a:r>
            <a:r>
              <a:rPr lang="en-US" i="1"/>
              <a:t>WD?</a:t>
            </a:r>
            <a:r>
              <a:rPr lang="en-US"/>
              <a:t> for their reading shelf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  <p:custDataLst>
      <p:tags r:id="rId1"/>
    </p:custDataLst>
  </p:cSld>
  <p:clrMapOvr>
    <a:masterClrMapping/>
  </p:clrMapOvr>
  <p:transition advTm="56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2009_0523_190242AA"/>
          <p:cNvPicPr>
            <a:picLocks noChangeAspect="1" noChangeArrowheads="1"/>
          </p:cNvPicPr>
          <p:nvPr/>
        </p:nvPicPr>
        <p:blipFill>
          <a:blip r:embed="rId3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2009_0523_191305AA"/>
          <p:cNvPicPr>
            <a:picLocks noChangeAspect="1" noChangeArrowheads="1"/>
          </p:cNvPicPr>
          <p:nvPr/>
        </p:nvPicPr>
        <p:blipFill>
          <a:blip r:embed="rId4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672512" cy="6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0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Taiwan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Taiwan is an island in the Pacific Ocean some 80 mi off the SE coast of China.</a:t>
            </a:r>
          </a:p>
          <a:p>
            <a:pPr>
              <a:lnSpc>
                <a:spcPct val="90000"/>
              </a:lnSpc>
            </a:pPr>
            <a:r>
              <a:rPr lang="en-US" sz="2800"/>
              <a:t>It is about 250 mi long and 90 mi wide, with a population of 22.9 million.</a:t>
            </a:r>
          </a:p>
          <a:p>
            <a:pPr>
              <a:lnSpc>
                <a:spcPct val="90000"/>
              </a:lnSpc>
            </a:pPr>
            <a:r>
              <a:rPr lang="en-US" sz="2800"/>
              <a:t>Taipei, its capital, has a population of 2.6 million.</a:t>
            </a:r>
          </a:p>
        </p:txBody>
      </p:sp>
      <p:pic>
        <p:nvPicPr>
          <p:cNvPr id="21510" name="Picture 6" descr="tw-m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905000"/>
            <a:ext cx="3395663" cy="3643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029200" y="59436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Taipei</a:t>
            </a:r>
            <a:r>
              <a:rPr lang="en-US"/>
              <a:t>		</a:t>
            </a:r>
            <a:r>
              <a:rPr lang="en-US" b="1">
                <a:solidFill>
                  <a:schemeClr val="hlink"/>
                </a:solidFill>
              </a:rPr>
              <a:t>Taichung</a:t>
            </a:r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7543800" y="205740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Oval 9"/>
          <p:cNvSpPr>
            <a:spLocks noChangeArrowheads="1"/>
          </p:cNvSpPr>
          <p:nvPr/>
        </p:nvSpPr>
        <p:spPr bwMode="auto">
          <a:xfrm>
            <a:off x="6781800" y="3048000"/>
            <a:ext cx="304800" cy="304800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295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  <p:bldP spid="21512" grpId="0" animBg="1"/>
      <p:bldP spid="215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2009_0523_210736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2009_0523_210746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672512" cy="6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00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2009_0523_220853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 descr="2009_0523_223032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672512" cy="6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84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Monday, May 25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Morning: back to Taipei by train</a:t>
            </a:r>
          </a:p>
          <a:p>
            <a:r>
              <a:rPr lang="en-US"/>
              <a:t>Now staying at Howard Intl House Hotel</a:t>
            </a:r>
          </a:p>
          <a:p>
            <a:r>
              <a:rPr lang="en-US"/>
              <a:t>Out walking in neighborhood</a:t>
            </a:r>
          </a:p>
          <a:p>
            <a:r>
              <a:rPr lang="en-US"/>
              <a:t>Dinner at Chinese restaurant of right sort (cheap!)</a:t>
            </a:r>
          </a:p>
          <a:p>
            <a:r>
              <a:rPr lang="en-US"/>
              <a:t>At Christian bookstore near National Taiwan University</a:t>
            </a:r>
          </a:p>
        </p:txBody>
      </p:sp>
    </p:spTree>
    <p:custDataLst>
      <p:tags r:id="rId1"/>
    </p:custDataLst>
  </p:cSld>
  <p:clrMapOvr>
    <a:masterClrMapping/>
  </p:clrMapOvr>
  <p:transition advTm="33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2009_0524_193242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2009_0525_000724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975"/>
            <a:ext cx="9144000" cy="655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6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2009_0525_031311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 descr="2009_0525_203021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708025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1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Tuesday, May 26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Time with Randy Adams cancelled, so out walking</a:t>
            </a:r>
          </a:p>
          <a:p>
            <a:r>
              <a:rPr lang="en-US"/>
              <a:t>At Campus Bookstore (Christian, near Taiwan Natl Univ), bought Scripture wall scroll in Chinese</a:t>
            </a:r>
          </a:p>
          <a:p>
            <a:r>
              <a:rPr lang="en-US"/>
              <a:t>Lunch at CES cafeteria w/ Dr Robert Chang, teaches counseling at CES</a:t>
            </a:r>
          </a:p>
          <a:p>
            <a:r>
              <a:rPr lang="en-US"/>
              <a:t>Rest of day free</a:t>
            </a:r>
          </a:p>
        </p:txBody>
      </p:sp>
    </p:spTree>
    <p:custDataLst>
      <p:tags r:id="rId1"/>
    </p:custDataLst>
  </p:cSld>
  <p:clrMapOvr>
    <a:masterClrMapping/>
  </p:clrMapOvr>
  <p:transition advTm="367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2009_0526_192804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2009_0526_195510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91"/>
          <a:stretch>
            <a:fillRect/>
          </a:stretch>
        </p:blipFill>
        <p:spPr bwMode="auto">
          <a:xfrm>
            <a:off x="3565525" y="0"/>
            <a:ext cx="5578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3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Wednesday, May 27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 OMF prayer meeting; talk with Andrew Butler</a:t>
            </a:r>
          </a:p>
          <a:p>
            <a:r>
              <a:rPr lang="en-US"/>
              <a:t>Lunch at CES with President Dr Paul Lai</a:t>
            </a:r>
          </a:p>
          <a:p>
            <a:r>
              <a:rPr lang="en-US"/>
              <a:t>Train to Danshuei, touring Ft San Domingo and former British Consulate</a:t>
            </a:r>
          </a:p>
          <a:p>
            <a:r>
              <a:rPr lang="en-US"/>
              <a:t>Dinner at McDonald’s in Danshuei</a:t>
            </a:r>
          </a:p>
        </p:txBody>
      </p:sp>
    </p:spTree>
    <p:custDataLst>
      <p:tags r:id="rId1"/>
    </p:custDataLst>
  </p:cSld>
  <p:clrMapOvr>
    <a:masterClrMapping/>
  </p:clrMapOvr>
  <p:transition advTm="472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2009_0526_203823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 descr="2009_0526_210426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1638"/>
            <a:ext cx="8610600" cy="645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98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2009_0526_233123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190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Taiwan Ethnic Groups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The people of Taiwan are 98% Han Chinese and 2% Aborigines.</a:t>
            </a:r>
          </a:p>
          <a:p>
            <a:pPr>
              <a:lnSpc>
                <a:spcPct val="90000"/>
              </a:lnSpc>
            </a:pPr>
            <a:r>
              <a:rPr lang="en-US" sz="2800"/>
              <a:t>The Han Chinese can be divided into two groups which have been there for centuries, and the Mainlanders who came over with Chang-kai Shek.</a:t>
            </a:r>
          </a:p>
        </p:txBody>
      </p:sp>
      <p:graphicFrame>
        <p:nvGraphicFramePr>
          <p:cNvPr id="24582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Chart" r:id="rId4" imgW="4038511" imgH="4526380" progId="MSGraph.Chart.8">
                  <p:embed followColorScheme="full"/>
                </p:oleObj>
              </mc:Choice>
              <mc:Fallback>
                <p:oleObj name="Chart" r:id="rId4" imgW="4038511" imgH="4526380" progId="MSGraph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600200"/>
                        <a:ext cx="4038600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advTm="39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2009_0527_040409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5" descr="2009_0527_041916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4488"/>
            <a:ext cx="8686800" cy="651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62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2009_0527_044550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/>
          <a:stretch>
            <a:fillRect/>
          </a:stretch>
        </p:blipFill>
        <p:spPr bwMode="auto">
          <a:xfrm>
            <a:off x="0" y="0"/>
            <a:ext cx="97917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5" descr="2009_0527_044741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33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Thursday, May 28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10:20 am – Depart Taipei</a:t>
            </a:r>
          </a:p>
          <a:p>
            <a:r>
              <a:rPr lang="en-US"/>
              <a:t>1:46 pm – Arrive Tokyo</a:t>
            </a:r>
          </a:p>
          <a:p>
            <a:r>
              <a:rPr lang="en-US"/>
              <a:t>4:16 – Depart Tokyo</a:t>
            </a:r>
          </a:p>
          <a:p>
            <a:r>
              <a:rPr lang="en-US"/>
              <a:t>3:28 pm – Arrive Washington Dulles</a:t>
            </a:r>
          </a:p>
          <a:p>
            <a:r>
              <a:rPr lang="en-US"/>
              <a:t>6:43 – Depart Dulles</a:t>
            </a:r>
          </a:p>
          <a:p>
            <a:r>
              <a:rPr lang="en-US"/>
              <a:t>7:04 – Arrive Charlottesville</a:t>
            </a:r>
          </a:p>
          <a:p>
            <a:r>
              <a:rPr lang="en-US"/>
              <a:t>8:15 – Home! </a:t>
            </a:r>
          </a:p>
        </p:txBody>
      </p:sp>
    </p:spTree>
    <p:custDataLst>
      <p:tags r:id="rId1"/>
    </p:custDataLst>
  </p:cSld>
  <p:clrMapOvr>
    <a:masterClrMapping/>
  </p:clrMapOvr>
  <p:transition advTm="43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2009_0527_192501AA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5875" y="-1876425"/>
            <a:ext cx="14255750" cy="1061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543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tw-lgfla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44600"/>
            <a:ext cx="64770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/>
              <a:t>The End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Pray for Taiwan</a:t>
            </a:r>
          </a:p>
        </p:txBody>
      </p:sp>
    </p:spTree>
    <p:custDataLst>
      <p:tags r:id="rId1"/>
    </p:custDataLst>
  </p:cSld>
  <p:clrMapOvr>
    <a:masterClrMapping/>
  </p:clrMapOvr>
  <p:transition advTm="107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Taiwan Religion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Most of the people on Taiwan (93%) follow a Chinese combination of Buddhism, Confucianism &amp; Taoism.</a:t>
            </a:r>
          </a:p>
          <a:p>
            <a:r>
              <a:rPr lang="en-US" sz="2800"/>
              <a:t>About 4.5% are Christians, of which 2.6% are Protestant.</a:t>
            </a:r>
          </a:p>
        </p:txBody>
      </p:sp>
      <p:graphicFrame>
        <p:nvGraphicFramePr>
          <p:cNvPr id="26631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" name="Chart" r:id="rId4" imgW="4038511" imgH="4526380" progId="MSGraph.Chart.8">
                  <p:embed followColorScheme="full"/>
                </p:oleObj>
              </mc:Choice>
              <mc:Fallback>
                <p:oleObj name="Chart" r:id="rId4" imgW="4038511" imgH="4526380" progId="MSGraph.Chart.8">
                  <p:embed followColorScheme="full"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600200"/>
                        <a:ext cx="4038600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advTm="24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Trip Over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Thursday, May 14:</a:t>
            </a:r>
          </a:p>
          <a:p>
            <a:pPr lvl="1">
              <a:lnSpc>
                <a:spcPct val="90000"/>
              </a:lnSpc>
            </a:pPr>
            <a:r>
              <a:rPr lang="en-US"/>
              <a:t>Depart Charlottesville, VA 11:22 am</a:t>
            </a:r>
          </a:p>
          <a:p>
            <a:pPr lvl="1">
              <a:lnSpc>
                <a:spcPct val="90000"/>
              </a:lnSpc>
            </a:pPr>
            <a:r>
              <a:rPr lang="en-US"/>
              <a:t>Depart Washington Dulles 1:10 pm</a:t>
            </a:r>
          </a:p>
          <a:p>
            <a:pPr lvl="1">
              <a:lnSpc>
                <a:spcPct val="90000"/>
              </a:lnSpc>
            </a:pPr>
            <a:r>
              <a:rPr lang="en-US"/>
              <a:t>Cross International Date Line 8:10 pm</a:t>
            </a:r>
          </a:p>
          <a:p>
            <a:pPr>
              <a:lnSpc>
                <a:spcPct val="90000"/>
              </a:lnSpc>
            </a:pPr>
            <a:r>
              <a:rPr lang="en-US"/>
              <a:t>Friday, May 15:</a:t>
            </a:r>
          </a:p>
          <a:p>
            <a:pPr lvl="1">
              <a:lnSpc>
                <a:spcPct val="90000"/>
              </a:lnSpc>
            </a:pPr>
            <a:r>
              <a:rPr lang="en-US"/>
              <a:t>Arrive Tokyo 2:55 pm</a:t>
            </a:r>
          </a:p>
          <a:p>
            <a:pPr lvl="1">
              <a:lnSpc>
                <a:spcPct val="90000"/>
              </a:lnSpc>
            </a:pPr>
            <a:r>
              <a:rPr lang="en-US"/>
              <a:t>Depart Tokyo 6:36 pm</a:t>
            </a:r>
          </a:p>
          <a:p>
            <a:pPr lvl="1">
              <a:lnSpc>
                <a:spcPct val="90000"/>
              </a:lnSpc>
            </a:pPr>
            <a:r>
              <a:rPr lang="en-US"/>
              <a:t>Arrive Taipei 8:30 pm</a:t>
            </a:r>
          </a:p>
          <a:p>
            <a:pPr lvl="1">
              <a:lnSpc>
                <a:spcPct val="90000"/>
              </a:lnSpc>
            </a:pPr>
            <a:r>
              <a:rPr lang="en-US"/>
              <a:t>Reach China Evangelical Seminary 11:05 pm, where we stayed May 15-21</a:t>
            </a:r>
          </a:p>
        </p:txBody>
      </p:sp>
    </p:spTree>
    <p:custDataLst>
      <p:tags r:id="rId1"/>
    </p:custDataLst>
  </p:cSld>
  <p:clrMapOvr>
    <a:masterClrMapping/>
  </p:clrMapOvr>
  <p:transition advTm="57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pacific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153400" cy="38846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Line 5"/>
          <p:cNvSpPr>
            <a:spLocks noChangeShapeType="1"/>
          </p:cNvSpPr>
          <p:nvPr/>
        </p:nvSpPr>
        <p:spPr bwMode="auto">
          <a:xfrm flipH="1" flipV="1">
            <a:off x="5562600" y="1828800"/>
            <a:ext cx="25146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flipV="1">
            <a:off x="1981200" y="1828800"/>
            <a:ext cx="12954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H="1">
            <a:off x="1524000" y="3657600"/>
            <a:ext cx="4572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Trip Over</a:t>
            </a:r>
          </a:p>
        </p:txBody>
      </p:sp>
    </p:spTree>
    <p:custDataLst>
      <p:tags r:id="rId1"/>
    </p:custDataLst>
  </p:cSld>
  <p:clrMapOvr>
    <a:masterClrMapping/>
  </p:clrMapOvr>
  <p:transition advTm="20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nimBg="1"/>
      <p:bldP spid="28678" grpId="0" animBg="1"/>
      <p:bldP spid="286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2009_0514_084528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2009_0515_010131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2"/>
          <a:stretch>
            <a:fillRect/>
          </a:stretch>
        </p:blipFill>
        <p:spPr bwMode="auto">
          <a:xfrm>
            <a:off x="0" y="0"/>
            <a:ext cx="9124950" cy="68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72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6.1|9.3|7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|4.5|6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9.3|28.4|8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0|4.8|6.3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6|8.3|7.4|0.7|3.7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9|6|14.5|3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8|6.1|2.4|5.1|4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|2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8|4.6|3.1|4.1|2.8|3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8.8|4.9|14.1|3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5|2.1|6.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.2|6.2|19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2|10.4|3.7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6|8.4|2.5|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8|13.3|6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6.6|8|25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8.8|5.2|3.5|9.5|2.3|5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3|6.6|5.3|10.3|2.8|8.3|4.1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8|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911</Words>
  <Application>Microsoft Office PowerPoint</Application>
  <PresentationFormat>On-screen Show (4:3)</PresentationFormat>
  <Paragraphs>121</Paragraphs>
  <Slides>54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Default Design</vt:lpstr>
      <vt:lpstr>Chart</vt:lpstr>
      <vt:lpstr>2009 Taiwan Trip</vt:lpstr>
      <vt:lpstr>Trip to Taiwan</vt:lpstr>
      <vt:lpstr>Companions</vt:lpstr>
      <vt:lpstr>Taiwan</vt:lpstr>
      <vt:lpstr>Taiwan Ethnic Groups</vt:lpstr>
      <vt:lpstr>Taiwan Religion</vt:lpstr>
      <vt:lpstr>The Trip Over</vt:lpstr>
      <vt:lpstr>The Trip Over</vt:lpstr>
      <vt:lpstr>PowerPoint Presentation</vt:lpstr>
      <vt:lpstr>PowerPoint Presentation</vt:lpstr>
      <vt:lpstr>Saturday, May 16</vt:lpstr>
      <vt:lpstr>PowerPoint Presentation</vt:lpstr>
      <vt:lpstr>PowerPoint Presentation</vt:lpstr>
      <vt:lpstr>Sunday, May 17</vt:lpstr>
      <vt:lpstr>PowerPoint Presentation</vt:lpstr>
      <vt:lpstr>PowerPoint Presentation</vt:lpstr>
      <vt:lpstr>Monday, May 18</vt:lpstr>
      <vt:lpstr>PowerPoint Presentation</vt:lpstr>
      <vt:lpstr>PowerPoint Presentation</vt:lpstr>
      <vt:lpstr>Tuesday, May 19</vt:lpstr>
      <vt:lpstr>PowerPoint Presentation</vt:lpstr>
      <vt:lpstr>PowerPoint Presentation</vt:lpstr>
      <vt:lpstr>Wednesday, May 20</vt:lpstr>
      <vt:lpstr>PowerPoint Presentation</vt:lpstr>
      <vt:lpstr>PowerPoint Presentation</vt:lpstr>
      <vt:lpstr>PowerPoint Presentation</vt:lpstr>
      <vt:lpstr>Thursday, May 21</vt:lpstr>
      <vt:lpstr>PowerPoint Presentation</vt:lpstr>
      <vt:lpstr>Another Jesus?</vt:lpstr>
      <vt:lpstr>PowerPoint Presentation</vt:lpstr>
      <vt:lpstr>PowerPoint Presentation</vt:lpstr>
      <vt:lpstr>Friday, May 22</vt:lpstr>
      <vt:lpstr>PowerPoint Presentation</vt:lpstr>
      <vt:lpstr>PowerPoint Presentation</vt:lpstr>
      <vt:lpstr>Saturday, May 23</vt:lpstr>
      <vt:lpstr>PowerPoint Presentation</vt:lpstr>
      <vt:lpstr>PowerPoint Presentation</vt:lpstr>
      <vt:lpstr>Sunday, May 24</vt:lpstr>
      <vt:lpstr>PowerPoint Presentation</vt:lpstr>
      <vt:lpstr>PowerPoint Presentation</vt:lpstr>
      <vt:lpstr>PowerPoint Presentation</vt:lpstr>
      <vt:lpstr>Monday, May 25</vt:lpstr>
      <vt:lpstr>PowerPoint Presentation</vt:lpstr>
      <vt:lpstr>PowerPoint Presentation</vt:lpstr>
      <vt:lpstr>Tuesday, May 26</vt:lpstr>
      <vt:lpstr>PowerPoint Presentation</vt:lpstr>
      <vt:lpstr>Wednesday, May 27</vt:lpstr>
      <vt:lpstr>PowerPoint Presentation</vt:lpstr>
      <vt:lpstr>PowerPoint Presentation</vt:lpstr>
      <vt:lpstr>PowerPoint Presentation</vt:lpstr>
      <vt:lpstr>PowerPoint Presentation</vt:lpstr>
      <vt:lpstr>Thursday, May 28</vt:lpstr>
      <vt:lpstr>PowerPoint Presentation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2009 Taiwan Trip</dc:title>
  <dc:creator>rnewman</dc:creator>
  <cp:lastModifiedBy>Newman</cp:lastModifiedBy>
  <cp:revision>171</cp:revision>
  <dcterms:created xsi:type="dcterms:W3CDTF">2010-08-26T20:42:11Z</dcterms:created>
  <dcterms:modified xsi:type="dcterms:W3CDTF">2015-07-02T19:09:32Z</dcterms:modified>
</cp:coreProperties>
</file>