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comments/comment1.xml" ContentType="application/vnd.openxmlformats-officedocument.presentationml.comment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318" r:id="rId23"/>
    <p:sldId id="277" r:id="rId24"/>
    <p:sldId id="281" r:id="rId25"/>
    <p:sldId id="279" r:id="rId26"/>
    <p:sldId id="282" r:id="rId27"/>
    <p:sldId id="280" r:id="rId28"/>
    <p:sldId id="283" r:id="rId29"/>
    <p:sldId id="284" r:id="rId30"/>
    <p:sldId id="285" r:id="rId31"/>
    <p:sldId id="286" r:id="rId32"/>
    <p:sldId id="287" r:id="rId33"/>
    <p:sldId id="288" r:id="rId34"/>
    <p:sldId id="319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newman" initials="rc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9-07-11T21:10:32.756" idx="1">
    <p:pos x="1751" y="149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DA0D0-6CB4-4C72-9A8E-3DA0A64383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71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19B3B-699D-4820-A437-F9AC8C047D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03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24476-CE9D-402C-B263-7DEEC37A86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73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B40490-98B0-4462-91A3-64256D9874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82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1EDCA-1883-49A3-BBF4-C1D832B86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5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B08EB-17B0-4455-BCF5-9973905EF3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63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40B5D-B9FA-4B7A-AE74-B940DC13C4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74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942FA7-3C0E-406D-9D3E-528D4B3C0C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2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C10E2-298C-42DC-8DC4-2491139D16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25B4C-854E-449C-84F7-F2A47884F9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33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DD46B6-872D-429E-9479-37936B9DA1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9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0200C-DF5C-4025-AF05-E3EE397E51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89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177AE82-A441-4C3D-AAB3-57385C17259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9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My Summer Ministry, 2004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/>
              <a:t>Robert C. Newman</a:t>
            </a:r>
          </a:p>
        </p:txBody>
      </p:sp>
      <p:pic>
        <p:nvPicPr>
          <p:cNvPr id="2054" name="Picture 6" descr="MCj0439222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38600"/>
            <a:ext cx="2163763" cy="215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004SummerMinistr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558006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34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  <p:extLst mod="1">
    <p:ext uri="{E180D4A7-C9FB-4DFB-919C-405C955672EB}">
      <p14:showEvtLst xmlns:p14="http://schemas.microsoft.com/office/powerpoint/2010/main">
        <p14:playEvt time="0" objId="205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Ministry in the UK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Spoke twice at Ashford Congregational Church, in the W suburbs of London</a:t>
            </a:r>
          </a:p>
          <a:p>
            <a:pPr>
              <a:lnSpc>
                <a:spcPct val="80000"/>
              </a:lnSpc>
            </a:pPr>
            <a:r>
              <a:rPr lang="en-US" sz="2800"/>
              <a:t>Spoke once at L</a:t>
            </a:r>
            <a:r>
              <a:rPr lang="en-US" sz="2800">
                <a:cs typeface="Arial" charset="0"/>
              </a:rPr>
              <a:t>'</a:t>
            </a:r>
            <a:r>
              <a:rPr lang="en-US" sz="2800"/>
              <a:t>Abri Fellowship, in Greatham, Hampshire</a:t>
            </a:r>
          </a:p>
          <a:p>
            <a:pPr>
              <a:lnSpc>
                <a:spcPct val="80000"/>
              </a:lnSpc>
            </a:pPr>
            <a:r>
              <a:rPr lang="en-US" sz="2800"/>
              <a:t>Spoke five times at Hartshill Bible Church, in Stoke-on-Trent, Staffordshire</a:t>
            </a:r>
          </a:p>
          <a:p>
            <a:pPr>
              <a:lnSpc>
                <a:spcPct val="80000"/>
              </a:lnSpc>
            </a:pPr>
            <a:r>
              <a:rPr lang="en-US" sz="2800"/>
              <a:t>Spoke once for a picnic of the Blurton Free Baptist Church in the Stoke area</a:t>
            </a:r>
          </a:p>
          <a:p>
            <a:pPr>
              <a:lnSpc>
                <a:spcPct val="80000"/>
              </a:lnSpc>
            </a:pPr>
            <a:r>
              <a:rPr lang="en-US" sz="2800"/>
              <a:t>Spoke once at Leeds Messianic Fellowship</a:t>
            </a:r>
          </a:p>
          <a:p>
            <a:pPr>
              <a:lnSpc>
                <a:spcPct val="80000"/>
              </a:lnSpc>
            </a:pPr>
            <a:r>
              <a:rPr lang="en-US" sz="2800"/>
              <a:t>Spoke once at the International Presbyterian Church of West Ealing, west of London</a:t>
            </a:r>
          </a:p>
        </p:txBody>
      </p:sp>
    </p:spTree>
    <p:custDataLst>
      <p:tags r:id="rId1"/>
    </p:custDataLst>
  </p:cSld>
  <p:clrMapOvr>
    <a:masterClrMapping/>
  </p:clrMapOvr>
  <p:transition advTm="347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Weekend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Flew from Washington Dulles to London Heathrow Friday July 30</a:t>
            </a:r>
          </a:p>
          <a:p>
            <a:r>
              <a:rPr lang="en-US" sz="2800"/>
              <a:t>Stayed at home of Dave and Sue Legg</a:t>
            </a:r>
          </a:p>
          <a:p>
            <a:r>
              <a:rPr lang="en-US" sz="2800"/>
              <a:t>Visited British Museum Saturday</a:t>
            </a:r>
          </a:p>
          <a:p>
            <a:r>
              <a:rPr lang="en-US" sz="2800"/>
              <a:t>Spoke in their church Sunday morning and evening</a:t>
            </a:r>
          </a:p>
        </p:txBody>
      </p:sp>
      <p:pic>
        <p:nvPicPr>
          <p:cNvPr id="15365" name="Picture 5" descr="GBRailM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9850" y="1600200"/>
            <a:ext cx="30353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97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 Nova Scotia</a:t>
            </a:r>
          </a:p>
        </p:txBody>
      </p:sp>
      <p:pic>
        <p:nvPicPr>
          <p:cNvPr id="16388" name="Picture 4" descr="2004_0730_105128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55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5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The Leggs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895600" cy="4525963"/>
          </a:xfrm>
        </p:spPr>
        <p:txBody>
          <a:bodyPr/>
          <a:lstStyle/>
          <a:p>
            <a:r>
              <a:rPr lang="en-US" sz="2800"/>
              <a:t>Dave</a:t>
            </a:r>
          </a:p>
          <a:p>
            <a:r>
              <a:rPr lang="en-US" sz="2800"/>
              <a:t>Sue</a:t>
            </a:r>
          </a:p>
          <a:p>
            <a:r>
              <a:rPr lang="en-US" sz="2800"/>
              <a:t>Stephen</a:t>
            </a:r>
          </a:p>
          <a:p>
            <a:r>
              <a:rPr lang="en-US" sz="2800"/>
              <a:t>Philip</a:t>
            </a:r>
          </a:p>
          <a:p>
            <a:r>
              <a:rPr lang="en-US" sz="2800"/>
              <a:t>Harry</a:t>
            </a:r>
          </a:p>
        </p:txBody>
      </p:sp>
      <p:sp>
        <p:nvSpPr>
          <p:cNvPr id="17415" name="Rectangle 7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17413" name="Picture 5" descr="2004_0731_044007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"/>
            <a:ext cx="4800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2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British Museum</a:t>
            </a:r>
          </a:p>
        </p:txBody>
      </p:sp>
      <p:pic>
        <p:nvPicPr>
          <p:cNvPr id="20484" name="Picture 4" descr="2004_0731_060646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1437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Ashford Congregational Church</a:t>
            </a:r>
          </a:p>
        </p:txBody>
      </p:sp>
      <p:pic>
        <p:nvPicPr>
          <p:cNvPr id="19460" name="Picture 4" descr="2004_0801_050153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7818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5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Talks at Ashford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r>
              <a:rPr lang="en-US" sz="2800"/>
              <a:t>Morning Service:  </a:t>
            </a:r>
            <a:r>
              <a:rPr lang="en-US" sz="2800">
                <a:cs typeface="Arial" charset="0"/>
              </a:rPr>
              <a:t>"</a:t>
            </a:r>
            <a:r>
              <a:rPr lang="en-US" sz="2800"/>
              <a:t>Psalm 90</a:t>
            </a:r>
            <a:r>
              <a:rPr lang="en-US" sz="2800">
                <a:cs typeface="Arial" charset="0"/>
              </a:rPr>
              <a:t>"</a:t>
            </a:r>
          </a:p>
          <a:p>
            <a:r>
              <a:rPr lang="en-US" sz="2800"/>
              <a:t>Evening Service:  </a:t>
            </a:r>
            <a:r>
              <a:rPr lang="en-US" sz="2800">
                <a:cs typeface="Arial" charset="0"/>
              </a:rPr>
              <a:t>"</a:t>
            </a:r>
            <a:r>
              <a:rPr lang="en-US" sz="2800"/>
              <a:t>Discovering God’s Fingerprints:  Why the Christian Faith Makes Sense</a:t>
            </a:r>
            <a:r>
              <a:rPr lang="en-US" sz="2800">
                <a:cs typeface="Arial" charset="0"/>
              </a:rPr>
              <a:t>"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21509" name="Picture 5" descr="2004_0801_050153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 r="23596"/>
          <a:stretch>
            <a:fillRect/>
          </a:stretch>
        </p:blipFill>
        <p:spPr bwMode="auto">
          <a:xfrm>
            <a:off x="4343400" y="1447800"/>
            <a:ext cx="44196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57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Monday-Tuesday 2-3 Aug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Monday:  Travel to British L</a:t>
            </a:r>
            <a:r>
              <a:rPr lang="en-US">
                <a:cs typeface="Arial" charset="0"/>
              </a:rPr>
              <a:t>'</a:t>
            </a:r>
            <a:r>
              <a:rPr lang="en-US"/>
              <a:t>Abri</a:t>
            </a:r>
          </a:p>
          <a:p>
            <a:r>
              <a:rPr lang="en-US"/>
              <a:t>Gave talk </a:t>
            </a:r>
            <a:r>
              <a:rPr lang="en-US">
                <a:cs typeface="Arial" charset="0"/>
              </a:rPr>
              <a:t>"</a:t>
            </a:r>
            <a:r>
              <a:rPr lang="en-US"/>
              <a:t>Doing Science in a Theistic Universe</a:t>
            </a:r>
            <a:r>
              <a:rPr lang="en-US">
                <a:cs typeface="Arial" charset="0"/>
              </a:rPr>
              <a:t>"</a:t>
            </a:r>
          </a:p>
          <a:p>
            <a:r>
              <a:rPr lang="en-US"/>
              <a:t>Answered questions</a:t>
            </a:r>
          </a:p>
          <a:p>
            <a:r>
              <a:rPr lang="en-US"/>
              <a:t>Tuesday:  Traveled to Oxford</a:t>
            </a:r>
          </a:p>
          <a:p>
            <a:r>
              <a:rPr lang="en-US"/>
              <a:t>Met my nephew Matt, toured Oxford</a:t>
            </a:r>
          </a:p>
          <a:p>
            <a:r>
              <a:rPr lang="en-US"/>
              <a:t>On to Stoke-on-Trent</a:t>
            </a:r>
          </a:p>
        </p:txBody>
      </p:sp>
    </p:spTree>
    <p:custDataLst>
      <p:tags r:id="rId1"/>
    </p:custDataLst>
  </p:cSld>
  <p:clrMapOvr>
    <a:masterClrMapping/>
  </p:clrMapOvr>
  <p:transition advTm="282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Travel by Train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Had a 22-day rail pass that allowed travel anywhere in England, Wales &amp; Scotland</a:t>
            </a:r>
          </a:p>
          <a:p>
            <a:r>
              <a:rPr lang="en-US" sz="2800"/>
              <a:t>So most of my travel was by train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23558" name="Picture 6" descr="2004_0802_060327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574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55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British L</a:t>
            </a:r>
            <a:r>
              <a:rPr lang="en-US">
                <a:cs typeface="Arial" charset="0"/>
              </a:rPr>
              <a:t>'</a:t>
            </a:r>
            <a:r>
              <a:rPr lang="en-US"/>
              <a:t>Abri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</a:t>
            </a:r>
            <a:r>
              <a:rPr lang="en-US">
                <a:cs typeface="Arial" charset="0"/>
              </a:rPr>
              <a:t>'</a:t>
            </a:r>
            <a:r>
              <a:rPr lang="en-US"/>
              <a:t>Abri Fellowship was founded by Francis and Edith Schaeffer in 50s in Switzerland.</a:t>
            </a:r>
          </a:p>
          <a:p>
            <a:r>
              <a:rPr lang="en-US"/>
              <a:t>Now have fellowships in several countries, including the US, UK and Korea.</a:t>
            </a:r>
          </a:p>
          <a:p>
            <a:r>
              <a:rPr lang="en-US"/>
              <a:t>These are study centers for helping people see that Christianity has the answers to our modern problems, both social and personal.</a:t>
            </a:r>
          </a:p>
        </p:txBody>
      </p:sp>
    </p:spTree>
    <p:custDataLst>
      <p:tags r:id="rId1"/>
    </p:custDataLst>
  </p:cSld>
  <p:clrMapOvr>
    <a:masterClrMapping/>
  </p:clrMapOvr>
  <p:transition advTm="24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Teaching Sunday Schools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962400"/>
          </a:xfrm>
        </p:spPr>
        <p:txBody>
          <a:bodyPr/>
          <a:lstStyle/>
          <a:p>
            <a:r>
              <a:rPr lang="en-US" sz="2800"/>
              <a:t>Topic </a:t>
            </a:r>
            <a:r>
              <a:rPr lang="en-US" sz="2800">
                <a:cs typeface="Arial" charset="0"/>
              </a:rPr>
              <a:t>"</a:t>
            </a:r>
            <a:r>
              <a:rPr lang="en-US" sz="2800"/>
              <a:t>Responding to Objections to Christianity</a:t>
            </a:r>
            <a:r>
              <a:rPr lang="en-US" sz="2800">
                <a:cs typeface="Arial" charset="0"/>
              </a:rPr>
              <a:t>"</a:t>
            </a:r>
          </a:p>
          <a:p>
            <a:r>
              <a:rPr lang="en-US" sz="2800"/>
              <a:t>A six-week series for the </a:t>
            </a:r>
            <a:r>
              <a:rPr lang="en-US" sz="2800">
                <a:cs typeface="Arial" charset="0"/>
              </a:rPr>
              <a:t>"</a:t>
            </a:r>
            <a:r>
              <a:rPr lang="en-US" sz="2800"/>
              <a:t>People of the World</a:t>
            </a:r>
            <a:r>
              <a:rPr lang="en-US" sz="2800">
                <a:cs typeface="Arial" charset="0"/>
              </a:rPr>
              <a:t>"</a:t>
            </a:r>
            <a:r>
              <a:rPr lang="en-US" sz="2800"/>
              <a:t> SS class at Cherrydale Baptist Church, Arlington, Virginia</a:t>
            </a:r>
          </a:p>
          <a:p>
            <a:r>
              <a:rPr lang="en-US" sz="2800"/>
              <a:t>A five-week series for the </a:t>
            </a:r>
            <a:r>
              <a:rPr lang="en-US" sz="2800">
                <a:cs typeface="Arial" charset="0"/>
              </a:rPr>
              <a:t>"</a:t>
            </a:r>
            <a:r>
              <a:rPr lang="en-US" sz="2800"/>
              <a:t>Discover the Word</a:t>
            </a:r>
            <a:r>
              <a:rPr lang="en-US" sz="2800">
                <a:cs typeface="Arial" charset="0"/>
              </a:rPr>
              <a:t>"</a:t>
            </a:r>
            <a:r>
              <a:rPr lang="en-US" sz="2800"/>
              <a:t> SS class at McLean Bible Church, Fairfax, Virginia</a:t>
            </a:r>
          </a:p>
          <a:p>
            <a:r>
              <a:rPr lang="en-US" sz="2800"/>
              <a:t>Both ran the same Sundays ½-hour drive apart!</a:t>
            </a:r>
          </a:p>
        </p:txBody>
      </p:sp>
    </p:spTree>
    <p:custDataLst>
      <p:tags r:id="rId1"/>
    </p:custDataLst>
  </p:cSld>
  <p:clrMapOvr>
    <a:masterClrMapping/>
  </p:clrMapOvr>
  <p:transition advTm="247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L</a:t>
            </a:r>
            <a:r>
              <a:rPr lang="en-US">
                <a:cs typeface="Arial" charset="0"/>
              </a:rPr>
              <a:t>'</a:t>
            </a:r>
            <a:r>
              <a:rPr lang="en-US"/>
              <a:t>Abri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352800" cy="4525963"/>
          </a:xfrm>
        </p:spPr>
        <p:txBody>
          <a:bodyPr/>
          <a:lstStyle/>
          <a:p>
            <a:r>
              <a:rPr lang="en-US" sz="2800"/>
              <a:t>Located about an hour SW of London</a:t>
            </a:r>
          </a:p>
          <a:p>
            <a:r>
              <a:rPr lang="en-US" sz="2800"/>
              <a:t>In the village of Greatham, in Hampshire</a:t>
            </a:r>
          </a:p>
          <a:p>
            <a:r>
              <a:rPr lang="en-US" sz="2800"/>
              <a:t>L</a:t>
            </a:r>
            <a:r>
              <a:rPr lang="en-US" sz="2800">
                <a:cs typeface="Arial" charset="0"/>
              </a:rPr>
              <a:t>'</a:t>
            </a:r>
            <a:r>
              <a:rPr lang="en-US" sz="2800"/>
              <a:t>Abri Fellowship was given the old Manor House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800"/>
          </a:p>
        </p:txBody>
      </p:sp>
      <p:pic>
        <p:nvPicPr>
          <p:cNvPr id="26628" name="Picture 4" descr="2004_0802_102048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462915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74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</a:t>
            </a:r>
            <a:r>
              <a:rPr lang="en-US">
                <a:cs typeface="Arial" charset="0"/>
              </a:rPr>
              <a:t>'</a:t>
            </a:r>
            <a:r>
              <a:rPr lang="en-US"/>
              <a:t>Abri People</a:t>
            </a:r>
          </a:p>
        </p:txBody>
      </p:sp>
      <p:pic>
        <p:nvPicPr>
          <p:cNvPr id="28676" name="Picture 4" descr="2004_0802_135719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2004_0803_031908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0"/>
            <a:ext cx="69342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1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Matt Stempler at St. John’s College</a:t>
            </a:r>
          </a:p>
        </p:txBody>
      </p:sp>
      <p:pic>
        <p:nvPicPr>
          <p:cNvPr id="101380" name="Picture 4" descr="2004_0803_075713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6294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7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Oxford, Christ Church College</a:t>
            </a:r>
          </a:p>
        </p:txBody>
      </p:sp>
      <p:pic>
        <p:nvPicPr>
          <p:cNvPr id="29700" name="Picture 4" descr="2004_0803_083844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7818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20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C. S. Lewis et al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CS Lewis, JRR Tolkien, and Dorothy Sayers belonged to an informal group called the Inklings.</a:t>
            </a:r>
          </a:p>
          <a:p>
            <a:pPr>
              <a:lnSpc>
                <a:spcPct val="90000"/>
              </a:lnSpc>
            </a:pPr>
            <a:r>
              <a:rPr lang="en-US" sz="2800"/>
              <a:t>They met regularly at this pub to discuss their writing projects.</a:t>
            </a:r>
          </a:p>
          <a:p>
            <a:pPr>
              <a:lnSpc>
                <a:spcPct val="90000"/>
              </a:lnSpc>
            </a:pPr>
            <a:r>
              <a:rPr lang="en-US" sz="2800"/>
              <a:t>The three have had a powerful effect on evangelicalism.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800"/>
          </a:p>
        </p:txBody>
      </p:sp>
      <p:pic>
        <p:nvPicPr>
          <p:cNvPr id="33799" name="Picture 7" descr="2004_0803_095333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3886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60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Mid-Week at Stoke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Arrived Tuesday evening 3 August</a:t>
            </a:r>
          </a:p>
          <a:p>
            <a:r>
              <a:rPr lang="en-US"/>
              <a:t>Stayed at home of Phil &amp; Joy Roberts, church planters at Hartshill Bible Church</a:t>
            </a:r>
          </a:p>
          <a:p>
            <a:r>
              <a:rPr lang="en-US"/>
              <a:t>Used their place as a base for day-trips and over-night trips in the north</a:t>
            </a:r>
          </a:p>
          <a:p>
            <a:r>
              <a:rPr lang="en-US"/>
              <a:t>Spoke five times at their church in various venues over a two-week period</a:t>
            </a:r>
          </a:p>
        </p:txBody>
      </p:sp>
    </p:spTree>
    <p:custDataLst>
      <p:tags r:id="rId1"/>
    </p:custDataLst>
  </p:cSld>
  <p:clrMapOvr>
    <a:masterClrMapping/>
  </p:clrMapOvr>
  <p:transition advTm="346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 of Phil &amp; Joy Roberts</a:t>
            </a:r>
          </a:p>
        </p:txBody>
      </p:sp>
      <p:pic>
        <p:nvPicPr>
          <p:cNvPr id="36868" name="Picture 4" descr="2004_0804_031835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90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Stoke-on-Trent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The major pottery center in the UK</a:t>
            </a:r>
          </a:p>
          <a:p>
            <a:pPr>
              <a:lnSpc>
                <a:spcPct val="90000"/>
              </a:lnSpc>
            </a:pPr>
            <a:r>
              <a:rPr lang="en-US" sz="2800"/>
              <a:t>Home of many potteries, including Wedgewood</a:t>
            </a:r>
          </a:p>
          <a:p>
            <a:pPr>
              <a:lnSpc>
                <a:spcPct val="90000"/>
              </a:lnSpc>
            </a:pPr>
            <a:r>
              <a:rPr lang="en-US" sz="2800"/>
              <a:t>This scene is from the Spode Pottery Works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800"/>
          </a:p>
        </p:txBody>
      </p:sp>
      <p:pic>
        <p:nvPicPr>
          <p:cNvPr id="32774" name="Picture 6" descr="2004_0804_090711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0980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93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Roberts</a:t>
            </a:r>
            <a:r>
              <a:rPr lang="en-US">
                <a:cs typeface="Arial" charset="0"/>
              </a:rPr>
              <a:t>'</a:t>
            </a:r>
            <a:r>
              <a:rPr lang="en-US"/>
              <a:t> Bible Study</a:t>
            </a:r>
          </a:p>
        </p:txBody>
      </p:sp>
      <p:pic>
        <p:nvPicPr>
          <p:cNvPr id="37892" name="Picture 4" descr="2004_0804_170041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1"/>
          <a:stretch>
            <a:fillRect/>
          </a:stretch>
        </p:blipFill>
        <p:spPr bwMode="auto">
          <a:xfrm>
            <a:off x="762000" y="1447800"/>
            <a:ext cx="7696200" cy="47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2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Brecon Beacons,South Wales</a:t>
            </a:r>
          </a:p>
        </p:txBody>
      </p:sp>
      <p:pic>
        <p:nvPicPr>
          <p:cNvPr id="38916" name="Picture 4" descr="2004_0805_082935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47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Cherrydale Baptist Church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/>
              <a:t>Founded (1913) in the house I grew up in</a:t>
            </a:r>
          </a:p>
          <a:p>
            <a:r>
              <a:rPr lang="en-US" sz="2400"/>
              <a:t>Has perhaps 500 members</a:t>
            </a:r>
          </a:p>
          <a:p>
            <a:r>
              <a:rPr lang="en-US" sz="2400"/>
              <a:t>Seeking to reach out to the unchurched community</a:t>
            </a:r>
          </a:p>
          <a:p>
            <a:r>
              <a:rPr lang="en-US" sz="2400">
                <a:cs typeface="Arial" charset="0"/>
              </a:rPr>
              <a:t>"</a:t>
            </a:r>
            <a:r>
              <a:rPr lang="en-US" sz="2400"/>
              <a:t>People of the  World</a:t>
            </a:r>
            <a:r>
              <a:rPr lang="en-US" sz="2400">
                <a:cs typeface="Arial" charset="0"/>
              </a:rPr>
              <a:t>"</a:t>
            </a:r>
            <a:r>
              <a:rPr lang="en-US" sz="2400"/>
              <a:t> is a SS class for internationals, esp. grad students at GWU</a:t>
            </a:r>
          </a:p>
        </p:txBody>
      </p:sp>
      <p:pic>
        <p:nvPicPr>
          <p:cNvPr id="5127" name="Picture 7" descr="2004_0829_081108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10101" r="15201" b="25920"/>
          <a:stretch>
            <a:fillRect/>
          </a:stretch>
        </p:blipFill>
        <p:spPr>
          <a:xfrm>
            <a:off x="4984750" y="1447800"/>
            <a:ext cx="3313113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31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/>
              <a:t>Evangelical </a:t>
            </a:r>
            <a:br>
              <a:rPr lang="en-US" sz="3600"/>
            </a:br>
            <a:r>
              <a:rPr lang="en-US" sz="3600"/>
              <a:t>Theological </a:t>
            </a:r>
            <a:br>
              <a:rPr lang="en-US" sz="3600"/>
            </a:br>
            <a:r>
              <a:rPr lang="en-US" sz="3600"/>
              <a:t>College, Wales</a:t>
            </a: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286000"/>
            <a:ext cx="3352800" cy="3840163"/>
          </a:xfrm>
        </p:spPr>
        <p:txBody>
          <a:bodyPr/>
          <a:lstStyle/>
          <a:p>
            <a:r>
              <a:rPr lang="en-US" sz="2800"/>
              <a:t>Equivalent of a seminary in the USA</a:t>
            </a:r>
          </a:p>
          <a:p>
            <a:r>
              <a:rPr lang="en-US" sz="2800"/>
              <a:t>Phil</a:t>
            </a:r>
            <a:r>
              <a:rPr lang="en-US" sz="2800">
                <a:cs typeface="Arial" charset="0"/>
              </a:rPr>
              <a:t>'</a:t>
            </a:r>
            <a:r>
              <a:rPr lang="en-US" sz="2800"/>
              <a:t>s oldest son, Alister, recently graduated from here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39940" name="Picture 4" descr="2004_0805_101527AA"/>
          <p:cNvPicPr>
            <a:picLocks noChangeAspect="1" noChangeArrowheads="1"/>
          </p:cNvPicPr>
          <p:nvPr/>
        </p:nvPicPr>
        <p:blipFill>
          <a:blip r:embed="rId3">
            <a:lum bright="6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"/>
            <a:ext cx="46863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31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Weekend, 6-8 August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3505200" cy="4144963"/>
          </a:xfrm>
        </p:spPr>
        <p:txBody>
          <a:bodyPr/>
          <a:lstStyle/>
          <a:p>
            <a:r>
              <a:rPr lang="en-US" sz="2800"/>
              <a:t>Visit to Chester on Friday</a:t>
            </a:r>
          </a:p>
          <a:p>
            <a:r>
              <a:rPr lang="en-US" sz="2800"/>
              <a:t>Visit to North Wales on Saturday</a:t>
            </a:r>
          </a:p>
          <a:p>
            <a:r>
              <a:rPr lang="en-US" sz="2800"/>
              <a:t>At Hartshill Bible Church on Sunday</a:t>
            </a:r>
          </a:p>
        </p:txBody>
      </p:sp>
      <p:pic>
        <p:nvPicPr>
          <p:cNvPr id="41989" name="Picture 5" descr="2004_0806_072714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2005013"/>
            <a:ext cx="4495800" cy="3371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560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Chester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505200" cy="4525963"/>
          </a:xfrm>
        </p:spPr>
        <p:txBody>
          <a:bodyPr/>
          <a:lstStyle/>
          <a:p>
            <a:r>
              <a:rPr lang="en-US" sz="2800"/>
              <a:t>An ancient Roman city; name from Latin </a:t>
            </a:r>
            <a:r>
              <a:rPr lang="en-US" sz="2800" i="1"/>
              <a:t>Castrum</a:t>
            </a:r>
            <a:r>
              <a:rPr lang="en-US" sz="2800"/>
              <a:t> = fort</a:t>
            </a:r>
          </a:p>
          <a:p>
            <a:r>
              <a:rPr lang="en-US" sz="2800"/>
              <a:t>Only English city still having walls all the way around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43015" name="Picture 7" descr="2004_0806_062201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/>
          <a:stretch>
            <a:fillRect/>
          </a:stretch>
        </p:blipFill>
        <p:spPr bwMode="auto">
          <a:xfrm>
            <a:off x="4114800" y="2030413"/>
            <a:ext cx="4648200" cy="427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19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North Wales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352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Train trip to Llandudno, a beach resort</a:t>
            </a:r>
          </a:p>
          <a:p>
            <a:pPr>
              <a:lnSpc>
                <a:spcPct val="90000"/>
              </a:lnSpc>
            </a:pPr>
            <a:r>
              <a:rPr lang="en-US" sz="2800"/>
              <a:t>Dominated by high plateau, Great Orme Head</a:t>
            </a:r>
          </a:p>
          <a:p>
            <a:pPr>
              <a:lnSpc>
                <a:spcPct val="90000"/>
              </a:lnSpc>
            </a:pPr>
            <a:r>
              <a:rPr lang="en-US" sz="2800"/>
              <a:t>Have cable cars and tram railway to ascend from shore to top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800"/>
          </a:p>
        </p:txBody>
      </p:sp>
      <p:pic>
        <p:nvPicPr>
          <p:cNvPr id="45062" name="Picture 6" descr="2004_0807_092823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6690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6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Llandudno, Wales</a:t>
            </a:r>
          </a:p>
        </p:txBody>
      </p:sp>
      <p:pic>
        <p:nvPicPr>
          <p:cNvPr id="104452" name="Picture 4" descr="2004_0807_095031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2484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92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Hartshill Bible Church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Meets at The Willows School</a:t>
            </a:r>
          </a:p>
          <a:p>
            <a:r>
              <a:rPr lang="en-US" sz="2800"/>
              <a:t>Phil preached morning service, on Jesus as our example</a:t>
            </a:r>
          </a:p>
          <a:p>
            <a:r>
              <a:rPr lang="en-US" sz="2800"/>
              <a:t>I gave my Power-Point talk that evening </a:t>
            </a:r>
            <a:r>
              <a:rPr lang="en-US" sz="2800">
                <a:cs typeface="Arial" charset="0"/>
              </a:rPr>
              <a:t>"</a:t>
            </a:r>
            <a:r>
              <a:rPr lang="en-US" sz="2800"/>
              <a:t>Discovering God’s Fingerprints</a:t>
            </a:r>
            <a:r>
              <a:rPr lang="en-US" sz="2800">
                <a:cs typeface="Arial" charset="0"/>
              </a:rPr>
              <a:t>"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47110" name="Picture 6" descr="2004_0808_050112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9" r="19540"/>
          <a:stretch>
            <a:fillRect/>
          </a:stretch>
        </p:blipFill>
        <p:spPr bwMode="auto">
          <a:xfrm>
            <a:off x="4800600" y="1371600"/>
            <a:ext cx="38100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27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Mon-Tues 9-10 August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Monday to Liverpool</a:t>
            </a:r>
          </a:p>
          <a:p>
            <a:r>
              <a:rPr lang="en-US" sz="2800"/>
              <a:t>Monday evening, talks to Phil’s Bible Study group</a:t>
            </a:r>
          </a:p>
          <a:p>
            <a:r>
              <a:rPr lang="en-US" sz="2800"/>
              <a:t>Tuesday to York</a:t>
            </a:r>
          </a:p>
          <a:p>
            <a:r>
              <a:rPr lang="en-US" sz="2800"/>
              <a:t>Tuesday evening to Holme-on-Spalding Moor</a:t>
            </a:r>
          </a:p>
        </p:txBody>
      </p:sp>
      <p:pic>
        <p:nvPicPr>
          <p:cNvPr id="49157" name="Picture 5" descr="2004_0810_142800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2"/>
          <a:stretch>
            <a:fillRect/>
          </a:stretch>
        </p:blipFill>
        <p:spPr>
          <a:xfrm>
            <a:off x="4724400" y="1752600"/>
            <a:ext cx="3902075" cy="4081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30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Liverpool</a:t>
            </a:r>
          </a:p>
        </p:txBody>
      </p:sp>
      <p:pic>
        <p:nvPicPr>
          <p:cNvPr id="50180" name="Picture 4" descr="2004_0809_075141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69342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71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Bible Study Group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Monday evening group, meeting at Roberts’ home</a:t>
            </a:r>
          </a:p>
          <a:p>
            <a:r>
              <a:rPr lang="en-US" sz="2800"/>
              <a:t>Gave two talks:</a:t>
            </a:r>
          </a:p>
          <a:p>
            <a:pPr lvl="1"/>
            <a:r>
              <a:rPr lang="en-US" sz="2400">
                <a:cs typeface="Arial" charset="0"/>
              </a:rPr>
              <a:t>"</a:t>
            </a:r>
            <a:r>
              <a:rPr lang="en-US" sz="2400"/>
              <a:t>Evidence of God in Cosmos &amp; Conscience</a:t>
            </a:r>
            <a:r>
              <a:rPr lang="en-US" sz="2400">
                <a:cs typeface="Arial" charset="0"/>
              </a:rPr>
              <a:t>"</a:t>
            </a:r>
          </a:p>
          <a:p>
            <a:pPr lvl="1"/>
            <a:r>
              <a:rPr lang="en-US" sz="2400">
                <a:cs typeface="Arial" charset="0"/>
              </a:rPr>
              <a:t>"</a:t>
            </a:r>
            <a:r>
              <a:rPr lang="en-US" sz="2400"/>
              <a:t>Scientific Problems for Scientific Creationism</a:t>
            </a:r>
            <a:r>
              <a:rPr lang="en-US" sz="2400">
                <a:cs typeface="Arial" charset="0"/>
              </a:rPr>
              <a:t>"</a:t>
            </a:r>
          </a:p>
        </p:txBody>
      </p:sp>
      <p:pic>
        <p:nvPicPr>
          <p:cNvPr id="51206" name="Picture 6" descr="MCj0389434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001838"/>
            <a:ext cx="3733800" cy="3722687"/>
          </a:xfrm>
        </p:spPr>
      </p:pic>
    </p:spTree>
    <p:custDataLst>
      <p:tags r:id="rId1"/>
    </p:custDataLst>
  </p:cSld>
  <p:clrMapOvr>
    <a:masterClrMapping/>
  </p:clrMapOvr>
  <p:transition advTm="14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York 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429000" cy="4525963"/>
          </a:xfrm>
        </p:spPr>
        <p:txBody>
          <a:bodyPr/>
          <a:lstStyle/>
          <a:p>
            <a:r>
              <a:rPr lang="en-US" sz="2800"/>
              <a:t>Inside York Minster</a:t>
            </a:r>
          </a:p>
          <a:p>
            <a:r>
              <a:rPr lang="en-US" sz="2800"/>
              <a:t>Tomb of one of the Archbishops of York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53252" name="Picture 4" descr="2004_0810_090200AA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"/>
            <a:ext cx="46863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33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McLean Bible Church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429000" cy="4525963"/>
          </a:xfrm>
        </p:spPr>
        <p:txBody>
          <a:bodyPr/>
          <a:lstStyle/>
          <a:p>
            <a:r>
              <a:rPr lang="en-US" sz="2800"/>
              <a:t>A seeker-sensitive mega-church, with attendance around 9,000</a:t>
            </a:r>
          </a:p>
          <a:p>
            <a:r>
              <a:rPr lang="en-US" sz="2800">
                <a:cs typeface="Arial" charset="0"/>
              </a:rPr>
              <a:t>"</a:t>
            </a:r>
            <a:r>
              <a:rPr lang="en-US" sz="2800"/>
              <a:t>Discover the Word</a:t>
            </a:r>
            <a:r>
              <a:rPr lang="en-US" sz="2800">
                <a:cs typeface="Arial" charset="0"/>
              </a:rPr>
              <a:t>"</a:t>
            </a:r>
            <a:r>
              <a:rPr lang="en-US" sz="2800"/>
              <a:t> is an adult SS class that my brother Jim often teaches.</a:t>
            </a:r>
          </a:p>
          <a:p>
            <a:endParaRPr lang="en-US" sz="2800"/>
          </a:p>
        </p:txBody>
      </p:sp>
      <p:pic>
        <p:nvPicPr>
          <p:cNvPr id="7173" name="Picture 5" descr="2004_0829_083603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1905000"/>
            <a:ext cx="4876800" cy="3657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32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Holme-on-Spalding Moor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A village between York and Hull</a:t>
            </a:r>
          </a:p>
          <a:p>
            <a:pPr>
              <a:lnSpc>
                <a:spcPct val="90000"/>
              </a:lnSpc>
            </a:pPr>
            <a:r>
              <a:rPr lang="en-US" sz="2800"/>
              <a:t>Apparently the birthplace of one of my immigrant ancestors, Thomas Ellithorpe</a:t>
            </a:r>
          </a:p>
          <a:p>
            <a:pPr>
              <a:lnSpc>
                <a:spcPct val="90000"/>
              </a:lnSpc>
            </a:pPr>
            <a:r>
              <a:rPr lang="en-US" sz="2800"/>
              <a:t>He was born about 1600 and came to Massachusetts in the 1630s.</a:t>
            </a:r>
          </a:p>
        </p:txBody>
      </p:sp>
      <p:pic>
        <p:nvPicPr>
          <p:cNvPr id="55302" name="Picture 6" descr="2004_0810_142914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7913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3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Wed-Thurs 11-12 August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581400" cy="4525963"/>
          </a:xfrm>
        </p:spPr>
        <p:txBody>
          <a:bodyPr/>
          <a:lstStyle/>
          <a:p>
            <a:r>
              <a:rPr lang="en-US" sz="2800"/>
              <a:t>Wednesday to Hadrian</a:t>
            </a:r>
            <a:r>
              <a:rPr lang="en-US" sz="2800">
                <a:cs typeface="Arial" charset="0"/>
              </a:rPr>
              <a:t>'</a:t>
            </a:r>
            <a:r>
              <a:rPr lang="en-US" sz="2800"/>
              <a:t>s Wall, which the Romans built as a barrier across England to keep out the Scots</a:t>
            </a:r>
          </a:p>
          <a:p>
            <a:r>
              <a:rPr lang="en-US" sz="2800"/>
              <a:t>Thursday to Glasgow, Scotland</a:t>
            </a:r>
          </a:p>
        </p:txBody>
      </p:sp>
      <p:pic>
        <p:nvPicPr>
          <p:cNvPr id="57349" name="Picture 5" descr="2004_0811_085147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6808" b="4523"/>
          <a:stretch>
            <a:fillRect/>
          </a:stretch>
        </p:blipFill>
        <p:spPr>
          <a:xfrm>
            <a:off x="4267200" y="2362200"/>
            <a:ext cx="4419600" cy="220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1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Hadrian</a:t>
            </a:r>
            <a:r>
              <a:rPr lang="en-US">
                <a:cs typeface="Arial" charset="0"/>
              </a:rPr>
              <a:t>'</a:t>
            </a:r>
            <a:r>
              <a:rPr lang="en-US"/>
              <a:t>s Wall</a:t>
            </a:r>
          </a:p>
        </p:txBody>
      </p:sp>
      <p:pic>
        <p:nvPicPr>
          <p:cNvPr id="58372" name="Picture 4" descr="2004_0811_094810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3"/>
          <a:stretch>
            <a:fillRect/>
          </a:stretch>
        </p:blipFill>
        <p:spPr bwMode="auto">
          <a:xfrm>
            <a:off x="685800" y="1600200"/>
            <a:ext cx="7772400" cy="48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8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Bagpipers in Glasgow</a:t>
            </a:r>
          </a:p>
        </p:txBody>
      </p:sp>
      <p:pic>
        <p:nvPicPr>
          <p:cNvPr id="59396" name="Picture 4" descr="2004_0812_065503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5916"/>
          <a:stretch>
            <a:fillRect/>
          </a:stretch>
        </p:blipFill>
        <p:spPr bwMode="auto">
          <a:xfrm>
            <a:off x="304800" y="1676400"/>
            <a:ext cx="84582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6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</a:t>
            </a:r>
            <a:r>
              <a:rPr lang="en-US" baseline="30000"/>
              <a:t>rd</a:t>
            </a:r>
            <a:r>
              <a:rPr lang="en-US"/>
              <a:t> Weekend, 13-15 August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Friday to Leeds to speak at Leeds Messianic Fellowship</a:t>
            </a:r>
          </a:p>
          <a:p>
            <a:pPr>
              <a:lnSpc>
                <a:spcPct val="90000"/>
              </a:lnSpc>
            </a:pPr>
            <a:r>
              <a:rPr lang="en-US"/>
              <a:t>Saturday to Stoke to speak at picnic of Blurton Free Baptist Church</a:t>
            </a:r>
          </a:p>
          <a:p>
            <a:pPr>
              <a:lnSpc>
                <a:spcPct val="90000"/>
              </a:lnSpc>
            </a:pPr>
            <a:r>
              <a:rPr lang="en-US"/>
              <a:t>Sunday:</a:t>
            </a:r>
          </a:p>
          <a:p>
            <a:pPr lvl="1">
              <a:lnSpc>
                <a:spcPct val="90000"/>
              </a:lnSpc>
            </a:pPr>
            <a:r>
              <a:rPr lang="en-US"/>
              <a:t>Phil preaching on Jesus as savior</a:t>
            </a:r>
          </a:p>
          <a:p>
            <a:pPr lvl="1">
              <a:lnSpc>
                <a:spcPct val="90000"/>
              </a:lnSpc>
            </a:pPr>
            <a:r>
              <a:rPr lang="en-US"/>
              <a:t>Lunch at home of Tom &amp; Christine Morrow</a:t>
            </a:r>
          </a:p>
          <a:p>
            <a:pPr lvl="1">
              <a:lnSpc>
                <a:spcPct val="90000"/>
              </a:lnSpc>
            </a:pPr>
            <a:r>
              <a:rPr lang="en-US"/>
              <a:t>Evening talk, </a:t>
            </a:r>
            <a:r>
              <a:rPr lang="en-US">
                <a:cs typeface="Arial" charset="0"/>
              </a:rPr>
              <a:t>"</a:t>
            </a:r>
            <a:r>
              <a:rPr lang="en-US"/>
              <a:t>Astrology:  Is Your Destiny in the Stars?</a:t>
            </a:r>
            <a:r>
              <a:rPr lang="en-US">
                <a:cs typeface="Arial" charset="0"/>
              </a:rPr>
              <a:t>"</a:t>
            </a:r>
          </a:p>
        </p:txBody>
      </p:sp>
    </p:spTree>
    <p:custDataLst>
      <p:tags r:id="rId1"/>
    </p:custDataLst>
  </p:cSld>
  <p:clrMapOvr>
    <a:masterClrMapping/>
  </p:clrMapOvr>
  <p:transition advTm="354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Leeds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By train to Leeds</a:t>
            </a:r>
          </a:p>
          <a:p>
            <a:r>
              <a:rPr lang="en-US" sz="2800"/>
              <a:t>Stayed at home of Bunmi and Bukki Ajayi from Nigeria</a:t>
            </a:r>
          </a:p>
          <a:p>
            <a:r>
              <a:rPr lang="en-US" sz="2800"/>
              <a:t>Spoke to Messianic Fellowship on </a:t>
            </a:r>
            <a:r>
              <a:rPr lang="en-US" sz="2800">
                <a:cs typeface="Arial" charset="0"/>
              </a:rPr>
              <a:t>"</a:t>
            </a:r>
            <a:r>
              <a:rPr lang="en-US" sz="2800"/>
              <a:t>Jesus, the Testimony of Prophecy &amp; History</a:t>
            </a:r>
            <a:r>
              <a:rPr lang="en-US" sz="2800">
                <a:cs typeface="Arial" charset="0"/>
              </a:rPr>
              <a:t>"</a:t>
            </a:r>
          </a:p>
        </p:txBody>
      </p:sp>
      <p:pic>
        <p:nvPicPr>
          <p:cNvPr id="61447" name="Picture 7" descr="2004_0814_015353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0200"/>
            <a:ext cx="33940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9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Barbeque at Park Hall</a:t>
            </a:r>
          </a:p>
        </p:txBody>
      </p:sp>
      <p:pic>
        <p:nvPicPr>
          <p:cNvPr id="63492" name="Picture 4" descr="2004_0814_075523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3" b="11926"/>
          <a:stretch>
            <a:fillRect/>
          </a:stretch>
        </p:blipFill>
        <p:spPr bwMode="auto">
          <a:xfrm>
            <a:off x="381000" y="1600200"/>
            <a:ext cx="8305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5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Sunday at Morrow Home</a:t>
            </a:r>
          </a:p>
        </p:txBody>
      </p:sp>
      <p:pic>
        <p:nvPicPr>
          <p:cNvPr id="64516" name="Picture 4" descr="2004_0815_100812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7"/>
          <a:stretch>
            <a:fillRect/>
          </a:stretch>
        </p:blipFill>
        <p:spPr bwMode="auto">
          <a:xfrm>
            <a:off x="914400" y="1524000"/>
            <a:ext cx="73914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1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Talk at Hartshill Bible Church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276600" cy="4525963"/>
          </a:xfrm>
        </p:spPr>
        <p:txBody>
          <a:bodyPr/>
          <a:lstStyle/>
          <a:p>
            <a:r>
              <a:rPr lang="en-US" sz="2800"/>
              <a:t>Sunday evening at The Willow School</a:t>
            </a:r>
          </a:p>
          <a:p>
            <a:r>
              <a:rPr lang="en-US" sz="2800"/>
              <a:t>Power-Point talk:</a:t>
            </a:r>
          </a:p>
          <a:p>
            <a:r>
              <a:rPr lang="en-US" sz="2800">
                <a:cs typeface="Arial" charset="0"/>
              </a:rPr>
              <a:t>"</a:t>
            </a:r>
            <a:r>
              <a:rPr lang="en-US" sz="2800"/>
              <a:t>Astrology: Is Your Destiny in the Stars?</a:t>
            </a:r>
            <a:r>
              <a:rPr lang="en-US" sz="2800">
                <a:cs typeface="Arial" charset="0"/>
              </a:rPr>
              <a:t>"</a:t>
            </a:r>
          </a:p>
        </p:txBody>
      </p:sp>
      <p:pic>
        <p:nvPicPr>
          <p:cNvPr id="65543" name="Picture 7" descr="2004_0815_070615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1776413"/>
            <a:ext cx="48006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41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Mon-Wed, 16-18 August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Monday visit to Lake District</a:t>
            </a:r>
          </a:p>
          <a:p>
            <a:r>
              <a:rPr lang="en-US"/>
              <a:t>Tuesday visit to Lancaster</a:t>
            </a:r>
          </a:p>
          <a:p>
            <a:r>
              <a:rPr lang="en-US"/>
              <a:t>Wednesday by car to Peaks District</a:t>
            </a:r>
          </a:p>
          <a:p>
            <a:r>
              <a:rPr lang="en-US"/>
              <a:t>Wednesday evening: Last talk at Hartshill Bible Church, </a:t>
            </a:r>
            <a:r>
              <a:rPr lang="en-US">
                <a:cs typeface="Arial" charset="0"/>
              </a:rPr>
              <a:t>"</a:t>
            </a:r>
            <a:r>
              <a:rPr lang="en-US"/>
              <a:t>Prophecy:  Ancient and Modern</a:t>
            </a:r>
            <a:r>
              <a:rPr lang="en-US">
                <a:cs typeface="Arial" charset="0"/>
              </a:rPr>
              <a:t>"</a:t>
            </a:r>
          </a:p>
        </p:txBody>
      </p:sp>
    </p:spTree>
    <p:custDataLst>
      <p:tags r:id="rId1"/>
    </p:custDataLst>
  </p:cSld>
  <p:clrMapOvr>
    <a:masterClrMapping/>
  </p:clrMapOvr>
  <p:transition advTm="418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Series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Began with sketch of what the Lord wants us to do based  on 1 Peter 3:15: </a:t>
            </a:r>
            <a:r>
              <a:rPr lang="en-US">
                <a:cs typeface="Arial" charset="0"/>
              </a:rPr>
              <a:t>"</a:t>
            </a:r>
            <a:r>
              <a:rPr lang="en-US"/>
              <a:t>Be always ready to give an answer…</a:t>
            </a:r>
            <a:r>
              <a:rPr lang="en-US">
                <a:cs typeface="Arial" charset="0"/>
              </a:rPr>
              <a:t>"</a:t>
            </a:r>
          </a:p>
          <a:p>
            <a:r>
              <a:rPr lang="en-US"/>
              <a:t>Broke up into small groups to assemble ten common or difficult objections to Christianity.</a:t>
            </a:r>
          </a:p>
          <a:p>
            <a:r>
              <a:rPr lang="en-US"/>
              <a:t>These were tabulated to form the basis of the course.</a:t>
            </a:r>
          </a:p>
        </p:txBody>
      </p:sp>
    </p:spTree>
    <p:custDataLst>
      <p:tags r:id="rId1"/>
    </p:custDataLst>
  </p:cSld>
  <p:clrMapOvr>
    <a:masterClrMapping/>
  </p:clrMapOvr>
  <p:transition advTm="23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Lake Windermere</a:t>
            </a:r>
          </a:p>
        </p:txBody>
      </p:sp>
      <p:pic>
        <p:nvPicPr>
          <p:cNvPr id="68612" name="Picture 4" descr="2004_0816_085421AA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7"/>
          <a:stretch>
            <a:fillRect/>
          </a:stretch>
        </p:blipFill>
        <p:spPr bwMode="auto">
          <a:xfrm>
            <a:off x="381000" y="1524000"/>
            <a:ext cx="8382000" cy="49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86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View from Orrest Head</a:t>
            </a:r>
          </a:p>
        </p:txBody>
      </p:sp>
      <p:pic>
        <p:nvPicPr>
          <p:cNvPr id="69636" name="Picture 4" descr="2004_0816_141139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>
            <a:fillRect/>
          </a:stretch>
        </p:blipFill>
        <p:spPr bwMode="auto">
          <a:xfrm>
            <a:off x="609600" y="1600200"/>
            <a:ext cx="7924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0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Lancaster</a:t>
            </a:r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886200" cy="4525963"/>
          </a:xfrm>
        </p:spPr>
        <p:txBody>
          <a:bodyPr/>
          <a:lstStyle/>
          <a:p>
            <a:r>
              <a:rPr lang="en-US" sz="2800"/>
              <a:t>The Castle at Lancaster </a:t>
            </a:r>
          </a:p>
          <a:p>
            <a:r>
              <a:rPr lang="en-US" sz="2800"/>
              <a:t>The ancestral residence of the Dukes of Lancaster </a:t>
            </a:r>
          </a:p>
          <a:p>
            <a:r>
              <a:rPr lang="en-US" sz="2800"/>
              <a:t>The current Duke of Lancaster is Queen Elizabeth II !</a:t>
            </a:r>
          </a:p>
        </p:txBody>
      </p:sp>
      <p:pic>
        <p:nvPicPr>
          <p:cNvPr id="70663" name="Picture 7" descr="2004_0817_053945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371600"/>
            <a:ext cx="3886200" cy="518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4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Lancaster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971800" cy="4525963"/>
          </a:xfrm>
        </p:spPr>
        <p:txBody>
          <a:bodyPr/>
          <a:lstStyle/>
          <a:p>
            <a:r>
              <a:rPr lang="en-US" sz="2800"/>
              <a:t>Stained glass windows in the Priory of Lancaster, founded 1094, now a parish church</a:t>
            </a:r>
          </a:p>
          <a:p>
            <a:r>
              <a:rPr lang="en-US" sz="2800"/>
              <a:t>Ate lunch in the Priory refectory</a:t>
            </a:r>
          </a:p>
        </p:txBody>
      </p:sp>
      <p:pic>
        <p:nvPicPr>
          <p:cNvPr id="72710" name="Picture 6" descr="2004_0817_073506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1788" y="533400"/>
            <a:ext cx="4392612" cy="579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03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Peaks District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209800"/>
            <a:ext cx="3048000" cy="3916363"/>
          </a:xfrm>
        </p:spPr>
        <p:txBody>
          <a:bodyPr/>
          <a:lstStyle/>
          <a:p>
            <a:r>
              <a:rPr lang="en-US" sz="2800"/>
              <a:t>One of the many picturesque valleys in the Peaks District National Park</a:t>
            </a:r>
          </a:p>
        </p:txBody>
      </p:sp>
      <p:pic>
        <p:nvPicPr>
          <p:cNvPr id="74759" name="Picture 7" descr="2004_0818_072832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24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1905000"/>
            <a:ext cx="5105400" cy="3829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13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Last Weekend, 19-23 August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Thursday, by train to Richmond, west of London</a:t>
            </a:r>
          </a:p>
          <a:p>
            <a:r>
              <a:rPr lang="en-US"/>
              <a:t>Friday, some ancestor hunting</a:t>
            </a:r>
          </a:p>
          <a:p>
            <a:r>
              <a:rPr lang="en-US"/>
              <a:t>Saturday, to Bath, a Roman bath and 18</a:t>
            </a:r>
            <a:r>
              <a:rPr lang="en-US" baseline="30000"/>
              <a:t>th</a:t>
            </a:r>
            <a:r>
              <a:rPr lang="en-US"/>
              <a:t> century spa</a:t>
            </a:r>
          </a:p>
          <a:p>
            <a:r>
              <a:rPr lang="en-US"/>
              <a:t>Sunday, speaking at the International Presbyterian Church, West Ealing</a:t>
            </a:r>
          </a:p>
          <a:p>
            <a:r>
              <a:rPr lang="en-US"/>
              <a:t>Monday, fly home!</a:t>
            </a:r>
          </a:p>
        </p:txBody>
      </p:sp>
    </p:spTree>
    <p:custDataLst>
      <p:tags r:id="rId1"/>
    </p:custDataLst>
  </p:cSld>
  <p:clrMapOvr>
    <a:masterClrMapping/>
  </p:clrMapOvr>
  <p:transition advTm="340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Richmond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276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A small city in the west suburbs of London, on the Thames River</a:t>
            </a:r>
          </a:p>
          <a:p>
            <a:pPr>
              <a:lnSpc>
                <a:spcPct val="90000"/>
              </a:lnSpc>
            </a:pPr>
            <a:r>
              <a:rPr lang="en-US" sz="2800"/>
              <a:t>The location of one of the royal palaces</a:t>
            </a:r>
          </a:p>
          <a:p>
            <a:pPr>
              <a:lnSpc>
                <a:spcPct val="90000"/>
              </a:lnSpc>
            </a:pPr>
            <a:r>
              <a:rPr lang="en-US" sz="2800"/>
              <a:t>This is a retreat center there</a:t>
            </a:r>
          </a:p>
        </p:txBody>
      </p:sp>
      <p:pic>
        <p:nvPicPr>
          <p:cNvPr id="77832" name="Picture 8" descr="2004_0819_092516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1890713"/>
            <a:ext cx="4648200" cy="3486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91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Holy Cross Church</a:t>
            </a:r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352800" cy="4525963"/>
          </a:xfrm>
        </p:spPr>
        <p:txBody>
          <a:bodyPr/>
          <a:lstStyle/>
          <a:p>
            <a:r>
              <a:rPr lang="en-US" sz="2800"/>
              <a:t>In Greenford, NW of London, built 11</a:t>
            </a:r>
            <a:r>
              <a:rPr lang="en-US" sz="2800" baseline="30000"/>
              <a:t>th</a:t>
            </a:r>
            <a:r>
              <a:rPr lang="en-US" sz="2800"/>
              <a:t> century</a:t>
            </a:r>
          </a:p>
          <a:p>
            <a:r>
              <a:rPr lang="en-US" sz="2800"/>
              <a:t>George Gardiner, an immigrant ancestor, was baptized here in 1600</a:t>
            </a:r>
          </a:p>
        </p:txBody>
      </p:sp>
      <p:pic>
        <p:nvPicPr>
          <p:cNvPr id="79879" name="Picture 7" descr="2004_0820_054650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2062163"/>
            <a:ext cx="4724400" cy="3543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5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7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Paul Levy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Met with pastor of the International Presbyterian Church for lunch Saturday</a:t>
            </a:r>
          </a:p>
          <a:p>
            <a:r>
              <a:rPr lang="en-US" sz="2800"/>
              <a:t>His predecessor was Nick Perrin, now on the faculty at Biblical</a:t>
            </a:r>
          </a:p>
        </p:txBody>
      </p:sp>
      <p:pic>
        <p:nvPicPr>
          <p:cNvPr id="81926" name="Picture 6" descr="2004_0820_082013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0200"/>
            <a:ext cx="33940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08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/>
              <a:t>Bishop</a:t>
            </a:r>
            <a:r>
              <a:rPr lang="en-US" sz="4000">
                <a:cs typeface="Arial" charset="0"/>
              </a:rPr>
              <a:t>'</a:t>
            </a:r>
            <a:r>
              <a:rPr lang="en-US" sz="4000"/>
              <a:t>s </a:t>
            </a:r>
            <a:br>
              <a:rPr lang="en-US" sz="4000"/>
            </a:br>
            <a:r>
              <a:rPr lang="en-US" sz="4000"/>
              <a:t>Stortford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505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St Michael’s  Church</a:t>
            </a:r>
          </a:p>
          <a:p>
            <a:pPr>
              <a:lnSpc>
                <a:spcPct val="90000"/>
              </a:lnSpc>
            </a:pPr>
            <a:r>
              <a:rPr lang="en-US" sz="2800"/>
              <a:t>The current building dates from the 1400s</a:t>
            </a:r>
          </a:p>
          <a:p>
            <a:pPr>
              <a:lnSpc>
                <a:spcPct val="90000"/>
              </a:lnSpc>
            </a:pPr>
            <a:r>
              <a:rPr lang="en-US" sz="2800"/>
              <a:t>But there was a church on the site in the 700s</a:t>
            </a:r>
          </a:p>
          <a:p>
            <a:pPr>
              <a:lnSpc>
                <a:spcPct val="90000"/>
              </a:lnSpc>
            </a:pPr>
            <a:r>
              <a:rPr lang="en-US" sz="2800"/>
              <a:t>James Howe was married here 1628 </a:t>
            </a:r>
          </a:p>
        </p:txBody>
      </p:sp>
      <p:pic>
        <p:nvPicPr>
          <p:cNvPr id="83974" name="Picture 6" descr="2004_0820_105802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18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3213" y="457200"/>
            <a:ext cx="4572000" cy="609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8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3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3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Most common at POW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God is good, why does He allow evil and suffering? (5/7)</a:t>
            </a:r>
          </a:p>
          <a:p>
            <a:r>
              <a:rPr lang="en-US"/>
              <a:t>Why does Jesus/Christianity have to be the only way? (5/7)</a:t>
            </a:r>
          </a:p>
          <a:p>
            <a:r>
              <a:rPr lang="en-US"/>
              <a:t>Does God exist?  Can we prove this? (4/7)</a:t>
            </a:r>
          </a:p>
          <a:p>
            <a:r>
              <a:rPr lang="en-US"/>
              <a:t>Christians are hypocrites, and Christianity has a bad history. (4/7)</a:t>
            </a:r>
          </a:p>
        </p:txBody>
      </p:sp>
    </p:spTree>
    <p:custDataLst>
      <p:tags r:id="rId1"/>
    </p:custDataLst>
  </p:cSld>
  <p:clrMapOvr>
    <a:masterClrMapping/>
  </p:clrMapOvr>
  <p:transition advTm="30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Hatfield Broad Oak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A small village a few miles east of Bishop’s Stortford (NE of London) in Essex</a:t>
            </a:r>
          </a:p>
          <a:p>
            <a:r>
              <a:rPr lang="en-US" sz="2800"/>
              <a:t>Here James Howe was born in 1598.</a:t>
            </a:r>
          </a:p>
          <a:p>
            <a:r>
              <a:rPr lang="en-US" sz="2800"/>
              <a:t>He died 104 years later in Ipswich, Massachusetts.</a:t>
            </a:r>
          </a:p>
        </p:txBody>
      </p:sp>
      <p:pic>
        <p:nvPicPr>
          <p:cNvPr id="86022" name="Picture 6" descr="2004_0820_112334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0200"/>
            <a:ext cx="33940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90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Bath</a:t>
            </a:r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The only hot springs in England</a:t>
            </a:r>
          </a:p>
          <a:p>
            <a:pPr>
              <a:lnSpc>
                <a:spcPct val="90000"/>
              </a:lnSpc>
            </a:pPr>
            <a:r>
              <a:rPr lang="en-US" sz="2800"/>
              <a:t>Used by the Romans as a bath from 1</a:t>
            </a:r>
            <a:r>
              <a:rPr lang="en-US" sz="2800" baseline="30000"/>
              <a:t>st</a:t>
            </a:r>
            <a:r>
              <a:rPr lang="en-US" sz="2800"/>
              <a:t> century AD</a:t>
            </a:r>
          </a:p>
          <a:p>
            <a:pPr>
              <a:lnSpc>
                <a:spcPct val="90000"/>
              </a:lnSpc>
            </a:pPr>
            <a:r>
              <a:rPr lang="en-US" sz="2800"/>
              <a:t>The same pool (with lead Roman liner) still in use today</a:t>
            </a:r>
          </a:p>
          <a:p>
            <a:pPr>
              <a:lnSpc>
                <a:spcPct val="90000"/>
              </a:lnSpc>
            </a:pPr>
            <a:r>
              <a:rPr lang="en-US" sz="2800"/>
              <a:t>Became a resort town in 1700s</a:t>
            </a:r>
          </a:p>
        </p:txBody>
      </p:sp>
      <p:pic>
        <p:nvPicPr>
          <p:cNvPr id="88070" name="Picture 6" descr="2004_0821_063125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0200"/>
            <a:ext cx="33940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12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8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8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International Presbyterian Church</a:t>
            </a: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Presbyterianism is not common in England, being largely Scots</a:t>
            </a:r>
          </a:p>
          <a:p>
            <a:pPr>
              <a:lnSpc>
                <a:spcPct val="90000"/>
              </a:lnSpc>
            </a:pPr>
            <a:r>
              <a:rPr lang="en-US" sz="2800"/>
              <a:t>This congregation was founded by associates of Francis Schaeffer</a:t>
            </a:r>
          </a:p>
          <a:p>
            <a:pPr>
              <a:lnSpc>
                <a:spcPct val="90000"/>
              </a:lnSpc>
            </a:pPr>
            <a:r>
              <a:rPr lang="en-US" sz="2800"/>
              <a:t>I spoke at the evening service, giving my talk on God</a:t>
            </a:r>
            <a:r>
              <a:rPr lang="en-US" sz="2800">
                <a:cs typeface="Arial" charset="0"/>
              </a:rPr>
              <a:t>'</a:t>
            </a:r>
            <a:r>
              <a:rPr lang="en-US" sz="2800"/>
              <a:t>s Fingerprints.</a:t>
            </a:r>
          </a:p>
        </p:txBody>
      </p:sp>
      <p:pic>
        <p:nvPicPr>
          <p:cNvPr id="90118" name="Picture 6" descr="2004_0822_063445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84425"/>
            <a:ext cx="4038600" cy="2955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353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0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0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 Home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429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Returned to the Washington, DC area on Monday, 23 Aug</a:t>
            </a:r>
          </a:p>
          <a:p>
            <a:pPr>
              <a:lnSpc>
                <a:spcPct val="90000"/>
              </a:lnSpc>
            </a:pPr>
            <a:r>
              <a:rPr lang="en-US" sz="2800"/>
              <a:t>Total trip was 25 days</a:t>
            </a:r>
          </a:p>
          <a:p>
            <a:pPr>
              <a:lnSpc>
                <a:spcPct val="90000"/>
              </a:lnSpc>
            </a:pPr>
            <a:r>
              <a:rPr lang="en-US" sz="2800"/>
              <a:t>Spoke 11 times</a:t>
            </a:r>
          </a:p>
          <a:p>
            <a:pPr>
              <a:lnSpc>
                <a:spcPct val="90000"/>
              </a:lnSpc>
            </a:pPr>
            <a:r>
              <a:rPr lang="en-US" sz="2800"/>
              <a:t>Returned just 2 days before my mother died</a:t>
            </a:r>
          </a:p>
        </p:txBody>
      </p:sp>
      <p:pic>
        <p:nvPicPr>
          <p:cNvPr id="92166" name="Picture 6" descr="2004_0515_205006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147888"/>
            <a:ext cx="4038600" cy="3430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509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Most common at DTW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Christians are such hypocrites!  There are too many hypocrites in the church! (6/7)</a:t>
            </a:r>
          </a:p>
          <a:p>
            <a:r>
              <a:rPr lang="en-US" sz="2800"/>
              <a:t>How can Christ be the only way to God? (5/7)</a:t>
            </a:r>
          </a:p>
          <a:p>
            <a:r>
              <a:rPr lang="en-US" sz="2800"/>
              <a:t>Why does God allow bad things to happen, especially to good people? (4/7)</a:t>
            </a:r>
          </a:p>
          <a:p>
            <a:r>
              <a:rPr lang="en-US" sz="2800"/>
              <a:t>Jesus was just a good man; why should I think he is God? (4/7)</a:t>
            </a:r>
          </a:p>
          <a:p>
            <a:r>
              <a:rPr lang="en-US" sz="2800"/>
              <a:t>I</a:t>
            </a:r>
            <a:r>
              <a:rPr lang="en-US" sz="2800">
                <a:cs typeface="Arial" charset="0"/>
              </a:rPr>
              <a:t>'</a:t>
            </a:r>
            <a:r>
              <a:rPr lang="en-US" sz="2800"/>
              <a:t>m a good person. (4/7)</a:t>
            </a:r>
          </a:p>
          <a:p>
            <a:r>
              <a:rPr lang="en-US" sz="2800"/>
              <a:t>The Bible was written by mere men. (4/7)</a:t>
            </a:r>
          </a:p>
        </p:txBody>
      </p:sp>
    </p:spTree>
    <p:custDataLst>
      <p:tags r:id="rId1"/>
    </p:custDataLst>
  </p:cSld>
  <p:clrMapOvr>
    <a:masterClrMapping/>
  </p:clrMapOvr>
  <p:transition advTm="33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Objections Categorized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Objections about God</a:t>
            </a:r>
          </a:p>
          <a:p>
            <a:pPr>
              <a:lnSpc>
                <a:spcPct val="90000"/>
              </a:lnSpc>
            </a:pPr>
            <a:r>
              <a:rPr lang="en-US" sz="2800"/>
              <a:t>Objections about Scripture</a:t>
            </a:r>
          </a:p>
          <a:p>
            <a:pPr>
              <a:lnSpc>
                <a:spcPct val="90000"/>
              </a:lnSpc>
            </a:pPr>
            <a:r>
              <a:rPr lang="en-US" sz="2800"/>
              <a:t>Objections about Jesus &amp; Salvation</a:t>
            </a:r>
          </a:p>
          <a:p>
            <a:pPr>
              <a:lnSpc>
                <a:spcPct val="90000"/>
              </a:lnSpc>
            </a:pPr>
            <a:r>
              <a:rPr lang="en-US" sz="2800"/>
              <a:t>Objections about Christians</a:t>
            </a:r>
          </a:p>
          <a:p>
            <a:pPr>
              <a:lnSpc>
                <a:spcPct val="90000"/>
              </a:lnSpc>
            </a:pPr>
            <a:r>
              <a:rPr lang="en-US" sz="2800"/>
              <a:t>Objections about Other Religions</a:t>
            </a:r>
          </a:p>
        </p:txBody>
      </p:sp>
      <p:pic>
        <p:nvPicPr>
          <p:cNvPr id="12293" name="Picture 5" descr="2004_0829_101529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1890713"/>
            <a:ext cx="4648200" cy="3486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53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Trip to the UK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A 3 ½ week trip to England, 30 July to 23 August, which also included brief visits to Wales &amp; Scotland</a:t>
            </a:r>
          </a:p>
          <a:p>
            <a:pPr>
              <a:lnSpc>
                <a:spcPct val="90000"/>
              </a:lnSpc>
            </a:pPr>
            <a:r>
              <a:rPr lang="en-US"/>
              <a:t>Main purpose was vacation, to see more of the country</a:t>
            </a:r>
          </a:p>
          <a:p>
            <a:pPr>
              <a:lnSpc>
                <a:spcPct val="90000"/>
              </a:lnSpc>
            </a:pPr>
            <a:r>
              <a:rPr lang="en-US"/>
              <a:t>But also wanted to engage in ministry while there</a:t>
            </a:r>
          </a:p>
          <a:p>
            <a:pPr>
              <a:lnSpc>
                <a:spcPct val="90000"/>
              </a:lnSpc>
            </a:pPr>
            <a:r>
              <a:rPr lang="en-US"/>
              <a:t>A third purpose was to see some places my ancestors allegedly came from</a:t>
            </a:r>
          </a:p>
        </p:txBody>
      </p:sp>
    </p:spTree>
    <p:custDataLst>
      <p:tags r:id="rId1"/>
    </p:custDataLst>
  </p:cSld>
  <p:clrMapOvr>
    <a:masterClrMapping/>
  </p:clrMapOvr>
  <p:transition advTm="341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2.8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|3.9|4.8|5.3|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2|5.3|4|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6|1|5.4|5.1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4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|4.2|0.9|3.7|6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6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|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3|6|7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6.8|5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.8|1.3|14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|9.3|13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7|1.7|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6.5|3.1|3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3|1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2|41.2|2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3.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2|3.9|25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4.1|9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2|3.7|3|5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9|2|1.4|0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2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9|5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|6.8|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11.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1.4|5.7|1.3|3.2|3.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8|4|5.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1.8|1.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9|20.9|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3.1|5.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|3.1|2.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|10.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7.4|3.2|10.2|6.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4|2.6|2.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|4.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1|4.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2.7|3.2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1.9|5.1|5.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0.4|2|4.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2.3|4.1|6.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5.6|6.3|11.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3.3|3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6.7|4.8|5.3|5.4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0.9|0.8|1.4|2.5|1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9.2|4.1|4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1632</Words>
  <Application>Microsoft Office PowerPoint</Application>
  <PresentationFormat>On-screen Show (4:3)</PresentationFormat>
  <Paragraphs>217</Paragraphs>
  <Slides>63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Default Design</vt:lpstr>
      <vt:lpstr>My Summer Ministry, 2004</vt:lpstr>
      <vt:lpstr>Teaching Sunday Schools</vt:lpstr>
      <vt:lpstr>Cherrydale Baptist Church</vt:lpstr>
      <vt:lpstr>McLean Bible Church</vt:lpstr>
      <vt:lpstr>The Series</vt:lpstr>
      <vt:lpstr>Most common at POW</vt:lpstr>
      <vt:lpstr>Most common at DTW</vt:lpstr>
      <vt:lpstr>Objections Categorized</vt:lpstr>
      <vt:lpstr>Trip to the UK</vt:lpstr>
      <vt:lpstr>Ministry in the UK</vt:lpstr>
      <vt:lpstr>First Weekend</vt:lpstr>
      <vt:lpstr>Over Nova Scotia</vt:lpstr>
      <vt:lpstr>The Leggs</vt:lpstr>
      <vt:lpstr>British Museum</vt:lpstr>
      <vt:lpstr>Ashford Congregational Church</vt:lpstr>
      <vt:lpstr>Talks at Ashford</vt:lpstr>
      <vt:lpstr>Monday-Tuesday 2-3 Aug</vt:lpstr>
      <vt:lpstr>Travel by Train</vt:lpstr>
      <vt:lpstr>British L'Abri</vt:lpstr>
      <vt:lpstr>L'Abri</vt:lpstr>
      <vt:lpstr>L'Abri People</vt:lpstr>
      <vt:lpstr>Matt Stempler at St. John’s College</vt:lpstr>
      <vt:lpstr>Oxford, Christ Church College</vt:lpstr>
      <vt:lpstr>C. S. Lewis et al</vt:lpstr>
      <vt:lpstr>Mid-Week at Stoke</vt:lpstr>
      <vt:lpstr>Home of Phil &amp; Joy Roberts</vt:lpstr>
      <vt:lpstr>Stoke-on-Trent</vt:lpstr>
      <vt:lpstr>Roberts' Bible Study</vt:lpstr>
      <vt:lpstr>Brecon Beacons,South Wales</vt:lpstr>
      <vt:lpstr>Evangelical  Theological  College, Wales</vt:lpstr>
      <vt:lpstr>2nd Weekend, 6-8 August</vt:lpstr>
      <vt:lpstr>Chester</vt:lpstr>
      <vt:lpstr>North Wales</vt:lpstr>
      <vt:lpstr>Llandudno, Wales</vt:lpstr>
      <vt:lpstr>Hartshill Bible Church</vt:lpstr>
      <vt:lpstr>Mon-Tues 9-10 August</vt:lpstr>
      <vt:lpstr>Liverpool</vt:lpstr>
      <vt:lpstr>Bible Study Group</vt:lpstr>
      <vt:lpstr>York </vt:lpstr>
      <vt:lpstr>Holme-on-Spalding Moor</vt:lpstr>
      <vt:lpstr>Wed-Thurs 11-12 August</vt:lpstr>
      <vt:lpstr>Hadrian's Wall</vt:lpstr>
      <vt:lpstr>Bagpipers in Glasgow</vt:lpstr>
      <vt:lpstr>3rd Weekend, 13-15 August</vt:lpstr>
      <vt:lpstr>Leeds</vt:lpstr>
      <vt:lpstr>Barbeque at Park Hall</vt:lpstr>
      <vt:lpstr>Sunday at Morrow Home</vt:lpstr>
      <vt:lpstr>Talk at Hartshill Bible Church</vt:lpstr>
      <vt:lpstr>Mon-Wed, 16-18 August</vt:lpstr>
      <vt:lpstr>Lake Windermere</vt:lpstr>
      <vt:lpstr>View from Orrest Head</vt:lpstr>
      <vt:lpstr>Lancaster</vt:lpstr>
      <vt:lpstr>Lancaster</vt:lpstr>
      <vt:lpstr>The Peaks District</vt:lpstr>
      <vt:lpstr>Last Weekend, 19-23 August</vt:lpstr>
      <vt:lpstr>Richmond</vt:lpstr>
      <vt:lpstr>Holy Cross Church</vt:lpstr>
      <vt:lpstr>Paul Levy</vt:lpstr>
      <vt:lpstr>Bishop's  Stortford</vt:lpstr>
      <vt:lpstr>Hatfield Broad Oak</vt:lpstr>
      <vt:lpstr>Bath</vt:lpstr>
      <vt:lpstr>International Presbyterian Church</vt:lpstr>
      <vt:lpstr>Back Home</vt:lpstr>
    </vt:vector>
  </TitlesOfParts>
  <Company>Biblical Theological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Summer Ministry, 2004</dc:title>
  <dc:creator>Robert C. Newman</dc:creator>
  <cp:lastModifiedBy>Newman</cp:lastModifiedBy>
  <cp:revision>251</cp:revision>
  <dcterms:created xsi:type="dcterms:W3CDTF">2004-09-01T17:19:01Z</dcterms:created>
  <dcterms:modified xsi:type="dcterms:W3CDTF">2015-07-02T14:42:06Z</dcterms:modified>
</cp:coreProperties>
</file>