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7" r:id="rId3"/>
    <p:sldId id="315" r:id="rId4"/>
    <p:sldId id="316" r:id="rId5"/>
    <p:sldId id="317" r:id="rId6"/>
    <p:sldId id="258" r:id="rId7"/>
    <p:sldId id="275" r:id="rId8"/>
    <p:sldId id="259" r:id="rId9"/>
    <p:sldId id="274" r:id="rId10"/>
    <p:sldId id="260" r:id="rId11"/>
    <p:sldId id="276" r:id="rId12"/>
    <p:sldId id="319" r:id="rId13"/>
    <p:sldId id="277" r:id="rId14"/>
    <p:sldId id="278" r:id="rId15"/>
    <p:sldId id="279" r:id="rId16"/>
    <p:sldId id="318" r:id="rId17"/>
    <p:sldId id="261" r:id="rId18"/>
    <p:sldId id="280" r:id="rId19"/>
    <p:sldId id="281" r:id="rId20"/>
    <p:sldId id="282" r:id="rId21"/>
    <p:sldId id="313" r:id="rId22"/>
    <p:sldId id="262" r:id="rId23"/>
    <p:sldId id="283" r:id="rId24"/>
    <p:sldId id="263" r:id="rId25"/>
    <p:sldId id="284" r:id="rId26"/>
    <p:sldId id="321" r:id="rId27"/>
    <p:sldId id="285" r:id="rId28"/>
    <p:sldId id="314" r:id="rId29"/>
    <p:sldId id="264" r:id="rId30"/>
    <p:sldId id="286" r:id="rId31"/>
    <p:sldId id="287" r:id="rId32"/>
    <p:sldId id="290" r:id="rId33"/>
    <p:sldId id="265" r:id="rId34"/>
    <p:sldId id="289" r:id="rId35"/>
    <p:sldId id="288" r:id="rId36"/>
    <p:sldId id="266" r:id="rId37"/>
    <p:sldId id="293" r:id="rId38"/>
    <p:sldId id="291" r:id="rId39"/>
    <p:sldId id="292" r:id="rId40"/>
    <p:sldId id="294" r:id="rId41"/>
    <p:sldId id="295" r:id="rId42"/>
    <p:sldId id="267" r:id="rId43"/>
    <p:sldId id="322" r:id="rId44"/>
    <p:sldId id="296" r:id="rId45"/>
    <p:sldId id="268" r:id="rId46"/>
    <p:sldId id="323" r:id="rId47"/>
    <p:sldId id="303" r:id="rId48"/>
    <p:sldId id="297" r:id="rId49"/>
    <p:sldId id="298" r:id="rId50"/>
    <p:sldId id="269" r:id="rId51"/>
    <p:sldId id="299" r:id="rId52"/>
    <p:sldId id="324" r:id="rId53"/>
    <p:sldId id="270" r:id="rId54"/>
    <p:sldId id="300" r:id="rId55"/>
    <p:sldId id="301" r:id="rId56"/>
    <p:sldId id="304" r:id="rId57"/>
    <p:sldId id="305" r:id="rId58"/>
    <p:sldId id="271" r:id="rId59"/>
    <p:sldId id="302" r:id="rId60"/>
    <p:sldId id="306" r:id="rId61"/>
    <p:sldId id="325" r:id="rId62"/>
    <p:sldId id="307" r:id="rId63"/>
    <p:sldId id="272" r:id="rId64"/>
    <p:sldId id="326" r:id="rId65"/>
    <p:sldId id="308" r:id="rId66"/>
    <p:sldId id="309" r:id="rId67"/>
    <p:sldId id="310" r:id="rId68"/>
    <p:sldId id="273" r:id="rId69"/>
    <p:sldId id="311" r:id="rId70"/>
    <p:sldId id="312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64" autoAdjust="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1" name="Group 7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6146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147" name="Rectangle 3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148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6149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0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1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2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3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4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5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6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7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8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9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0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1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2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3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4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5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6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7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8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9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0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1" name="Line 27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2" name="Line 28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3" name="Line 29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4" name="Line 30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5" name="Line 31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6" name="Line 32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7" name="Line 33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8" name="Line 34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9" name="Line 35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0" name="Line 36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1" name="Line 37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2" name="Line 38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3" name="Line 39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4" name="Line 40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5" name="Line 41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6" name="Line 42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7" name="Line 43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8" name="Line 44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89" name="Line 45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0" name="Line 46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1" name="Line 47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2" name="Line 48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3" name="Line 49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4" name="Line 50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5" name="Line 51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6" name="Line 52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7" name="Line 53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8" name="Line 54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99" name="Line 55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00" name="Line 56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20" name="Group 76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6209" name="Line 65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7" name="Line 63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8" name="Line 64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Arc 66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19" name="Group 75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6211" name="Line 67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2" name="Line 68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3" name="Arc 69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01" name="Rectangle 5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202" name="Rectangle 5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215" name="Rectangle 7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216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217" name="Rectangle 7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E2D3EC9-C1D6-47AA-A1C0-6DD2B1F685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DA435-7733-4132-A9DD-AE19F44A68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9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25D82-6044-46B0-9CFA-140FA843B4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89FDBB7-32CB-4906-961F-0D90DFDD3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91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DC3616-DF0A-4C39-978C-AD239D9031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2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77C4A-9FD6-45C6-A6FA-228F9E27C5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0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DF9BE-0C00-49EF-8A51-3CFE145BDB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3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A9964-1D39-4C1A-BBAD-2AF377127B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7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85E05-E94C-4B62-BF17-766E4B86D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2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FE9D7-CB5A-45DD-9C64-0F7AD9C2E5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9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FC157-2A33-4F2F-BE3C-F630D14A3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5829D-646C-4FD6-9A28-910ECA8FF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4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0A845-3E1C-4784-8278-ABC8F84E00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1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27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28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29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0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1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2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3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4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6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7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8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9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0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1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2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3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7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8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9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0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1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52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3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4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5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6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8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9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0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1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2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3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4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5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6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7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8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9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0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1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4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5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6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7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8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9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0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81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83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84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8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BE147B-6BE9-45A6-A7D9-D3245CB112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Malays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"/>
            <a:ext cx="4475163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Singapore-Malaysia Trip</a:t>
            </a:r>
          </a:p>
        </p:txBody>
      </p:sp>
      <p:sp>
        <p:nvSpPr>
          <p:cNvPr id="337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January 2004</a:t>
            </a:r>
          </a:p>
          <a:p>
            <a:r>
              <a:rPr lang="en-US" i="1"/>
              <a:t>Robert C. Newman</a:t>
            </a: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6400800" y="5105400"/>
            <a:ext cx="1295400" cy="53340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4800600" y="4038600"/>
            <a:ext cx="1295400" cy="5334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2004Singapore-Malaysi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372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3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4" grpId="0" autoUpdateAnimBg="0"/>
      <p:bldP spid="33795" grpId="0" build="p" autoUpdateAnimBg="0"/>
      <p:bldP spid="33797" grpId="0" animBg="1"/>
      <p:bldP spid="33798" grpId="0" animBg="1"/>
    </p:bldLst>
  </p:timing>
  <p:extLst mod="1">
    <p:ext uri="{E180D4A7-C9FB-4DFB-919C-405C955672EB}">
      <p14:showEvtLst xmlns:p14="http://schemas.microsoft.com/office/powerpoint/2010/main">
        <p14:playEvt time="0" objId="3379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2-5: Singapore</a:t>
            </a:r>
          </a:p>
        </p:txBody>
      </p:sp>
      <p:sp>
        <p:nvSpPr>
          <p:cNvPr id="378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Monday, January 5:</a:t>
            </a:r>
          </a:p>
          <a:p>
            <a:pPr lvl="1"/>
            <a:r>
              <a:rPr lang="en-US"/>
              <a:t>Hike up Bukit Temah Hill with Alan Wong</a:t>
            </a:r>
          </a:p>
          <a:p>
            <a:pPr lvl="1"/>
            <a:r>
              <a:rPr lang="en-US"/>
              <a:t>Lunch at Italian restaurant with BTS alum Colin Wong and visit to Life Bible Presbyterian Church</a:t>
            </a:r>
          </a:p>
          <a:p>
            <a:pPr lvl="1"/>
            <a:r>
              <a:rPr lang="en-US"/>
              <a:t>Origins Interest Group of GCF at Alan Wong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s:</a:t>
            </a:r>
          </a:p>
          <a:p>
            <a:pPr lvl="2"/>
            <a:r>
              <a:rPr lang="en-US">
                <a:cs typeface="Tahoma" pitchFamily="34" charset="0"/>
              </a:rPr>
              <a:t>"</a:t>
            </a:r>
            <a:r>
              <a:rPr lang="en-US"/>
              <a:t>Cosmos and Contact</a:t>
            </a:r>
            <a:r>
              <a:rPr lang="en-US">
                <a:cs typeface="Tahoma" pitchFamily="34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36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bldLvl="3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004_0104_22364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85800" y="7620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Summit of Bukit Temah Hill, Singapore</a:t>
            </a:r>
          </a:p>
        </p:txBody>
      </p:sp>
    </p:spTree>
    <p:custDataLst>
      <p:tags r:id="rId1"/>
    </p:custDataLst>
  </p:cSld>
  <p:clrMapOvr>
    <a:masterClrMapping/>
  </p:clrMapOvr>
  <p:transition advTm="11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2004_0104_224610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Alan Wong at Bukit Temah Summit</a:t>
            </a:r>
          </a:p>
        </p:txBody>
      </p:sp>
    </p:spTree>
    <p:custDataLst>
      <p:tags r:id="rId1"/>
    </p:custDataLst>
  </p:cSld>
  <p:clrMapOvr>
    <a:masterClrMapping/>
  </p:clrMapOvr>
  <p:transition advTm="22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26" descr="2004_0105_022848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1027"/>
          <p:cNvSpPr txBox="1">
            <a:spLocks noChangeArrowheads="1"/>
          </p:cNvSpPr>
          <p:nvPr/>
        </p:nvSpPr>
        <p:spPr bwMode="auto">
          <a:xfrm>
            <a:off x="609600" y="6858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With Biblical Grad Colin Wong at Life BP Church</a:t>
            </a:r>
          </a:p>
        </p:txBody>
      </p:sp>
    </p:spTree>
    <p:custDataLst>
      <p:tags r:id="rId1"/>
    </p:custDataLst>
  </p:cSld>
  <p:clrMapOvr>
    <a:masterClrMapping/>
  </p:clrMapOvr>
  <p:transition advTm="17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26" descr="2004_0105_081730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1027"/>
          <p:cNvSpPr txBox="1">
            <a:spLocks noChangeArrowheads="1"/>
          </p:cNvSpPr>
          <p:nvPr/>
        </p:nvSpPr>
        <p:spPr bwMode="auto">
          <a:xfrm>
            <a:off x="609600" y="6858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Origins Interest Group at Alan Wong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</a:t>
            </a:r>
          </a:p>
        </p:txBody>
      </p:sp>
    </p:spTree>
    <p:custDataLst>
      <p:tags r:id="rId1"/>
    </p:custDataLst>
  </p:cSld>
  <p:clrMapOvr>
    <a:masterClrMapping/>
  </p:clrMapOvr>
  <p:transition advTm="1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GC3310"/>
          <p:cNvPicPr>
            <a:picLocks noChangeAspect="1" noChangeArrowheads="1"/>
          </p:cNvPicPr>
          <p:nvPr/>
        </p:nvPicPr>
        <p:blipFill>
          <a:blip r:embed="rId3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6816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1219200"/>
            <a:ext cx="7772400" cy="1600200"/>
          </a:xfrm>
        </p:spPr>
        <p:txBody>
          <a:bodyPr/>
          <a:lstStyle/>
          <a:p>
            <a:r>
              <a:rPr lang="en-US"/>
              <a:t>Cosmos &amp; Contact</a:t>
            </a:r>
          </a:p>
        </p:txBody>
      </p:sp>
      <p:sp>
        <p:nvSpPr>
          <p:cNvPr id="58372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Evidence of Design</a:t>
            </a:r>
          </a:p>
          <a:p>
            <a:r>
              <a:rPr lang="en-US"/>
              <a:t>in the Universe</a:t>
            </a:r>
          </a:p>
          <a:p>
            <a:r>
              <a:rPr lang="en-US" i="1"/>
              <a:t>Robert C. Newman</a:t>
            </a:r>
          </a:p>
        </p:txBody>
      </p:sp>
    </p:spTree>
    <p:custDataLst>
      <p:tags r:id="rId1"/>
    </p:custDataLst>
  </p:cSld>
  <p:clrMapOvr>
    <a:masterClrMapping/>
  </p:clrMapOvr>
  <p:transition advTm="10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Malaysia</a:t>
            </a:r>
          </a:p>
        </p:txBody>
      </p:sp>
      <p:sp>
        <p:nvSpPr>
          <p:cNvPr id="983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Population 22M</a:t>
            </a:r>
          </a:p>
          <a:p>
            <a:r>
              <a:rPr lang="en-US" sz="2800"/>
              <a:t>People groups: 184 listed in World Xn Encyclopedia!</a:t>
            </a:r>
          </a:p>
          <a:p>
            <a:r>
              <a:rPr lang="en-US" sz="2800"/>
              <a:t>State religion: Islam</a:t>
            </a:r>
          </a:p>
          <a:p>
            <a:r>
              <a:rPr lang="en-US" sz="2800"/>
              <a:t>Religious liberty: state interference and obstruction</a:t>
            </a:r>
          </a:p>
        </p:txBody>
      </p:sp>
      <p:graphicFrame>
        <p:nvGraphicFramePr>
          <p:cNvPr id="98308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518025" y="1600200"/>
          <a:ext cx="4092575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1" name="Chart" r:id="rId4" imgW="3810305" imgH="4115105" progId="MSGraph.Chart.8">
                  <p:embed followColorScheme="full"/>
                </p:oleObj>
              </mc:Choice>
              <mc:Fallback>
                <p:oleObj name="Chart" r:id="rId4" imgW="3810305" imgH="41151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1600200"/>
                        <a:ext cx="4092575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309" name="Picture 5" descr="flag Malays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"/>
            <a:ext cx="2743200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p:transition advTm="94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  <p:bldOleChart spid="98308" grpId="0" bld="category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6: to Kuala Lumpur</a:t>
            </a:r>
          </a:p>
        </p:txBody>
      </p:sp>
      <p:sp>
        <p:nvSpPr>
          <p:cNvPr id="389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 am </a:t>
            </a:r>
            <a:r>
              <a:rPr lang="en-US">
                <a:cs typeface="Tahoma" pitchFamily="34" charset="0"/>
              </a:rPr>
              <a:t>–</a:t>
            </a:r>
            <a:r>
              <a:rPr lang="en-US"/>
              <a:t> Leave for KL with Kim-Sin Yap</a:t>
            </a:r>
          </a:p>
          <a:p>
            <a:r>
              <a:rPr lang="en-US"/>
              <a:t>1 pm </a:t>
            </a:r>
            <a:r>
              <a:rPr lang="en-US">
                <a:cs typeface="Tahoma" pitchFamily="34" charset="0"/>
              </a:rPr>
              <a:t>–</a:t>
            </a:r>
            <a:r>
              <a:rPr lang="en-US"/>
              <a:t> arrive KL</a:t>
            </a:r>
          </a:p>
          <a:p>
            <a:r>
              <a:rPr lang="en-US"/>
              <a:t>2 pm – lunch at Hot Bun Cafe with Jennifer, Stacy, Ling-Lee</a:t>
            </a:r>
          </a:p>
          <a:p>
            <a:r>
              <a:rPr lang="en-US"/>
              <a:t>3 pm – staying at home of Peter &amp; Suzy U, Taman Tun Dr. Ismail</a:t>
            </a:r>
          </a:p>
          <a:p>
            <a:r>
              <a:rPr lang="en-US"/>
              <a:t>8 pm – dinner at Living Lee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</a:t>
            </a:r>
          </a:p>
        </p:txBody>
      </p:sp>
    </p:spTree>
    <p:custDataLst>
      <p:tags r:id="rId1"/>
    </p:custDataLst>
  </p:cSld>
  <p:clrMapOvr>
    <a:masterClrMapping/>
  </p:clrMapOvr>
  <p:transition advTm="45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2004_0105_201350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44005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914400" y="457200"/>
            <a:ext cx="274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Scenes on way to Kuala Lumpur</a:t>
            </a:r>
          </a:p>
        </p:txBody>
      </p:sp>
      <p:pic>
        <p:nvPicPr>
          <p:cNvPr id="59396" name="Picture 4" descr="2004_0105_213435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6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2004_0106_02462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Hot Bun Café, Taman Tun Dr. Ismail, Kuala Lumpur</a:t>
            </a:r>
          </a:p>
        </p:txBody>
      </p:sp>
    </p:spTree>
    <p:custDataLst>
      <p:tags r:id="rId1"/>
    </p:custDataLst>
  </p:cSld>
  <p:clrMapOvr>
    <a:masterClrMapping/>
  </p:clrMapOvr>
  <p:transition advTm="8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Flight Over</a:t>
            </a:r>
          </a:p>
        </p:txBody>
      </p:sp>
      <p:sp>
        <p:nvSpPr>
          <p:cNvPr id="348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772400" cy="3810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Wednesday, December 31, 2003:</a:t>
            </a:r>
          </a:p>
          <a:p>
            <a:pPr>
              <a:lnSpc>
                <a:spcPct val="90000"/>
              </a:lnSpc>
            </a:pPr>
            <a:r>
              <a:rPr lang="en-US" sz="2800"/>
              <a:t>Leave Baltimore-Washington International Airport 10:06 am</a:t>
            </a:r>
          </a:p>
          <a:p>
            <a:pPr>
              <a:lnSpc>
                <a:spcPct val="90000"/>
              </a:lnSpc>
            </a:pPr>
            <a:r>
              <a:rPr lang="en-US" sz="2800"/>
              <a:t>Leave Chicago-O</a:t>
            </a:r>
            <a:r>
              <a:rPr lang="en-US" sz="2800">
                <a:cs typeface="Tahoma" pitchFamily="34" charset="0"/>
              </a:rPr>
              <a:t>'</a:t>
            </a:r>
            <a:r>
              <a:rPr lang="en-US" sz="2800"/>
              <a:t>Hare 12:25 pm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Thursday, January 1, 2004:</a:t>
            </a:r>
          </a:p>
          <a:p>
            <a:pPr>
              <a:lnSpc>
                <a:spcPct val="90000"/>
              </a:lnSpc>
            </a:pPr>
            <a:r>
              <a:rPr lang="en-US" sz="2800"/>
              <a:t>Arrive Hong Kong 6:15 pm</a:t>
            </a:r>
          </a:p>
          <a:p>
            <a:pPr>
              <a:lnSpc>
                <a:spcPct val="90000"/>
              </a:lnSpc>
            </a:pPr>
            <a:r>
              <a:rPr lang="en-US" sz="2800"/>
              <a:t>Arrive Sinagpore 11:50 pm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Elapsed time: ~ 26 hours</a:t>
            </a:r>
          </a:p>
        </p:txBody>
      </p:sp>
      <p:pic>
        <p:nvPicPr>
          <p:cNvPr id="34820" name="Picture 4" descr="BD0568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2676525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6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6" descr="2004_0106_22265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Text Box 1027"/>
          <p:cNvSpPr txBox="1">
            <a:spLocks noChangeArrowheads="1"/>
          </p:cNvSpPr>
          <p:nvPr/>
        </p:nvSpPr>
        <p:spPr bwMode="auto">
          <a:xfrm>
            <a:off x="533400" y="5334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Home of Peter &amp; Suzy U, Taman Tun Dr Ismail, KL</a:t>
            </a:r>
          </a:p>
        </p:txBody>
      </p:sp>
    </p:spTree>
    <p:custDataLst>
      <p:tags r:id="rId1"/>
    </p:custDataLst>
  </p:cSld>
  <p:clrMapOvr>
    <a:masterClrMapping/>
  </p:clrMapOvr>
  <p:transition advTm="13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2002_0816_084338AA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7165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685800" y="7620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With hosts Peter &amp; Suzy U and family</a:t>
            </a:r>
          </a:p>
        </p:txBody>
      </p:sp>
    </p:spTree>
    <p:custDataLst>
      <p:tags r:id="rId1"/>
    </p:custDataLst>
  </p:cSld>
  <p:clrMapOvr>
    <a:masterClrMapping/>
  </p:clrMapOvr>
  <p:transition advTm="10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7-12: Malaysia</a:t>
            </a:r>
          </a:p>
        </p:txBody>
      </p:sp>
      <p:sp>
        <p:nvSpPr>
          <p:cNvPr id="409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Wednesday, January 7:</a:t>
            </a:r>
          </a:p>
          <a:p>
            <a:pPr lvl="1"/>
            <a:r>
              <a:rPr lang="en-US"/>
              <a:t>Talk to non-Christian students at University of Malaya: 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Proof of God from Science</a:t>
            </a:r>
            <a:r>
              <a:rPr lang="en-US">
                <a:cs typeface="Tahoma" pitchFamily="34" charset="0"/>
              </a:rPr>
              <a:t>"</a:t>
            </a:r>
          </a:p>
          <a:p>
            <a:pPr lvl="1"/>
            <a:r>
              <a:rPr lang="en-US"/>
              <a:t>Lunch at UM faculty dining room with Prof Aziz Baharuddin et al</a:t>
            </a:r>
          </a:p>
          <a:p>
            <a:pPr lvl="1"/>
            <a:r>
              <a:rPr lang="en-US"/>
              <a:t>Prayer meeting at Peoples Park Baptist Church, Petaling Jaya</a:t>
            </a:r>
          </a:p>
          <a:p>
            <a:pPr lvl="2"/>
            <a:r>
              <a:rPr lang="en-US">
                <a:cs typeface="Tahoma" pitchFamily="34" charset="0"/>
              </a:rPr>
              <a:t>"</a:t>
            </a:r>
            <a:r>
              <a:rPr lang="en-US"/>
              <a:t>Parables of Hidden Treasure &amp; Valuable Pearl</a:t>
            </a:r>
            <a:r>
              <a:rPr lang="en-US">
                <a:cs typeface="Tahoma" pitchFamily="34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41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3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2004_0107_01192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81000" y="6096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Lunch at Univ Malaya Faculty Dining Room</a:t>
            </a:r>
          </a:p>
        </p:txBody>
      </p:sp>
    </p:spTree>
    <p:custDataLst>
      <p:tags r:id="rId1"/>
    </p:custDataLst>
  </p:cSld>
  <p:clrMapOvr>
    <a:masterClrMapping/>
  </p:clrMapOvr>
  <p:transition advTm="13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7-12: Malaysia</a:t>
            </a:r>
          </a:p>
        </p:txBody>
      </p:sp>
      <p:sp>
        <p:nvSpPr>
          <p:cNvPr id="419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Thursday, January 8:</a:t>
            </a:r>
          </a:p>
          <a:p>
            <a:pPr lvl="1">
              <a:lnSpc>
                <a:spcPct val="90000"/>
              </a:lnSpc>
            </a:pPr>
            <a:r>
              <a:rPr lang="en-US"/>
              <a:t>Morning free</a:t>
            </a:r>
          </a:p>
          <a:p>
            <a:pPr lvl="1">
              <a:lnSpc>
                <a:spcPct val="90000"/>
              </a:lnSpc>
            </a:pPr>
            <a:r>
              <a:rPr lang="en-US"/>
              <a:t>5 pm – 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Scientific Problems for Creation Science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 to Geological Society and Graduate Christian Fellowship at UM</a:t>
            </a:r>
          </a:p>
          <a:p>
            <a:pPr lvl="1">
              <a:lnSpc>
                <a:spcPct val="90000"/>
              </a:lnSpc>
            </a:pPr>
            <a:r>
              <a:rPr lang="en-US"/>
              <a:t>7 pm – dinner with Living Lee and African Chemistry professor</a:t>
            </a:r>
          </a:p>
          <a:p>
            <a:pPr lvl="1">
              <a:lnSpc>
                <a:spcPct val="90000"/>
              </a:lnSpc>
            </a:pPr>
            <a:r>
              <a:rPr lang="en-US"/>
              <a:t>8 pm – Open discussion with UM Christian students (Varsity Christian Fellowship)</a:t>
            </a:r>
          </a:p>
        </p:txBody>
      </p:sp>
    </p:spTree>
    <p:custDataLst>
      <p:tags r:id="rId1"/>
    </p:custDataLst>
  </p:cSld>
  <p:clrMapOvr>
    <a:masterClrMapping/>
  </p:clrMapOvr>
  <p:transition advTm="39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2004_0108_051547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09600" y="685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Preparing to give talk to Geological Soc and GCF</a:t>
            </a:r>
          </a:p>
        </p:txBody>
      </p:sp>
    </p:spTree>
    <p:custDataLst>
      <p:tags r:id="rId1"/>
    </p:custDataLst>
  </p:cSld>
  <p:clrMapOvr>
    <a:masterClrMapping/>
  </p:clrMapOvr>
  <p:transition advTm="13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Scientific Problems for 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Scientific Creationism</a:t>
            </a:r>
            <a:r>
              <a:rPr lang="en-US">
                <a:cs typeface="Tahoma" pitchFamily="34" charset="0"/>
              </a:rPr>
              <a:t>"</a:t>
            </a:r>
          </a:p>
        </p:txBody>
      </p:sp>
      <p:sp>
        <p:nvSpPr>
          <p:cNvPr id="1013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How Old is the Earth?</a:t>
            </a:r>
          </a:p>
          <a:p>
            <a:r>
              <a:rPr lang="en-US"/>
              <a:t>Robert C. Newman</a:t>
            </a:r>
          </a:p>
        </p:txBody>
      </p:sp>
    </p:spTree>
    <p:custDataLst>
      <p:tags r:id="rId1"/>
    </p:custDataLst>
  </p:cSld>
  <p:clrMapOvr>
    <a:masterClrMapping/>
  </p:clrMapOvr>
  <p:transition advTm="8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autoUpdateAnimBg="0"/>
      <p:bldP spid="10137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2004_0108_082358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85800" y="609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VCF students at University of Malaya</a:t>
            </a:r>
          </a:p>
        </p:txBody>
      </p:sp>
    </p:spTree>
    <p:custDataLst>
      <p:tags r:id="rId1"/>
    </p:custDataLst>
  </p:cSld>
  <p:clrMapOvr>
    <a:masterClrMapping/>
  </p:clrMapOvr>
  <p:transition advTm="8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hineseW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471863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990600" y="2286000"/>
            <a:ext cx="3276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My cartoon book 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What’s Darwin Got to Do with It?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 in bilingual English-Chinese format</a:t>
            </a:r>
          </a:p>
        </p:txBody>
      </p:sp>
    </p:spTree>
    <p:custDataLst>
      <p:tags r:id="rId1"/>
    </p:custDataLst>
  </p:cSld>
  <p:clrMapOvr>
    <a:masterClrMapping/>
  </p:clrMapOvr>
  <p:transition advTm="12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7-12: Malaysia</a:t>
            </a:r>
          </a:p>
        </p:txBody>
      </p:sp>
      <p:sp>
        <p:nvSpPr>
          <p:cNvPr id="430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Friday, January 9</a:t>
            </a:r>
          </a:p>
          <a:p>
            <a:pPr lvl="1">
              <a:buFont typeface="Wingdings" pitchFamily="2" charset="2"/>
              <a:buNone/>
            </a:pPr>
            <a:r>
              <a:rPr lang="en-US"/>
              <a:t>At Bible College of Malaysia (AOG)</a:t>
            </a:r>
          </a:p>
          <a:p>
            <a:pPr lvl="1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session 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Christianity and Science</a:t>
            </a:r>
            <a:r>
              <a:rPr lang="en-US">
                <a:cs typeface="Tahoma" pitchFamily="34" charset="0"/>
              </a:rPr>
              <a:t>"</a:t>
            </a:r>
          </a:p>
          <a:p>
            <a:pPr lvl="1"/>
            <a:r>
              <a:rPr lang="en-US"/>
              <a:t>Snack w/ President Ng Kok Lee and Lecturer Lim Yeu Chuen</a:t>
            </a:r>
          </a:p>
          <a:p>
            <a:pPr lvl="1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session 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Creation-Evolution Debate</a:t>
            </a:r>
            <a:r>
              <a:rPr lang="en-US">
                <a:cs typeface="Tahoma" pitchFamily="34" charset="0"/>
              </a:rPr>
              <a:t>"</a:t>
            </a:r>
          </a:p>
          <a:p>
            <a:pPr lvl="1">
              <a:buFont typeface="Wingdings" pitchFamily="2" charset="2"/>
              <a:buNone/>
            </a:pPr>
            <a:r>
              <a:rPr lang="en-US"/>
              <a:t>Snack at McDonald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</a:t>
            </a:r>
          </a:p>
          <a:p>
            <a:pPr lvl="1">
              <a:buFont typeface="Wingdings" pitchFamily="2" charset="2"/>
              <a:buNone/>
            </a:pPr>
            <a:r>
              <a:rPr lang="en-US"/>
              <a:t>Housewarming for Suzy U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sister</a:t>
            </a:r>
          </a:p>
        </p:txBody>
      </p:sp>
    </p:spTree>
    <p:custDataLst>
      <p:tags r:id="rId1"/>
    </p:custDataLst>
  </p:cSld>
  <p:clrMapOvr>
    <a:masterClrMapping/>
  </p:clrMapOvr>
  <p:transition advTm="37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026" descr="MP0013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44563"/>
            <a:ext cx="6324600" cy="57292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Line 1027"/>
          <p:cNvSpPr>
            <a:spLocks noChangeShapeType="1"/>
          </p:cNvSpPr>
          <p:nvPr/>
        </p:nvSpPr>
        <p:spPr bwMode="auto">
          <a:xfrm flipH="1" flipV="1">
            <a:off x="2971800" y="3505200"/>
            <a:ext cx="304800" cy="76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236" name="Line 1028"/>
          <p:cNvSpPr>
            <a:spLocks noChangeShapeType="1"/>
          </p:cNvSpPr>
          <p:nvPr/>
        </p:nvSpPr>
        <p:spPr bwMode="auto">
          <a:xfrm flipV="1">
            <a:off x="2971800" y="1600200"/>
            <a:ext cx="9144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237" name="Line 1029"/>
          <p:cNvSpPr>
            <a:spLocks noChangeShapeType="1"/>
          </p:cNvSpPr>
          <p:nvPr/>
        </p:nvSpPr>
        <p:spPr bwMode="auto">
          <a:xfrm flipV="1">
            <a:off x="3886200" y="1295400"/>
            <a:ext cx="1524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238" name="Line 1030"/>
          <p:cNvSpPr>
            <a:spLocks noChangeShapeType="1"/>
          </p:cNvSpPr>
          <p:nvPr/>
        </p:nvSpPr>
        <p:spPr bwMode="auto">
          <a:xfrm>
            <a:off x="5410200" y="1295400"/>
            <a:ext cx="20574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239" name="Line 1031"/>
          <p:cNvSpPr>
            <a:spLocks noChangeShapeType="1"/>
          </p:cNvSpPr>
          <p:nvPr/>
        </p:nvSpPr>
        <p:spPr bwMode="auto">
          <a:xfrm>
            <a:off x="7467600" y="3505200"/>
            <a:ext cx="0" cy="685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240" name="Text Box 1032"/>
          <p:cNvSpPr txBox="1">
            <a:spLocks noChangeArrowheads="1"/>
          </p:cNvSpPr>
          <p:nvPr/>
        </p:nvSpPr>
        <p:spPr bwMode="auto">
          <a:xfrm>
            <a:off x="3336925" y="3386138"/>
            <a:ext cx="75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BWI</a:t>
            </a:r>
          </a:p>
        </p:txBody>
      </p:sp>
      <p:sp>
        <p:nvSpPr>
          <p:cNvPr id="95241" name="Text Box 1033"/>
          <p:cNvSpPr txBox="1">
            <a:spLocks noChangeArrowheads="1"/>
          </p:cNvSpPr>
          <p:nvPr/>
        </p:nvSpPr>
        <p:spPr bwMode="auto">
          <a:xfrm>
            <a:off x="1828800" y="3429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Chicago</a:t>
            </a:r>
          </a:p>
        </p:txBody>
      </p:sp>
      <p:sp>
        <p:nvSpPr>
          <p:cNvPr id="95242" name="Text Box 1034"/>
          <p:cNvSpPr txBox="1">
            <a:spLocks noChangeArrowheads="1"/>
          </p:cNvSpPr>
          <p:nvPr/>
        </p:nvSpPr>
        <p:spPr bwMode="auto">
          <a:xfrm>
            <a:off x="7527925" y="3233738"/>
            <a:ext cx="1671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Hong Kong</a:t>
            </a:r>
          </a:p>
        </p:txBody>
      </p:sp>
      <p:sp>
        <p:nvSpPr>
          <p:cNvPr id="95243" name="Text Box 1035"/>
          <p:cNvSpPr txBox="1">
            <a:spLocks noChangeArrowheads="1"/>
          </p:cNvSpPr>
          <p:nvPr/>
        </p:nvSpPr>
        <p:spPr bwMode="auto">
          <a:xfrm>
            <a:off x="6689725" y="4148138"/>
            <a:ext cx="152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Singapore</a:t>
            </a:r>
          </a:p>
        </p:txBody>
      </p:sp>
      <p:sp>
        <p:nvSpPr>
          <p:cNvPr id="95244" name="Text Box 1036"/>
          <p:cNvSpPr txBox="1">
            <a:spLocks noChangeArrowheads="1"/>
          </p:cNvSpPr>
          <p:nvPr/>
        </p:nvSpPr>
        <p:spPr bwMode="auto">
          <a:xfrm>
            <a:off x="533400" y="3048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Flight Over</a:t>
            </a:r>
          </a:p>
        </p:txBody>
      </p:sp>
    </p:spTree>
    <p:custDataLst>
      <p:tags r:id="rId1"/>
    </p:custDataLst>
  </p:cSld>
  <p:clrMapOvr>
    <a:masterClrMapping/>
  </p:clrMapOvr>
  <p:transition advTm="16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nimBg="1"/>
      <p:bldP spid="95236" grpId="0" animBg="1"/>
      <p:bldP spid="95237" grpId="0" animBg="1"/>
      <p:bldP spid="95238" grpId="0" animBg="1"/>
      <p:bldP spid="952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004_0108_225052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914400" y="2057400"/>
            <a:ext cx="2743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Newman with Academic Dean, Theology Lecturer, and President of BCM</a:t>
            </a:r>
          </a:p>
        </p:txBody>
      </p:sp>
    </p:spTree>
    <p:custDataLst>
      <p:tags r:id="rId1"/>
    </p:custDataLst>
  </p:cSld>
  <p:clrMapOvr>
    <a:masterClrMapping/>
  </p:clrMapOvr>
  <p:transition advTm="24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2004_0108_233424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335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33400" y="5334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Seminary Students at Bible College of Malaysia</a:t>
            </a:r>
          </a:p>
        </p:txBody>
      </p:sp>
    </p:spTree>
    <p:custDataLst>
      <p:tags r:id="rId1"/>
    </p:custDataLst>
  </p:cSld>
  <p:clrMapOvr>
    <a:masterClrMapping/>
  </p:clrMapOvr>
  <p:transition advTm="11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2004_0109_01230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83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McDonald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in Kuala Lumpur, Malaysia</a:t>
            </a:r>
          </a:p>
        </p:txBody>
      </p:sp>
    </p:spTree>
    <p:custDataLst>
      <p:tags r:id="rId1"/>
    </p:custDataLst>
  </p:cSld>
  <p:clrMapOvr>
    <a:masterClrMapping/>
  </p:clrMapOvr>
  <p:transition advTm="29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7-12: Malaysia</a:t>
            </a:r>
          </a:p>
        </p:txBody>
      </p:sp>
      <p:sp>
        <p:nvSpPr>
          <p:cNvPr id="440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Saturday, January 10:</a:t>
            </a:r>
          </a:p>
          <a:p>
            <a:pPr lvl="1"/>
            <a:r>
              <a:rPr lang="en-US"/>
              <a:t>Visit to 1Utama Mall</a:t>
            </a:r>
          </a:p>
          <a:p>
            <a:pPr lvl="1"/>
            <a:r>
              <a:rPr lang="en-US"/>
              <a:t>Lunch with Living Lee at Shakey’s Pizza</a:t>
            </a:r>
          </a:p>
          <a:p>
            <a:pPr lvl="1"/>
            <a:r>
              <a:rPr lang="en-US"/>
              <a:t>Presentation at Peoples Park Baptist Church for GCF and churches:</a:t>
            </a:r>
          </a:p>
          <a:p>
            <a:pPr lvl="2"/>
            <a:r>
              <a:rPr lang="en-US">
                <a:cs typeface="Tahoma" pitchFamily="34" charset="0"/>
              </a:rPr>
              <a:t>"</a:t>
            </a:r>
            <a:r>
              <a:rPr lang="en-US"/>
              <a:t>Discovering God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Fingerprints</a:t>
            </a:r>
            <a:r>
              <a:rPr lang="en-US">
                <a:cs typeface="Tahoma" pitchFamily="34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34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bldLvl="3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2004_0106_063420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09600" y="685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IBM, Shakey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Pizza, etc. at Taman Tun Dr. Ismail</a:t>
            </a:r>
          </a:p>
        </p:txBody>
      </p:sp>
    </p:spTree>
    <p:custDataLst>
      <p:tags r:id="rId1"/>
    </p:custDataLst>
  </p:cSld>
  <p:clrMapOvr>
    <a:masterClrMapping/>
  </p:clrMapOvr>
  <p:transition advTm="18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2004_0110_08255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7391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Tahoma" pitchFamily="34" charset="0"/>
              </a:rPr>
              <a:t>"</a:t>
            </a:r>
            <a:r>
              <a:rPr lang="en-US"/>
              <a:t>Discovering God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Fingerprints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 at Peoples Park Baptist Church</a:t>
            </a:r>
          </a:p>
        </p:txBody>
      </p:sp>
      <p:pic>
        <p:nvPicPr>
          <p:cNvPr id="67588" name="Picture 4" descr="2004_0110_082545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95600"/>
            <a:ext cx="3087688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7-12: Malaysia</a:t>
            </a:r>
          </a:p>
        </p:txBody>
      </p:sp>
      <p:sp>
        <p:nvSpPr>
          <p:cNvPr id="450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Sunday, January 11:</a:t>
            </a:r>
          </a:p>
          <a:p>
            <a:pPr lvl="1"/>
            <a:r>
              <a:rPr lang="en-US" sz="2400"/>
              <a:t>Sunday service at Kota Damansara Agape Chapel </a:t>
            </a:r>
            <a:r>
              <a:rPr lang="en-US" sz="2400">
                <a:cs typeface="Tahoma" pitchFamily="34" charset="0"/>
              </a:rPr>
              <a:t>"</a:t>
            </a:r>
            <a:r>
              <a:rPr lang="en-US" sz="2400"/>
              <a:t>Parable of the Crooked Business Manager</a:t>
            </a:r>
            <a:r>
              <a:rPr lang="en-US" sz="2400">
                <a:cs typeface="Tahoma" pitchFamily="34" charset="0"/>
              </a:rPr>
              <a:t>"</a:t>
            </a:r>
          </a:p>
          <a:p>
            <a:pPr lvl="1"/>
            <a:r>
              <a:rPr lang="en-US" sz="2400"/>
              <a:t>Answer questions at SS hour</a:t>
            </a:r>
          </a:p>
          <a:p>
            <a:pPr lvl="1"/>
            <a:r>
              <a:rPr lang="en-US" sz="2400"/>
              <a:t>Visit to KL Tower</a:t>
            </a:r>
          </a:p>
          <a:p>
            <a:pPr lvl="1"/>
            <a:r>
              <a:rPr lang="en-US" sz="2400"/>
              <a:t>Visit to Chinatown</a:t>
            </a:r>
          </a:p>
          <a:p>
            <a:r>
              <a:rPr lang="en-US" sz="2800"/>
              <a:t>Monday, January 12:</a:t>
            </a:r>
          </a:p>
          <a:p>
            <a:pPr lvl="1"/>
            <a:r>
              <a:rPr lang="en-US" sz="2400"/>
              <a:t>Free day</a:t>
            </a:r>
          </a:p>
        </p:txBody>
      </p:sp>
    </p:spTree>
    <p:custDataLst>
      <p:tags r:id="rId1"/>
    </p:custDataLst>
  </p:cSld>
  <p:clrMapOvr>
    <a:masterClrMapping/>
  </p:clrMapOvr>
  <p:transition advTm="43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bldLvl="2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2004_0111_00593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4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066800" y="2286000"/>
            <a:ext cx="2667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Entrance to Kota Damansara Agape Chapel (2</a:t>
            </a:r>
            <a:r>
              <a:rPr lang="en-US" baseline="30000"/>
              <a:t>nd</a:t>
            </a:r>
            <a:r>
              <a:rPr lang="en-US"/>
              <a:t> floor over shops)</a:t>
            </a:r>
          </a:p>
        </p:txBody>
      </p:sp>
    </p:spTree>
    <p:custDataLst>
      <p:tags r:id="rId1"/>
    </p:custDataLst>
  </p:cSld>
  <p:clrMapOvr>
    <a:masterClrMapping/>
  </p:clrMapOvr>
  <p:transition advTm="57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026" descr="2004_0110_22171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1027"/>
          <p:cNvSpPr txBox="1">
            <a:spLocks noChangeArrowheads="1"/>
          </p:cNvSpPr>
          <p:nvPr/>
        </p:nvSpPr>
        <p:spPr bwMode="auto">
          <a:xfrm>
            <a:off x="533400" y="533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Part of congregation at Kota Damansara Agape Chapel</a:t>
            </a:r>
          </a:p>
        </p:txBody>
      </p:sp>
    </p:spTree>
    <p:custDataLst>
      <p:tags r:id="rId1"/>
    </p:custDataLst>
  </p:cSld>
  <p:clrMapOvr>
    <a:masterClrMapping/>
  </p:clrMapOvr>
  <p:transition advTm="18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2004_0110_22590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Between services snack at KD Agape Chapel</a:t>
            </a:r>
          </a:p>
        </p:txBody>
      </p:sp>
    </p:spTree>
    <p:custDataLst>
      <p:tags r:id="rId1"/>
    </p:custDataLst>
  </p:cSld>
  <p:clrMapOvr>
    <a:masterClrMapping/>
  </p:clrMapOvr>
  <p:transition advTm="8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26" descr="Pacifi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639050" cy="55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Line 1027"/>
          <p:cNvSpPr>
            <a:spLocks noChangeShapeType="1"/>
          </p:cNvSpPr>
          <p:nvPr/>
        </p:nvSpPr>
        <p:spPr bwMode="auto">
          <a:xfrm flipH="1" flipV="1">
            <a:off x="7924800" y="3429000"/>
            <a:ext cx="457200" cy="762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6260" name="Line 1028"/>
          <p:cNvSpPr>
            <a:spLocks noChangeShapeType="1"/>
          </p:cNvSpPr>
          <p:nvPr/>
        </p:nvSpPr>
        <p:spPr bwMode="auto">
          <a:xfrm flipH="1" flipV="1">
            <a:off x="6934200" y="990600"/>
            <a:ext cx="990600" cy="24384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6261" name="Line 1029"/>
          <p:cNvSpPr>
            <a:spLocks noChangeShapeType="1"/>
          </p:cNvSpPr>
          <p:nvPr/>
        </p:nvSpPr>
        <p:spPr bwMode="auto">
          <a:xfrm flipH="1">
            <a:off x="1447800" y="990600"/>
            <a:ext cx="304800" cy="3276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6262" name="Line 1030"/>
          <p:cNvSpPr>
            <a:spLocks noChangeShapeType="1"/>
          </p:cNvSpPr>
          <p:nvPr/>
        </p:nvSpPr>
        <p:spPr bwMode="auto">
          <a:xfrm flipH="1">
            <a:off x="914400" y="4267200"/>
            <a:ext cx="533400" cy="8382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6263" name="Text Box 1031"/>
          <p:cNvSpPr txBox="1">
            <a:spLocks noChangeArrowheads="1"/>
          </p:cNvSpPr>
          <p:nvPr/>
        </p:nvSpPr>
        <p:spPr bwMode="auto">
          <a:xfrm>
            <a:off x="685800" y="228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Flight Over</a:t>
            </a:r>
          </a:p>
        </p:txBody>
      </p:sp>
      <p:sp>
        <p:nvSpPr>
          <p:cNvPr id="96264" name="Text Box 1032"/>
          <p:cNvSpPr txBox="1">
            <a:spLocks noChangeArrowheads="1"/>
          </p:cNvSpPr>
          <p:nvPr/>
        </p:nvSpPr>
        <p:spPr bwMode="auto">
          <a:xfrm>
            <a:off x="8077200" y="3538538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BWI</a:t>
            </a:r>
          </a:p>
        </p:txBody>
      </p:sp>
      <p:sp>
        <p:nvSpPr>
          <p:cNvPr id="96265" name="Text Box 1033"/>
          <p:cNvSpPr txBox="1">
            <a:spLocks noChangeArrowheads="1"/>
          </p:cNvSpPr>
          <p:nvPr/>
        </p:nvSpPr>
        <p:spPr bwMode="auto">
          <a:xfrm>
            <a:off x="6461125" y="3233738"/>
            <a:ext cx="1241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Chicago</a:t>
            </a:r>
          </a:p>
        </p:txBody>
      </p:sp>
      <p:sp>
        <p:nvSpPr>
          <p:cNvPr id="96266" name="Text Box 1034"/>
          <p:cNvSpPr txBox="1">
            <a:spLocks noChangeArrowheads="1"/>
          </p:cNvSpPr>
          <p:nvPr/>
        </p:nvSpPr>
        <p:spPr bwMode="auto">
          <a:xfrm>
            <a:off x="1660525" y="3995738"/>
            <a:ext cx="1671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Hong Kong</a:t>
            </a:r>
          </a:p>
        </p:txBody>
      </p:sp>
      <p:sp>
        <p:nvSpPr>
          <p:cNvPr id="96267" name="Text Box 1035"/>
          <p:cNvSpPr txBox="1">
            <a:spLocks noChangeArrowheads="1"/>
          </p:cNvSpPr>
          <p:nvPr/>
        </p:nvSpPr>
        <p:spPr bwMode="auto">
          <a:xfrm>
            <a:off x="1127125" y="4986338"/>
            <a:ext cx="152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Singapore</a:t>
            </a:r>
          </a:p>
        </p:txBody>
      </p:sp>
    </p:spTree>
    <p:custDataLst>
      <p:tags r:id="rId1"/>
    </p:custDataLst>
  </p:cSld>
  <p:clrMapOvr>
    <a:masterClrMapping/>
  </p:clrMapOvr>
  <p:transition advTm="184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/>
      <p:bldP spid="96260" grpId="0" animBg="1"/>
      <p:bldP spid="96261" grpId="0" animBg="1"/>
      <p:bldP spid="9626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2004_0111_06381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5334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914400" y="2057400"/>
            <a:ext cx="25908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KL Tower, tallest concrete tower in the world, 4</a:t>
            </a:r>
            <a:r>
              <a:rPr lang="en-US" baseline="30000"/>
              <a:t>th</a:t>
            </a:r>
            <a:r>
              <a:rPr lang="en-US"/>
              <a:t> tallest tele-communication tower.  Top is 421 m (1368 ft); observation tower is 276 m (897 ft) high.</a:t>
            </a:r>
          </a:p>
        </p:txBody>
      </p:sp>
    </p:spTree>
    <p:custDataLst>
      <p:tags r:id="rId1"/>
    </p:custDataLst>
  </p:cSld>
  <p:clrMapOvr>
    <a:masterClrMapping/>
  </p:clrMapOvr>
  <p:transition advTm="23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2004_0111_07451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Chinatown in Kuala Lumpur, Malaysia</a:t>
            </a:r>
          </a:p>
        </p:txBody>
      </p:sp>
    </p:spTree>
    <p:custDataLst>
      <p:tags r:id="rId1"/>
    </p:custDataLst>
  </p:cSld>
  <p:clrMapOvr>
    <a:masterClrMapping/>
  </p:clrMapOvr>
  <p:transition advTm="18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13: Back to Singapore</a:t>
            </a:r>
          </a:p>
        </p:txBody>
      </p:sp>
      <p:sp>
        <p:nvSpPr>
          <p:cNvPr id="460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Express train from KL to KL Intl Airport</a:t>
            </a:r>
          </a:p>
          <a:p>
            <a:r>
              <a:rPr lang="en-US"/>
              <a:t>Flight to Singapore delayed ~ 2 hours</a:t>
            </a:r>
          </a:p>
          <a:p>
            <a:r>
              <a:rPr lang="en-US"/>
              <a:t>Arrive at Singapore ~ 3 pm</a:t>
            </a:r>
          </a:p>
          <a:p>
            <a:r>
              <a:rPr lang="en-US"/>
              <a:t>Staying at home of Kenneth &amp; Helen Tan, Berwick Drive, Serangoon</a:t>
            </a:r>
          </a:p>
        </p:txBody>
      </p:sp>
    </p:spTree>
    <p:custDataLst>
      <p:tags r:id="rId1"/>
    </p:custDataLst>
  </p:cSld>
  <p:clrMapOvr>
    <a:masterClrMapping/>
  </p:clrMapOvr>
  <p:transition advTm="40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2002_0818_234034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533400" y="5334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Express Train to KL International Airport</a:t>
            </a:r>
          </a:p>
        </p:txBody>
      </p:sp>
    </p:spTree>
    <p:custDataLst>
      <p:tags r:id="rId1"/>
    </p:custDataLst>
  </p:cSld>
  <p:clrMapOvr>
    <a:masterClrMapping/>
  </p:clrMapOvr>
  <p:transition advTm="13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2004_0114_230955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09600" y="6858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Home of Kenneth &amp; Helen Tan, Berwick Dr, Serangoon</a:t>
            </a:r>
          </a:p>
        </p:txBody>
      </p:sp>
    </p:spTree>
  </p:cSld>
  <p:clrMapOvr>
    <a:masterClrMapping/>
  </p:clrMapOvr>
  <p:transition advTm="17839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14-18: Singapore</a:t>
            </a:r>
          </a:p>
        </p:txBody>
      </p:sp>
      <p:sp>
        <p:nvSpPr>
          <p:cNvPr id="471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Wednesday, January 14:</a:t>
            </a:r>
          </a:p>
          <a:p>
            <a:pPr lvl="1"/>
            <a:r>
              <a:rPr lang="en-US"/>
              <a:t>AM – at Discipleship Training Center</a:t>
            </a:r>
          </a:p>
          <a:p>
            <a:pPr lvl="2"/>
            <a:r>
              <a:rPr lang="en-US">
                <a:cs typeface="Tahoma" pitchFamily="34" charset="0"/>
              </a:rPr>
              <a:t>"</a:t>
            </a:r>
            <a:r>
              <a:rPr lang="en-US"/>
              <a:t>Discovering God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Fingerprints</a:t>
            </a:r>
            <a:r>
              <a:rPr lang="en-US">
                <a:cs typeface="Tahoma" pitchFamily="34" charset="0"/>
              </a:rPr>
              <a:t>"</a:t>
            </a:r>
          </a:p>
          <a:p>
            <a:pPr lvl="1"/>
            <a:r>
              <a:rPr lang="en-US"/>
              <a:t>Lunch at Nanyang Technological Univ</a:t>
            </a:r>
          </a:p>
          <a:p>
            <a:pPr lvl="2"/>
            <a:r>
              <a:rPr lang="en-US"/>
              <a:t>Informal discussion with Xn faculty</a:t>
            </a:r>
          </a:p>
          <a:p>
            <a:pPr lvl="1"/>
            <a:r>
              <a:rPr lang="en-US"/>
              <a:t>Evening – at GCF Headquarters</a:t>
            </a:r>
          </a:p>
          <a:p>
            <a:pPr lvl="2"/>
            <a:r>
              <a:rPr lang="en-US"/>
              <a:t>Islamic Study Group</a:t>
            </a:r>
          </a:p>
        </p:txBody>
      </p:sp>
    </p:spTree>
    <p:custDataLst>
      <p:tags r:id="rId1"/>
    </p:custDataLst>
  </p:cSld>
  <p:clrMapOvr>
    <a:masterClrMapping/>
  </p:clrMapOvr>
  <p:transition advTm="38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bldLvl="3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3813" y="762000"/>
            <a:ext cx="7772400" cy="2133600"/>
          </a:xfrm>
        </p:spPr>
        <p:txBody>
          <a:bodyPr/>
          <a:lstStyle/>
          <a:p>
            <a:r>
              <a:rPr lang="en-US" sz="5400"/>
              <a:t>Discovering God</a:t>
            </a:r>
            <a:r>
              <a:rPr lang="en-US" sz="5400">
                <a:cs typeface="Tahoma" pitchFamily="34" charset="0"/>
              </a:rPr>
              <a:t>'</a:t>
            </a:r>
            <a:r>
              <a:rPr lang="en-US" sz="5400"/>
              <a:t>s Fingerprints</a:t>
            </a:r>
          </a:p>
        </p:txBody>
      </p:sp>
      <p:sp>
        <p:nvSpPr>
          <p:cNvPr id="1034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Why the Christian Faith Makes Sense</a:t>
            </a:r>
          </a:p>
          <a:p>
            <a:r>
              <a:rPr lang="en-US">
                <a:solidFill>
                  <a:schemeClr val="tx2"/>
                </a:solidFill>
              </a:rPr>
              <a:t>Robert C. Newman</a:t>
            </a:r>
          </a:p>
        </p:txBody>
      </p:sp>
    </p:spTree>
    <p:custDataLst>
      <p:tags r:id="rId1"/>
    </p:custDataLst>
  </p:cSld>
  <p:clrMapOvr>
    <a:masterClrMapping/>
  </p:clrMapOvr>
  <p:transition advTm="8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 autoUpdateAnimBg="0"/>
      <p:bldP spid="103427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2004_0113_23052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7467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With Lecturer and Director, </a:t>
            </a:r>
          </a:p>
          <a:p>
            <a:pPr>
              <a:spcBef>
                <a:spcPct val="50000"/>
              </a:spcBef>
            </a:pPr>
            <a:r>
              <a:rPr lang="en-US"/>
              <a:t>Discipleship Training Centre</a:t>
            </a:r>
          </a:p>
        </p:txBody>
      </p:sp>
    </p:spTree>
    <p:custDataLst>
      <p:tags r:id="rId1"/>
    </p:custDataLst>
  </p:cSld>
  <p:clrMapOvr>
    <a:masterClrMapping/>
  </p:clrMapOvr>
  <p:transition advTm="15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2004_0114_015146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573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92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2004_0114_011433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Lunch with Christian faculty at Nanyang Tech Univ</a:t>
            </a:r>
          </a:p>
        </p:txBody>
      </p:sp>
    </p:spTree>
  </p:cSld>
  <p:clrMapOvr>
    <a:masterClrMapping/>
  </p:clrMapOvr>
  <p:transition advTm="1278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Singapore</a:t>
            </a:r>
          </a:p>
        </p:txBody>
      </p:sp>
      <p:sp>
        <p:nvSpPr>
          <p:cNvPr id="972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Population 4 million</a:t>
            </a:r>
          </a:p>
          <a:p>
            <a:r>
              <a:rPr lang="en-US" sz="2400"/>
              <a:t>Peoples:</a:t>
            </a:r>
          </a:p>
          <a:p>
            <a:pPr lvl="1"/>
            <a:r>
              <a:rPr lang="en-US" sz="2000"/>
              <a:t>Chinese 1.1M</a:t>
            </a:r>
          </a:p>
          <a:p>
            <a:pPr lvl="1"/>
            <a:r>
              <a:rPr lang="en-US" sz="2000"/>
              <a:t>Peranakan 462K</a:t>
            </a:r>
          </a:p>
          <a:p>
            <a:pPr lvl="1"/>
            <a:r>
              <a:rPr lang="en-US" sz="2000"/>
              <a:t>Anglicized Ch 239K</a:t>
            </a:r>
          </a:p>
          <a:p>
            <a:pPr lvl="1"/>
            <a:r>
              <a:rPr lang="en-US" sz="2000"/>
              <a:t>Malay 509K</a:t>
            </a:r>
          </a:p>
          <a:p>
            <a:pPr lvl="1"/>
            <a:r>
              <a:rPr lang="en-US" sz="2000"/>
              <a:t>Tamil 163K</a:t>
            </a:r>
          </a:p>
          <a:p>
            <a:pPr lvl="1"/>
            <a:r>
              <a:rPr lang="en-US" sz="2000"/>
              <a:t>Anglicized Ind 56K</a:t>
            </a:r>
          </a:p>
          <a:p>
            <a:r>
              <a:rPr lang="en-US" sz="2400"/>
              <a:t>No state interference in religion</a:t>
            </a:r>
          </a:p>
        </p:txBody>
      </p:sp>
      <p:graphicFrame>
        <p:nvGraphicFramePr>
          <p:cNvPr id="97284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3954463" y="1447800"/>
          <a:ext cx="465613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7" name="Chart" r:id="rId4" imgW="3810305" imgH="4115105" progId="MSGraph.Chart.8">
                  <p:embed followColorScheme="full"/>
                </p:oleObj>
              </mc:Choice>
              <mc:Fallback>
                <p:oleObj name="Chart" r:id="rId4" imgW="3810305" imgH="41151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463" y="1447800"/>
                        <a:ext cx="4656137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285" name="Picture 5" descr="singap-fla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2957513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p:transition advTm="87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2" autoUpdateAnimBg="0"/>
      <p:bldOleChart spid="97284" grpId="0" bld="category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14-18: Singapore</a:t>
            </a:r>
          </a:p>
        </p:txBody>
      </p:sp>
      <p:sp>
        <p:nvSpPr>
          <p:cNvPr id="4813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Thursday, January 15:</a:t>
            </a:r>
          </a:p>
          <a:p>
            <a:pPr lvl="1"/>
            <a:r>
              <a:rPr lang="en-US"/>
              <a:t>Farewell Lunch for staff member at Zion Bible Presbyterian Church</a:t>
            </a:r>
          </a:p>
          <a:p>
            <a:pPr lvl="1"/>
            <a:r>
              <a:rPr lang="en-US"/>
              <a:t>Dinner with Kenneth Tan at Borshch Steakhouse</a:t>
            </a:r>
          </a:p>
          <a:p>
            <a:pPr lvl="1"/>
            <a:r>
              <a:rPr lang="en-US"/>
              <a:t>Helping Hand drug rehab center</a:t>
            </a:r>
          </a:p>
          <a:p>
            <a:pPr lvl="2"/>
            <a:r>
              <a:rPr lang="en-US">
                <a:cs typeface="Tahoma" pitchFamily="34" charset="0"/>
              </a:rPr>
              <a:t>"</a:t>
            </a:r>
            <a:r>
              <a:rPr lang="en-US"/>
              <a:t>Evidence for the Resurrection</a:t>
            </a:r>
            <a:r>
              <a:rPr lang="en-US">
                <a:cs typeface="Tahoma" pitchFamily="34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30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3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2004_0115_09064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With residents at The Helping Hand</a:t>
            </a:r>
          </a:p>
        </p:txBody>
      </p:sp>
    </p:spTree>
    <p:custDataLst>
      <p:tags r:id="rId1"/>
    </p:custDataLst>
  </p:cSld>
  <p:clrMapOvr>
    <a:masterClrMapping/>
  </p:clrMapOvr>
  <p:transition advTm="8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Importance of </a:t>
            </a:r>
            <a:br>
              <a:rPr lang="en-US"/>
            </a:br>
            <a:r>
              <a:rPr lang="en-US"/>
              <a:t>Jesus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 Resurrection</a:t>
            </a:r>
          </a:p>
        </p:txBody>
      </p:sp>
      <p:sp>
        <p:nvSpPr>
          <p:cNvPr id="1044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Validates Jesus</a:t>
            </a:r>
            <a:r>
              <a:rPr lang="en-US" sz="2400">
                <a:cs typeface="Tahoma" pitchFamily="34" charset="0"/>
              </a:rPr>
              <a:t>'</a:t>
            </a:r>
            <a:r>
              <a:rPr lang="en-US" sz="2400"/>
              <a:t> claims vs charge for which he was executed</a:t>
            </a:r>
          </a:p>
          <a:p>
            <a:r>
              <a:rPr lang="en-US" sz="2400"/>
              <a:t>Indicates God accepted Jesus</a:t>
            </a:r>
            <a:r>
              <a:rPr lang="en-US" sz="2400">
                <a:cs typeface="Tahoma" pitchFamily="34" charset="0"/>
              </a:rPr>
              <a:t>'</a:t>
            </a:r>
            <a:r>
              <a:rPr lang="en-US" sz="2400"/>
              <a:t> sacrifice</a:t>
            </a:r>
          </a:p>
          <a:p>
            <a:r>
              <a:rPr lang="en-US" sz="2400"/>
              <a:t>Points to a life beyond this one</a:t>
            </a:r>
          </a:p>
          <a:p>
            <a:r>
              <a:rPr lang="en-US" sz="2400"/>
              <a:t>Reminds us that history is controlled by God</a:t>
            </a:r>
          </a:p>
        </p:txBody>
      </p:sp>
      <p:pic>
        <p:nvPicPr>
          <p:cNvPr id="104452" name="Picture 4" descr="tomb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1905000"/>
            <a:ext cx="2994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2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14-18: Singapore</a:t>
            </a:r>
          </a:p>
        </p:txBody>
      </p:sp>
      <p:sp>
        <p:nvSpPr>
          <p:cNvPr id="4915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Friday, January 16:</a:t>
            </a:r>
          </a:p>
          <a:p>
            <a:pPr lvl="1"/>
            <a:r>
              <a:rPr lang="en-US"/>
              <a:t>At Singapore Polytechnic University with BTS alum Albert Ong</a:t>
            </a:r>
          </a:p>
          <a:p>
            <a:pPr lvl="2"/>
            <a:r>
              <a:rPr lang="en-US"/>
              <a:t>Lunch in Staff dining room</a:t>
            </a:r>
          </a:p>
          <a:p>
            <a:pPr lvl="2"/>
            <a:r>
              <a:rPr lang="en-US"/>
              <a:t>Lecture by Albert on Personal Development</a:t>
            </a:r>
          </a:p>
          <a:p>
            <a:pPr lvl="1"/>
            <a:r>
              <a:rPr lang="en-US"/>
              <a:t>Trip to Chinatown with Kenneth Tan</a:t>
            </a:r>
          </a:p>
          <a:p>
            <a:pPr lvl="2"/>
            <a:r>
              <a:rPr lang="en-US"/>
              <a:t>Souvenirs</a:t>
            </a:r>
          </a:p>
          <a:p>
            <a:pPr lvl="2"/>
            <a:r>
              <a:rPr lang="en-US"/>
              <a:t>Dim-sum at Tak Po Restaurant</a:t>
            </a:r>
          </a:p>
        </p:txBody>
      </p:sp>
    </p:spTree>
    <p:custDataLst>
      <p:tags r:id="rId1"/>
    </p:custDataLst>
  </p:cSld>
  <p:clrMapOvr>
    <a:masterClrMapping/>
  </p:clrMapOvr>
  <p:transition advTm="28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bldLvl="3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2004_0115_22434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723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Biblical alumnus Albert Ong, teacher at Singapore Polytechnic University</a:t>
            </a:r>
          </a:p>
        </p:txBody>
      </p:sp>
    </p:spTree>
    <p:custDataLst>
      <p:tags r:id="rId1"/>
    </p:custDataLst>
  </p:cSld>
  <p:clrMapOvr>
    <a:masterClrMapping/>
  </p:clrMapOvr>
  <p:transition advTm="6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2004_0115_23561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990600" y="1981200"/>
            <a:ext cx="2743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Some of Albert Ong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students waiting to get into classroom at SPU</a:t>
            </a:r>
          </a:p>
        </p:txBody>
      </p:sp>
    </p:spTree>
    <p:custDataLst>
      <p:tags r:id="rId1"/>
    </p:custDataLst>
  </p:cSld>
  <p:clrMapOvr>
    <a:masterClrMapping/>
  </p:clrMapOvr>
  <p:transition advTm="10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26" descr="2004_0116_061850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1027"/>
          <p:cNvSpPr txBox="1">
            <a:spLocks noChangeArrowheads="1"/>
          </p:cNvSpPr>
          <p:nvPr/>
        </p:nvSpPr>
        <p:spPr bwMode="auto">
          <a:xfrm>
            <a:off x="685800" y="609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Singapore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Chinatown</a:t>
            </a:r>
          </a:p>
        </p:txBody>
      </p:sp>
    </p:spTree>
  </p:cSld>
  <p:clrMapOvr>
    <a:masterClrMapping/>
  </p:clrMapOvr>
  <p:transition advTm="11397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2004_0116_063418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Singapore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Chinatown</a:t>
            </a:r>
          </a:p>
        </p:txBody>
      </p:sp>
    </p:spTree>
  </p:cSld>
  <p:clrMapOvr>
    <a:masterClrMapping/>
  </p:clrMapOvr>
  <p:transition advTm="15438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14-18: Singapore</a:t>
            </a:r>
          </a:p>
        </p:txBody>
      </p:sp>
      <p:sp>
        <p:nvSpPr>
          <p:cNvPr id="501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Saturday, January 17:</a:t>
            </a:r>
          </a:p>
          <a:p>
            <a:pPr lvl="1"/>
            <a:r>
              <a:rPr lang="en-US"/>
              <a:t>Seminar at Zion BPC on Christianity and Science:</a:t>
            </a:r>
          </a:p>
          <a:p>
            <a:pPr lvl="2"/>
            <a:r>
              <a:rPr lang="en-US">
                <a:cs typeface="Tahoma" pitchFamily="34" charset="0"/>
              </a:rPr>
              <a:t>"</a:t>
            </a:r>
            <a:r>
              <a:rPr lang="en-US"/>
              <a:t>Evidence of God in Cosmos &amp; Conscience</a:t>
            </a:r>
            <a:r>
              <a:rPr lang="en-US">
                <a:cs typeface="Tahoma" pitchFamily="34" charset="0"/>
              </a:rPr>
              <a:t>"</a:t>
            </a:r>
          </a:p>
          <a:p>
            <a:pPr lvl="2"/>
            <a:r>
              <a:rPr lang="en-US">
                <a:cs typeface="Tahoma" pitchFamily="34" charset="0"/>
              </a:rPr>
              <a:t>"</a:t>
            </a:r>
            <a:r>
              <a:rPr lang="en-US"/>
              <a:t>Genetic Engineering &amp; Cloning</a:t>
            </a:r>
            <a:r>
              <a:rPr lang="en-US">
                <a:cs typeface="Tahoma" pitchFamily="34" charset="0"/>
              </a:rPr>
              <a:t>"</a:t>
            </a:r>
          </a:p>
          <a:p>
            <a:pPr lvl="1"/>
            <a:r>
              <a:rPr lang="en-US"/>
              <a:t>Dinner at Raffles Town Club hosted by Dr. Erik Ang and his Action Group</a:t>
            </a:r>
          </a:p>
        </p:txBody>
      </p:sp>
    </p:spTree>
    <p:custDataLst>
      <p:tags r:id="rId1"/>
    </p:custDataLst>
  </p:cSld>
  <p:clrMapOvr>
    <a:masterClrMapping/>
  </p:clrMapOvr>
  <p:transition advTm="24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bldLvl="3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2004_0114_223903AA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81000"/>
            <a:ext cx="45148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990600" y="1981200"/>
            <a:ext cx="24384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Zion Bible Presbyterian Church, Serangoon; Biblical alumnus Kim-Sin Yap, senior pastor</a:t>
            </a:r>
          </a:p>
        </p:txBody>
      </p:sp>
    </p:spTree>
    <p:custDataLst>
      <p:tags r:id="rId1"/>
    </p:custDataLst>
  </p:cSld>
  <p:clrMapOvr>
    <a:masterClrMapping/>
  </p:clrMapOvr>
  <p:transition advTm="22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2-5: Singapore</a:t>
            </a:r>
          </a:p>
        </p:txBody>
      </p:sp>
      <p:sp>
        <p:nvSpPr>
          <p:cNvPr id="358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Staying at home of Alan Wong</a:t>
            </a:r>
          </a:p>
          <a:p>
            <a:r>
              <a:rPr lang="en-US"/>
              <a:t>Friday, January 2:</a:t>
            </a:r>
          </a:p>
          <a:p>
            <a:pPr lvl="1"/>
            <a:r>
              <a:rPr lang="en-US"/>
              <a:t>See 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Return of the King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 with Wongs</a:t>
            </a:r>
          </a:p>
          <a:p>
            <a:pPr lvl="1"/>
            <a:r>
              <a:rPr lang="en-US"/>
              <a:t>Snack with Alan at Raffles Town Club</a:t>
            </a:r>
          </a:p>
          <a:p>
            <a:pPr lvl="1"/>
            <a:r>
              <a:rPr lang="en-US"/>
              <a:t>Dinner at Fisherman</a:t>
            </a:r>
            <a:r>
              <a:rPr lang="en-US">
                <a:cs typeface="Tahoma" pitchFamily="34" charset="0"/>
              </a:rPr>
              <a:t>'</a:t>
            </a:r>
            <a:r>
              <a:rPr lang="en-US"/>
              <a:t>s Village with Yaps and Raymond &amp; Susan Ang</a:t>
            </a:r>
          </a:p>
        </p:txBody>
      </p:sp>
    </p:spTree>
    <p:custDataLst>
      <p:tags r:id="rId1"/>
    </p:custDataLst>
  </p:cSld>
  <p:clrMapOvr>
    <a:masterClrMapping/>
  </p:clrMapOvr>
  <p:transition advTm="38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2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2004_0117_03003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2004_0117_030049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9433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09600" y="5334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Seminar at Zion BP Church</a:t>
            </a:r>
          </a:p>
        </p:txBody>
      </p:sp>
    </p:spTree>
    <p:custDataLst>
      <p:tags r:id="rId1"/>
    </p:custDataLst>
  </p:cSld>
  <p:clrMapOvr>
    <a:masterClrMapping/>
  </p:clrMapOvr>
  <p:transition advTm="13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Brief History </a:t>
            </a:r>
            <a:br>
              <a:rPr lang="en-US"/>
            </a:br>
            <a:r>
              <a:rPr lang="en-US"/>
              <a:t>of Cloning</a:t>
            </a:r>
          </a:p>
        </p:txBody>
      </p:sp>
      <p:sp>
        <p:nvSpPr>
          <p:cNvPr id="1054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For centuries it has been known that simple animals – worms &amp; starfish – can be cloned by cutting them in half.</a:t>
            </a:r>
          </a:p>
          <a:p>
            <a:r>
              <a:rPr lang="en-US" sz="2800"/>
              <a:t>This doesn</a:t>
            </a:r>
            <a:r>
              <a:rPr lang="en-US" sz="2800">
                <a:cs typeface="Tahoma" pitchFamily="34" charset="0"/>
              </a:rPr>
              <a:t>'</a:t>
            </a:r>
            <a:r>
              <a:rPr lang="en-US" sz="2800"/>
              <a:t>t work for higher animals!</a:t>
            </a:r>
          </a:p>
          <a:p>
            <a:r>
              <a:rPr lang="en-US" sz="2800"/>
              <a:t>Part of the problem is cell specialization:</a:t>
            </a:r>
          </a:p>
          <a:p>
            <a:pPr lvl="1"/>
            <a:r>
              <a:rPr lang="en-US" sz="2400"/>
              <a:t>Nerve</a:t>
            </a:r>
          </a:p>
          <a:p>
            <a:pPr lvl="1"/>
            <a:r>
              <a:rPr lang="en-US" sz="2400"/>
              <a:t>Bone</a:t>
            </a:r>
          </a:p>
          <a:p>
            <a:pPr lvl="1"/>
            <a:r>
              <a:rPr lang="en-US" sz="2400"/>
              <a:t>Muscle, etc.</a:t>
            </a:r>
          </a:p>
        </p:txBody>
      </p:sp>
      <p:pic>
        <p:nvPicPr>
          <p:cNvPr id="105476" name="Picture 4" descr="STARFSH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24400"/>
            <a:ext cx="2701925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092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2004_0117_07391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"/>
            <a:ext cx="45148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990600" y="1981200"/>
            <a:ext cx="2514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Dinner at Raffles Town Club, hosted by Dr. Erik Ang and his small group</a:t>
            </a:r>
          </a:p>
        </p:txBody>
      </p:sp>
    </p:spTree>
    <p:custDataLst>
      <p:tags r:id="rId1"/>
    </p:custDataLst>
  </p:cSld>
  <p:clrMapOvr>
    <a:masterClrMapping/>
  </p:clrMapOvr>
  <p:transition advTm="7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14-18: Singapore</a:t>
            </a:r>
          </a:p>
        </p:txBody>
      </p:sp>
      <p:sp>
        <p:nvSpPr>
          <p:cNvPr id="512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Sunday, January 18:</a:t>
            </a:r>
          </a:p>
          <a:p>
            <a:pPr lvl="1">
              <a:lnSpc>
                <a:spcPct val="90000"/>
              </a:lnSpc>
            </a:pPr>
            <a:r>
              <a:rPr lang="en-US"/>
              <a:t>Preach AM service at Zion BPC:</a:t>
            </a:r>
          </a:p>
          <a:p>
            <a:pPr lvl="2">
              <a:lnSpc>
                <a:spcPct val="90000"/>
              </a:lnSpc>
            </a:pPr>
            <a:r>
              <a:rPr lang="en-US">
                <a:cs typeface="Tahoma" pitchFamily="34" charset="0"/>
              </a:rPr>
              <a:t>"</a:t>
            </a:r>
            <a:r>
              <a:rPr lang="en-US"/>
              <a:t>Apostasy &amp; Assurance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 (Heb 6:13-20)</a:t>
            </a:r>
          </a:p>
          <a:p>
            <a:pPr lvl="1">
              <a:lnSpc>
                <a:spcPct val="90000"/>
              </a:lnSpc>
            </a:pPr>
            <a:r>
              <a:rPr lang="en-US"/>
              <a:t>Teach combined Youth &amp; Adult classes:</a:t>
            </a:r>
          </a:p>
          <a:p>
            <a:pPr lvl="2">
              <a:lnSpc>
                <a:spcPct val="90000"/>
              </a:lnSpc>
            </a:pPr>
            <a:r>
              <a:rPr lang="en-US">
                <a:cs typeface="Tahoma" pitchFamily="34" charset="0"/>
              </a:rPr>
              <a:t>"</a:t>
            </a:r>
            <a:r>
              <a:rPr lang="en-US"/>
              <a:t>Search for the Historical Jesus</a:t>
            </a:r>
            <a:r>
              <a:rPr lang="en-US">
                <a:cs typeface="Tahoma" pitchFamily="34" charset="0"/>
              </a:rPr>
              <a:t>"</a:t>
            </a:r>
          </a:p>
          <a:p>
            <a:pPr lvl="1">
              <a:lnSpc>
                <a:spcPct val="90000"/>
              </a:lnSpc>
            </a:pPr>
            <a:r>
              <a:rPr lang="en-US"/>
              <a:t>Lunch at Serangoon Garden CC hosted by Deacon Daniel Ang</a:t>
            </a:r>
          </a:p>
          <a:p>
            <a:pPr lvl="1">
              <a:lnSpc>
                <a:spcPct val="90000"/>
              </a:lnSpc>
            </a:pPr>
            <a:r>
              <a:rPr lang="en-US"/>
              <a:t>Preach PM service at Zion BPC:</a:t>
            </a:r>
          </a:p>
          <a:p>
            <a:pPr lvl="2">
              <a:lnSpc>
                <a:spcPct val="90000"/>
              </a:lnSpc>
            </a:pPr>
            <a:r>
              <a:rPr lang="en-US">
                <a:cs typeface="Tahoma" pitchFamily="34" charset="0"/>
              </a:rPr>
              <a:t>"</a:t>
            </a:r>
            <a:r>
              <a:rPr lang="en-US"/>
              <a:t>Encountering Jesus</a:t>
            </a:r>
            <a:r>
              <a:rPr lang="en-US">
                <a:cs typeface="Tahoma" pitchFamily="34" charset="0"/>
              </a:rPr>
              <a:t>"</a:t>
            </a:r>
            <a:r>
              <a:rPr lang="en-US"/>
              <a:t> (John 1:43-51)</a:t>
            </a:r>
          </a:p>
        </p:txBody>
      </p:sp>
    </p:spTree>
    <p:custDataLst>
      <p:tags r:id="rId1"/>
    </p:custDataLst>
  </p:cSld>
  <p:clrMapOvr>
    <a:masterClrMapping/>
  </p:clrMapOvr>
  <p:transition advTm="31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bldLvl="3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all this variety?</a:t>
            </a:r>
          </a:p>
        </p:txBody>
      </p:sp>
      <p:sp>
        <p:nvSpPr>
          <p:cNvPr id="1064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Are the Gospels really this unclear?</a:t>
            </a:r>
          </a:p>
          <a:p>
            <a:r>
              <a:rPr lang="en-US" sz="2800"/>
              <a:t>No, but if you haven</a:t>
            </a:r>
            <a:r>
              <a:rPr lang="en-US" sz="2800">
                <a:cs typeface="Tahoma" pitchFamily="34" charset="0"/>
              </a:rPr>
              <a:t>'</a:t>
            </a:r>
            <a:r>
              <a:rPr lang="en-US" sz="2800"/>
              <a:t>t read them, you</a:t>
            </a:r>
            <a:r>
              <a:rPr lang="en-US" sz="2800">
                <a:cs typeface="Tahoma" pitchFamily="34" charset="0"/>
              </a:rPr>
              <a:t>'</a:t>
            </a:r>
            <a:r>
              <a:rPr lang="en-US" sz="2800"/>
              <a:t>re a sucker for every charlatan that comes along.</a:t>
            </a:r>
          </a:p>
          <a:p>
            <a:r>
              <a:rPr lang="en-US" sz="2800"/>
              <a:t>But why all this variety?</a:t>
            </a:r>
          </a:p>
        </p:txBody>
      </p:sp>
      <p:pic>
        <p:nvPicPr>
          <p:cNvPr id="106500" name="Picture 4" descr="Christtriumph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224088"/>
            <a:ext cx="3810000" cy="347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9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2004_0118_00525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47850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609600" y="6858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Lunch at Serangoon Garden Country Club</a:t>
            </a:r>
          </a:p>
        </p:txBody>
      </p:sp>
    </p:spTree>
    <p:custDataLst>
      <p:tags r:id="rId1"/>
    </p:custDataLst>
  </p:cSld>
  <p:clrMapOvr>
    <a:masterClrMapping/>
  </p:clrMapOvr>
  <p:transition advTm="5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2004_0118_002328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Kim-Sin and family: Swee-Toh (June), Erica, Lindsay</a:t>
            </a:r>
          </a:p>
        </p:txBody>
      </p:sp>
    </p:spTree>
  </p:cSld>
  <p:clrMapOvr>
    <a:masterClrMapping/>
  </p:clrMapOvr>
  <p:transition advTm="17523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2004_0117_201357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990600" y="2133600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Hosts Kenneth &amp; Helen Tan</a:t>
            </a:r>
          </a:p>
        </p:txBody>
      </p:sp>
    </p:spTree>
    <p:custDataLst>
      <p:tags r:id="rId1"/>
    </p:custDataLst>
  </p:cSld>
  <p:clrMapOvr>
    <a:masterClrMapping/>
  </p:clrMapOvr>
  <p:transition advTm="8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19: Coming Back</a:t>
            </a:r>
          </a:p>
        </p:txBody>
      </p:sp>
      <p:sp>
        <p:nvSpPr>
          <p:cNvPr id="522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6:50 am – leave Singapore</a:t>
            </a:r>
          </a:p>
          <a:p>
            <a:r>
              <a:rPr lang="en-US"/>
              <a:t>10:30 am – arrive Hong Kong</a:t>
            </a:r>
          </a:p>
          <a:p>
            <a:r>
              <a:rPr lang="en-US"/>
              <a:t>11:35 am – leave Hong Kong</a:t>
            </a:r>
          </a:p>
          <a:p>
            <a:r>
              <a:rPr lang="en-US"/>
              <a:t>11:45 am – arrive Chicago</a:t>
            </a:r>
          </a:p>
          <a:p>
            <a:r>
              <a:rPr lang="en-US"/>
              <a:t>1:25 pm – leave Chicago</a:t>
            </a:r>
          </a:p>
          <a:p>
            <a:r>
              <a:rPr lang="en-US"/>
              <a:t>4:19 pm – arrive Baltimore</a:t>
            </a:r>
          </a:p>
          <a:p>
            <a:r>
              <a:rPr lang="en-US"/>
              <a:t>7:30 pm – arrive home!</a:t>
            </a:r>
          </a:p>
        </p:txBody>
      </p:sp>
    </p:spTree>
    <p:custDataLst>
      <p:tags r:id="rId1"/>
    </p:custDataLst>
  </p:cSld>
  <p:clrMapOvr>
    <a:masterClrMapping/>
  </p:clrMapOvr>
  <p:transition advTm="29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2004_0118_21592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7635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Hong Kong Airport</a:t>
            </a:r>
          </a:p>
        </p:txBody>
      </p:sp>
    </p:spTree>
    <p:custDataLst>
      <p:tags r:id="rId1"/>
    </p:custDataLst>
  </p:cSld>
  <p:clrMapOvr>
    <a:masterClrMapping/>
  </p:clrMapOvr>
  <p:transition advTm="17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2004_0103_04083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762000" y="381000"/>
            <a:ext cx="6705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Home of Alan and Mei-Lin Wong, </a:t>
            </a:r>
          </a:p>
          <a:p>
            <a:pPr>
              <a:spcBef>
                <a:spcPct val="50000"/>
              </a:spcBef>
            </a:pPr>
            <a:r>
              <a:rPr lang="en-US"/>
              <a:t>Chee Hoon Ave., Singapore</a:t>
            </a:r>
          </a:p>
        </p:txBody>
      </p:sp>
    </p:spTree>
    <p:custDataLst>
      <p:tags r:id="rId1"/>
    </p:custDataLst>
  </p:cSld>
  <p:clrMapOvr>
    <a:masterClrMapping/>
  </p:clrMapOvr>
  <p:transition advTm="8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921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Tiring but Rewarding!</a:t>
            </a:r>
          </a:p>
        </p:txBody>
      </p:sp>
    </p:spTree>
    <p:custDataLst>
      <p:tags r:id="rId1"/>
    </p:custDataLst>
  </p:cSld>
  <p:clrMapOvr>
    <a:masterClrMapping/>
  </p:clrMapOvr>
  <p:transition advTm="18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January 2-5: Singapore</a:t>
            </a:r>
          </a:p>
        </p:txBody>
      </p:sp>
      <p:sp>
        <p:nvSpPr>
          <p:cNvPr id="368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Saturday, January 3:</a:t>
            </a:r>
          </a:p>
          <a:p>
            <a:pPr lvl="1"/>
            <a:r>
              <a:rPr lang="en-US" sz="2400"/>
              <a:t>Orchard Road shopping area</a:t>
            </a:r>
          </a:p>
          <a:p>
            <a:pPr lvl="1"/>
            <a:r>
              <a:rPr lang="en-US" sz="2400"/>
              <a:t>Lunch at McDonalds</a:t>
            </a:r>
          </a:p>
          <a:p>
            <a:pPr lvl="1"/>
            <a:r>
              <a:rPr lang="en-US" sz="2400"/>
              <a:t>Full Gospel Business Men</a:t>
            </a:r>
            <a:r>
              <a:rPr lang="en-US" sz="2400">
                <a:cs typeface="Tahoma" pitchFamily="34" charset="0"/>
              </a:rPr>
              <a:t>'</a:t>
            </a:r>
            <a:r>
              <a:rPr lang="en-US" sz="2400"/>
              <a:t>s Banquet</a:t>
            </a:r>
          </a:p>
          <a:p>
            <a:r>
              <a:rPr lang="en-US" sz="2800"/>
              <a:t>Sunday, January 4:</a:t>
            </a:r>
          </a:p>
          <a:p>
            <a:pPr lvl="1"/>
            <a:r>
              <a:rPr lang="en-US" sz="2400"/>
              <a:t>Lunch at Raffles Town Club</a:t>
            </a:r>
          </a:p>
          <a:p>
            <a:pPr lvl="1"/>
            <a:r>
              <a:rPr lang="en-US" sz="2400"/>
              <a:t>Communion Service at Church of the Good Shepherd</a:t>
            </a:r>
          </a:p>
          <a:p>
            <a:pPr lvl="1"/>
            <a:r>
              <a:rPr lang="en-US" sz="2400"/>
              <a:t>Dinner w/ Wongs and relatives</a:t>
            </a:r>
          </a:p>
        </p:txBody>
      </p:sp>
    </p:spTree>
    <p:custDataLst>
      <p:tags r:id="rId1"/>
    </p:custDataLst>
  </p:cSld>
  <p:clrMapOvr>
    <a:masterClrMapping/>
  </p:clrMapOvr>
  <p:transition advTm="28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26" descr="2004_0102_233227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1027"/>
          <p:cNvSpPr txBox="1">
            <a:spLocks noChangeArrowheads="1"/>
          </p:cNvSpPr>
          <p:nvPr/>
        </p:nvSpPr>
        <p:spPr bwMode="auto">
          <a:xfrm>
            <a:off x="762000" y="6096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Orchard Road Shopping Area, Singapore</a:t>
            </a:r>
          </a:p>
        </p:txBody>
      </p:sp>
    </p:spTree>
    <p:custDataLst>
      <p:tags r:id="rId1"/>
    </p:custDataLst>
  </p:cSld>
  <p:clrMapOvr>
    <a:masterClrMapping/>
  </p:clrMapOvr>
  <p:transition advTm="8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2|2.4|9.3|8.6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7.7|12.4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3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8|11.7|8.2|6|21|4.7|4.1|5.9|6.1|2.8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1.3|3.2|10.6|1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1|5.5|12.5|3.3|5.6|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|4.9|18.7|9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2.8|15.6|5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1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2.3|4.1|6.6|4.1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8|1.3|1.1|1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6.7|12.6|6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5|18.5|4.2|5.6|4.1|2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6|2.4|4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0|6.3|9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3.6|3.3|4.7|6.3|6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8|11.2|4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3|4|4.1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5.8|3.2|7.5|12|8.1|3.1|7.6|8.5|5.4|4.6|3.4|1.3|1.1|1.4|1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9.1|2.9|4.3|3.7|2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4.7|3.8|4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3|3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2.9|5.1|2|2.9|6.7|2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1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3|8|9.3|4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5|3.2|1.8|3.3|2.2|6.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2.7|3.9|4|1.9|2.6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390</TotalTime>
  <Words>1387</Words>
  <Application>Microsoft Office PowerPoint</Application>
  <PresentationFormat>On-screen Show (4:3)</PresentationFormat>
  <Paragraphs>217</Paragraphs>
  <Slides>70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Blueprint</vt:lpstr>
      <vt:lpstr>Chart</vt:lpstr>
      <vt:lpstr>Singapore-Malaysia Trip</vt:lpstr>
      <vt:lpstr>Flight Over</vt:lpstr>
      <vt:lpstr>PowerPoint Presentation</vt:lpstr>
      <vt:lpstr>PowerPoint Presentation</vt:lpstr>
      <vt:lpstr>Singapore</vt:lpstr>
      <vt:lpstr>January 2-5: Singapore</vt:lpstr>
      <vt:lpstr>PowerPoint Presentation</vt:lpstr>
      <vt:lpstr>January 2-5: Singapore</vt:lpstr>
      <vt:lpstr>PowerPoint Presentation</vt:lpstr>
      <vt:lpstr>January 2-5: Singapore</vt:lpstr>
      <vt:lpstr>PowerPoint Presentation</vt:lpstr>
      <vt:lpstr>PowerPoint Presentation</vt:lpstr>
      <vt:lpstr>PowerPoint Presentation</vt:lpstr>
      <vt:lpstr>PowerPoint Presentation</vt:lpstr>
      <vt:lpstr>Cosmos &amp; Contact</vt:lpstr>
      <vt:lpstr>Malaysia</vt:lpstr>
      <vt:lpstr>January 6: to Kuala Lumpur</vt:lpstr>
      <vt:lpstr>PowerPoint Presentation</vt:lpstr>
      <vt:lpstr>PowerPoint Presentation</vt:lpstr>
      <vt:lpstr>PowerPoint Presentation</vt:lpstr>
      <vt:lpstr>PowerPoint Presentation</vt:lpstr>
      <vt:lpstr>January 7-12: Malaysia</vt:lpstr>
      <vt:lpstr>PowerPoint Presentation</vt:lpstr>
      <vt:lpstr>January 7-12: Malaysia</vt:lpstr>
      <vt:lpstr>PowerPoint Presentation</vt:lpstr>
      <vt:lpstr>Scientific Problems for "Scientific Creationism"</vt:lpstr>
      <vt:lpstr>PowerPoint Presentation</vt:lpstr>
      <vt:lpstr>PowerPoint Presentation</vt:lpstr>
      <vt:lpstr>January 7-12: Malaysia</vt:lpstr>
      <vt:lpstr>PowerPoint Presentation</vt:lpstr>
      <vt:lpstr>PowerPoint Presentation</vt:lpstr>
      <vt:lpstr>PowerPoint Presentation</vt:lpstr>
      <vt:lpstr>January 7-12: Malaysia</vt:lpstr>
      <vt:lpstr>PowerPoint Presentation</vt:lpstr>
      <vt:lpstr>PowerPoint Presentation</vt:lpstr>
      <vt:lpstr>January 7-12: Malaysia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January 13: Back to Singapore</vt:lpstr>
      <vt:lpstr>PowerPoint Presentation</vt:lpstr>
      <vt:lpstr>PowerPoint Presentation</vt:lpstr>
      <vt:lpstr>January 14-18: Singapore</vt:lpstr>
      <vt:lpstr>Discovering God's Fingerprints</vt:lpstr>
      <vt:lpstr>PowerPoint Presentation</vt:lpstr>
      <vt:lpstr>PowerPoint Presentation</vt:lpstr>
      <vt:lpstr>PowerPoint Presentation</vt:lpstr>
      <vt:lpstr>January 14-18: Singapore</vt:lpstr>
      <vt:lpstr>PowerPoint Presentation</vt:lpstr>
      <vt:lpstr>The Importance of  Jesus' Resurrection</vt:lpstr>
      <vt:lpstr>January 14-18: Singapore</vt:lpstr>
      <vt:lpstr>PowerPoint Presentation</vt:lpstr>
      <vt:lpstr>PowerPoint Presentation</vt:lpstr>
      <vt:lpstr>PowerPoint Presentation</vt:lpstr>
      <vt:lpstr>PowerPoint Presentation</vt:lpstr>
      <vt:lpstr>January 14-18: Singapore</vt:lpstr>
      <vt:lpstr>PowerPoint Presentation</vt:lpstr>
      <vt:lpstr>PowerPoint Presentation</vt:lpstr>
      <vt:lpstr>A Brief History  of Cloning</vt:lpstr>
      <vt:lpstr>PowerPoint Presentation</vt:lpstr>
      <vt:lpstr>January 14-18: Singapore</vt:lpstr>
      <vt:lpstr>Why all this variety?</vt:lpstr>
      <vt:lpstr>PowerPoint Presentation</vt:lpstr>
      <vt:lpstr>PowerPoint Presentation</vt:lpstr>
      <vt:lpstr>PowerPoint Presentation</vt:lpstr>
      <vt:lpstr>January 19: Coming Back</vt:lpstr>
      <vt:lpstr>PowerPoint Presentation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Singapore-Malaysia Trip</dc:title>
  <dc:creator>RC Newman</dc:creator>
  <cp:lastModifiedBy>Newman</cp:lastModifiedBy>
  <cp:revision>199</cp:revision>
  <cp:lastPrinted>1601-01-01T00:00:00Z</cp:lastPrinted>
  <dcterms:created xsi:type="dcterms:W3CDTF">2004-01-25T19:09:56Z</dcterms:created>
  <dcterms:modified xsi:type="dcterms:W3CDTF">2015-07-02T14:31:36Z</dcterms:modified>
</cp:coreProperties>
</file>