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handoutMasterIdLst>
    <p:handoutMasterId r:id="rId59"/>
  </p:handoutMasterIdLst>
  <p:sldIdLst>
    <p:sldId id="256" r:id="rId2"/>
    <p:sldId id="257" r:id="rId3"/>
    <p:sldId id="258" r:id="rId4"/>
    <p:sldId id="259" r:id="rId5"/>
    <p:sldId id="260" r:id="rId6"/>
    <p:sldId id="261" r:id="rId7"/>
    <p:sldId id="262" r:id="rId8"/>
    <p:sldId id="263" r:id="rId9"/>
    <p:sldId id="264" r:id="rId10"/>
    <p:sldId id="300" r:id="rId11"/>
    <p:sldId id="265" r:id="rId12"/>
    <p:sldId id="266" r:id="rId13"/>
    <p:sldId id="267" r:id="rId14"/>
    <p:sldId id="301" r:id="rId15"/>
    <p:sldId id="268" r:id="rId16"/>
    <p:sldId id="302" r:id="rId17"/>
    <p:sldId id="269" r:id="rId18"/>
    <p:sldId id="303" r:id="rId19"/>
    <p:sldId id="270" r:id="rId20"/>
    <p:sldId id="310" r:id="rId21"/>
    <p:sldId id="271" r:id="rId22"/>
    <p:sldId id="304" r:id="rId23"/>
    <p:sldId id="272" r:id="rId24"/>
    <p:sldId id="273" r:id="rId25"/>
    <p:sldId id="274" r:id="rId26"/>
    <p:sldId id="275" r:id="rId27"/>
    <p:sldId id="276" r:id="rId28"/>
    <p:sldId id="305" r:id="rId29"/>
    <p:sldId id="281" r:id="rId30"/>
    <p:sldId id="277" r:id="rId31"/>
    <p:sldId id="278" r:id="rId32"/>
    <p:sldId id="279" r:id="rId33"/>
    <p:sldId id="280" r:id="rId34"/>
    <p:sldId id="282" r:id="rId35"/>
    <p:sldId id="283" r:id="rId36"/>
    <p:sldId id="284" r:id="rId37"/>
    <p:sldId id="285" r:id="rId38"/>
    <p:sldId id="286" r:id="rId39"/>
    <p:sldId id="287" r:id="rId40"/>
    <p:sldId id="307" r:id="rId41"/>
    <p:sldId id="308" r:id="rId42"/>
    <p:sldId id="311" r:id="rId43"/>
    <p:sldId id="288" r:id="rId44"/>
    <p:sldId id="289" r:id="rId45"/>
    <p:sldId id="290" r:id="rId46"/>
    <p:sldId id="291" r:id="rId47"/>
    <p:sldId id="292" r:id="rId48"/>
    <p:sldId id="293" r:id="rId49"/>
    <p:sldId id="294" r:id="rId50"/>
    <p:sldId id="312" r:id="rId51"/>
    <p:sldId id="295" r:id="rId52"/>
    <p:sldId id="296" r:id="rId53"/>
    <p:sldId id="297" r:id="rId54"/>
    <p:sldId id="298" r:id="rId55"/>
    <p:sldId id="309" r:id="rId56"/>
    <p:sldId id="306" r:id="rId57"/>
    <p:sldId id="299" r:id="rId5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00"/>
    <a:srgbClr val="FFFF66"/>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86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ltLang="en-US"/>
          </a:p>
        </p:txBody>
      </p:sp>
      <p:sp>
        <p:nvSpPr>
          <p:cNvPr id="7885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ltLang="en-US"/>
          </a:p>
        </p:txBody>
      </p:sp>
      <p:sp>
        <p:nvSpPr>
          <p:cNvPr id="7885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7885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24D1B960-6002-4A49-8BBE-5603484415D9}" type="slidenum">
              <a:rPr lang="en-US" altLang="en-US"/>
              <a:pPr/>
              <a:t>‹#›</a:t>
            </a:fld>
            <a:endParaRPr lang="en-US" altLang="en-US"/>
          </a:p>
        </p:txBody>
      </p:sp>
    </p:spTree>
    <p:extLst>
      <p:ext uri="{BB962C8B-B14F-4D97-AF65-F5344CB8AC3E}">
        <p14:creationId xmlns:p14="http://schemas.microsoft.com/office/powerpoint/2010/main" val="33194218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p:cNvGrpSpPr>
            <a:grpSpLocks/>
          </p:cNvGrpSpPr>
          <p:nvPr/>
        </p:nvGrpSpPr>
        <p:grpSpPr bwMode="auto">
          <a:xfrm>
            <a:off x="-6350" y="20638"/>
            <a:ext cx="9144000" cy="6858000"/>
            <a:chOff x="0" y="0"/>
            <a:chExt cx="5760" cy="4320"/>
          </a:xfrm>
        </p:grpSpPr>
        <p:sp>
          <p:nvSpPr>
            <p:cNvPr id="5123" name="Freeform 3"/>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4"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5" name="Freeform 5"/>
          <p:cNvSpPr>
            <a:spLocks/>
          </p:cNvSpPr>
          <p:nvPr/>
        </p:nvSpPr>
        <p:spPr bwMode="hidden">
          <a:xfrm>
            <a:off x="6242050" y="6269038"/>
            <a:ext cx="28956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5126" name="Group 6"/>
          <p:cNvGrpSpPr>
            <a:grpSpLocks/>
          </p:cNvGrpSpPr>
          <p:nvPr/>
        </p:nvGrpSpPr>
        <p:grpSpPr bwMode="auto">
          <a:xfrm>
            <a:off x="-1588" y="6034088"/>
            <a:ext cx="7845426" cy="850900"/>
            <a:chOff x="0" y="3792"/>
            <a:chExt cx="4942" cy="536"/>
          </a:xfrm>
        </p:grpSpPr>
        <p:sp>
          <p:nvSpPr>
            <p:cNvPr id="5127"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5128" name="Group 8"/>
            <p:cNvGrpSpPr>
              <a:grpSpLocks/>
            </p:cNvGrpSpPr>
            <p:nvPr userDrawn="1"/>
          </p:nvGrpSpPr>
          <p:grpSpPr bwMode="auto">
            <a:xfrm>
              <a:off x="2486" y="3792"/>
              <a:ext cx="2456" cy="536"/>
              <a:chOff x="2486" y="3792"/>
              <a:chExt cx="2456" cy="536"/>
            </a:xfrm>
          </p:grpSpPr>
          <p:sp>
            <p:nvSpPr>
              <p:cNvPr id="5129"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0" name="Freeform 10"/>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1"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2"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3" name="Freeform 13"/>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34"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135" name="Group 15"/>
          <p:cNvGrpSpPr>
            <a:grpSpLocks/>
          </p:cNvGrpSpPr>
          <p:nvPr/>
        </p:nvGrpSpPr>
        <p:grpSpPr bwMode="auto">
          <a:xfrm>
            <a:off x="627063" y="6021388"/>
            <a:ext cx="5684837" cy="849312"/>
            <a:chOff x="395" y="3793"/>
            <a:chExt cx="3581" cy="535"/>
          </a:xfrm>
        </p:grpSpPr>
        <p:sp>
          <p:nvSpPr>
            <p:cNvPr id="5136" name="Freeform 16"/>
            <p:cNvSpPr>
              <a:spLocks/>
            </p:cNvSpPr>
            <p:nvPr userDrawn="1"/>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7"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8"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9"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0" name="Freeform 20"/>
            <p:cNvSpPr>
              <a:spLocks/>
            </p:cNvSpPr>
            <p:nvPr userDrawn="1"/>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1" name="Freeform 21"/>
            <p:cNvSpPr>
              <a:spLocks/>
            </p:cNvSpPr>
            <p:nvPr userDrawn="1"/>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42" name="Rectangle 22"/>
          <p:cNvSpPr>
            <a:spLocks noGrp="1" noChangeArrowheads="1"/>
          </p:cNvSpPr>
          <p:nvPr>
            <p:ph type="ctrTitle" sz="quarter"/>
          </p:nvPr>
        </p:nvSpPr>
        <p:spPr>
          <a:xfrm>
            <a:off x="457200" y="1447800"/>
            <a:ext cx="8229600" cy="1736725"/>
          </a:xfrm>
        </p:spPr>
        <p:txBody>
          <a:bodyPr/>
          <a:lstStyle>
            <a:lvl1pPr>
              <a:defRPr sz="5400"/>
            </a:lvl1pPr>
          </a:lstStyle>
          <a:p>
            <a:pPr lvl="0"/>
            <a:r>
              <a:rPr lang="en-US" altLang="en-US" noProof="0" smtClean="0"/>
              <a:t>Click to edit Master title style</a:t>
            </a:r>
          </a:p>
        </p:txBody>
      </p:sp>
      <p:sp>
        <p:nvSpPr>
          <p:cNvPr id="5143"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pPr lvl="0"/>
            <a:r>
              <a:rPr lang="en-US" altLang="en-US" noProof="0" smtClean="0"/>
              <a:t>Click to edit Master subtitle style</a:t>
            </a:r>
          </a:p>
        </p:txBody>
      </p:sp>
      <p:sp>
        <p:nvSpPr>
          <p:cNvPr id="5144" name="Rectangle 24"/>
          <p:cNvSpPr>
            <a:spLocks noGrp="1" noChangeArrowheads="1"/>
          </p:cNvSpPr>
          <p:nvPr>
            <p:ph type="dt" sz="quarter" idx="2"/>
          </p:nvPr>
        </p:nvSpPr>
        <p:spPr/>
        <p:txBody>
          <a:bodyPr/>
          <a:lstStyle>
            <a:lvl1pPr>
              <a:defRPr/>
            </a:lvl1pPr>
          </a:lstStyle>
          <a:p>
            <a:endParaRPr lang="en-US" altLang="en-US"/>
          </a:p>
        </p:txBody>
      </p:sp>
      <p:sp>
        <p:nvSpPr>
          <p:cNvPr id="5145" name="Rectangle 25"/>
          <p:cNvSpPr>
            <a:spLocks noGrp="1" noChangeArrowheads="1"/>
          </p:cNvSpPr>
          <p:nvPr>
            <p:ph type="sldNum" sz="quarter" idx="4"/>
          </p:nvPr>
        </p:nvSpPr>
        <p:spPr/>
        <p:txBody>
          <a:bodyPr/>
          <a:lstStyle>
            <a:lvl1pPr>
              <a:defRPr/>
            </a:lvl1pPr>
          </a:lstStyle>
          <a:p>
            <a:fld id="{4657EB6D-DAFE-44CE-8EBC-A3152903A1E0}" type="slidenum">
              <a:rPr lang="en-US" altLang="en-US"/>
              <a:pPr/>
              <a:t>‹#›</a:t>
            </a:fld>
            <a:endParaRPr lang="en-US" altLang="en-US"/>
          </a:p>
        </p:txBody>
      </p:sp>
      <p:sp>
        <p:nvSpPr>
          <p:cNvPr id="5146" name="Rectangle 26"/>
          <p:cNvSpPr>
            <a:spLocks noGrp="1" noChangeArrowheads="1"/>
          </p:cNvSpPr>
          <p:nvPr>
            <p:ph type="ftr" sz="quarter" idx="3"/>
          </p:nvPr>
        </p:nvSpPr>
        <p:spPr/>
        <p:txBody>
          <a:bodyPr/>
          <a:lstStyle>
            <a:lvl1pPr>
              <a:defRPr/>
            </a:lvl1pPr>
          </a:lstStyle>
          <a:p>
            <a:endParaRPr lang="en-US" altLang="en-US"/>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2FA5F12-BEDC-455D-970E-8766F9108A90}" type="slidenum">
              <a:rPr lang="en-US" altLang="en-US"/>
              <a:pPr/>
              <a:t>‹#›</a:t>
            </a:fld>
            <a:endParaRPr lang="en-US" altLang="en-US"/>
          </a:p>
        </p:txBody>
      </p:sp>
    </p:spTree>
    <p:extLst>
      <p:ext uri="{BB962C8B-B14F-4D97-AF65-F5344CB8AC3E}">
        <p14:creationId xmlns:p14="http://schemas.microsoft.com/office/powerpoint/2010/main" val="119479561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DE04855-B221-4636-B6D4-800FCB8B683B}" type="slidenum">
              <a:rPr lang="en-US" altLang="en-US"/>
              <a:pPr/>
              <a:t>‹#›</a:t>
            </a:fld>
            <a:endParaRPr lang="en-US" altLang="en-US"/>
          </a:p>
        </p:txBody>
      </p:sp>
    </p:spTree>
    <p:extLst>
      <p:ext uri="{BB962C8B-B14F-4D97-AF65-F5344CB8AC3E}">
        <p14:creationId xmlns:p14="http://schemas.microsoft.com/office/powerpoint/2010/main" val="168903016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D3573E2D-463A-43BB-AC23-6BDCFE1E1387}" type="slidenum">
              <a:rPr lang="en-US" altLang="en-US"/>
              <a:pPr/>
              <a:t>‹#›</a:t>
            </a:fld>
            <a:endParaRPr lang="en-US" altLang="en-US"/>
          </a:p>
        </p:txBody>
      </p:sp>
    </p:spTree>
    <p:extLst>
      <p:ext uri="{BB962C8B-B14F-4D97-AF65-F5344CB8AC3E}">
        <p14:creationId xmlns:p14="http://schemas.microsoft.com/office/powerpoint/2010/main" val="425653492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5F52379-B930-4859-9869-28F92305AE52}" type="slidenum">
              <a:rPr lang="en-US" altLang="en-US"/>
              <a:pPr/>
              <a:t>‹#›</a:t>
            </a:fld>
            <a:endParaRPr lang="en-US" altLang="en-US"/>
          </a:p>
        </p:txBody>
      </p:sp>
    </p:spTree>
    <p:extLst>
      <p:ext uri="{BB962C8B-B14F-4D97-AF65-F5344CB8AC3E}">
        <p14:creationId xmlns:p14="http://schemas.microsoft.com/office/powerpoint/2010/main" val="356527324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C471756-AA78-4A3F-A3FF-AC1CC2C83588}" type="slidenum">
              <a:rPr lang="en-US" altLang="en-US"/>
              <a:pPr/>
              <a:t>‹#›</a:t>
            </a:fld>
            <a:endParaRPr lang="en-US" altLang="en-US"/>
          </a:p>
        </p:txBody>
      </p:sp>
    </p:spTree>
    <p:extLst>
      <p:ext uri="{BB962C8B-B14F-4D97-AF65-F5344CB8AC3E}">
        <p14:creationId xmlns:p14="http://schemas.microsoft.com/office/powerpoint/2010/main" val="81591178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3F292F0-DB5C-4DEB-B61A-2220D350EDE2}" type="slidenum">
              <a:rPr lang="en-US" altLang="en-US"/>
              <a:pPr/>
              <a:t>‹#›</a:t>
            </a:fld>
            <a:endParaRPr lang="en-US" altLang="en-US"/>
          </a:p>
        </p:txBody>
      </p:sp>
    </p:spTree>
    <p:extLst>
      <p:ext uri="{BB962C8B-B14F-4D97-AF65-F5344CB8AC3E}">
        <p14:creationId xmlns:p14="http://schemas.microsoft.com/office/powerpoint/2010/main" val="177404556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65E26FBD-4A4C-4F8F-AC04-56BA771E78C2}" type="slidenum">
              <a:rPr lang="en-US" altLang="en-US"/>
              <a:pPr/>
              <a:t>‹#›</a:t>
            </a:fld>
            <a:endParaRPr lang="en-US" altLang="en-US"/>
          </a:p>
        </p:txBody>
      </p:sp>
    </p:spTree>
    <p:extLst>
      <p:ext uri="{BB962C8B-B14F-4D97-AF65-F5344CB8AC3E}">
        <p14:creationId xmlns:p14="http://schemas.microsoft.com/office/powerpoint/2010/main" val="206183738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E88716DE-861E-4D23-9EDD-FE270A53851C}" type="slidenum">
              <a:rPr lang="en-US" altLang="en-US"/>
              <a:pPr/>
              <a:t>‹#›</a:t>
            </a:fld>
            <a:endParaRPr lang="en-US" altLang="en-US"/>
          </a:p>
        </p:txBody>
      </p:sp>
    </p:spTree>
    <p:extLst>
      <p:ext uri="{BB962C8B-B14F-4D97-AF65-F5344CB8AC3E}">
        <p14:creationId xmlns:p14="http://schemas.microsoft.com/office/powerpoint/2010/main" val="387548039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0B175238-D89D-4066-9675-2FFF376E8C41}" type="slidenum">
              <a:rPr lang="en-US" altLang="en-US"/>
              <a:pPr/>
              <a:t>‹#›</a:t>
            </a:fld>
            <a:endParaRPr lang="en-US" altLang="en-US"/>
          </a:p>
        </p:txBody>
      </p:sp>
    </p:spTree>
    <p:extLst>
      <p:ext uri="{BB962C8B-B14F-4D97-AF65-F5344CB8AC3E}">
        <p14:creationId xmlns:p14="http://schemas.microsoft.com/office/powerpoint/2010/main" val="40315189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5D1EA2A-7ADF-49C8-8777-27C088F085C8}" type="slidenum">
              <a:rPr lang="en-US" altLang="en-US"/>
              <a:pPr/>
              <a:t>‹#›</a:t>
            </a:fld>
            <a:endParaRPr lang="en-US" altLang="en-US"/>
          </a:p>
        </p:txBody>
      </p:sp>
    </p:spTree>
    <p:extLst>
      <p:ext uri="{BB962C8B-B14F-4D97-AF65-F5344CB8AC3E}">
        <p14:creationId xmlns:p14="http://schemas.microsoft.com/office/powerpoint/2010/main" val="397596542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689F62A-CD49-440E-A4F3-BC83A68DFC06}" type="slidenum">
              <a:rPr lang="en-US" altLang="en-US"/>
              <a:pPr/>
              <a:t>‹#›</a:t>
            </a:fld>
            <a:endParaRPr lang="en-US" altLang="en-US"/>
          </a:p>
        </p:txBody>
      </p:sp>
    </p:spTree>
    <p:extLst>
      <p:ext uri="{BB962C8B-B14F-4D97-AF65-F5344CB8AC3E}">
        <p14:creationId xmlns:p14="http://schemas.microsoft.com/office/powerpoint/2010/main" val="229724088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0"/>
            <a:ext cx="9144000" cy="6858000"/>
            <a:chOff x="0" y="0"/>
            <a:chExt cx="5760" cy="4320"/>
          </a:xfrm>
        </p:grpSpPr>
        <p:sp>
          <p:nvSpPr>
            <p:cNvPr id="4099" name="Freeform 3"/>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0"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01" name="Freeform 5"/>
          <p:cNvSpPr>
            <a:spLocks/>
          </p:cNvSpPr>
          <p:nvPr/>
        </p:nvSpPr>
        <p:spPr bwMode="hidden">
          <a:xfrm>
            <a:off x="6248400" y="6262688"/>
            <a:ext cx="28956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4102" name="Group 6"/>
          <p:cNvGrpSpPr>
            <a:grpSpLocks/>
          </p:cNvGrpSpPr>
          <p:nvPr/>
        </p:nvGrpSpPr>
        <p:grpSpPr bwMode="auto">
          <a:xfrm>
            <a:off x="0" y="6019800"/>
            <a:ext cx="7848600" cy="857250"/>
            <a:chOff x="0" y="3792"/>
            <a:chExt cx="4944" cy="540"/>
          </a:xfrm>
        </p:grpSpPr>
        <p:sp>
          <p:nvSpPr>
            <p:cNvPr id="4103"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4104" name="Group 8"/>
            <p:cNvGrpSpPr>
              <a:grpSpLocks/>
            </p:cNvGrpSpPr>
            <p:nvPr userDrawn="1"/>
          </p:nvGrpSpPr>
          <p:grpSpPr bwMode="auto">
            <a:xfrm>
              <a:off x="2486" y="3792"/>
              <a:ext cx="2458" cy="540"/>
              <a:chOff x="2486" y="3792"/>
              <a:chExt cx="2458" cy="540"/>
            </a:xfrm>
          </p:grpSpPr>
          <p:sp>
            <p:nvSpPr>
              <p:cNvPr id="4105"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6" name="Freeform 10"/>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7"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8"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9" name="Freeform 13"/>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10"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4111" name="Group 15"/>
          <p:cNvGrpSpPr>
            <a:grpSpLocks/>
          </p:cNvGrpSpPr>
          <p:nvPr/>
        </p:nvGrpSpPr>
        <p:grpSpPr bwMode="auto">
          <a:xfrm>
            <a:off x="627063" y="6021388"/>
            <a:ext cx="5684837" cy="849312"/>
            <a:chOff x="395" y="3793"/>
            <a:chExt cx="3581" cy="535"/>
          </a:xfrm>
        </p:grpSpPr>
        <p:sp>
          <p:nvSpPr>
            <p:cNvPr id="4112" name="Freeform 16"/>
            <p:cNvSpPr>
              <a:spLocks/>
            </p:cNvSpPr>
            <p:nvPr/>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3"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4"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5"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6" name="Freeform 20"/>
            <p:cNvSpPr>
              <a:spLocks/>
            </p:cNvSpPr>
            <p:nvPr/>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7" name="Freeform 21"/>
            <p:cNvSpPr>
              <a:spLocks/>
            </p:cNvSpPr>
            <p:nvPr/>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18" name="Rectangle 22"/>
          <p:cNvSpPr>
            <a:spLocks noGrp="1" noChangeArrowheads="1"/>
          </p:cNvSpPr>
          <p:nvPr>
            <p:ph type="title"/>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119" name="Rectangle 23"/>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20" name="Rectangle 24"/>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4121" name="Rectangle 2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4122" name="Rectangle 26"/>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37B4337A-E0AB-42AC-8092-29BEECE8A389}"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tx2"/>
        </a:buClr>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lr>
          <a:schemeClr val="tx2"/>
        </a:buClr>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6.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0.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5.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57200" y="1828800"/>
            <a:ext cx="8229600" cy="1355725"/>
          </a:xfrm>
        </p:spPr>
        <p:txBody>
          <a:bodyPr/>
          <a:lstStyle/>
          <a:p>
            <a:r>
              <a:rPr lang="en-US" altLang="en-US"/>
              <a:t>The Star of Bethlehem</a:t>
            </a:r>
          </a:p>
        </p:txBody>
      </p:sp>
      <p:sp>
        <p:nvSpPr>
          <p:cNvPr id="2051" name="Rectangle 3"/>
          <p:cNvSpPr>
            <a:spLocks noGrp="1" noChangeArrowheads="1"/>
          </p:cNvSpPr>
          <p:nvPr>
            <p:ph type="subTitle" idx="1"/>
          </p:nvPr>
        </p:nvSpPr>
        <p:spPr/>
        <p:txBody>
          <a:bodyPr/>
          <a:lstStyle/>
          <a:p>
            <a:r>
              <a:rPr lang="en-US" altLang="en-US"/>
              <a:t>What Was It?</a:t>
            </a:r>
          </a:p>
          <a:p>
            <a:r>
              <a:rPr lang="en-US" altLang="en-US" i="1">
                <a:solidFill>
                  <a:schemeClr val="accent1"/>
                </a:solidFill>
              </a:rPr>
              <a:t>Robert C. Newman</a:t>
            </a:r>
          </a:p>
          <a:p>
            <a:r>
              <a:rPr lang="en-US" altLang="en-US" i="1">
                <a:solidFill>
                  <a:schemeClr val="accent1"/>
                </a:solidFill>
              </a:rPr>
              <a:t>Biblical Theological Seminary</a:t>
            </a:r>
          </a:p>
        </p:txBody>
      </p:sp>
      <p:sp>
        <p:nvSpPr>
          <p:cNvPr id="2054" name="AutoShape 6"/>
          <p:cNvSpPr>
            <a:spLocks noChangeArrowheads="1"/>
          </p:cNvSpPr>
          <p:nvPr/>
        </p:nvSpPr>
        <p:spPr bwMode="auto">
          <a:xfrm>
            <a:off x="7315200" y="609600"/>
            <a:ext cx="685800" cy="990600"/>
          </a:xfrm>
          <a:prstGeom prst="star4">
            <a:avLst>
              <a:gd name="adj" fmla="val 12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 name="starbeth.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7848600" y="5638800"/>
            <a:ext cx="609600" cy="609600"/>
          </a:xfrm>
          <a:prstGeom prst="rect">
            <a:avLst/>
          </a:prstGeom>
        </p:spPr>
      </p:pic>
    </p:spTree>
    <p:custDataLst>
      <p:tags r:id="rId1"/>
    </p:custDataLst>
  </p:cSld>
  <p:clrMapOvr>
    <a:masterClrMapping/>
  </p:clrMapOvr>
  <p:transition advTm="1491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51">
                                            <p:txEl>
                                              <p:pRg st="0" end="0"/>
                                            </p:txEl>
                                          </p:spTgt>
                                        </p:tgtEl>
                                        <p:attrNameLst>
                                          <p:attrName>style.visibility</p:attrName>
                                        </p:attrNameLst>
                                      </p:cBhvr>
                                      <p:to>
                                        <p:strVal val="visible"/>
                                      </p:to>
                                    </p:set>
                                    <p:anim calcmode="lin" valueType="num">
                                      <p:cBhvr additive="base">
                                        <p:cTn id="17" dur="500" fill="hold"/>
                                        <p:tgtEl>
                                          <p:spTgt spid="205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0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51">
                                            <p:txEl>
                                              <p:pRg st="1" end="1"/>
                                            </p:txEl>
                                          </p:spTgt>
                                        </p:tgtEl>
                                        <p:attrNameLst>
                                          <p:attrName>style.visibility</p:attrName>
                                        </p:attrNameLst>
                                      </p:cBhvr>
                                      <p:to>
                                        <p:strVal val="visible"/>
                                      </p:to>
                                    </p:set>
                                    <p:anim calcmode="lin" valueType="num">
                                      <p:cBhvr additive="base">
                                        <p:cTn id="23" dur="500" fill="hold"/>
                                        <p:tgtEl>
                                          <p:spTgt spid="2051">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0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51">
                                            <p:txEl>
                                              <p:pRg st="2" end="2"/>
                                            </p:txEl>
                                          </p:spTgt>
                                        </p:tgtEl>
                                        <p:attrNameLst>
                                          <p:attrName>style.visibility</p:attrName>
                                        </p:attrNameLst>
                                      </p:cBhvr>
                                      <p:to>
                                        <p:strVal val="visible"/>
                                      </p:to>
                                    </p:set>
                                    <p:anim calcmode="lin" valueType="num">
                                      <p:cBhvr additive="base">
                                        <p:cTn id="29" dur="500" fill="hold"/>
                                        <p:tgtEl>
                                          <p:spTgt spid="2051">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05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1" fill="hold" display="0">
                  <p:stCondLst>
                    <p:cond delay="indefinite"/>
                  </p:stCondLst>
                  <p:endCondLst>
                    <p:cond evt="onStopAudio" delay="0">
                      <p:tgtEl>
                        <p:sldTgt/>
                      </p:tgtEl>
                    </p:cond>
                  </p:endCondLst>
                </p:cTn>
                <p:tgtEl>
                  <p:spTgt spid="2"/>
                </p:tgtEl>
              </p:cMediaNode>
            </p:audio>
          </p:childTnLst>
        </p:cTn>
      </p:par>
    </p:tnLst>
    <p:bldLst>
      <p:bldP spid="2050" grpId="0"/>
      <p:bldP spid="2051"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en-US"/>
              <a:t>Sinnott</a:t>
            </a:r>
            <a:r>
              <a:rPr lang="en-US" altLang="en-US">
                <a:cs typeface="Arial" charset="0"/>
              </a:rPr>
              <a:t>'</a:t>
            </a:r>
            <a:r>
              <a:rPr lang="en-US" altLang="en-US"/>
              <a:t>s Research</a:t>
            </a:r>
          </a:p>
        </p:txBody>
      </p:sp>
      <p:pic>
        <p:nvPicPr>
          <p:cNvPr id="56325" name="Picture 5" descr="LeoCrop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19200"/>
            <a:ext cx="7837488" cy="4568825"/>
          </a:xfrm>
          <a:prstGeom prst="rect">
            <a:avLst/>
          </a:prstGeom>
          <a:noFill/>
          <a:extLst>
            <a:ext uri="{909E8E84-426E-40DD-AFC4-6F175D3DCCD1}">
              <a14:hiddenFill xmlns:a14="http://schemas.microsoft.com/office/drawing/2010/main">
                <a:solidFill>
                  <a:srgbClr val="FFFFFF"/>
                </a:solidFill>
              </a14:hiddenFill>
            </a:ext>
          </a:extLst>
        </p:spPr>
      </p:pic>
      <p:sp>
        <p:nvSpPr>
          <p:cNvPr id="56326" name="Oval 6"/>
          <p:cNvSpPr>
            <a:spLocks noChangeArrowheads="1"/>
          </p:cNvSpPr>
          <p:nvPr/>
        </p:nvSpPr>
        <p:spPr bwMode="auto">
          <a:xfrm>
            <a:off x="4114800" y="4724400"/>
            <a:ext cx="1371600" cy="762000"/>
          </a:xfrm>
          <a:prstGeom prst="ellipse">
            <a:avLst/>
          </a:prstGeom>
          <a:noFill/>
          <a:ln w="57150">
            <a:solidFill>
              <a:srgbClr val="A500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562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checkerboard(across)">
                                      <p:cBhvr>
                                        <p:cTn id="7" dur="500"/>
                                        <p:tgtEl>
                                          <p:spTgt spid="563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6326"/>
                                        </p:tgtEl>
                                        <p:attrNameLst>
                                          <p:attrName>style.visibility</p:attrName>
                                        </p:attrNameLst>
                                      </p:cBhvr>
                                      <p:to>
                                        <p:strVal val="visible"/>
                                      </p:to>
                                    </p:set>
                                    <p:anim calcmode="lin" valueType="num">
                                      <p:cBhvr additive="base">
                                        <p:cTn id="12" dur="500" fill="hold"/>
                                        <p:tgtEl>
                                          <p:spTgt spid="56326"/>
                                        </p:tgtEl>
                                        <p:attrNameLst>
                                          <p:attrName>ppt_x</p:attrName>
                                        </p:attrNameLst>
                                      </p:cBhvr>
                                      <p:tavLst>
                                        <p:tav tm="0">
                                          <p:val>
                                            <p:strVal val="#ppt_x"/>
                                          </p:val>
                                        </p:tav>
                                        <p:tav tm="100000">
                                          <p:val>
                                            <p:strVal val="#ppt_x"/>
                                          </p:val>
                                        </p:tav>
                                      </p:tavLst>
                                    </p:anim>
                                    <p:anim calcmode="lin" valueType="num">
                                      <p:cBhvr additive="base">
                                        <p:cTn id="13" dur="500" fill="hold"/>
                                        <p:tgtEl>
                                          <p:spTgt spid="563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a:t>Roger Sinnott</a:t>
            </a:r>
            <a:r>
              <a:rPr lang="en-US" altLang="en-US">
                <a:cs typeface="Arial" charset="0"/>
              </a:rPr>
              <a:t>'</a:t>
            </a:r>
            <a:r>
              <a:rPr lang="en-US" altLang="en-US"/>
              <a:t>s Paper</a:t>
            </a:r>
          </a:p>
        </p:txBody>
      </p:sp>
      <p:sp>
        <p:nvSpPr>
          <p:cNvPr id="15363" name="Rectangle 3"/>
          <p:cNvSpPr>
            <a:spLocks noGrp="1" noChangeArrowheads="1"/>
          </p:cNvSpPr>
          <p:nvPr>
            <p:ph type="body" idx="1"/>
          </p:nvPr>
        </p:nvSpPr>
        <p:spPr>
          <a:xfrm>
            <a:off x="457200" y="1752600"/>
            <a:ext cx="8229600" cy="3352800"/>
          </a:xfrm>
        </p:spPr>
        <p:txBody>
          <a:bodyPr/>
          <a:lstStyle/>
          <a:p>
            <a:r>
              <a:rPr lang="en-US" altLang="en-US"/>
              <a:t>Sinnott published his results in the December 1968 issue of the magazine </a:t>
            </a:r>
            <a:r>
              <a:rPr lang="en-US" altLang="en-US" i="1">
                <a:solidFill>
                  <a:srgbClr val="FFCC00"/>
                </a:solidFill>
              </a:rPr>
              <a:t>Sky and Telescope</a:t>
            </a:r>
            <a:r>
              <a:rPr lang="en-US" altLang="en-US"/>
              <a:t>.</a:t>
            </a:r>
          </a:p>
          <a:p>
            <a:r>
              <a:rPr lang="en-US" altLang="en-US"/>
              <a:t>His suggestion has been adopted as the Christmas program at many planetariums all over the world.</a:t>
            </a:r>
          </a:p>
        </p:txBody>
      </p:sp>
    </p:spTree>
    <p:custDataLst>
      <p:tags r:id="rId1"/>
    </p:custDataLst>
  </p:cSld>
  <p:clrMapOvr>
    <a:masterClrMapping/>
  </p:clrMapOvr>
  <p:transition advTm="2119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a:t>Ernest Martin</a:t>
            </a:r>
            <a:r>
              <a:rPr lang="en-US" altLang="en-US">
                <a:cs typeface="Arial" charset="0"/>
              </a:rPr>
              <a:t>'</a:t>
            </a:r>
            <a:r>
              <a:rPr lang="en-US" altLang="en-US"/>
              <a:t>s Research</a:t>
            </a:r>
          </a:p>
        </p:txBody>
      </p:sp>
      <p:sp>
        <p:nvSpPr>
          <p:cNvPr id="16387" name="Rectangle 3"/>
          <p:cNvSpPr>
            <a:spLocks noGrp="1" noChangeArrowheads="1"/>
          </p:cNvSpPr>
          <p:nvPr>
            <p:ph type="body" idx="1"/>
          </p:nvPr>
        </p:nvSpPr>
        <p:spPr/>
        <p:txBody>
          <a:bodyPr/>
          <a:lstStyle/>
          <a:p>
            <a:pPr>
              <a:lnSpc>
                <a:spcPct val="90000"/>
              </a:lnSpc>
            </a:pPr>
            <a:r>
              <a:rPr lang="en-US" altLang="en-US"/>
              <a:t>Martin, in his book </a:t>
            </a:r>
            <a:r>
              <a:rPr lang="en-US" altLang="en-US" i="1">
                <a:solidFill>
                  <a:srgbClr val="FFCC00"/>
                </a:solidFill>
              </a:rPr>
              <a:t>The Star that Astonished the World</a:t>
            </a:r>
            <a:r>
              <a:rPr lang="en-US" altLang="en-US"/>
              <a:t> (1991), noticed that within a year of Sinnott</a:t>
            </a:r>
            <a:r>
              <a:rPr lang="en-US" altLang="en-US">
                <a:cs typeface="Arial" charset="0"/>
              </a:rPr>
              <a:t>'</a:t>
            </a:r>
            <a:r>
              <a:rPr lang="en-US" altLang="en-US"/>
              <a:t>s conjunction there were several other conjunctions usually involving one or both of these planets.</a:t>
            </a:r>
          </a:p>
          <a:p>
            <a:pPr>
              <a:lnSpc>
                <a:spcPct val="90000"/>
              </a:lnSpc>
            </a:pPr>
            <a:r>
              <a:rPr lang="en-US" altLang="en-US"/>
              <a:t>He suggested that the symbolism of these conjunctions would have brought the Magi to Jerusalem to look for a newborn king of the Jews.</a:t>
            </a:r>
          </a:p>
        </p:txBody>
      </p:sp>
    </p:spTree>
    <p:custDataLst>
      <p:tags r:id="rId1"/>
    </p:custDataLst>
  </p:cSld>
  <p:clrMapOvr>
    <a:masterClrMapping/>
  </p:clrMapOvr>
  <p:transition advTm="2314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 calcmode="lin" valueType="num">
                                      <p:cBhvr additive="base">
                                        <p:cTn id="13" dur="5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p:txBody>
          <a:bodyPr/>
          <a:lstStyle/>
          <a:p>
            <a:r>
              <a:rPr lang="en-US" altLang="en-US"/>
              <a:t>Martin</a:t>
            </a:r>
            <a:r>
              <a:rPr lang="en-US" altLang="en-US">
                <a:cs typeface="Arial" charset="0"/>
              </a:rPr>
              <a:t>'</a:t>
            </a:r>
            <a:r>
              <a:rPr lang="en-US" altLang="en-US"/>
              <a:t>s Conjunctions</a:t>
            </a:r>
          </a:p>
        </p:txBody>
      </p:sp>
      <p:sp>
        <p:nvSpPr>
          <p:cNvPr id="17413" name="Text Box 5"/>
          <p:cNvSpPr txBox="1">
            <a:spLocks noChangeArrowheads="1"/>
          </p:cNvSpPr>
          <p:nvPr/>
        </p:nvSpPr>
        <p:spPr bwMode="auto">
          <a:xfrm>
            <a:off x="685800" y="1447800"/>
            <a:ext cx="7772400" cy="429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12 Aug 3 BC		Venus-Jupiter		4.3</a:t>
            </a:r>
            <a:r>
              <a:rPr lang="en-US" altLang="en-US" sz="2400">
                <a:cs typeface="Arial" charset="0"/>
              </a:rPr>
              <a:t>'</a:t>
            </a:r>
            <a:r>
              <a:rPr lang="en-US" altLang="en-US" sz="2400"/>
              <a:t> </a:t>
            </a:r>
          </a:p>
          <a:p>
            <a:pPr>
              <a:spcBef>
                <a:spcPct val="50000"/>
              </a:spcBef>
            </a:pPr>
            <a:r>
              <a:rPr lang="en-US" altLang="en-US" sz="2400"/>
              <a:t>31 Aug 3		Mercury-Venus		22</a:t>
            </a:r>
            <a:r>
              <a:rPr lang="en-US" altLang="en-US" sz="2400">
                <a:cs typeface="Arial" charset="0"/>
              </a:rPr>
              <a:t>'</a:t>
            </a:r>
          </a:p>
          <a:p>
            <a:pPr>
              <a:spcBef>
                <a:spcPct val="50000"/>
              </a:spcBef>
            </a:pPr>
            <a:r>
              <a:rPr lang="en-US" altLang="en-US" sz="2400"/>
              <a:t>11 Sept 3		Sun-Moon-Virgo		--</a:t>
            </a:r>
          </a:p>
          <a:p>
            <a:pPr>
              <a:spcBef>
                <a:spcPct val="50000"/>
              </a:spcBef>
            </a:pPr>
            <a:r>
              <a:rPr lang="en-US" altLang="en-US" sz="2400"/>
              <a:t>14 Sept 3		Jupiter-Regulus		20</a:t>
            </a:r>
            <a:r>
              <a:rPr lang="en-US" altLang="en-US" sz="2400">
                <a:cs typeface="Arial" charset="0"/>
              </a:rPr>
              <a:t>'</a:t>
            </a:r>
          </a:p>
          <a:p>
            <a:pPr>
              <a:spcBef>
                <a:spcPct val="50000"/>
              </a:spcBef>
            </a:pPr>
            <a:r>
              <a:rPr lang="en-US" altLang="en-US" sz="2400"/>
              <a:t>17 Feb 2		Jupiter-Regulus		51</a:t>
            </a:r>
            <a:r>
              <a:rPr lang="en-US" altLang="en-US" sz="2400">
                <a:cs typeface="Arial" charset="0"/>
              </a:rPr>
              <a:t>'</a:t>
            </a:r>
          </a:p>
          <a:p>
            <a:pPr>
              <a:spcBef>
                <a:spcPct val="50000"/>
              </a:spcBef>
            </a:pPr>
            <a:r>
              <a:rPr lang="en-US" altLang="en-US" sz="2400"/>
              <a:t>8 May 2		Jupiter-Regulus		43</a:t>
            </a:r>
            <a:r>
              <a:rPr lang="en-US" altLang="en-US" sz="2400">
                <a:cs typeface="Arial" charset="0"/>
              </a:rPr>
              <a:t>'</a:t>
            </a:r>
          </a:p>
          <a:p>
            <a:pPr>
              <a:spcBef>
                <a:spcPct val="50000"/>
              </a:spcBef>
            </a:pPr>
            <a:r>
              <a:rPr lang="en-US" altLang="en-US" sz="2400"/>
              <a:t>17 June 2		</a:t>
            </a:r>
            <a:r>
              <a:rPr lang="en-US" altLang="en-US" sz="2400">
                <a:solidFill>
                  <a:srgbClr val="FFCC00"/>
                </a:solidFill>
              </a:rPr>
              <a:t>Venus-Jupiter</a:t>
            </a:r>
            <a:r>
              <a:rPr lang="en-US" altLang="en-US" sz="2400"/>
              <a:t>		0.5</a:t>
            </a:r>
            <a:r>
              <a:rPr lang="en-US" altLang="en-US" sz="2400">
                <a:cs typeface="Arial" charset="0"/>
              </a:rPr>
              <a:t>'</a:t>
            </a:r>
          </a:p>
          <a:p>
            <a:pPr>
              <a:spcBef>
                <a:spcPct val="50000"/>
              </a:spcBef>
            </a:pPr>
            <a:r>
              <a:rPr lang="en-US" altLang="en-US" sz="2400"/>
              <a:t>26 Aug 2		Mars-Jupiter			7</a:t>
            </a:r>
            <a:r>
              <a:rPr lang="en-US" altLang="en-US" sz="2400">
                <a:cs typeface="Arial" charset="0"/>
              </a:rPr>
              <a:t>'</a:t>
            </a:r>
          </a:p>
        </p:txBody>
      </p:sp>
    </p:spTree>
    <p:custDataLst>
      <p:tags r:id="rId1"/>
    </p:custDataLst>
  </p:cSld>
  <p:clrMapOvr>
    <a:masterClrMapping/>
  </p:clrMapOvr>
  <p:transition advTm="13267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checkerboard(across)">
                                      <p:cBhvr>
                                        <p:cTn id="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Leo&amp;neighb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57200"/>
            <a:ext cx="3771900" cy="5314950"/>
          </a:xfrm>
          <a:prstGeom prst="rect">
            <a:avLst/>
          </a:prstGeom>
          <a:noFill/>
          <a:extLst>
            <a:ext uri="{909E8E84-426E-40DD-AFC4-6F175D3DCCD1}">
              <a14:hiddenFill xmlns:a14="http://schemas.microsoft.com/office/drawing/2010/main">
                <a:solidFill>
                  <a:srgbClr val="FFFFFF"/>
                </a:solidFill>
              </a14:hiddenFill>
            </a:ext>
          </a:extLst>
        </p:spPr>
      </p:pic>
      <p:sp>
        <p:nvSpPr>
          <p:cNvPr id="58373" name="Text Box 5"/>
          <p:cNvSpPr txBox="1">
            <a:spLocks noChangeArrowheads="1"/>
          </p:cNvSpPr>
          <p:nvPr/>
        </p:nvSpPr>
        <p:spPr bwMode="auto">
          <a:xfrm>
            <a:off x="381000" y="609600"/>
            <a:ext cx="3810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Region of the Sky </a:t>
            </a:r>
          </a:p>
          <a:p>
            <a:pPr>
              <a:spcBef>
                <a:spcPct val="50000"/>
              </a:spcBef>
            </a:pPr>
            <a:r>
              <a:rPr lang="en-US" altLang="en-US" sz="2400"/>
              <a:t>for our Conjunctions</a:t>
            </a:r>
          </a:p>
        </p:txBody>
      </p:sp>
      <p:sp>
        <p:nvSpPr>
          <p:cNvPr id="58374" name="Text Box 6"/>
          <p:cNvSpPr txBox="1">
            <a:spLocks noChangeArrowheads="1"/>
          </p:cNvSpPr>
          <p:nvPr/>
        </p:nvSpPr>
        <p:spPr bwMode="auto">
          <a:xfrm>
            <a:off x="533400" y="24384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Leo (the Lion)</a:t>
            </a:r>
          </a:p>
        </p:txBody>
      </p:sp>
      <p:sp>
        <p:nvSpPr>
          <p:cNvPr id="58375" name="Text Box 7"/>
          <p:cNvSpPr txBox="1">
            <a:spLocks noChangeArrowheads="1"/>
          </p:cNvSpPr>
          <p:nvPr/>
        </p:nvSpPr>
        <p:spPr bwMode="auto">
          <a:xfrm>
            <a:off x="609600" y="31242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CC00"/>
                </a:solidFill>
              </a:rPr>
              <a:t>Virgo (the Virgin)</a:t>
            </a:r>
          </a:p>
        </p:txBody>
      </p:sp>
      <p:sp>
        <p:nvSpPr>
          <p:cNvPr id="58376" name="Oval 8"/>
          <p:cNvSpPr>
            <a:spLocks noChangeArrowheads="1"/>
          </p:cNvSpPr>
          <p:nvPr/>
        </p:nvSpPr>
        <p:spPr bwMode="auto">
          <a:xfrm>
            <a:off x="5410200" y="2057400"/>
            <a:ext cx="1600200" cy="91440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7" name="Oval 9"/>
          <p:cNvSpPr>
            <a:spLocks noChangeArrowheads="1"/>
          </p:cNvSpPr>
          <p:nvPr/>
        </p:nvSpPr>
        <p:spPr bwMode="auto">
          <a:xfrm>
            <a:off x="4419600" y="2743200"/>
            <a:ext cx="1447800" cy="990600"/>
          </a:xfrm>
          <a:prstGeom prst="ellipse">
            <a:avLst/>
          </a:prstGeom>
          <a:noFill/>
          <a:ln w="38100">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2922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checkerboard(across)">
                                      <p:cBhvr>
                                        <p:cTn id="7" dur="500"/>
                                        <p:tgtEl>
                                          <p:spTgt spid="583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8374"/>
                                        </p:tgtEl>
                                        <p:attrNameLst>
                                          <p:attrName>style.visibility</p:attrName>
                                        </p:attrNameLst>
                                      </p:cBhvr>
                                      <p:to>
                                        <p:strVal val="visible"/>
                                      </p:to>
                                    </p:set>
                                    <p:anim calcmode="lin" valueType="num">
                                      <p:cBhvr additive="base">
                                        <p:cTn id="12" dur="500" fill="hold"/>
                                        <p:tgtEl>
                                          <p:spTgt spid="58374"/>
                                        </p:tgtEl>
                                        <p:attrNameLst>
                                          <p:attrName>ppt_x</p:attrName>
                                        </p:attrNameLst>
                                      </p:cBhvr>
                                      <p:tavLst>
                                        <p:tav tm="0">
                                          <p:val>
                                            <p:strVal val="0-#ppt_w/2"/>
                                          </p:val>
                                        </p:tav>
                                        <p:tav tm="100000">
                                          <p:val>
                                            <p:strVal val="#ppt_x"/>
                                          </p:val>
                                        </p:tav>
                                      </p:tavLst>
                                    </p:anim>
                                    <p:anim calcmode="lin" valueType="num">
                                      <p:cBhvr additive="base">
                                        <p:cTn id="13" dur="500" fill="hold"/>
                                        <p:tgtEl>
                                          <p:spTgt spid="58374"/>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58376"/>
                                        </p:tgtEl>
                                        <p:attrNameLst>
                                          <p:attrName>style.visibility</p:attrName>
                                        </p:attrNameLst>
                                      </p:cBhvr>
                                      <p:to>
                                        <p:strVal val="visible"/>
                                      </p:to>
                                    </p:set>
                                    <p:anim calcmode="lin" valueType="num">
                                      <p:cBhvr additive="base">
                                        <p:cTn id="18" dur="500" fill="hold"/>
                                        <p:tgtEl>
                                          <p:spTgt spid="58376"/>
                                        </p:tgtEl>
                                        <p:attrNameLst>
                                          <p:attrName>ppt_x</p:attrName>
                                        </p:attrNameLst>
                                      </p:cBhvr>
                                      <p:tavLst>
                                        <p:tav tm="0">
                                          <p:val>
                                            <p:strVal val="1+#ppt_w/2"/>
                                          </p:val>
                                        </p:tav>
                                        <p:tav tm="100000">
                                          <p:val>
                                            <p:strVal val="#ppt_x"/>
                                          </p:val>
                                        </p:tav>
                                      </p:tavLst>
                                    </p:anim>
                                    <p:anim calcmode="lin" valueType="num">
                                      <p:cBhvr additive="base">
                                        <p:cTn id="19" dur="500" fill="hold"/>
                                        <p:tgtEl>
                                          <p:spTgt spid="58376"/>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8375"/>
                                        </p:tgtEl>
                                        <p:attrNameLst>
                                          <p:attrName>style.visibility</p:attrName>
                                        </p:attrNameLst>
                                      </p:cBhvr>
                                      <p:to>
                                        <p:strVal val="visible"/>
                                      </p:to>
                                    </p:set>
                                    <p:anim calcmode="lin" valueType="num">
                                      <p:cBhvr additive="base">
                                        <p:cTn id="24" dur="500" fill="hold"/>
                                        <p:tgtEl>
                                          <p:spTgt spid="58375"/>
                                        </p:tgtEl>
                                        <p:attrNameLst>
                                          <p:attrName>ppt_x</p:attrName>
                                        </p:attrNameLst>
                                      </p:cBhvr>
                                      <p:tavLst>
                                        <p:tav tm="0">
                                          <p:val>
                                            <p:strVal val="0-#ppt_w/2"/>
                                          </p:val>
                                        </p:tav>
                                        <p:tav tm="100000">
                                          <p:val>
                                            <p:strVal val="#ppt_x"/>
                                          </p:val>
                                        </p:tav>
                                      </p:tavLst>
                                    </p:anim>
                                    <p:anim calcmode="lin" valueType="num">
                                      <p:cBhvr additive="base">
                                        <p:cTn id="25" dur="500" fill="hold"/>
                                        <p:tgtEl>
                                          <p:spTgt spid="58375"/>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58377"/>
                                        </p:tgtEl>
                                        <p:attrNameLst>
                                          <p:attrName>style.visibility</p:attrName>
                                        </p:attrNameLst>
                                      </p:cBhvr>
                                      <p:to>
                                        <p:strVal val="visible"/>
                                      </p:to>
                                    </p:set>
                                    <p:anim calcmode="lin" valueType="num">
                                      <p:cBhvr additive="base">
                                        <p:cTn id="30" dur="500" fill="hold"/>
                                        <p:tgtEl>
                                          <p:spTgt spid="58377"/>
                                        </p:tgtEl>
                                        <p:attrNameLst>
                                          <p:attrName>ppt_x</p:attrName>
                                        </p:attrNameLst>
                                      </p:cBhvr>
                                      <p:tavLst>
                                        <p:tav tm="0">
                                          <p:val>
                                            <p:strVal val="1+#ppt_w/2"/>
                                          </p:val>
                                        </p:tav>
                                        <p:tav tm="100000">
                                          <p:val>
                                            <p:strVal val="#ppt_x"/>
                                          </p:val>
                                        </p:tav>
                                      </p:tavLst>
                                    </p:anim>
                                    <p:anim calcmode="lin" valueType="num">
                                      <p:cBhvr additive="base">
                                        <p:cTn id="31" dur="500" fill="hold"/>
                                        <p:tgtEl>
                                          <p:spTgt spid="583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4" grpId="0"/>
      <p:bldP spid="58375" grpId="0"/>
      <p:bldP spid="58376" grpId="0" animBg="1"/>
      <p:bldP spid="5837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a:t>Martin</a:t>
            </a:r>
            <a:r>
              <a:rPr lang="en-US" altLang="en-US">
                <a:cs typeface="Arial" charset="0"/>
              </a:rPr>
              <a:t>'</a:t>
            </a:r>
            <a:r>
              <a:rPr lang="en-US" altLang="en-US"/>
              <a:t>s Conjunction 1</a:t>
            </a:r>
          </a:p>
        </p:txBody>
      </p:sp>
      <p:sp>
        <p:nvSpPr>
          <p:cNvPr id="19459" name="Rectangle 3"/>
          <p:cNvSpPr>
            <a:spLocks noGrp="1" noChangeArrowheads="1"/>
          </p:cNvSpPr>
          <p:nvPr>
            <p:ph type="body" idx="1"/>
          </p:nvPr>
        </p:nvSpPr>
        <p:spPr/>
        <p:txBody>
          <a:bodyPr/>
          <a:lstStyle/>
          <a:p>
            <a:pPr>
              <a:lnSpc>
                <a:spcPct val="90000"/>
              </a:lnSpc>
            </a:pPr>
            <a:r>
              <a:rPr lang="en-US" altLang="en-US">
                <a:solidFill>
                  <a:srgbClr val="FFFF66"/>
                </a:solidFill>
              </a:rPr>
              <a:t>12 August, 3 BC, Venus &amp; Jupiter</a:t>
            </a:r>
          </a:p>
          <a:p>
            <a:pPr>
              <a:lnSpc>
                <a:spcPct val="90000"/>
              </a:lnSpc>
            </a:pPr>
            <a:r>
              <a:rPr lang="en-US" altLang="en-US"/>
              <a:t>Jupiter (the king planet), having left the Sun (the supreme Father), is now joined with Venus (the mother).</a:t>
            </a:r>
          </a:p>
          <a:p>
            <a:pPr>
              <a:lnSpc>
                <a:spcPct val="90000"/>
              </a:lnSpc>
            </a:pPr>
            <a:r>
              <a:rPr lang="en-US" altLang="en-US"/>
              <a:t>Sun, moon, Mercury (the messenger) are also with Venus &amp; Jupiter in Leo (the lion), which represents the tribe of Judah.</a:t>
            </a:r>
          </a:p>
          <a:p>
            <a:pPr>
              <a:lnSpc>
                <a:spcPct val="90000"/>
              </a:lnSpc>
            </a:pPr>
            <a:r>
              <a:rPr lang="en-US" altLang="en-US"/>
              <a:t>Some important royal event is to happen in Judah.</a:t>
            </a:r>
          </a:p>
        </p:txBody>
      </p:sp>
    </p:spTree>
    <p:custDataLst>
      <p:tags r:id="rId1"/>
    </p:custDataLst>
  </p:cSld>
  <p:clrMapOvr>
    <a:masterClrMapping/>
  </p:clrMapOvr>
  <p:transition advTm="12179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additive="base">
                                        <p:cTn id="13"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 calcmode="lin" valueType="num">
                                      <p:cBhvr additive="base">
                                        <p:cTn id="19"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59">
                                            <p:txEl>
                                              <p:pRg st="3" end="3"/>
                                            </p:txEl>
                                          </p:spTgt>
                                        </p:tgtEl>
                                        <p:attrNameLst>
                                          <p:attrName>style.visibility</p:attrName>
                                        </p:attrNameLst>
                                      </p:cBhvr>
                                      <p:to>
                                        <p:strVal val="visible"/>
                                      </p:to>
                                    </p:set>
                                    <p:anim calcmode="lin" valueType="num">
                                      <p:cBhvr additive="base">
                                        <p:cTn id="25"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45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4"/>
          <p:cNvSpPr>
            <a:spLocks noGrp="1" noChangeArrowheads="1"/>
          </p:cNvSpPr>
          <p:nvPr>
            <p:ph type="title"/>
          </p:nvPr>
        </p:nvSpPr>
        <p:spPr/>
        <p:txBody>
          <a:bodyPr/>
          <a:lstStyle/>
          <a:p>
            <a:r>
              <a:rPr lang="en-US" altLang="en-US"/>
              <a:t>Martin</a:t>
            </a:r>
            <a:r>
              <a:rPr lang="en-US" altLang="en-US">
                <a:cs typeface="Arial" charset="0"/>
              </a:rPr>
              <a:t>'</a:t>
            </a:r>
            <a:r>
              <a:rPr lang="en-US" altLang="en-US"/>
              <a:t>s Conjunction 1</a:t>
            </a:r>
          </a:p>
        </p:txBody>
      </p:sp>
      <p:pic>
        <p:nvPicPr>
          <p:cNvPr id="59397" name="Picture 5" descr="ConstellationLe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371600"/>
            <a:ext cx="5410200" cy="4478338"/>
          </a:xfrm>
          <a:prstGeom prst="rect">
            <a:avLst/>
          </a:prstGeom>
          <a:noFill/>
          <a:extLst>
            <a:ext uri="{909E8E84-426E-40DD-AFC4-6F175D3DCCD1}">
              <a14:hiddenFill xmlns:a14="http://schemas.microsoft.com/office/drawing/2010/main">
                <a:solidFill>
                  <a:srgbClr val="FFFFFF"/>
                </a:solidFill>
              </a14:hiddenFill>
            </a:ext>
          </a:extLst>
        </p:spPr>
      </p:pic>
      <p:sp>
        <p:nvSpPr>
          <p:cNvPr id="59398" name="AutoShape 6"/>
          <p:cNvSpPr>
            <a:spLocks noChangeArrowheads="1"/>
          </p:cNvSpPr>
          <p:nvPr/>
        </p:nvSpPr>
        <p:spPr bwMode="auto">
          <a:xfrm>
            <a:off x="6477000" y="3352800"/>
            <a:ext cx="609600" cy="685800"/>
          </a:xfrm>
          <a:prstGeom prst="star4">
            <a:avLst>
              <a:gd name="adj" fmla="val 12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399" name="Text Box 7"/>
          <p:cNvSpPr txBox="1">
            <a:spLocks noChangeArrowheads="1"/>
          </p:cNvSpPr>
          <p:nvPr/>
        </p:nvSpPr>
        <p:spPr bwMode="auto">
          <a:xfrm>
            <a:off x="304800" y="2362200"/>
            <a:ext cx="22098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12 August, 3 BC</a:t>
            </a:r>
          </a:p>
          <a:p>
            <a:pPr>
              <a:spcBef>
                <a:spcPct val="50000"/>
              </a:spcBef>
            </a:pPr>
            <a:r>
              <a:rPr lang="en-US" altLang="en-US" b="1"/>
              <a:t>Jupiter &amp; Venus</a:t>
            </a:r>
          </a:p>
        </p:txBody>
      </p:sp>
    </p:spTree>
    <p:custDataLst>
      <p:tags r:id="rId1"/>
    </p:custDataLst>
  </p:cSld>
  <p:clrMapOvr>
    <a:masterClrMapping/>
  </p:clrMapOvr>
  <p:transition advTm="1545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9397"/>
                                        </p:tgtEl>
                                        <p:attrNameLst>
                                          <p:attrName>style.visibility</p:attrName>
                                        </p:attrNameLst>
                                      </p:cBhvr>
                                      <p:to>
                                        <p:strVal val="visible"/>
                                      </p:to>
                                    </p:set>
                                    <p:animEffect transition="in" filter="checkerboard(across)">
                                      <p:cBhvr>
                                        <p:cTn id="7" dur="500"/>
                                        <p:tgtEl>
                                          <p:spTgt spid="593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9399"/>
                                        </p:tgtEl>
                                        <p:attrNameLst>
                                          <p:attrName>style.visibility</p:attrName>
                                        </p:attrNameLst>
                                      </p:cBhvr>
                                      <p:to>
                                        <p:strVal val="visible"/>
                                      </p:to>
                                    </p:set>
                                    <p:animEffect transition="in" filter="checkerboard(across)">
                                      <p:cBhvr>
                                        <p:cTn id="12" dur="500"/>
                                        <p:tgtEl>
                                          <p:spTgt spid="593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9398"/>
                                        </p:tgtEl>
                                        <p:attrNameLst>
                                          <p:attrName>style.visibility</p:attrName>
                                        </p:attrNameLst>
                                      </p:cBhvr>
                                      <p:to>
                                        <p:strVal val="visible"/>
                                      </p:to>
                                    </p:set>
                                    <p:animEffect transition="in" filter="checkerboard(across)">
                                      <p:cBhvr>
                                        <p:cTn id="17" dur="500"/>
                                        <p:tgtEl>
                                          <p:spTgt spid="59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8" grpId="0" animBg="1"/>
      <p:bldP spid="5939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en-US"/>
              <a:t>Martin</a:t>
            </a:r>
            <a:r>
              <a:rPr lang="en-US" altLang="en-US">
                <a:cs typeface="Arial" charset="0"/>
              </a:rPr>
              <a:t>'</a:t>
            </a:r>
            <a:r>
              <a:rPr lang="en-US" altLang="en-US"/>
              <a:t>s Conjunction 2</a:t>
            </a:r>
          </a:p>
        </p:txBody>
      </p:sp>
      <p:sp>
        <p:nvSpPr>
          <p:cNvPr id="20483" name="Rectangle 3"/>
          <p:cNvSpPr>
            <a:spLocks noGrp="1" noChangeArrowheads="1"/>
          </p:cNvSpPr>
          <p:nvPr>
            <p:ph type="body" idx="1"/>
          </p:nvPr>
        </p:nvSpPr>
        <p:spPr/>
        <p:txBody>
          <a:bodyPr/>
          <a:lstStyle/>
          <a:p>
            <a:r>
              <a:rPr lang="en-US" altLang="en-US">
                <a:solidFill>
                  <a:srgbClr val="FFFF66"/>
                </a:solidFill>
              </a:rPr>
              <a:t>31 August, 3 BC, Mercury &amp; Venus</a:t>
            </a:r>
          </a:p>
          <a:p>
            <a:r>
              <a:rPr lang="en-US" altLang="en-US"/>
              <a:t>Mercury (the heavenly messenger), having left the Sun, now arrives at Venus (the mother).  The Sun is now in Virgo (the virgin).</a:t>
            </a:r>
          </a:p>
          <a:p>
            <a:r>
              <a:rPr lang="en-US" altLang="en-US"/>
              <a:t>God</a:t>
            </a:r>
            <a:r>
              <a:rPr lang="en-US" altLang="en-US">
                <a:cs typeface="Arial" charset="0"/>
              </a:rPr>
              <a:t>'</a:t>
            </a:r>
            <a:r>
              <a:rPr lang="en-US" altLang="en-US"/>
              <a:t>s message is sent to the mother.</a:t>
            </a:r>
          </a:p>
        </p:txBody>
      </p:sp>
    </p:spTree>
    <p:custDataLst>
      <p:tags r:id="rId1"/>
    </p:custDataLst>
  </p:cSld>
  <p:clrMapOvr>
    <a:masterClrMapping/>
  </p:clrMapOvr>
  <p:transition advTm="2562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additive="base">
                                        <p:cTn id="7" dur="5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anim calcmode="lin" valueType="num">
                                      <p:cBhvr additive="base">
                                        <p:cTn id="13"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anim calcmode="lin" valueType="num">
                                      <p:cBhvr additive="base">
                                        <p:cTn id="19"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a:t>Martin</a:t>
            </a:r>
            <a:r>
              <a:rPr lang="en-US" altLang="en-US">
                <a:cs typeface="Arial" charset="0"/>
              </a:rPr>
              <a:t>'</a:t>
            </a:r>
            <a:r>
              <a:rPr lang="en-US" altLang="en-US"/>
              <a:t>s Conjunction 2</a:t>
            </a:r>
          </a:p>
        </p:txBody>
      </p:sp>
      <p:pic>
        <p:nvPicPr>
          <p:cNvPr id="61444" name="Picture 4" descr="ConstellationLe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295400"/>
            <a:ext cx="5486400" cy="4540250"/>
          </a:xfrm>
          <a:prstGeom prst="rect">
            <a:avLst/>
          </a:prstGeom>
          <a:noFill/>
          <a:extLst>
            <a:ext uri="{909E8E84-426E-40DD-AFC4-6F175D3DCCD1}">
              <a14:hiddenFill xmlns:a14="http://schemas.microsoft.com/office/drawing/2010/main">
                <a:solidFill>
                  <a:srgbClr val="FFFFFF"/>
                </a:solidFill>
              </a14:hiddenFill>
            </a:ext>
          </a:extLst>
        </p:spPr>
      </p:pic>
      <p:sp>
        <p:nvSpPr>
          <p:cNvPr id="61445" name="AutoShape 5"/>
          <p:cNvSpPr>
            <a:spLocks noChangeArrowheads="1"/>
          </p:cNvSpPr>
          <p:nvPr/>
        </p:nvSpPr>
        <p:spPr bwMode="auto">
          <a:xfrm>
            <a:off x="4876800" y="3810000"/>
            <a:ext cx="609600" cy="533400"/>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46" name="Text Box 6"/>
          <p:cNvSpPr txBox="1">
            <a:spLocks noChangeArrowheads="1"/>
          </p:cNvSpPr>
          <p:nvPr/>
        </p:nvSpPr>
        <p:spPr bwMode="auto">
          <a:xfrm>
            <a:off x="228600" y="2362200"/>
            <a:ext cx="22098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31 August, 3 BC</a:t>
            </a:r>
          </a:p>
          <a:p>
            <a:pPr>
              <a:spcBef>
                <a:spcPct val="50000"/>
              </a:spcBef>
            </a:pPr>
            <a:r>
              <a:rPr lang="en-US" altLang="en-US" b="1"/>
              <a:t>Mercury &amp; Venus</a:t>
            </a:r>
          </a:p>
        </p:txBody>
      </p:sp>
    </p:spTree>
    <p:custDataLst>
      <p:tags r:id="rId1"/>
    </p:custDataLst>
  </p:cSld>
  <p:clrMapOvr>
    <a:masterClrMapping/>
  </p:clrMapOvr>
  <p:transition advTm="1325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checkerboard(across)">
                                      <p:cBhvr>
                                        <p:cTn id="7" dur="500"/>
                                        <p:tgtEl>
                                          <p:spTgt spid="614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1446"/>
                                        </p:tgtEl>
                                        <p:attrNameLst>
                                          <p:attrName>style.visibility</p:attrName>
                                        </p:attrNameLst>
                                      </p:cBhvr>
                                      <p:to>
                                        <p:strVal val="visible"/>
                                      </p:to>
                                    </p:set>
                                    <p:animEffect transition="in" filter="checkerboard(across)">
                                      <p:cBhvr>
                                        <p:cTn id="12" dur="500"/>
                                        <p:tgtEl>
                                          <p:spTgt spid="614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1445"/>
                                        </p:tgtEl>
                                        <p:attrNameLst>
                                          <p:attrName>style.visibility</p:attrName>
                                        </p:attrNameLst>
                                      </p:cBhvr>
                                      <p:to>
                                        <p:strVal val="visible"/>
                                      </p:to>
                                    </p:set>
                                    <p:animEffect transition="in" filter="checkerboard(across)">
                                      <p:cBhvr>
                                        <p:cTn id="17" dur="500"/>
                                        <p:tgtEl>
                                          <p:spTgt spid="61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animBg="1"/>
      <p:bldP spid="6144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a:t>Martin</a:t>
            </a:r>
            <a:r>
              <a:rPr lang="en-US" altLang="en-US">
                <a:cs typeface="Arial" charset="0"/>
              </a:rPr>
              <a:t>'</a:t>
            </a:r>
            <a:r>
              <a:rPr lang="en-US" altLang="en-US"/>
              <a:t>s Conjunction 3</a:t>
            </a:r>
          </a:p>
        </p:txBody>
      </p:sp>
      <p:sp>
        <p:nvSpPr>
          <p:cNvPr id="21507" name="Rectangle 3"/>
          <p:cNvSpPr>
            <a:spLocks noGrp="1" noChangeArrowheads="1"/>
          </p:cNvSpPr>
          <p:nvPr>
            <p:ph type="body" idx="1"/>
          </p:nvPr>
        </p:nvSpPr>
        <p:spPr/>
        <p:txBody>
          <a:bodyPr/>
          <a:lstStyle/>
          <a:p>
            <a:pPr>
              <a:lnSpc>
                <a:spcPct val="90000"/>
              </a:lnSpc>
            </a:pPr>
            <a:r>
              <a:rPr lang="en-US" altLang="en-US">
                <a:solidFill>
                  <a:srgbClr val="FFFF66"/>
                </a:solidFill>
              </a:rPr>
              <a:t>11 September, 3 BC, Sun, Moon &amp; Virgo</a:t>
            </a:r>
          </a:p>
          <a:p>
            <a:pPr>
              <a:lnSpc>
                <a:spcPct val="90000"/>
              </a:lnSpc>
            </a:pPr>
            <a:r>
              <a:rPr lang="en-US" altLang="en-US"/>
              <a:t>The vision of the woman about to give birth in Revelation 12:1-5 can easily be understood astrologically to mark an exact date.  </a:t>
            </a:r>
          </a:p>
          <a:p>
            <a:pPr>
              <a:lnSpc>
                <a:spcPct val="90000"/>
              </a:lnSpc>
            </a:pPr>
            <a:r>
              <a:rPr lang="en-US" altLang="en-US"/>
              <a:t>If the woman is taken to be the constellation Virgo (the virgin), then the Sun clothes her body about one month each year. </a:t>
            </a:r>
          </a:p>
        </p:txBody>
      </p:sp>
    </p:spTree>
    <p:custDataLst>
      <p:tags r:id="rId1"/>
    </p:custDataLst>
  </p:cSld>
  <p:clrMapOvr>
    <a:masterClrMapping/>
  </p:clrMapOvr>
  <p:transition advTm="3319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507">
                                            <p:txEl>
                                              <p:pRg st="1" end="1"/>
                                            </p:txEl>
                                          </p:spTgt>
                                        </p:tgtEl>
                                        <p:attrNameLst>
                                          <p:attrName>style.visibility</p:attrName>
                                        </p:attrNameLst>
                                      </p:cBhvr>
                                      <p:to>
                                        <p:strVal val="visible"/>
                                      </p:to>
                                    </p:set>
                                    <p:anim calcmode="lin" valueType="num">
                                      <p:cBhvr additive="base">
                                        <p:cTn id="13" dur="5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507">
                                            <p:txEl>
                                              <p:pRg st="2" end="2"/>
                                            </p:txEl>
                                          </p:spTgt>
                                        </p:tgtEl>
                                        <p:attrNameLst>
                                          <p:attrName>style.visibility</p:attrName>
                                        </p:attrNameLst>
                                      </p:cBhvr>
                                      <p:to>
                                        <p:strVal val="visible"/>
                                      </p:to>
                                    </p:set>
                                    <p:anim calcmode="lin" valueType="num">
                                      <p:cBhvr additive="base">
                                        <p:cTn id="19" dur="5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5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a:t>What was It?</a:t>
            </a:r>
          </a:p>
        </p:txBody>
      </p:sp>
      <p:sp>
        <p:nvSpPr>
          <p:cNvPr id="6147" name="Rectangle 3"/>
          <p:cNvSpPr>
            <a:spLocks noGrp="1" noChangeArrowheads="1"/>
          </p:cNvSpPr>
          <p:nvPr>
            <p:ph type="body" idx="1"/>
          </p:nvPr>
        </p:nvSpPr>
        <p:spPr>
          <a:xfrm>
            <a:off x="457200" y="1295400"/>
            <a:ext cx="8229600" cy="4800600"/>
          </a:xfrm>
        </p:spPr>
        <p:txBody>
          <a:bodyPr/>
          <a:lstStyle/>
          <a:p>
            <a:r>
              <a:rPr lang="en-US" altLang="en-US"/>
              <a:t>Was it natural?</a:t>
            </a:r>
          </a:p>
          <a:p>
            <a:pPr lvl="1"/>
            <a:r>
              <a:rPr lang="en-US" altLang="en-US"/>
              <a:t>A comet?</a:t>
            </a:r>
          </a:p>
          <a:p>
            <a:pPr lvl="1"/>
            <a:r>
              <a:rPr lang="en-US" altLang="en-US"/>
              <a:t>A planetary conjunction?</a:t>
            </a:r>
          </a:p>
          <a:p>
            <a:pPr lvl="1"/>
            <a:r>
              <a:rPr lang="en-US" altLang="en-US"/>
              <a:t>A supernova?</a:t>
            </a:r>
          </a:p>
          <a:p>
            <a:r>
              <a:rPr lang="en-US" altLang="en-US"/>
              <a:t>Was it supernatural?</a:t>
            </a:r>
          </a:p>
          <a:p>
            <a:pPr lvl="1"/>
            <a:r>
              <a:rPr lang="en-US" altLang="en-US"/>
              <a:t>An angel?</a:t>
            </a:r>
          </a:p>
          <a:p>
            <a:pPr lvl="1"/>
            <a:r>
              <a:rPr lang="en-US" altLang="en-US"/>
              <a:t>The Shekinah glory?</a:t>
            </a:r>
          </a:p>
          <a:p>
            <a:pPr lvl="1"/>
            <a:r>
              <a:rPr lang="en-US" altLang="en-US"/>
              <a:t>Some other bright light?</a:t>
            </a:r>
          </a:p>
        </p:txBody>
      </p:sp>
    </p:spTree>
    <p:custDataLst>
      <p:tags r:id="rId1"/>
    </p:custDataLst>
  </p:cSld>
  <p:clrMapOvr>
    <a:masterClrMapping/>
  </p:clrMapOvr>
  <p:transition advTm="4420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 calcmode="lin" valueType="num">
                                      <p:cBhvr additive="base">
                                        <p:cTn id="13" dur="500" fill="hold"/>
                                        <p:tgtEl>
                                          <p:spTgt spid="61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1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147">
                                            <p:txEl>
                                              <p:pRg st="2" end="2"/>
                                            </p:txEl>
                                          </p:spTgt>
                                        </p:tgtEl>
                                        <p:attrNameLst>
                                          <p:attrName>style.visibility</p:attrName>
                                        </p:attrNameLst>
                                      </p:cBhvr>
                                      <p:to>
                                        <p:strVal val="visible"/>
                                      </p:to>
                                    </p:set>
                                    <p:anim calcmode="lin" valueType="num">
                                      <p:cBhvr additive="base">
                                        <p:cTn id="19" dur="500" fill="hold"/>
                                        <p:tgtEl>
                                          <p:spTgt spid="61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1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147">
                                            <p:txEl>
                                              <p:pRg st="3" end="3"/>
                                            </p:txEl>
                                          </p:spTgt>
                                        </p:tgtEl>
                                        <p:attrNameLst>
                                          <p:attrName>style.visibility</p:attrName>
                                        </p:attrNameLst>
                                      </p:cBhvr>
                                      <p:to>
                                        <p:strVal val="visible"/>
                                      </p:to>
                                    </p:set>
                                    <p:anim calcmode="lin" valueType="num">
                                      <p:cBhvr additive="base">
                                        <p:cTn id="25" dur="500" fill="hold"/>
                                        <p:tgtEl>
                                          <p:spTgt spid="614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1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147">
                                            <p:txEl>
                                              <p:pRg st="4" end="4"/>
                                            </p:txEl>
                                          </p:spTgt>
                                        </p:tgtEl>
                                        <p:attrNameLst>
                                          <p:attrName>style.visibility</p:attrName>
                                        </p:attrNameLst>
                                      </p:cBhvr>
                                      <p:to>
                                        <p:strVal val="visible"/>
                                      </p:to>
                                    </p:set>
                                    <p:anim calcmode="lin" valueType="num">
                                      <p:cBhvr additive="base">
                                        <p:cTn id="31" dur="500" fill="hold"/>
                                        <p:tgtEl>
                                          <p:spTgt spid="614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1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147">
                                            <p:txEl>
                                              <p:pRg st="5" end="5"/>
                                            </p:txEl>
                                          </p:spTgt>
                                        </p:tgtEl>
                                        <p:attrNameLst>
                                          <p:attrName>style.visibility</p:attrName>
                                        </p:attrNameLst>
                                      </p:cBhvr>
                                      <p:to>
                                        <p:strVal val="visible"/>
                                      </p:to>
                                    </p:set>
                                    <p:anim calcmode="lin" valueType="num">
                                      <p:cBhvr additive="base">
                                        <p:cTn id="37" dur="500" fill="hold"/>
                                        <p:tgtEl>
                                          <p:spTgt spid="614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14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147">
                                            <p:txEl>
                                              <p:pRg st="6" end="6"/>
                                            </p:txEl>
                                          </p:spTgt>
                                        </p:tgtEl>
                                        <p:attrNameLst>
                                          <p:attrName>style.visibility</p:attrName>
                                        </p:attrNameLst>
                                      </p:cBhvr>
                                      <p:to>
                                        <p:strVal val="visible"/>
                                      </p:to>
                                    </p:set>
                                    <p:anim calcmode="lin" valueType="num">
                                      <p:cBhvr additive="base">
                                        <p:cTn id="43" dur="500" fill="hold"/>
                                        <p:tgtEl>
                                          <p:spTgt spid="614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14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6147">
                                            <p:txEl>
                                              <p:pRg st="7" end="7"/>
                                            </p:txEl>
                                          </p:spTgt>
                                        </p:tgtEl>
                                        <p:attrNameLst>
                                          <p:attrName>style.visibility</p:attrName>
                                        </p:attrNameLst>
                                      </p:cBhvr>
                                      <p:to>
                                        <p:strVal val="visible"/>
                                      </p:to>
                                    </p:set>
                                    <p:anim calcmode="lin" valueType="num">
                                      <p:cBhvr additive="base">
                                        <p:cTn id="49" dur="500" fill="hold"/>
                                        <p:tgtEl>
                                          <p:spTgt spid="6147">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6147">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en-US"/>
              <a:t>Revelation 12</a:t>
            </a:r>
          </a:p>
        </p:txBody>
      </p:sp>
      <p:sp>
        <p:nvSpPr>
          <p:cNvPr id="73732" name="Text Box 4"/>
          <p:cNvSpPr txBox="1">
            <a:spLocks noChangeArrowheads="1"/>
          </p:cNvSpPr>
          <p:nvPr/>
        </p:nvSpPr>
        <p:spPr bwMode="auto">
          <a:xfrm>
            <a:off x="457200" y="1295400"/>
            <a:ext cx="83820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12:1 (NIV) A great and wondrous sign appeared in heaven: a woman clothed with the sun, with the moon under her feet and a crown of twelve stars on her head. 2 She was pregnant and cried out in pain as she was about to give birth. 3 Then another sign appeared in heaven: an enormous red dragon with seven heads and ten horns and seven crowns on his heads. 4 His tail swept a third of the stars out of the sky and flung them to the earth. The dragon stood in front of the woman who was about to give birth, so that he might devour her child the moment it was born. 5 She gave birth to a son, a male child, who will rule all the nations with an iron scepter. And her child was snatched up to God and to his throne. </a:t>
            </a:r>
          </a:p>
        </p:txBody>
      </p:sp>
    </p:spTree>
    <p:custDataLst>
      <p:tags r:id="rId1"/>
    </p:custDataLst>
  </p:cSld>
  <p:clrMapOvr>
    <a:masterClrMapping/>
  </p:clrMapOvr>
  <p:transition advTm="414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checkerboard(across)">
                                      <p:cBhvr>
                                        <p:cTn id="7" dur="500"/>
                                        <p:tgtEl>
                                          <p:spTgt spid="73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a:t>Martin</a:t>
            </a:r>
            <a:r>
              <a:rPr lang="en-US" altLang="en-US">
                <a:cs typeface="Arial" charset="0"/>
              </a:rPr>
              <a:t>'</a:t>
            </a:r>
            <a:r>
              <a:rPr lang="en-US" altLang="en-US"/>
              <a:t>s Conjunction 3</a:t>
            </a:r>
          </a:p>
        </p:txBody>
      </p:sp>
      <p:sp>
        <p:nvSpPr>
          <p:cNvPr id="22531" name="Rectangle 3"/>
          <p:cNvSpPr>
            <a:spLocks noGrp="1" noChangeArrowheads="1"/>
          </p:cNvSpPr>
          <p:nvPr>
            <p:ph type="body" idx="1"/>
          </p:nvPr>
        </p:nvSpPr>
        <p:spPr/>
        <p:txBody>
          <a:bodyPr/>
          <a:lstStyle/>
          <a:p>
            <a:r>
              <a:rPr lang="en-US" altLang="en-US"/>
              <a:t>The sun clothes Virgo for one month each year.</a:t>
            </a:r>
          </a:p>
          <a:p>
            <a:r>
              <a:rPr lang="en-US" altLang="en-US"/>
              <a:t>The Moon will pass through Virgo each month, so that in this month, it is (just) under her feet on one particular day.</a:t>
            </a:r>
          </a:p>
          <a:p>
            <a:r>
              <a:rPr lang="en-US" altLang="en-US"/>
              <a:t>In 3 BC, that day is September 11.</a:t>
            </a:r>
          </a:p>
          <a:p>
            <a:r>
              <a:rPr lang="en-US" altLang="en-US"/>
              <a:t>Martin takes this to be the date of Jesus</a:t>
            </a:r>
            <a:r>
              <a:rPr lang="en-US" altLang="en-US">
                <a:cs typeface="Arial" charset="0"/>
              </a:rPr>
              <a:t>'</a:t>
            </a:r>
            <a:r>
              <a:rPr lang="en-US" altLang="en-US"/>
              <a:t> birth.</a:t>
            </a:r>
          </a:p>
        </p:txBody>
      </p:sp>
    </p:spTree>
    <p:custDataLst>
      <p:tags r:id="rId1"/>
    </p:custDataLst>
  </p:cSld>
  <p:clrMapOvr>
    <a:masterClrMapping/>
  </p:clrMapOvr>
  <p:transition advTm="3457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anim calcmode="lin" valueType="num">
                                      <p:cBhvr additive="base">
                                        <p:cTn id="13" dur="5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531">
                                            <p:txEl>
                                              <p:pRg st="2" end="2"/>
                                            </p:txEl>
                                          </p:spTgt>
                                        </p:tgtEl>
                                        <p:attrNameLst>
                                          <p:attrName>style.visibility</p:attrName>
                                        </p:attrNameLst>
                                      </p:cBhvr>
                                      <p:to>
                                        <p:strVal val="visible"/>
                                      </p:to>
                                    </p:set>
                                    <p:anim calcmode="lin" valueType="num">
                                      <p:cBhvr additive="base">
                                        <p:cTn id="19" dur="500" fill="hold"/>
                                        <p:tgtEl>
                                          <p:spTgt spid="225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531">
                                            <p:txEl>
                                              <p:pRg st="3" end="3"/>
                                            </p:txEl>
                                          </p:spTgt>
                                        </p:tgtEl>
                                        <p:attrNameLst>
                                          <p:attrName>style.visibility</p:attrName>
                                        </p:attrNameLst>
                                      </p:cBhvr>
                                      <p:to>
                                        <p:strVal val="visible"/>
                                      </p:to>
                                    </p:set>
                                    <p:anim calcmode="lin" valueType="num">
                                      <p:cBhvr additive="base">
                                        <p:cTn id="25" dur="500" fill="hold"/>
                                        <p:tgtEl>
                                          <p:spTgt spid="225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53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5" name="Picture 7" descr="XmasStarFig0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447800"/>
            <a:ext cx="7391400" cy="4343400"/>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2"/>
          <p:cNvSpPr>
            <a:spLocks noGrp="1" noChangeArrowheads="1"/>
          </p:cNvSpPr>
          <p:nvPr>
            <p:ph type="title"/>
          </p:nvPr>
        </p:nvSpPr>
        <p:spPr/>
        <p:txBody>
          <a:bodyPr/>
          <a:lstStyle/>
          <a:p>
            <a:r>
              <a:rPr lang="en-US" altLang="en-US"/>
              <a:t>Martin</a:t>
            </a:r>
            <a:r>
              <a:rPr lang="en-US" altLang="en-US">
                <a:cs typeface="Arial" charset="0"/>
              </a:rPr>
              <a:t>'</a:t>
            </a:r>
            <a:r>
              <a:rPr lang="en-US" altLang="en-US"/>
              <a:t>s Conjunction 3</a:t>
            </a:r>
          </a:p>
        </p:txBody>
      </p:sp>
      <p:sp>
        <p:nvSpPr>
          <p:cNvPr id="63493" name="Oval 5"/>
          <p:cNvSpPr>
            <a:spLocks noChangeArrowheads="1"/>
          </p:cNvSpPr>
          <p:nvPr/>
        </p:nvSpPr>
        <p:spPr bwMode="auto">
          <a:xfrm>
            <a:off x="2133600" y="2971800"/>
            <a:ext cx="381000" cy="3810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94" name="Oval 6"/>
          <p:cNvSpPr>
            <a:spLocks noChangeArrowheads="1"/>
          </p:cNvSpPr>
          <p:nvPr/>
        </p:nvSpPr>
        <p:spPr bwMode="auto">
          <a:xfrm>
            <a:off x="4038600" y="3962400"/>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2728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3494"/>
                                        </p:tgtEl>
                                        <p:attrNameLst>
                                          <p:attrName>style.visibility</p:attrName>
                                        </p:attrNameLst>
                                      </p:cBhvr>
                                      <p:to>
                                        <p:strVal val="visible"/>
                                      </p:to>
                                    </p:set>
                                    <p:animEffect transition="in" filter="checkerboard(across)">
                                      <p:cBhvr>
                                        <p:cTn id="7" dur="500"/>
                                        <p:tgtEl>
                                          <p:spTgt spid="634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3493"/>
                                        </p:tgtEl>
                                        <p:attrNameLst>
                                          <p:attrName>style.visibility</p:attrName>
                                        </p:attrNameLst>
                                      </p:cBhvr>
                                      <p:to>
                                        <p:strVal val="visible"/>
                                      </p:to>
                                    </p:set>
                                    <p:animEffect transition="in" filter="checkerboard(across)">
                                      <p:cBhvr>
                                        <p:cTn id="12" dur="500"/>
                                        <p:tgtEl>
                                          <p:spTgt spid="63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3" grpId="0" animBg="1"/>
      <p:bldP spid="6349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a:t>Martin</a:t>
            </a:r>
            <a:r>
              <a:rPr lang="en-US" altLang="en-US">
                <a:cs typeface="Arial" charset="0"/>
              </a:rPr>
              <a:t>'</a:t>
            </a:r>
            <a:r>
              <a:rPr lang="en-US" altLang="en-US"/>
              <a:t>s Conjunctions 4-6</a:t>
            </a:r>
          </a:p>
        </p:txBody>
      </p:sp>
      <p:sp>
        <p:nvSpPr>
          <p:cNvPr id="23555" name="Rectangle 3"/>
          <p:cNvSpPr>
            <a:spLocks noGrp="1" noChangeArrowheads="1"/>
          </p:cNvSpPr>
          <p:nvPr>
            <p:ph type="body" idx="1"/>
          </p:nvPr>
        </p:nvSpPr>
        <p:spPr>
          <a:xfrm>
            <a:off x="457200" y="1371600"/>
            <a:ext cx="8229600" cy="4724400"/>
          </a:xfrm>
        </p:spPr>
        <p:txBody>
          <a:bodyPr/>
          <a:lstStyle/>
          <a:p>
            <a:r>
              <a:rPr lang="en-US" altLang="en-US">
                <a:solidFill>
                  <a:srgbClr val="FFFF66"/>
                </a:solidFill>
              </a:rPr>
              <a:t>14 September, 3 BC</a:t>
            </a:r>
          </a:p>
          <a:p>
            <a:r>
              <a:rPr lang="en-US" altLang="en-US">
                <a:solidFill>
                  <a:srgbClr val="FFFF66"/>
                </a:solidFill>
              </a:rPr>
              <a:t>17 February, 2 BC</a:t>
            </a:r>
          </a:p>
          <a:p>
            <a:r>
              <a:rPr lang="en-US" altLang="en-US">
                <a:solidFill>
                  <a:srgbClr val="FFFF66"/>
                </a:solidFill>
              </a:rPr>
              <a:t>8 May, 2 BC</a:t>
            </a:r>
          </a:p>
          <a:p>
            <a:r>
              <a:rPr lang="en-US" altLang="en-US"/>
              <a:t>Three conjunctions of Jupiter with Regulus, the brightest star in Leo, located between the lion</a:t>
            </a:r>
            <a:r>
              <a:rPr lang="en-US" altLang="en-US">
                <a:cs typeface="Arial" charset="0"/>
              </a:rPr>
              <a:t>'</a:t>
            </a:r>
            <a:r>
              <a:rPr lang="en-US" altLang="en-US"/>
              <a:t>s feet.</a:t>
            </a:r>
          </a:p>
          <a:p>
            <a:r>
              <a:rPr lang="en-US" altLang="en-US"/>
              <a:t>Martin notes the prediction in Genesis 49:10.</a:t>
            </a:r>
          </a:p>
        </p:txBody>
      </p:sp>
    </p:spTree>
    <p:custDataLst>
      <p:tags r:id="rId1"/>
    </p:custDataLst>
  </p:cSld>
  <p:clrMapOvr>
    <a:masterClrMapping/>
  </p:clrMapOvr>
  <p:transition advTm="2506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additive="base">
                                        <p:cTn id="7" dur="5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 calcmode="lin" valueType="num">
                                      <p:cBhvr additive="base">
                                        <p:cTn id="13" dur="5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555">
                                            <p:txEl>
                                              <p:pRg st="2" end="2"/>
                                            </p:txEl>
                                          </p:spTgt>
                                        </p:tgtEl>
                                        <p:attrNameLst>
                                          <p:attrName>style.visibility</p:attrName>
                                        </p:attrNameLst>
                                      </p:cBhvr>
                                      <p:to>
                                        <p:strVal val="visible"/>
                                      </p:to>
                                    </p:set>
                                    <p:anim calcmode="lin" valueType="num">
                                      <p:cBhvr additive="base">
                                        <p:cTn id="19" dur="5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5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555">
                                            <p:txEl>
                                              <p:pRg st="3" end="3"/>
                                            </p:txEl>
                                          </p:spTgt>
                                        </p:tgtEl>
                                        <p:attrNameLst>
                                          <p:attrName>style.visibility</p:attrName>
                                        </p:attrNameLst>
                                      </p:cBhvr>
                                      <p:to>
                                        <p:strVal val="visible"/>
                                      </p:to>
                                    </p:set>
                                    <p:anim calcmode="lin" valueType="num">
                                      <p:cBhvr additive="base">
                                        <p:cTn id="25" dur="5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5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555">
                                            <p:txEl>
                                              <p:pRg st="4" end="4"/>
                                            </p:txEl>
                                          </p:spTgt>
                                        </p:tgtEl>
                                        <p:attrNameLst>
                                          <p:attrName>style.visibility</p:attrName>
                                        </p:attrNameLst>
                                      </p:cBhvr>
                                      <p:to>
                                        <p:strVal val="visible"/>
                                      </p:to>
                                    </p:set>
                                    <p:anim calcmode="lin" valueType="num">
                                      <p:cBhvr additive="base">
                                        <p:cTn id="31" dur="5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355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a:t>Genesis 49:9-10</a:t>
            </a:r>
          </a:p>
        </p:txBody>
      </p:sp>
      <p:sp>
        <p:nvSpPr>
          <p:cNvPr id="24580" name="Text Box 4"/>
          <p:cNvSpPr txBox="1">
            <a:spLocks noChangeArrowheads="1"/>
          </p:cNvSpPr>
          <p:nvPr/>
        </p:nvSpPr>
        <p:spPr bwMode="auto">
          <a:xfrm>
            <a:off x="685800" y="1524000"/>
            <a:ext cx="78486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a:t>9 (NIV) You are a lion's cub, O Judah; you return from the prey, my son. Like a lion he crouches and lies down, like a lioness</a:t>
            </a:r>
            <a:r>
              <a:rPr lang="en-US" altLang="en-US" sz="3200">
                <a:cs typeface="Arial" charset="0"/>
              </a:rPr>
              <a:t>–</a:t>
            </a:r>
            <a:r>
              <a:rPr lang="en-US" altLang="en-US" sz="3200"/>
              <a:t> who dares to rouse him? 10 The scepter will not depart from Judah, nor the ruler's staff from </a:t>
            </a:r>
            <a:r>
              <a:rPr lang="en-US" altLang="en-US" sz="3200">
                <a:solidFill>
                  <a:srgbClr val="FFCC00"/>
                </a:solidFill>
              </a:rPr>
              <a:t>between his feet</a:t>
            </a:r>
            <a:r>
              <a:rPr lang="en-US" altLang="en-US" sz="3200"/>
              <a:t>, until he comes to whom it belongs and the obedience of the nations is his. </a:t>
            </a:r>
          </a:p>
        </p:txBody>
      </p:sp>
    </p:spTree>
    <p:custDataLst>
      <p:tags r:id="rId1"/>
    </p:custDataLst>
  </p:cSld>
  <p:clrMapOvr>
    <a:masterClrMapping/>
  </p:clrMapOvr>
  <p:transition advTm="4979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checkerboard(across)">
                                      <p:cBhvr>
                                        <p:cTn id="7"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a:effectLst/>
              </a:rPr>
              <a:t>Martin</a:t>
            </a:r>
            <a:r>
              <a:rPr lang="en-US" altLang="en-US">
                <a:effectLst/>
                <a:cs typeface="Arial" charset="0"/>
              </a:rPr>
              <a:t>'</a:t>
            </a:r>
            <a:r>
              <a:rPr lang="en-US" altLang="en-US">
                <a:effectLst/>
              </a:rPr>
              <a:t>s Conjunctions 4-6</a:t>
            </a:r>
          </a:p>
        </p:txBody>
      </p:sp>
      <p:sp>
        <p:nvSpPr>
          <p:cNvPr id="26627" name="Rectangle 3"/>
          <p:cNvSpPr>
            <a:spLocks noGrp="1" noChangeArrowheads="1"/>
          </p:cNvSpPr>
          <p:nvPr>
            <p:ph type="body" sz="half" idx="1"/>
          </p:nvPr>
        </p:nvSpPr>
        <p:spPr/>
        <p:txBody>
          <a:bodyPr/>
          <a:lstStyle/>
          <a:p>
            <a:r>
              <a:rPr lang="en-US" altLang="en-US" sz="2800"/>
              <a:t>Martin sees these three conjunctions as Jupiter (the king planet), circling Regulus (the king star), placing a crown on him.</a:t>
            </a:r>
          </a:p>
        </p:txBody>
      </p:sp>
      <p:pic>
        <p:nvPicPr>
          <p:cNvPr id="26629" name="Picture 5" descr="LeoCropped"/>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667000"/>
            <a:ext cx="4038600" cy="2354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30" name="Line 6"/>
          <p:cNvSpPr>
            <a:spLocks noChangeShapeType="1"/>
          </p:cNvSpPr>
          <p:nvPr/>
        </p:nvSpPr>
        <p:spPr bwMode="auto">
          <a:xfrm flipH="1">
            <a:off x="7543800" y="4191000"/>
            <a:ext cx="609600" cy="76200"/>
          </a:xfrm>
          <a:prstGeom prst="line">
            <a:avLst/>
          </a:prstGeom>
          <a:noFill/>
          <a:ln w="3810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1" name="Line 7"/>
          <p:cNvSpPr>
            <a:spLocks noChangeShapeType="1"/>
          </p:cNvSpPr>
          <p:nvPr/>
        </p:nvSpPr>
        <p:spPr bwMode="auto">
          <a:xfrm flipH="1">
            <a:off x="7239000" y="4267200"/>
            <a:ext cx="304800" cy="304800"/>
          </a:xfrm>
          <a:prstGeom prst="line">
            <a:avLst/>
          </a:prstGeom>
          <a:noFill/>
          <a:ln w="3810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3" name="Line 9"/>
          <p:cNvSpPr>
            <a:spLocks noChangeShapeType="1"/>
          </p:cNvSpPr>
          <p:nvPr/>
        </p:nvSpPr>
        <p:spPr bwMode="auto">
          <a:xfrm>
            <a:off x="7239000" y="4572000"/>
            <a:ext cx="381000" cy="76200"/>
          </a:xfrm>
          <a:prstGeom prst="line">
            <a:avLst/>
          </a:prstGeom>
          <a:noFill/>
          <a:ln w="3810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4" name="Line 10"/>
          <p:cNvSpPr>
            <a:spLocks noChangeShapeType="1"/>
          </p:cNvSpPr>
          <p:nvPr/>
        </p:nvSpPr>
        <p:spPr bwMode="auto">
          <a:xfrm flipV="1">
            <a:off x="7620000" y="4343400"/>
            <a:ext cx="228600" cy="304800"/>
          </a:xfrm>
          <a:prstGeom prst="line">
            <a:avLst/>
          </a:prstGeom>
          <a:noFill/>
          <a:ln w="3810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5" name="Line 11"/>
          <p:cNvSpPr>
            <a:spLocks noChangeShapeType="1"/>
          </p:cNvSpPr>
          <p:nvPr/>
        </p:nvSpPr>
        <p:spPr bwMode="auto">
          <a:xfrm flipH="1">
            <a:off x="7010400" y="4343400"/>
            <a:ext cx="838200" cy="228600"/>
          </a:xfrm>
          <a:prstGeom prst="line">
            <a:avLst/>
          </a:prstGeom>
          <a:noFill/>
          <a:ln w="3810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cSld>
  <p:clrMapOvr>
    <a:masterClrMapping/>
  </p:clrMapOvr>
  <p:transition advTm="3096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6629"/>
                                        </p:tgtEl>
                                        <p:attrNameLst>
                                          <p:attrName>style.visibility</p:attrName>
                                        </p:attrNameLst>
                                      </p:cBhvr>
                                      <p:to>
                                        <p:strVal val="visible"/>
                                      </p:to>
                                    </p:set>
                                    <p:animEffect transition="in" filter="checkerboard(across)">
                                      <p:cBhvr>
                                        <p:cTn id="7" dur="500"/>
                                        <p:tgtEl>
                                          <p:spTgt spid="26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627">
                                            <p:txEl>
                                              <p:pRg st="0" end="0"/>
                                            </p:txEl>
                                          </p:spTgt>
                                        </p:tgtEl>
                                        <p:attrNameLst>
                                          <p:attrName>style.visibility</p:attrName>
                                        </p:attrNameLst>
                                      </p:cBhvr>
                                      <p:to>
                                        <p:strVal val="visible"/>
                                      </p:to>
                                    </p:set>
                                    <p:anim calcmode="lin" valueType="num">
                                      <p:cBhvr additive="base">
                                        <p:cTn id="12" dur="5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6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6630"/>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6631"/>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6633"/>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6634"/>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66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26630" grpId="0" animBg="1"/>
      <p:bldP spid="26631" grpId="0" animBg="1"/>
      <p:bldP spid="26633" grpId="0" animBg="1"/>
      <p:bldP spid="26634" grpId="0" animBg="1"/>
      <p:bldP spid="266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a:effectLst/>
              </a:rPr>
              <a:t>Martin</a:t>
            </a:r>
            <a:r>
              <a:rPr lang="en-US" altLang="en-US">
                <a:effectLst/>
                <a:cs typeface="Arial" charset="0"/>
              </a:rPr>
              <a:t>'</a:t>
            </a:r>
            <a:r>
              <a:rPr lang="en-US" altLang="en-US">
                <a:effectLst/>
              </a:rPr>
              <a:t>s Conjunction 7</a:t>
            </a:r>
          </a:p>
        </p:txBody>
      </p:sp>
      <p:sp>
        <p:nvSpPr>
          <p:cNvPr id="27651" name="Rectangle 3"/>
          <p:cNvSpPr>
            <a:spLocks noGrp="1" noChangeArrowheads="1"/>
          </p:cNvSpPr>
          <p:nvPr>
            <p:ph type="body" idx="1"/>
          </p:nvPr>
        </p:nvSpPr>
        <p:spPr/>
        <p:txBody>
          <a:bodyPr/>
          <a:lstStyle/>
          <a:p>
            <a:pPr>
              <a:lnSpc>
                <a:spcPct val="90000"/>
              </a:lnSpc>
            </a:pPr>
            <a:r>
              <a:rPr lang="en-US" altLang="en-US">
                <a:solidFill>
                  <a:srgbClr val="FFFF66"/>
                </a:solidFill>
              </a:rPr>
              <a:t>17 June, 2 BC, Jupiter and Venus</a:t>
            </a:r>
          </a:p>
          <a:p>
            <a:pPr>
              <a:lnSpc>
                <a:spcPct val="90000"/>
              </a:lnSpc>
            </a:pPr>
            <a:r>
              <a:rPr lang="en-US" altLang="en-US"/>
              <a:t>A very rare, very close conjunction, with the minimum separation variously estimated to be 3 minutes of arc (Sinnott), ½ minute (Martin) or 1/10 minute (Carroll).</a:t>
            </a:r>
          </a:p>
          <a:p>
            <a:pPr>
              <a:lnSpc>
                <a:spcPct val="90000"/>
              </a:lnSpc>
            </a:pPr>
            <a:r>
              <a:rPr lang="en-US" altLang="en-US"/>
              <a:t>The frequency of such a close conjunction (depending on which estimate is right) would range from once in 1150 years to once in about 34 thousand years.</a:t>
            </a:r>
          </a:p>
        </p:txBody>
      </p:sp>
    </p:spTree>
    <p:custDataLst>
      <p:tags r:id="rId1"/>
    </p:custDataLst>
  </p:cSld>
  <p:clrMapOvr>
    <a:masterClrMapping/>
  </p:clrMapOvr>
  <p:transition advTm="3512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additive="base">
                                        <p:cTn id="7" dur="5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1">
                                            <p:txEl>
                                              <p:pRg st="1" end="1"/>
                                            </p:txEl>
                                          </p:spTgt>
                                        </p:tgtEl>
                                        <p:attrNameLst>
                                          <p:attrName>style.visibility</p:attrName>
                                        </p:attrNameLst>
                                      </p:cBhvr>
                                      <p:to>
                                        <p:strVal val="visible"/>
                                      </p:to>
                                    </p:set>
                                    <p:anim calcmode="lin" valueType="num">
                                      <p:cBhvr additive="base">
                                        <p:cTn id="13" dur="5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51">
                                            <p:txEl>
                                              <p:pRg st="2" end="2"/>
                                            </p:txEl>
                                          </p:spTgt>
                                        </p:tgtEl>
                                        <p:attrNameLst>
                                          <p:attrName>style.visibility</p:attrName>
                                        </p:attrNameLst>
                                      </p:cBhvr>
                                      <p:to>
                                        <p:strVal val="visible"/>
                                      </p:to>
                                    </p:set>
                                    <p:anim calcmode="lin" valueType="num">
                                      <p:cBhvr additive="base">
                                        <p:cTn id="19" dur="5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a:effectLst/>
              </a:rPr>
              <a:t>Martin</a:t>
            </a:r>
            <a:r>
              <a:rPr lang="en-US" altLang="en-US">
                <a:effectLst/>
                <a:cs typeface="Arial" charset="0"/>
              </a:rPr>
              <a:t>'</a:t>
            </a:r>
            <a:r>
              <a:rPr lang="en-US" altLang="en-US">
                <a:effectLst/>
              </a:rPr>
              <a:t>s Conjunction 7</a:t>
            </a:r>
          </a:p>
        </p:txBody>
      </p:sp>
      <p:sp>
        <p:nvSpPr>
          <p:cNvPr id="28675" name="Rectangle 3"/>
          <p:cNvSpPr>
            <a:spLocks noGrp="1" noChangeArrowheads="1"/>
          </p:cNvSpPr>
          <p:nvPr>
            <p:ph type="body" idx="1"/>
          </p:nvPr>
        </p:nvSpPr>
        <p:spPr>
          <a:xfrm>
            <a:off x="457200" y="1371600"/>
            <a:ext cx="8229600" cy="4724400"/>
          </a:xfrm>
        </p:spPr>
        <p:txBody>
          <a:bodyPr/>
          <a:lstStyle/>
          <a:p>
            <a:pPr>
              <a:lnSpc>
                <a:spcPct val="90000"/>
              </a:lnSpc>
            </a:pPr>
            <a:r>
              <a:rPr lang="en-US" altLang="en-US"/>
              <a:t>Martin sees this conjunction as having the same significance as that of 12 August, 3 BC; some important royal event to happen in Judah.</a:t>
            </a:r>
          </a:p>
          <a:p>
            <a:pPr>
              <a:lnSpc>
                <a:spcPct val="90000"/>
              </a:lnSpc>
            </a:pPr>
            <a:r>
              <a:rPr lang="en-US" altLang="en-US"/>
              <a:t>Given the 31 Aug conjunction of messenger and mother, this is presumably a birth.</a:t>
            </a:r>
          </a:p>
          <a:p>
            <a:pPr>
              <a:lnSpc>
                <a:spcPct val="90000"/>
              </a:lnSpc>
            </a:pPr>
            <a:r>
              <a:rPr lang="en-US" altLang="en-US"/>
              <a:t>He suggests this conjunction also sends the Magi on their way, and they arrive at Jerusalem about 25 December.</a:t>
            </a:r>
          </a:p>
        </p:txBody>
      </p:sp>
    </p:spTree>
    <p:custDataLst>
      <p:tags r:id="rId1"/>
    </p:custDataLst>
  </p:cSld>
  <p:clrMapOvr>
    <a:masterClrMapping/>
  </p:clrMapOvr>
  <p:transition advTm="3300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675">
                                            <p:txEl>
                                              <p:pRg st="1" end="1"/>
                                            </p:txEl>
                                          </p:spTgt>
                                        </p:tgtEl>
                                        <p:attrNameLst>
                                          <p:attrName>style.visibility</p:attrName>
                                        </p:attrNameLst>
                                      </p:cBhvr>
                                      <p:to>
                                        <p:strVal val="visible"/>
                                      </p:to>
                                    </p:set>
                                    <p:anim calcmode="lin" valueType="num">
                                      <p:cBhvr additive="base">
                                        <p:cTn id="13"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675">
                                            <p:txEl>
                                              <p:pRg st="2" end="2"/>
                                            </p:txEl>
                                          </p:spTgt>
                                        </p:tgtEl>
                                        <p:attrNameLst>
                                          <p:attrName>style.visibility</p:attrName>
                                        </p:attrNameLst>
                                      </p:cBhvr>
                                      <p:to>
                                        <p:strVal val="visible"/>
                                      </p:to>
                                    </p:set>
                                    <p:anim calcmode="lin" valueType="num">
                                      <p:cBhvr additive="base">
                                        <p:cTn id="19" dur="5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6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en-US"/>
              <a:t>Martin</a:t>
            </a:r>
            <a:r>
              <a:rPr lang="en-US" altLang="en-US">
                <a:cs typeface="Arial" charset="0"/>
              </a:rPr>
              <a:t>'</a:t>
            </a:r>
            <a:r>
              <a:rPr lang="en-US" altLang="en-US"/>
              <a:t>s Conjunction 7</a:t>
            </a:r>
          </a:p>
        </p:txBody>
      </p:sp>
      <p:pic>
        <p:nvPicPr>
          <p:cNvPr id="66564" name="Picture 4" descr="ConstellationLe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447800"/>
            <a:ext cx="5257800" cy="4351338"/>
          </a:xfrm>
          <a:prstGeom prst="rect">
            <a:avLst/>
          </a:prstGeom>
          <a:noFill/>
          <a:extLst>
            <a:ext uri="{909E8E84-426E-40DD-AFC4-6F175D3DCCD1}">
              <a14:hiddenFill xmlns:a14="http://schemas.microsoft.com/office/drawing/2010/main">
                <a:solidFill>
                  <a:srgbClr val="FFFFFF"/>
                </a:solidFill>
              </a14:hiddenFill>
            </a:ext>
          </a:extLst>
        </p:spPr>
      </p:pic>
      <p:sp>
        <p:nvSpPr>
          <p:cNvPr id="66565" name="AutoShape 5"/>
          <p:cNvSpPr>
            <a:spLocks noChangeArrowheads="1"/>
          </p:cNvSpPr>
          <p:nvPr/>
        </p:nvSpPr>
        <p:spPr bwMode="auto">
          <a:xfrm>
            <a:off x="5105400" y="3733800"/>
            <a:ext cx="914400" cy="914400"/>
          </a:xfrm>
          <a:prstGeom prst="star4">
            <a:avLst>
              <a:gd name="adj" fmla="val 12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66" name="Text Box 6"/>
          <p:cNvSpPr txBox="1">
            <a:spLocks noChangeArrowheads="1"/>
          </p:cNvSpPr>
          <p:nvPr/>
        </p:nvSpPr>
        <p:spPr bwMode="auto">
          <a:xfrm>
            <a:off x="304800" y="2438400"/>
            <a:ext cx="2286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17 June, 3 BC</a:t>
            </a:r>
          </a:p>
          <a:p>
            <a:pPr>
              <a:spcBef>
                <a:spcPct val="50000"/>
              </a:spcBef>
            </a:pPr>
            <a:r>
              <a:rPr lang="en-US" altLang="en-US" b="1"/>
              <a:t>Jupiter &amp; Venus</a:t>
            </a:r>
          </a:p>
        </p:txBody>
      </p:sp>
    </p:spTree>
    <p:custDataLst>
      <p:tags r:id="rId1"/>
    </p:custDataLst>
  </p:cSld>
  <p:clrMapOvr>
    <a:masterClrMapping/>
  </p:clrMapOvr>
  <p:transition advTm="1189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6564"/>
                                        </p:tgtEl>
                                        <p:attrNameLst>
                                          <p:attrName>style.visibility</p:attrName>
                                        </p:attrNameLst>
                                      </p:cBhvr>
                                      <p:to>
                                        <p:strVal val="visible"/>
                                      </p:to>
                                    </p:set>
                                    <p:animEffect transition="in" filter="checkerboard(across)">
                                      <p:cBhvr>
                                        <p:cTn id="7" dur="500"/>
                                        <p:tgtEl>
                                          <p:spTgt spid="665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6566"/>
                                        </p:tgtEl>
                                        <p:attrNameLst>
                                          <p:attrName>style.visibility</p:attrName>
                                        </p:attrNameLst>
                                      </p:cBhvr>
                                      <p:to>
                                        <p:strVal val="visible"/>
                                      </p:to>
                                    </p:set>
                                    <p:animEffect transition="in" filter="checkerboard(across)">
                                      <p:cBhvr>
                                        <p:cTn id="12" dur="500"/>
                                        <p:tgtEl>
                                          <p:spTgt spid="665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6565"/>
                                        </p:tgtEl>
                                        <p:attrNameLst>
                                          <p:attrName>style.visibility</p:attrName>
                                        </p:attrNameLst>
                                      </p:cBhvr>
                                      <p:to>
                                        <p:strVal val="visible"/>
                                      </p:to>
                                    </p:set>
                                    <p:animEffect transition="in" filter="checkerboard(across)">
                                      <p:cBhvr>
                                        <p:cTn id="17" dur="500"/>
                                        <p:tgtEl>
                                          <p:spTgt spid="66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5" grpId="0" animBg="1"/>
      <p:bldP spid="6656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a:effectLst/>
              </a:rPr>
              <a:t>Martin</a:t>
            </a:r>
            <a:r>
              <a:rPr lang="en-US" altLang="en-US">
                <a:effectLst/>
                <a:cs typeface="Arial" charset="0"/>
              </a:rPr>
              <a:t>'</a:t>
            </a:r>
            <a:r>
              <a:rPr lang="en-US" altLang="en-US">
                <a:effectLst/>
              </a:rPr>
              <a:t>s Conjunction 8</a:t>
            </a:r>
          </a:p>
        </p:txBody>
      </p:sp>
      <p:sp>
        <p:nvSpPr>
          <p:cNvPr id="33795" name="Rectangle 3"/>
          <p:cNvSpPr>
            <a:spLocks noGrp="1" noChangeArrowheads="1"/>
          </p:cNvSpPr>
          <p:nvPr>
            <p:ph type="body" idx="1"/>
          </p:nvPr>
        </p:nvSpPr>
        <p:spPr/>
        <p:txBody>
          <a:bodyPr/>
          <a:lstStyle/>
          <a:p>
            <a:r>
              <a:rPr lang="en-US" altLang="en-US">
                <a:solidFill>
                  <a:srgbClr val="FFFF66"/>
                </a:solidFill>
              </a:rPr>
              <a:t>26 August, 2 BC</a:t>
            </a:r>
          </a:p>
          <a:p>
            <a:r>
              <a:rPr lang="en-US" altLang="en-US"/>
              <a:t>A close conjunction of Jupiter and Mars (war) in Leo, with Venus &amp; Mercury also in Leo, and the Sun in Virgo</a:t>
            </a:r>
          </a:p>
          <a:p>
            <a:r>
              <a:rPr lang="en-US" altLang="en-US"/>
              <a:t>Martin suggests this sign may mean that these events will lead to war.</a:t>
            </a:r>
          </a:p>
        </p:txBody>
      </p:sp>
    </p:spTree>
    <p:custDataLst>
      <p:tags r:id="rId1"/>
    </p:custDataLst>
  </p:cSld>
  <p:clrMapOvr>
    <a:masterClrMapping/>
  </p:clrMapOvr>
  <p:transition advTm="3627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additive="base">
                                        <p:cTn id="7" dur="5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795">
                                            <p:txEl>
                                              <p:pRg st="1" end="1"/>
                                            </p:txEl>
                                          </p:spTgt>
                                        </p:tgtEl>
                                        <p:attrNameLst>
                                          <p:attrName>style.visibility</p:attrName>
                                        </p:attrNameLst>
                                      </p:cBhvr>
                                      <p:to>
                                        <p:strVal val="visible"/>
                                      </p:to>
                                    </p:set>
                                    <p:anim calcmode="lin" valueType="num">
                                      <p:cBhvr additive="base">
                                        <p:cTn id="13" dur="5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7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795">
                                            <p:txEl>
                                              <p:pRg st="2" end="2"/>
                                            </p:txEl>
                                          </p:spTgt>
                                        </p:tgtEl>
                                        <p:attrNameLst>
                                          <p:attrName>style.visibility</p:attrName>
                                        </p:attrNameLst>
                                      </p:cBhvr>
                                      <p:to>
                                        <p:strVal val="visible"/>
                                      </p:to>
                                    </p:set>
                                    <p:anim calcmode="lin" valueType="num">
                                      <p:cBhvr additive="base">
                                        <p:cTn id="19" dur="500" fill="hold"/>
                                        <p:tgtEl>
                                          <p:spTgt spid="337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79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a:t>Was It Natural?</a:t>
            </a:r>
          </a:p>
        </p:txBody>
      </p:sp>
      <p:sp>
        <p:nvSpPr>
          <p:cNvPr id="7171" name="Rectangle 3"/>
          <p:cNvSpPr>
            <a:spLocks noGrp="1" noChangeArrowheads="1"/>
          </p:cNvSpPr>
          <p:nvPr>
            <p:ph type="body" idx="1"/>
          </p:nvPr>
        </p:nvSpPr>
        <p:spPr/>
        <p:txBody>
          <a:bodyPr/>
          <a:lstStyle/>
          <a:p>
            <a:r>
              <a:rPr lang="en-US" altLang="en-US"/>
              <a:t>Do we have other historical references?</a:t>
            </a:r>
          </a:p>
          <a:p>
            <a:r>
              <a:rPr lang="en-US" altLang="en-US"/>
              <a:t>Can we re-enact it with a computer?</a:t>
            </a:r>
          </a:p>
          <a:p>
            <a:r>
              <a:rPr lang="en-US" altLang="en-US"/>
              <a:t>But if it was at astronomical distances, it won</a:t>
            </a:r>
            <a:r>
              <a:rPr lang="en-US" altLang="en-US">
                <a:cs typeface="Arial" charset="0"/>
              </a:rPr>
              <a:t>'</a:t>
            </a:r>
            <a:r>
              <a:rPr lang="en-US" altLang="en-US"/>
              <a:t>t fit Matthew</a:t>
            </a:r>
            <a:r>
              <a:rPr lang="en-US" altLang="en-US">
                <a:cs typeface="Arial" charset="0"/>
              </a:rPr>
              <a:t>'</a:t>
            </a:r>
            <a:r>
              <a:rPr lang="en-US" altLang="en-US"/>
              <a:t>s account of guiding the Magi to the right location.</a:t>
            </a:r>
          </a:p>
        </p:txBody>
      </p:sp>
    </p:spTree>
    <p:custDataLst>
      <p:tags r:id="rId1"/>
    </p:custDataLst>
  </p:cSld>
  <p:clrMapOvr>
    <a:masterClrMapping/>
  </p:clrMapOvr>
  <p:transition advTm="2730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additive="base">
                                        <p:cTn id="19"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en-US"/>
              <a:t>My Modifications</a:t>
            </a:r>
          </a:p>
        </p:txBody>
      </p:sp>
      <p:sp>
        <p:nvSpPr>
          <p:cNvPr id="29699" name="Rectangle 3"/>
          <p:cNvSpPr>
            <a:spLocks noGrp="1" noChangeArrowheads="1"/>
          </p:cNvSpPr>
          <p:nvPr>
            <p:ph type="body" idx="1"/>
          </p:nvPr>
        </p:nvSpPr>
        <p:spPr/>
        <p:txBody>
          <a:bodyPr/>
          <a:lstStyle/>
          <a:p>
            <a:r>
              <a:rPr lang="en-US" altLang="en-US"/>
              <a:t>Recently I have noticed several things about these conjunctions that suggest some modifications of Martin</a:t>
            </a:r>
            <a:r>
              <a:rPr lang="en-US" altLang="en-US">
                <a:cs typeface="Arial" charset="0"/>
              </a:rPr>
              <a:t>'</a:t>
            </a:r>
            <a:r>
              <a:rPr lang="en-US" altLang="en-US"/>
              <a:t>s view.</a:t>
            </a:r>
          </a:p>
          <a:p>
            <a:r>
              <a:rPr lang="en-US" altLang="en-US"/>
              <a:t>When these changes are made, the symbolism of the conjunctions </a:t>
            </a:r>
            <a:r>
              <a:rPr lang="en-US" altLang="en-US">
                <a:solidFill>
                  <a:srgbClr val="FFCC00"/>
                </a:solidFill>
              </a:rPr>
              <a:t>snaps into focus</a:t>
            </a:r>
            <a:r>
              <a:rPr lang="en-US" altLang="en-US"/>
              <a:t> in a remarkable way!</a:t>
            </a:r>
          </a:p>
          <a:p>
            <a:r>
              <a:rPr lang="en-US" altLang="en-US"/>
              <a:t>Let</a:t>
            </a:r>
            <a:r>
              <a:rPr lang="en-US" altLang="en-US">
                <a:cs typeface="Arial" charset="0"/>
              </a:rPr>
              <a:t>'</a:t>
            </a:r>
            <a:r>
              <a:rPr lang="en-US" altLang="en-US"/>
              <a:t>s see.</a:t>
            </a:r>
          </a:p>
        </p:txBody>
      </p:sp>
    </p:spTree>
    <p:custDataLst>
      <p:tags r:id="rId1"/>
    </p:custDataLst>
  </p:cSld>
  <p:clrMapOvr>
    <a:masterClrMapping/>
  </p:clrMapOvr>
  <p:transition advTm="2443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additive="base">
                                        <p:cTn id="7" dur="5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699">
                                            <p:txEl>
                                              <p:pRg st="1" end="1"/>
                                            </p:txEl>
                                          </p:spTgt>
                                        </p:tgtEl>
                                        <p:attrNameLst>
                                          <p:attrName>style.visibility</p:attrName>
                                        </p:attrNameLst>
                                      </p:cBhvr>
                                      <p:to>
                                        <p:strVal val="visible"/>
                                      </p:to>
                                    </p:set>
                                    <p:anim calcmode="lin" valueType="num">
                                      <p:cBhvr additive="base">
                                        <p:cTn id="13" dur="5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6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699">
                                            <p:txEl>
                                              <p:pRg st="2" end="2"/>
                                            </p:txEl>
                                          </p:spTgt>
                                        </p:tgtEl>
                                        <p:attrNameLst>
                                          <p:attrName>style.visibility</p:attrName>
                                        </p:attrNameLst>
                                      </p:cBhvr>
                                      <p:to>
                                        <p:strVal val="visible"/>
                                      </p:to>
                                    </p:set>
                                    <p:anim calcmode="lin" valueType="num">
                                      <p:cBhvr additive="base">
                                        <p:cTn id="19"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69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a:t>My Suggestions</a:t>
            </a:r>
          </a:p>
        </p:txBody>
      </p:sp>
      <p:sp>
        <p:nvSpPr>
          <p:cNvPr id="30723" name="Rectangle 3"/>
          <p:cNvSpPr>
            <a:spLocks noGrp="1" noChangeArrowheads="1"/>
          </p:cNvSpPr>
          <p:nvPr>
            <p:ph type="body" idx="1"/>
          </p:nvPr>
        </p:nvSpPr>
        <p:spPr/>
        <p:txBody>
          <a:bodyPr/>
          <a:lstStyle/>
          <a:p>
            <a:r>
              <a:rPr lang="en-US" altLang="en-US"/>
              <a:t>Martin</a:t>
            </a:r>
            <a:r>
              <a:rPr lang="en-US" altLang="en-US">
                <a:cs typeface="Arial" charset="0"/>
              </a:rPr>
              <a:t>'</a:t>
            </a:r>
            <a:r>
              <a:rPr lang="en-US" altLang="en-US"/>
              <a:t>s 11 September birth event comes only 2 weeks after the 31 August conjunction, in which God</a:t>
            </a:r>
            <a:r>
              <a:rPr lang="en-US" altLang="en-US">
                <a:cs typeface="Arial" charset="0"/>
              </a:rPr>
              <a:t>'</a:t>
            </a:r>
            <a:r>
              <a:rPr lang="en-US" altLang="en-US"/>
              <a:t>s messenger comes to the mother.</a:t>
            </a:r>
          </a:p>
          <a:p>
            <a:r>
              <a:rPr lang="en-US" altLang="en-US"/>
              <a:t>This 31 August event sounds like the angel Gabriel</a:t>
            </a:r>
            <a:r>
              <a:rPr lang="en-US" altLang="en-US">
                <a:cs typeface="Arial" charset="0"/>
              </a:rPr>
              <a:t>'</a:t>
            </a:r>
            <a:r>
              <a:rPr lang="en-US" altLang="en-US"/>
              <a:t>s annunciation to Mary, which would hardly be just two weeks before the birth!</a:t>
            </a:r>
          </a:p>
        </p:txBody>
      </p:sp>
    </p:spTree>
    <p:custDataLst>
      <p:tags r:id="rId1"/>
    </p:custDataLst>
  </p:cSld>
  <p:clrMapOvr>
    <a:masterClrMapping/>
  </p:clrMapOvr>
  <p:transition advTm="2952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a:t>My Suggestions</a:t>
            </a:r>
          </a:p>
        </p:txBody>
      </p:sp>
      <p:sp>
        <p:nvSpPr>
          <p:cNvPr id="31747" name="Rectangle 3"/>
          <p:cNvSpPr>
            <a:spLocks noGrp="1" noChangeArrowheads="1"/>
          </p:cNvSpPr>
          <p:nvPr>
            <p:ph type="body" idx="1"/>
          </p:nvPr>
        </p:nvSpPr>
        <p:spPr/>
        <p:txBody>
          <a:bodyPr/>
          <a:lstStyle/>
          <a:p>
            <a:r>
              <a:rPr lang="en-US" altLang="en-US"/>
              <a:t>Suppose we take the 11 September event of the Sun in Virgo and the Moon under her feet to be the </a:t>
            </a:r>
            <a:r>
              <a:rPr lang="en-US" altLang="en-US">
                <a:solidFill>
                  <a:srgbClr val="FFCC00"/>
                </a:solidFill>
              </a:rPr>
              <a:t>conception</a:t>
            </a:r>
            <a:r>
              <a:rPr lang="en-US" altLang="en-US"/>
              <a:t> instead of the birth; then the really close conjunction of 17 June is just nine months later.</a:t>
            </a:r>
          </a:p>
          <a:p>
            <a:r>
              <a:rPr lang="en-US" altLang="en-US"/>
              <a:t>This 17 June date thus makes best sense as Jesus</a:t>
            </a:r>
            <a:r>
              <a:rPr lang="en-US" altLang="en-US">
                <a:cs typeface="Arial" charset="0"/>
              </a:rPr>
              <a:t>'</a:t>
            </a:r>
            <a:r>
              <a:rPr lang="en-US" altLang="en-US"/>
              <a:t> birth, which is (after all) what Matthew 1-2 is all about!</a:t>
            </a:r>
          </a:p>
        </p:txBody>
      </p:sp>
    </p:spTree>
    <p:custDataLst>
      <p:tags r:id="rId1"/>
    </p:custDataLst>
  </p:cSld>
  <p:clrMapOvr>
    <a:masterClrMapping/>
  </p:clrMapOvr>
  <p:transition advTm="2654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anim calcmode="lin" valueType="num">
                                      <p:cBhvr additive="base">
                                        <p:cTn id="13" dur="5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74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a:t>My Suggestions</a:t>
            </a:r>
          </a:p>
        </p:txBody>
      </p:sp>
      <p:sp>
        <p:nvSpPr>
          <p:cNvPr id="32771" name="Rectangle 3"/>
          <p:cNvSpPr>
            <a:spLocks noGrp="1" noChangeArrowheads="1"/>
          </p:cNvSpPr>
          <p:nvPr>
            <p:ph type="body" idx="1"/>
          </p:nvPr>
        </p:nvSpPr>
        <p:spPr/>
        <p:txBody>
          <a:bodyPr/>
          <a:lstStyle/>
          <a:p>
            <a:r>
              <a:rPr lang="en-US" altLang="en-US"/>
              <a:t>This arrangement gives a different flavor to the three conjunctions of Jupiter with Regulus, as the baby Jesus is in Mary</a:t>
            </a:r>
            <a:r>
              <a:rPr lang="en-US" altLang="en-US">
                <a:cs typeface="Arial" charset="0"/>
              </a:rPr>
              <a:t>'</a:t>
            </a:r>
            <a:r>
              <a:rPr lang="en-US" altLang="en-US"/>
              <a:t>s womb during this period.</a:t>
            </a:r>
          </a:p>
          <a:p>
            <a:r>
              <a:rPr lang="en-US" altLang="en-US"/>
              <a:t>Thus Jupiter can be seen as God hovering over him.</a:t>
            </a:r>
          </a:p>
          <a:p>
            <a:r>
              <a:rPr lang="en-US" altLang="en-US"/>
              <a:t>Note the star name </a:t>
            </a:r>
            <a:r>
              <a:rPr lang="en-US" altLang="en-US">
                <a:solidFill>
                  <a:srgbClr val="FFCC00"/>
                </a:solidFill>
              </a:rPr>
              <a:t>Regulus</a:t>
            </a:r>
            <a:r>
              <a:rPr lang="en-US" altLang="en-US"/>
              <a:t> (the Latin diminutive of Rex) means </a:t>
            </a:r>
            <a:r>
              <a:rPr lang="en-US" altLang="en-US">
                <a:cs typeface="Arial" charset="0"/>
              </a:rPr>
              <a:t>"</a:t>
            </a:r>
            <a:r>
              <a:rPr lang="en-US" altLang="en-US"/>
              <a:t>little king</a:t>
            </a:r>
            <a:r>
              <a:rPr lang="en-US" altLang="en-US">
                <a:cs typeface="Arial" charset="0"/>
              </a:rPr>
              <a:t>"</a:t>
            </a:r>
            <a:r>
              <a:rPr lang="en-US" altLang="en-US"/>
              <a:t>!</a:t>
            </a:r>
          </a:p>
        </p:txBody>
      </p:sp>
    </p:spTree>
    <p:custDataLst>
      <p:tags r:id="rId1"/>
    </p:custDataLst>
  </p:cSld>
  <p:clrMapOvr>
    <a:masterClrMapping/>
  </p:clrMapOvr>
  <p:transition advTm="3403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771">
                                            <p:txEl>
                                              <p:pRg st="1" end="1"/>
                                            </p:txEl>
                                          </p:spTgt>
                                        </p:tgtEl>
                                        <p:attrNameLst>
                                          <p:attrName>style.visibility</p:attrName>
                                        </p:attrNameLst>
                                      </p:cBhvr>
                                      <p:to>
                                        <p:strVal val="visible"/>
                                      </p:to>
                                    </p:set>
                                    <p:anim calcmode="lin" valueType="num">
                                      <p:cBhvr additive="base">
                                        <p:cTn id="13" dur="500" fill="hold"/>
                                        <p:tgtEl>
                                          <p:spTgt spid="327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7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771">
                                            <p:txEl>
                                              <p:pRg st="2" end="2"/>
                                            </p:txEl>
                                          </p:spTgt>
                                        </p:tgtEl>
                                        <p:attrNameLst>
                                          <p:attrName>style.visibility</p:attrName>
                                        </p:attrNameLst>
                                      </p:cBhvr>
                                      <p:to>
                                        <p:strVal val="visible"/>
                                      </p:to>
                                    </p:set>
                                    <p:anim calcmode="lin" valueType="num">
                                      <p:cBhvr additive="base">
                                        <p:cTn id="19" dur="500" fill="hold"/>
                                        <p:tgtEl>
                                          <p:spTgt spid="327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77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a:t>My Suggestions</a:t>
            </a:r>
          </a:p>
        </p:txBody>
      </p:sp>
      <p:sp>
        <p:nvSpPr>
          <p:cNvPr id="34819" name="Rectangle 3"/>
          <p:cNvSpPr>
            <a:spLocks noGrp="1" noChangeArrowheads="1"/>
          </p:cNvSpPr>
          <p:nvPr>
            <p:ph type="body" idx="1"/>
          </p:nvPr>
        </p:nvSpPr>
        <p:spPr/>
        <p:txBody>
          <a:bodyPr/>
          <a:lstStyle/>
          <a:p>
            <a:r>
              <a:rPr lang="en-US" altLang="en-US"/>
              <a:t>The 26 August, 2 BC massing of planets (all the ancient planets but Saturn) between Leo and Venus may indeed imply war, as Martin suggests.</a:t>
            </a:r>
          </a:p>
          <a:p>
            <a:r>
              <a:rPr lang="en-US" altLang="en-US"/>
              <a:t>If we assume that the Magi set out from Babylon at the close conjunction of 17 June, they would have 70 days to get to Judea by this date.  Not impossible.</a:t>
            </a:r>
          </a:p>
        </p:txBody>
      </p:sp>
    </p:spTree>
    <p:custDataLst>
      <p:tags r:id="rId1"/>
    </p:custDataLst>
  </p:cSld>
  <p:clrMapOvr>
    <a:masterClrMapping/>
  </p:clrMapOvr>
  <p:transition advTm="2967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additive="base">
                                        <p:cTn id="13"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en-US"/>
              <a:t>My Scheme</a:t>
            </a:r>
          </a:p>
        </p:txBody>
      </p:sp>
      <p:sp>
        <p:nvSpPr>
          <p:cNvPr id="35843" name="Rectangle 3"/>
          <p:cNvSpPr>
            <a:spLocks noGrp="1" noChangeArrowheads="1"/>
          </p:cNvSpPr>
          <p:nvPr>
            <p:ph type="body" idx="1"/>
          </p:nvPr>
        </p:nvSpPr>
        <p:spPr/>
        <p:txBody>
          <a:bodyPr/>
          <a:lstStyle/>
          <a:p>
            <a:pPr>
              <a:lnSpc>
                <a:spcPct val="90000"/>
              </a:lnSpc>
              <a:buFontTx/>
              <a:buNone/>
            </a:pPr>
            <a:r>
              <a:rPr lang="en-US" altLang="en-US"/>
              <a:t>(A few dates adjusted to fit my planetarium program)</a:t>
            </a:r>
          </a:p>
          <a:p>
            <a:pPr>
              <a:lnSpc>
                <a:spcPct val="90000"/>
              </a:lnSpc>
            </a:pPr>
            <a:r>
              <a:rPr lang="en-US" altLang="en-US">
                <a:solidFill>
                  <a:srgbClr val="FFFF66"/>
                </a:solidFill>
              </a:rPr>
              <a:t>12 August, 3 BC</a:t>
            </a:r>
            <a:r>
              <a:rPr lang="en-US" altLang="en-US"/>
              <a:t> – Jupiter the king planet joins with Venus the mother in Leo.  An important royal event – a birth? – is about to occur in Judah.</a:t>
            </a:r>
          </a:p>
          <a:p>
            <a:pPr>
              <a:lnSpc>
                <a:spcPct val="90000"/>
              </a:lnSpc>
            </a:pPr>
            <a:r>
              <a:rPr lang="en-US" altLang="en-US">
                <a:solidFill>
                  <a:srgbClr val="FFFF66"/>
                </a:solidFill>
              </a:rPr>
              <a:t>26 August, 3 BC</a:t>
            </a:r>
            <a:r>
              <a:rPr lang="en-US" altLang="en-US"/>
              <a:t> – Mercury, the heavenly messenger, comes to Venus the mother.  The annunciation.</a:t>
            </a:r>
          </a:p>
        </p:txBody>
      </p:sp>
    </p:spTree>
    <p:custDataLst>
      <p:tags r:id="rId1"/>
    </p:custDataLst>
  </p:cSld>
  <p:clrMapOvr>
    <a:masterClrMapping/>
  </p:clrMapOvr>
  <p:transition advTm="245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843">
                                            <p:txEl>
                                              <p:pRg st="1" end="1"/>
                                            </p:txEl>
                                          </p:spTgt>
                                        </p:tgtEl>
                                        <p:attrNameLst>
                                          <p:attrName>style.visibility</p:attrName>
                                        </p:attrNameLst>
                                      </p:cBhvr>
                                      <p:to>
                                        <p:strVal val="visible"/>
                                      </p:to>
                                    </p:set>
                                    <p:anim calcmode="lin" valueType="num">
                                      <p:cBhvr additive="base">
                                        <p:cTn id="13" dur="500" fill="hold"/>
                                        <p:tgtEl>
                                          <p:spTgt spid="358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8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843">
                                            <p:txEl>
                                              <p:pRg st="2" end="2"/>
                                            </p:txEl>
                                          </p:spTgt>
                                        </p:tgtEl>
                                        <p:attrNameLst>
                                          <p:attrName>style.visibility</p:attrName>
                                        </p:attrNameLst>
                                      </p:cBhvr>
                                      <p:to>
                                        <p:strVal val="visible"/>
                                      </p:to>
                                    </p:set>
                                    <p:anim calcmode="lin" valueType="num">
                                      <p:cBhvr additive="base">
                                        <p:cTn id="19"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a:t>My Scheme</a:t>
            </a:r>
          </a:p>
        </p:txBody>
      </p:sp>
      <p:sp>
        <p:nvSpPr>
          <p:cNvPr id="36867" name="Rectangle 3"/>
          <p:cNvSpPr>
            <a:spLocks noGrp="1" noChangeArrowheads="1"/>
          </p:cNvSpPr>
          <p:nvPr>
            <p:ph type="body" idx="1"/>
          </p:nvPr>
        </p:nvSpPr>
        <p:spPr/>
        <p:txBody>
          <a:bodyPr/>
          <a:lstStyle/>
          <a:p>
            <a:r>
              <a:rPr lang="en-US" altLang="en-US">
                <a:solidFill>
                  <a:srgbClr val="FFFF66"/>
                </a:solidFill>
              </a:rPr>
              <a:t>11 September, 3 BC</a:t>
            </a:r>
            <a:r>
              <a:rPr lang="en-US" altLang="en-US"/>
              <a:t> – The Sun clothes the body of the Virgin while the Moon is under her feet.  The conception of the child.</a:t>
            </a:r>
          </a:p>
          <a:p>
            <a:r>
              <a:rPr lang="en-US" altLang="en-US">
                <a:solidFill>
                  <a:srgbClr val="FFFF66"/>
                </a:solidFill>
              </a:rPr>
              <a:t>14 September, 17 February, 8 May</a:t>
            </a:r>
            <a:r>
              <a:rPr lang="en-US" altLang="en-US"/>
              <a:t>, now 2 BC – Jupiter the king planet hovers over Regulus, the little king, who is in his mother</a:t>
            </a:r>
            <a:r>
              <a:rPr lang="en-US" altLang="en-US">
                <a:cs typeface="Arial" charset="0"/>
              </a:rPr>
              <a:t>'</a:t>
            </a:r>
            <a:r>
              <a:rPr lang="en-US" altLang="en-US"/>
              <a:t>s womb.</a:t>
            </a:r>
          </a:p>
        </p:txBody>
      </p:sp>
    </p:spTree>
    <p:custDataLst>
      <p:tags r:id="rId1"/>
    </p:custDataLst>
  </p:cSld>
  <p:clrMapOvr>
    <a:masterClrMapping/>
  </p:clrMapOvr>
  <p:transition advTm="1875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additive="base">
                                        <p:cTn id="7" dur="500" fill="hold"/>
                                        <p:tgtEl>
                                          <p:spTgt spid="3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8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867">
                                            <p:txEl>
                                              <p:pRg st="1" end="1"/>
                                            </p:txEl>
                                          </p:spTgt>
                                        </p:tgtEl>
                                        <p:attrNameLst>
                                          <p:attrName>style.visibility</p:attrName>
                                        </p:attrNameLst>
                                      </p:cBhvr>
                                      <p:to>
                                        <p:strVal val="visible"/>
                                      </p:to>
                                    </p:set>
                                    <p:anim calcmode="lin" valueType="num">
                                      <p:cBhvr additive="base">
                                        <p:cTn id="13" dur="500" fill="hold"/>
                                        <p:tgtEl>
                                          <p:spTgt spid="36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86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a:t>My Scheme</a:t>
            </a:r>
          </a:p>
        </p:txBody>
      </p:sp>
      <p:sp>
        <p:nvSpPr>
          <p:cNvPr id="37891" name="Rectangle 3"/>
          <p:cNvSpPr>
            <a:spLocks noGrp="1" noChangeArrowheads="1"/>
          </p:cNvSpPr>
          <p:nvPr>
            <p:ph type="body" idx="1"/>
          </p:nvPr>
        </p:nvSpPr>
        <p:spPr/>
        <p:txBody>
          <a:bodyPr/>
          <a:lstStyle/>
          <a:p>
            <a:pPr>
              <a:lnSpc>
                <a:spcPct val="90000"/>
              </a:lnSpc>
            </a:pPr>
            <a:r>
              <a:rPr lang="en-US" altLang="en-US">
                <a:solidFill>
                  <a:srgbClr val="FFFF66"/>
                </a:solidFill>
              </a:rPr>
              <a:t>17 June, 2 BC</a:t>
            </a:r>
            <a:r>
              <a:rPr lang="en-US" altLang="en-US"/>
              <a:t> – the rare close conjunction of Jupiter w/ Venus in Leo, almost exactly the same distance East of Regulus that the earlier 12 August conjunction was West.  The birth.  Magi set out for Judea.</a:t>
            </a:r>
          </a:p>
          <a:p>
            <a:pPr>
              <a:lnSpc>
                <a:spcPct val="90000"/>
              </a:lnSpc>
            </a:pPr>
            <a:r>
              <a:rPr lang="en-US" altLang="en-US">
                <a:solidFill>
                  <a:srgbClr val="FFFF66"/>
                </a:solidFill>
              </a:rPr>
              <a:t>28 August, 2 BC</a:t>
            </a:r>
            <a:r>
              <a:rPr lang="en-US" altLang="en-US"/>
              <a:t> – The clustering of Sun, Moon, Jupiter, Venus, Mercury &amp; Mars.  This means war.  The Magi arrive, and Herod moves to kill the baby Jesus.</a:t>
            </a:r>
          </a:p>
        </p:txBody>
      </p:sp>
    </p:spTree>
    <p:custDataLst>
      <p:tags r:id="rId1"/>
    </p:custDataLst>
  </p:cSld>
  <p:clrMapOvr>
    <a:masterClrMapping/>
  </p:clrMapOvr>
  <p:transition advTm="4381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891">
                                            <p:txEl>
                                              <p:pRg st="1" end="1"/>
                                            </p:txEl>
                                          </p:spTgt>
                                        </p:tgtEl>
                                        <p:attrNameLst>
                                          <p:attrName>style.visibility</p:attrName>
                                        </p:attrNameLst>
                                      </p:cBhvr>
                                      <p:to>
                                        <p:strVal val="visible"/>
                                      </p:to>
                                    </p:set>
                                    <p:anim calcmode="lin" valueType="num">
                                      <p:cBhvr additive="base">
                                        <p:cTn id="13" dur="500" fill="hold"/>
                                        <p:tgtEl>
                                          <p:spTgt spid="378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89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en-US"/>
              <a:t>How rare is the event?</a:t>
            </a:r>
          </a:p>
        </p:txBody>
      </p:sp>
      <p:sp>
        <p:nvSpPr>
          <p:cNvPr id="38915" name="Rectangle 3"/>
          <p:cNvSpPr>
            <a:spLocks noGrp="1" noChangeArrowheads="1"/>
          </p:cNvSpPr>
          <p:nvPr>
            <p:ph type="body" idx="1"/>
          </p:nvPr>
        </p:nvSpPr>
        <p:spPr/>
        <p:txBody>
          <a:bodyPr/>
          <a:lstStyle/>
          <a:p>
            <a:pPr>
              <a:buFontTx/>
              <a:buNone/>
            </a:pPr>
            <a:r>
              <a:rPr lang="en-US" altLang="en-US"/>
              <a:t>This depends on the separation of Venus &amp; Jupiter at their closest on 17 June, 2 BC:</a:t>
            </a:r>
          </a:p>
          <a:p>
            <a:r>
              <a:rPr lang="en-US" altLang="en-US"/>
              <a:t>Sinnott (3 minutes of arc): 1 in 1154 years</a:t>
            </a:r>
          </a:p>
          <a:p>
            <a:r>
              <a:rPr lang="en-US" altLang="en-US"/>
              <a:t>Martin (.5 minute) 1 in 6923 years</a:t>
            </a:r>
          </a:p>
          <a:p>
            <a:r>
              <a:rPr lang="en-US" altLang="en-US"/>
              <a:t>Carroll (.1 minute) 1 in 34,615 years</a:t>
            </a:r>
          </a:p>
        </p:txBody>
      </p:sp>
    </p:spTree>
    <p:custDataLst>
      <p:tags r:id="rId1"/>
    </p:custDataLst>
  </p:cSld>
  <p:clrMapOvr>
    <a:masterClrMapping/>
  </p:clrMapOvr>
  <p:transition advTm="3076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 calcmode="lin" valueType="num">
                                      <p:cBhvr additive="base">
                                        <p:cTn id="13" dur="500" fill="hold"/>
                                        <p:tgtEl>
                                          <p:spTgt spid="389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9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915">
                                            <p:txEl>
                                              <p:pRg st="2" end="2"/>
                                            </p:txEl>
                                          </p:spTgt>
                                        </p:tgtEl>
                                        <p:attrNameLst>
                                          <p:attrName>style.visibility</p:attrName>
                                        </p:attrNameLst>
                                      </p:cBhvr>
                                      <p:to>
                                        <p:strVal val="visible"/>
                                      </p:to>
                                    </p:set>
                                    <p:anim calcmode="lin" valueType="num">
                                      <p:cBhvr additive="base">
                                        <p:cTn id="19" dur="500" fill="hold"/>
                                        <p:tgtEl>
                                          <p:spTgt spid="389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9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8915">
                                            <p:txEl>
                                              <p:pRg st="3" end="3"/>
                                            </p:txEl>
                                          </p:spTgt>
                                        </p:tgtEl>
                                        <p:attrNameLst>
                                          <p:attrName>style.visibility</p:attrName>
                                        </p:attrNameLst>
                                      </p:cBhvr>
                                      <p:to>
                                        <p:strVal val="visible"/>
                                      </p:to>
                                    </p:set>
                                    <p:anim calcmode="lin" valueType="num">
                                      <p:cBhvr additive="base">
                                        <p:cTn id="25" dur="500" fill="hold"/>
                                        <p:tgtEl>
                                          <p:spTgt spid="389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9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a:t>How rare is the event?</a:t>
            </a:r>
          </a:p>
        </p:txBody>
      </p:sp>
      <p:sp>
        <p:nvSpPr>
          <p:cNvPr id="39939" name="Rectangle 3"/>
          <p:cNvSpPr>
            <a:spLocks noGrp="1" noChangeArrowheads="1"/>
          </p:cNvSpPr>
          <p:nvPr>
            <p:ph type="body" idx="1"/>
          </p:nvPr>
        </p:nvSpPr>
        <p:spPr/>
        <p:txBody>
          <a:bodyPr/>
          <a:lstStyle/>
          <a:p>
            <a:pPr>
              <a:buFontTx/>
              <a:buNone/>
            </a:pPr>
            <a:r>
              <a:rPr lang="en-US" altLang="en-US"/>
              <a:t>This is even rarer when we take the triple conjunction of Jupiter &amp; Regulus into account, with probability .03:</a:t>
            </a:r>
          </a:p>
          <a:p>
            <a:r>
              <a:rPr lang="en-US" altLang="en-US"/>
              <a:t>Sinnott: once in 38,000 years</a:t>
            </a:r>
          </a:p>
          <a:p>
            <a:r>
              <a:rPr lang="en-US" altLang="en-US"/>
              <a:t>Martin: once in 228,000 years</a:t>
            </a:r>
          </a:p>
          <a:p>
            <a:r>
              <a:rPr lang="en-US" altLang="en-US"/>
              <a:t>Carroll: once in 1,142,000 years</a:t>
            </a:r>
          </a:p>
          <a:p>
            <a:pPr>
              <a:buFontTx/>
              <a:buNone/>
            </a:pPr>
            <a:r>
              <a:rPr lang="en-US" altLang="en-US"/>
              <a:t>No more than once in human history!</a:t>
            </a:r>
          </a:p>
        </p:txBody>
      </p:sp>
    </p:spTree>
    <p:custDataLst>
      <p:tags r:id="rId1"/>
    </p:custDataLst>
  </p:cSld>
  <p:clrMapOvr>
    <a:masterClrMapping/>
  </p:clrMapOvr>
  <p:transition advTm="5768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 calcmode="lin" valueType="num">
                                      <p:cBhvr additive="base">
                                        <p:cTn id="7" dur="500" fill="hold"/>
                                        <p:tgtEl>
                                          <p:spTgt spid="39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9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939">
                                            <p:txEl>
                                              <p:pRg st="1" end="1"/>
                                            </p:txEl>
                                          </p:spTgt>
                                        </p:tgtEl>
                                        <p:attrNameLst>
                                          <p:attrName>style.visibility</p:attrName>
                                        </p:attrNameLst>
                                      </p:cBhvr>
                                      <p:to>
                                        <p:strVal val="visible"/>
                                      </p:to>
                                    </p:set>
                                    <p:anim calcmode="lin" valueType="num">
                                      <p:cBhvr additive="base">
                                        <p:cTn id="13" dur="500" fill="hold"/>
                                        <p:tgtEl>
                                          <p:spTgt spid="399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9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939">
                                            <p:txEl>
                                              <p:pRg st="2" end="2"/>
                                            </p:txEl>
                                          </p:spTgt>
                                        </p:tgtEl>
                                        <p:attrNameLst>
                                          <p:attrName>style.visibility</p:attrName>
                                        </p:attrNameLst>
                                      </p:cBhvr>
                                      <p:to>
                                        <p:strVal val="visible"/>
                                      </p:to>
                                    </p:set>
                                    <p:anim calcmode="lin" valueType="num">
                                      <p:cBhvr additive="base">
                                        <p:cTn id="19" dur="500" fill="hold"/>
                                        <p:tgtEl>
                                          <p:spTgt spid="399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9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9939">
                                            <p:txEl>
                                              <p:pRg st="3" end="3"/>
                                            </p:txEl>
                                          </p:spTgt>
                                        </p:tgtEl>
                                        <p:attrNameLst>
                                          <p:attrName>style.visibility</p:attrName>
                                        </p:attrNameLst>
                                      </p:cBhvr>
                                      <p:to>
                                        <p:strVal val="visible"/>
                                      </p:to>
                                    </p:set>
                                    <p:anim calcmode="lin" valueType="num">
                                      <p:cBhvr additive="base">
                                        <p:cTn id="25" dur="500" fill="hold"/>
                                        <p:tgtEl>
                                          <p:spTgt spid="399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99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9939">
                                            <p:txEl>
                                              <p:pRg st="4" end="4"/>
                                            </p:txEl>
                                          </p:spTgt>
                                        </p:tgtEl>
                                        <p:attrNameLst>
                                          <p:attrName>style.visibility</p:attrName>
                                        </p:attrNameLst>
                                      </p:cBhvr>
                                      <p:to>
                                        <p:strVal val="visible"/>
                                      </p:to>
                                    </p:set>
                                    <p:anim calcmode="lin" valueType="num">
                                      <p:cBhvr additive="base">
                                        <p:cTn id="31" dur="500" fill="hold"/>
                                        <p:tgtEl>
                                          <p:spTgt spid="399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993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a:t>Was It Supernatural?</a:t>
            </a:r>
          </a:p>
        </p:txBody>
      </p:sp>
      <p:sp>
        <p:nvSpPr>
          <p:cNvPr id="8195" name="Rectangle 3"/>
          <p:cNvSpPr>
            <a:spLocks noGrp="1" noChangeArrowheads="1"/>
          </p:cNvSpPr>
          <p:nvPr>
            <p:ph type="body" idx="1"/>
          </p:nvPr>
        </p:nvSpPr>
        <p:spPr/>
        <p:txBody>
          <a:bodyPr/>
          <a:lstStyle/>
          <a:p>
            <a:r>
              <a:rPr lang="en-US" altLang="en-US"/>
              <a:t>A localized bright light could easily lead the Magi to the right place.</a:t>
            </a:r>
          </a:p>
          <a:p>
            <a:r>
              <a:rPr lang="en-US" altLang="en-US"/>
              <a:t>It is not likely that such an object would leave extra-biblical traces in the historical record.</a:t>
            </a:r>
          </a:p>
        </p:txBody>
      </p:sp>
    </p:spTree>
    <p:custDataLst>
      <p:tags r:id="rId1"/>
    </p:custDataLst>
  </p:cSld>
  <p:clrMapOvr>
    <a:masterClrMapping/>
  </p:clrMapOvr>
  <p:transition advTm="2751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en-US"/>
              <a:t>How prominent is the event?</a:t>
            </a:r>
          </a:p>
        </p:txBody>
      </p:sp>
      <p:sp>
        <p:nvSpPr>
          <p:cNvPr id="69635" name="Rectangle 3"/>
          <p:cNvSpPr>
            <a:spLocks noGrp="1" noChangeArrowheads="1"/>
          </p:cNvSpPr>
          <p:nvPr>
            <p:ph type="body" idx="1"/>
          </p:nvPr>
        </p:nvSpPr>
        <p:spPr/>
        <p:txBody>
          <a:bodyPr/>
          <a:lstStyle/>
          <a:p>
            <a:r>
              <a:rPr lang="en-US" altLang="en-US"/>
              <a:t>The two planets Venus and Jupiter are the brightest in the sky after Sun and Moon.</a:t>
            </a:r>
          </a:p>
          <a:p>
            <a:r>
              <a:rPr lang="en-US" altLang="en-US"/>
              <a:t>But the event takes place near the Sun, so perhaps only noticed by experts.</a:t>
            </a:r>
          </a:p>
          <a:p>
            <a:r>
              <a:rPr lang="en-US" altLang="en-US"/>
              <a:t>The conjunction is very close!</a:t>
            </a:r>
          </a:p>
        </p:txBody>
      </p:sp>
    </p:spTree>
    <p:custDataLst>
      <p:tags r:id="rId1"/>
    </p:custDataLst>
  </p:cSld>
  <p:clrMapOvr>
    <a:masterClrMapping/>
  </p:clrMapOvr>
  <p:transition advTm="3028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 calcmode="lin" valueType="num">
                                      <p:cBhvr additive="base">
                                        <p:cTn id="7" dur="500" fill="hold"/>
                                        <p:tgtEl>
                                          <p:spTgt spid="696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96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9635">
                                            <p:txEl>
                                              <p:pRg st="1" end="1"/>
                                            </p:txEl>
                                          </p:spTgt>
                                        </p:tgtEl>
                                        <p:attrNameLst>
                                          <p:attrName>style.visibility</p:attrName>
                                        </p:attrNameLst>
                                      </p:cBhvr>
                                      <p:to>
                                        <p:strVal val="visible"/>
                                      </p:to>
                                    </p:set>
                                    <p:anim calcmode="lin" valueType="num">
                                      <p:cBhvr additive="base">
                                        <p:cTn id="13" dur="500" fill="hold"/>
                                        <p:tgtEl>
                                          <p:spTgt spid="696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96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9635">
                                            <p:txEl>
                                              <p:pRg st="2" end="2"/>
                                            </p:txEl>
                                          </p:spTgt>
                                        </p:tgtEl>
                                        <p:attrNameLst>
                                          <p:attrName>style.visibility</p:attrName>
                                        </p:attrNameLst>
                                      </p:cBhvr>
                                      <p:to>
                                        <p:strVal val="visible"/>
                                      </p:to>
                                    </p:set>
                                    <p:anim calcmode="lin" valueType="num">
                                      <p:cBhvr additive="base">
                                        <p:cTn id="19" dur="500" fill="hold"/>
                                        <p:tgtEl>
                                          <p:spTgt spid="696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96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ltLang="en-US"/>
              <a:t>How close?</a:t>
            </a:r>
          </a:p>
        </p:txBody>
      </p:sp>
      <p:sp>
        <p:nvSpPr>
          <p:cNvPr id="70659" name="Rectangle 3"/>
          <p:cNvSpPr>
            <a:spLocks noGrp="1" noChangeArrowheads="1"/>
          </p:cNvSpPr>
          <p:nvPr>
            <p:ph type="body" idx="1"/>
          </p:nvPr>
        </p:nvSpPr>
        <p:spPr>
          <a:xfrm>
            <a:off x="457200" y="1371600"/>
            <a:ext cx="8229600" cy="4495800"/>
          </a:xfrm>
        </p:spPr>
        <p:txBody>
          <a:bodyPr/>
          <a:lstStyle/>
          <a:p>
            <a:r>
              <a:rPr lang="en-US" altLang="en-US"/>
              <a:t>Imagine two dots at 20 feet:</a:t>
            </a:r>
          </a:p>
          <a:p>
            <a:pPr lvl="1"/>
            <a:r>
              <a:rPr lang="en-US" altLang="en-US"/>
              <a:t>Sinnott – they are 1/5 inch apart</a:t>
            </a:r>
          </a:p>
          <a:p>
            <a:pPr lvl="1"/>
            <a:r>
              <a:rPr lang="en-US" altLang="en-US"/>
              <a:t>Martin – they are 1/30 inch apart</a:t>
            </a:r>
          </a:p>
          <a:p>
            <a:pPr lvl="1"/>
            <a:r>
              <a:rPr lang="en-US" altLang="en-US"/>
              <a:t>Carroll – they are 1/150 inch apart!</a:t>
            </a:r>
          </a:p>
          <a:p>
            <a:r>
              <a:rPr lang="en-US" altLang="en-US"/>
              <a:t>Relative to size of planets?</a:t>
            </a:r>
          </a:p>
          <a:p>
            <a:pPr lvl="1"/>
            <a:r>
              <a:rPr lang="en-US" altLang="en-US"/>
              <a:t>Sinnott – they are a few widths apart</a:t>
            </a:r>
          </a:p>
          <a:p>
            <a:pPr lvl="1"/>
            <a:r>
              <a:rPr lang="en-US" altLang="en-US"/>
              <a:t>Martin – they are near touching or overlapping</a:t>
            </a:r>
          </a:p>
          <a:p>
            <a:pPr lvl="1"/>
            <a:r>
              <a:rPr lang="en-US" altLang="en-US"/>
              <a:t>Carroll – they are overlapping!</a:t>
            </a:r>
          </a:p>
          <a:p>
            <a:pPr lvl="1"/>
            <a:endParaRPr lang="en-US" altLang="en-US"/>
          </a:p>
        </p:txBody>
      </p:sp>
    </p:spTree>
    <p:custDataLst>
      <p:tags r:id="rId1"/>
    </p:custDataLst>
  </p:cSld>
  <p:clrMapOvr>
    <a:masterClrMapping/>
  </p:clrMapOvr>
  <p:transition advTm="4103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 calcmode="lin" valueType="num">
                                      <p:cBhvr additive="base">
                                        <p:cTn id="7" dur="500" fill="hold"/>
                                        <p:tgtEl>
                                          <p:spTgt spid="70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0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0659">
                                            <p:txEl>
                                              <p:pRg st="1" end="1"/>
                                            </p:txEl>
                                          </p:spTgt>
                                        </p:tgtEl>
                                        <p:attrNameLst>
                                          <p:attrName>style.visibility</p:attrName>
                                        </p:attrNameLst>
                                      </p:cBhvr>
                                      <p:to>
                                        <p:strVal val="visible"/>
                                      </p:to>
                                    </p:set>
                                    <p:anim calcmode="lin" valueType="num">
                                      <p:cBhvr additive="base">
                                        <p:cTn id="13" dur="500" fill="hold"/>
                                        <p:tgtEl>
                                          <p:spTgt spid="70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0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0659">
                                            <p:txEl>
                                              <p:pRg st="2" end="2"/>
                                            </p:txEl>
                                          </p:spTgt>
                                        </p:tgtEl>
                                        <p:attrNameLst>
                                          <p:attrName>style.visibility</p:attrName>
                                        </p:attrNameLst>
                                      </p:cBhvr>
                                      <p:to>
                                        <p:strVal val="visible"/>
                                      </p:to>
                                    </p:set>
                                    <p:anim calcmode="lin" valueType="num">
                                      <p:cBhvr additive="base">
                                        <p:cTn id="19" dur="500" fill="hold"/>
                                        <p:tgtEl>
                                          <p:spTgt spid="70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0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0659">
                                            <p:txEl>
                                              <p:pRg st="3" end="3"/>
                                            </p:txEl>
                                          </p:spTgt>
                                        </p:tgtEl>
                                        <p:attrNameLst>
                                          <p:attrName>style.visibility</p:attrName>
                                        </p:attrNameLst>
                                      </p:cBhvr>
                                      <p:to>
                                        <p:strVal val="visible"/>
                                      </p:to>
                                    </p:set>
                                    <p:anim calcmode="lin" valueType="num">
                                      <p:cBhvr additive="base">
                                        <p:cTn id="25" dur="500" fill="hold"/>
                                        <p:tgtEl>
                                          <p:spTgt spid="70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0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0659">
                                            <p:txEl>
                                              <p:pRg st="4" end="4"/>
                                            </p:txEl>
                                          </p:spTgt>
                                        </p:tgtEl>
                                        <p:attrNameLst>
                                          <p:attrName>style.visibility</p:attrName>
                                        </p:attrNameLst>
                                      </p:cBhvr>
                                      <p:to>
                                        <p:strVal val="visible"/>
                                      </p:to>
                                    </p:set>
                                    <p:anim calcmode="lin" valueType="num">
                                      <p:cBhvr additive="base">
                                        <p:cTn id="31" dur="500" fill="hold"/>
                                        <p:tgtEl>
                                          <p:spTgt spid="70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0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0659">
                                            <p:txEl>
                                              <p:pRg st="5" end="5"/>
                                            </p:txEl>
                                          </p:spTgt>
                                        </p:tgtEl>
                                        <p:attrNameLst>
                                          <p:attrName>style.visibility</p:attrName>
                                        </p:attrNameLst>
                                      </p:cBhvr>
                                      <p:to>
                                        <p:strVal val="visible"/>
                                      </p:to>
                                    </p:set>
                                    <p:anim calcmode="lin" valueType="num">
                                      <p:cBhvr additive="base">
                                        <p:cTn id="37" dur="500" fill="hold"/>
                                        <p:tgtEl>
                                          <p:spTgt spid="70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0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0659">
                                            <p:txEl>
                                              <p:pRg st="6" end="6"/>
                                            </p:txEl>
                                          </p:spTgt>
                                        </p:tgtEl>
                                        <p:attrNameLst>
                                          <p:attrName>style.visibility</p:attrName>
                                        </p:attrNameLst>
                                      </p:cBhvr>
                                      <p:to>
                                        <p:strVal val="visible"/>
                                      </p:to>
                                    </p:set>
                                    <p:anim calcmode="lin" valueType="num">
                                      <p:cBhvr additive="base">
                                        <p:cTn id="43" dur="500" fill="hold"/>
                                        <p:tgtEl>
                                          <p:spTgt spid="70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0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0659">
                                            <p:txEl>
                                              <p:pRg st="7" end="7"/>
                                            </p:txEl>
                                          </p:spTgt>
                                        </p:tgtEl>
                                        <p:attrNameLst>
                                          <p:attrName>style.visibility</p:attrName>
                                        </p:attrNameLst>
                                      </p:cBhvr>
                                      <p:to>
                                        <p:strVal val="visible"/>
                                      </p:to>
                                    </p:set>
                                    <p:anim calcmode="lin" valueType="num">
                                      <p:cBhvr additive="base">
                                        <p:cTn id="49" dur="500" fill="hold"/>
                                        <p:tgtEl>
                                          <p:spTgt spid="70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065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en-US"/>
              <a:t>In Program </a:t>
            </a:r>
            <a:r>
              <a:rPr lang="en-US" altLang="en-US" i="1"/>
              <a:t>Starry Night</a:t>
            </a:r>
          </a:p>
        </p:txBody>
      </p:sp>
      <p:pic>
        <p:nvPicPr>
          <p:cNvPr id="75781" name="Picture 5" descr="17Jun02"/>
          <p:cNvPicPr>
            <a:picLocks noChangeAspect="1" noChangeArrowheads="1"/>
          </p:cNvPicPr>
          <p:nvPr/>
        </p:nvPicPr>
        <p:blipFill>
          <a:blip r:embed="rId3">
            <a:extLst>
              <a:ext uri="{28A0092B-C50C-407E-A947-70E740481C1C}">
                <a14:useLocalDpi xmlns:a14="http://schemas.microsoft.com/office/drawing/2010/main" val="0"/>
              </a:ext>
            </a:extLst>
          </a:blip>
          <a:srcRect l="7143" r="7143" b="14087"/>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343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5781"/>
                                        </p:tgtEl>
                                        <p:attrNameLst>
                                          <p:attrName>style.visibility</p:attrName>
                                        </p:attrNameLst>
                                      </p:cBhvr>
                                      <p:to>
                                        <p:strVal val="visible"/>
                                      </p:to>
                                    </p:set>
                                    <p:animEffect transition="in" filter="checkerboard(across)">
                                      <p:cBhvr>
                                        <p:cTn id="7" dur="500"/>
                                        <p:tgtEl>
                                          <p:spTgt spid="75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a:t>Symbolism &amp; Order</a:t>
            </a:r>
          </a:p>
        </p:txBody>
      </p:sp>
      <p:sp>
        <p:nvSpPr>
          <p:cNvPr id="40963" name="Rectangle 3"/>
          <p:cNvSpPr>
            <a:spLocks noGrp="1" noChangeArrowheads="1"/>
          </p:cNvSpPr>
          <p:nvPr>
            <p:ph type="body" idx="1"/>
          </p:nvPr>
        </p:nvSpPr>
        <p:spPr>
          <a:xfrm>
            <a:off x="457200" y="1447800"/>
            <a:ext cx="8229600" cy="4648200"/>
          </a:xfrm>
        </p:spPr>
        <p:txBody>
          <a:bodyPr/>
          <a:lstStyle/>
          <a:p>
            <a:pPr>
              <a:lnSpc>
                <a:spcPct val="90000"/>
              </a:lnSpc>
            </a:pPr>
            <a:r>
              <a:rPr lang="en-US" altLang="en-US"/>
              <a:t>12 Aug 3 – Magi pay attention!  A royal birth in Judah.</a:t>
            </a:r>
          </a:p>
          <a:p>
            <a:pPr>
              <a:lnSpc>
                <a:spcPct val="90000"/>
              </a:lnSpc>
            </a:pPr>
            <a:r>
              <a:rPr lang="en-US" altLang="en-US"/>
              <a:t>26 Aug 3 – The heavenly messenger informs the mother.</a:t>
            </a:r>
          </a:p>
          <a:p>
            <a:pPr>
              <a:lnSpc>
                <a:spcPct val="90000"/>
              </a:lnSpc>
            </a:pPr>
            <a:r>
              <a:rPr lang="en-US" altLang="en-US"/>
              <a:t>11 Sept 3 – The conception occurs.</a:t>
            </a:r>
          </a:p>
          <a:p>
            <a:pPr>
              <a:lnSpc>
                <a:spcPct val="90000"/>
              </a:lnSpc>
            </a:pPr>
            <a:r>
              <a:rPr lang="en-US" altLang="en-US"/>
              <a:t>Triple conjunction – God hovers over the little king.</a:t>
            </a:r>
          </a:p>
          <a:p>
            <a:pPr>
              <a:lnSpc>
                <a:spcPct val="90000"/>
              </a:lnSpc>
            </a:pPr>
            <a:r>
              <a:rPr lang="en-US" altLang="en-US"/>
              <a:t>17 June 2 – The birth occurs.</a:t>
            </a:r>
          </a:p>
          <a:p>
            <a:pPr>
              <a:lnSpc>
                <a:spcPct val="90000"/>
              </a:lnSpc>
            </a:pPr>
            <a:r>
              <a:rPr lang="en-US" altLang="en-US"/>
              <a:t>28 Aug 2 – This means war!</a:t>
            </a:r>
          </a:p>
        </p:txBody>
      </p:sp>
    </p:spTree>
    <p:custDataLst>
      <p:tags r:id="rId1"/>
    </p:custDataLst>
  </p:cSld>
  <p:clrMapOvr>
    <a:masterClrMapping/>
  </p:clrMapOvr>
  <p:transition advTm="3746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additive="base">
                                        <p:cTn id="7" dur="500" fill="hold"/>
                                        <p:tgtEl>
                                          <p:spTgt spid="409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63">
                                            <p:txEl>
                                              <p:pRg st="1" end="1"/>
                                            </p:txEl>
                                          </p:spTgt>
                                        </p:tgtEl>
                                        <p:attrNameLst>
                                          <p:attrName>style.visibility</p:attrName>
                                        </p:attrNameLst>
                                      </p:cBhvr>
                                      <p:to>
                                        <p:strVal val="visible"/>
                                      </p:to>
                                    </p:set>
                                    <p:anim calcmode="lin" valueType="num">
                                      <p:cBhvr additive="base">
                                        <p:cTn id="13" dur="500" fill="hold"/>
                                        <p:tgtEl>
                                          <p:spTgt spid="409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63">
                                            <p:txEl>
                                              <p:pRg st="2" end="2"/>
                                            </p:txEl>
                                          </p:spTgt>
                                        </p:tgtEl>
                                        <p:attrNameLst>
                                          <p:attrName>style.visibility</p:attrName>
                                        </p:attrNameLst>
                                      </p:cBhvr>
                                      <p:to>
                                        <p:strVal val="visible"/>
                                      </p:to>
                                    </p:set>
                                    <p:anim calcmode="lin" valueType="num">
                                      <p:cBhvr additive="base">
                                        <p:cTn id="19" dur="500" fill="hold"/>
                                        <p:tgtEl>
                                          <p:spTgt spid="409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963">
                                            <p:txEl>
                                              <p:pRg st="3" end="3"/>
                                            </p:txEl>
                                          </p:spTgt>
                                        </p:tgtEl>
                                        <p:attrNameLst>
                                          <p:attrName>style.visibility</p:attrName>
                                        </p:attrNameLst>
                                      </p:cBhvr>
                                      <p:to>
                                        <p:strVal val="visible"/>
                                      </p:to>
                                    </p:set>
                                    <p:anim calcmode="lin" valueType="num">
                                      <p:cBhvr additive="base">
                                        <p:cTn id="25" dur="500" fill="hold"/>
                                        <p:tgtEl>
                                          <p:spTgt spid="409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0963">
                                            <p:txEl>
                                              <p:pRg st="4" end="4"/>
                                            </p:txEl>
                                          </p:spTgt>
                                        </p:tgtEl>
                                        <p:attrNameLst>
                                          <p:attrName>style.visibility</p:attrName>
                                        </p:attrNameLst>
                                      </p:cBhvr>
                                      <p:to>
                                        <p:strVal val="visible"/>
                                      </p:to>
                                    </p:set>
                                    <p:anim calcmode="lin" valueType="num">
                                      <p:cBhvr additive="base">
                                        <p:cTn id="31" dur="500" fill="hold"/>
                                        <p:tgtEl>
                                          <p:spTgt spid="409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9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0963">
                                            <p:txEl>
                                              <p:pRg st="5" end="5"/>
                                            </p:txEl>
                                          </p:spTgt>
                                        </p:tgtEl>
                                        <p:attrNameLst>
                                          <p:attrName>style.visibility</p:attrName>
                                        </p:attrNameLst>
                                      </p:cBhvr>
                                      <p:to>
                                        <p:strVal val="visible"/>
                                      </p:to>
                                    </p:set>
                                    <p:anim calcmode="lin" valueType="num">
                                      <p:cBhvr additive="base">
                                        <p:cTn id="37" dur="500" fill="hold"/>
                                        <p:tgtEl>
                                          <p:spTgt spid="4096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096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a:t>Apologetic Value</a:t>
            </a:r>
          </a:p>
        </p:txBody>
      </p:sp>
      <p:sp>
        <p:nvSpPr>
          <p:cNvPr id="41987" name="Rectangle 3"/>
          <p:cNvSpPr>
            <a:spLocks noGrp="1" noChangeArrowheads="1"/>
          </p:cNvSpPr>
          <p:nvPr>
            <p:ph type="body" idx="1"/>
          </p:nvPr>
        </p:nvSpPr>
        <p:spPr>
          <a:xfrm>
            <a:off x="457200" y="1371600"/>
            <a:ext cx="8229600" cy="4495800"/>
          </a:xfrm>
        </p:spPr>
        <p:txBody>
          <a:bodyPr/>
          <a:lstStyle/>
          <a:p>
            <a:pPr>
              <a:lnSpc>
                <a:spcPct val="90000"/>
              </a:lnSpc>
            </a:pPr>
            <a:r>
              <a:rPr lang="en-US" altLang="en-US"/>
              <a:t>This sequence can easily be reconstructed two thousand years later by anyone having a home computer with a planetarium program.</a:t>
            </a:r>
          </a:p>
          <a:p>
            <a:pPr>
              <a:lnSpc>
                <a:spcPct val="90000"/>
              </a:lnSpc>
            </a:pPr>
            <a:r>
              <a:rPr lang="en-US" altLang="en-US"/>
              <a:t>Its apologetic value is </a:t>
            </a:r>
            <a:r>
              <a:rPr lang="en-US" altLang="en-US">
                <a:solidFill>
                  <a:srgbClr val="FFCC00"/>
                </a:solidFill>
              </a:rPr>
              <a:t>enormous</a:t>
            </a:r>
            <a:r>
              <a:rPr lang="en-US" altLang="en-US"/>
              <a:t>!</a:t>
            </a:r>
          </a:p>
          <a:p>
            <a:pPr lvl="1">
              <a:lnSpc>
                <a:spcPct val="90000"/>
              </a:lnSpc>
            </a:pPr>
            <a:r>
              <a:rPr lang="en-US" altLang="en-US"/>
              <a:t>Rare close conjunction of brightest planets</a:t>
            </a:r>
          </a:p>
          <a:p>
            <a:pPr lvl="1">
              <a:lnSpc>
                <a:spcPct val="90000"/>
              </a:lnSpc>
            </a:pPr>
            <a:r>
              <a:rPr lang="en-US" altLang="en-US"/>
              <a:t>In constellations of Lion and Virgin</a:t>
            </a:r>
          </a:p>
          <a:p>
            <a:pPr lvl="1">
              <a:lnSpc>
                <a:spcPct val="90000"/>
              </a:lnSpc>
            </a:pPr>
            <a:r>
              <a:rPr lang="en-US" altLang="en-US"/>
              <a:t>Sequence fits events as reported in Gospels.</a:t>
            </a:r>
          </a:p>
          <a:p>
            <a:pPr lvl="1">
              <a:lnSpc>
                <a:spcPct val="90000"/>
              </a:lnSpc>
            </a:pPr>
            <a:r>
              <a:rPr lang="en-US" altLang="en-US"/>
              <a:t>The </a:t>
            </a:r>
            <a:r>
              <a:rPr lang="en-US" altLang="en-US">
                <a:cs typeface="Arial" charset="0"/>
              </a:rPr>
              <a:t>'</a:t>
            </a:r>
            <a:r>
              <a:rPr lang="en-US" altLang="en-US"/>
              <a:t>little king</a:t>
            </a:r>
            <a:r>
              <a:rPr lang="en-US" altLang="en-US">
                <a:cs typeface="Arial" charset="0"/>
              </a:rPr>
              <a:t>'</a:t>
            </a:r>
            <a:r>
              <a:rPr lang="en-US" altLang="en-US"/>
              <a:t>!</a:t>
            </a:r>
          </a:p>
        </p:txBody>
      </p:sp>
    </p:spTree>
    <p:custDataLst>
      <p:tags r:id="rId1"/>
    </p:custDataLst>
  </p:cSld>
  <p:clrMapOvr>
    <a:masterClrMapping/>
  </p:clrMapOvr>
  <p:transition advTm="9596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additive="base">
                                        <p:cTn id="7" dur="500" fill="hold"/>
                                        <p:tgtEl>
                                          <p:spTgt spid="419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987">
                                            <p:txEl>
                                              <p:pRg st="1" end="1"/>
                                            </p:txEl>
                                          </p:spTgt>
                                        </p:tgtEl>
                                        <p:attrNameLst>
                                          <p:attrName>style.visibility</p:attrName>
                                        </p:attrNameLst>
                                      </p:cBhvr>
                                      <p:to>
                                        <p:strVal val="visible"/>
                                      </p:to>
                                    </p:set>
                                    <p:anim calcmode="lin" valueType="num">
                                      <p:cBhvr additive="base">
                                        <p:cTn id="13" dur="500" fill="hold"/>
                                        <p:tgtEl>
                                          <p:spTgt spid="419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 calcmode="lin" valueType="num">
                                      <p:cBhvr additive="base">
                                        <p:cTn id="19" dur="500" fill="hold"/>
                                        <p:tgtEl>
                                          <p:spTgt spid="419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987">
                                            <p:txEl>
                                              <p:pRg st="3" end="3"/>
                                            </p:txEl>
                                          </p:spTgt>
                                        </p:tgtEl>
                                        <p:attrNameLst>
                                          <p:attrName>style.visibility</p:attrName>
                                        </p:attrNameLst>
                                      </p:cBhvr>
                                      <p:to>
                                        <p:strVal val="visible"/>
                                      </p:to>
                                    </p:set>
                                    <p:anim calcmode="lin" valueType="num">
                                      <p:cBhvr additive="base">
                                        <p:cTn id="25" dur="500" fill="hold"/>
                                        <p:tgtEl>
                                          <p:spTgt spid="419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9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1987">
                                            <p:txEl>
                                              <p:pRg st="4" end="4"/>
                                            </p:txEl>
                                          </p:spTgt>
                                        </p:tgtEl>
                                        <p:attrNameLst>
                                          <p:attrName>style.visibility</p:attrName>
                                        </p:attrNameLst>
                                      </p:cBhvr>
                                      <p:to>
                                        <p:strVal val="visible"/>
                                      </p:to>
                                    </p:set>
                                    <p:anim calcmode="lin" valueType="num">
                                      <p:cBhvr additive="base">
                                        <p:cTn id="31" dur="500" fill="hold"/>
                                        <p:tgtEl>
                                          <p:spTgt spid="419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19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1987">
                                            <p:txEl>
                                              <p:pRg st="5" end="5"/>
                                            </p:txEl>
                                          </p:spTgt>
                                        </p:tgtEl>
                                        <p:attrNameLst>
                                          <p:attrName>style.visibility</p:attrName>
                                        </p:attrNameLst>
                                      </p:cBhvr>
                                      <p:to>
                                        <p:strVal val="visible"/>
                                      </p:to>
                                    </p:set>
                                    <p:anim calcmode="lin" valueType="num">
                                      <p:cBhvr additive="base">
                                        <p:cTn id="37" dur="500" fill="hold"/>
                                        <p:tgtEl>
                                          <p:spTgt spid="4198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198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ctrTitle"/>
          </p:nvPr>
        </p:nvSpPr>
        <p:spPr/>
        <p:txBody>
          <a:bodyPr/>
          <a:lstStyle/>
          <a:p>
            <a:r>
              <a:rPr lang="en-US" altLang="en-US"/>
              <a:t>The Supernatural Part</a:t>
            </a:r>
          </a:p>
        </p:txBody>
      </p:sp>
      <p:sp>
        <p:nvSpPr>
          <p:cNvPr id="43013" name="Rectangle 5"/>
          <p:cNvSpPr>
            <a:spLocks noGrp="1" noChangeArrowheads="1"/>
          </p:cNvSpPr>
          <p:nvPr>
            <p:ph type="subTitle" idx="1"/>
          </p:nvPr>
        </p:nvSpPr>
        <p:spPr/>
        <p:txBody>
          <a:bodyPr/>
          <a:lstStyle/>
          <a:p>
            <a:r>
              <a:rPr lang="en-US" altLang="en-US"/>
              <a:t>A localized light in the sky that guides the Magi</a:t>
            </a:r>
          </a:p>
        </p:txBody>
      </p:sp>
      <p:sp>
        <p:nvSpPr>
          <p:cNvPr id="43014" name="AutoShape 6"/>
          <p:cNvSpPr>
            <a:spLocks noChangeArrowheads="1"/>
          </p:cNvSpPr>
          <p:nvPr/>
        </p:nvSpPr>
        <p:spPr bwMode="auto">
          <a:xfrm>
            <a:off x="7315200" y="609600"/>
            <a:ext cx="685800" cy="990600"/>
          </a:xfrm>
          <a:prstGeom prst="star4">
            <a:avLst>
              <a:gd name="adj" fmla="val 12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1127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anim calcmode="lin" valueType="num">
                                      <p:cBhvr>
                                        <p:cTn id="7" dur="500" fill="hold"/>
                                        <p:tgtEl>
                                          <p:spTgt spid="43012"/>
                                        </p:tgtEl>
                                        <p:attrNameLst>
                                          <p:attrName>ppt_w</p:attrName>
                                        </p:attrNameLst>
                                      </p:cBhvr>
                                      <p:tavLst>
                                        <p:tav tm="0">
                                          <p:val>
                                            <p:fltVal val="0"/>
                                          </p:val>
                                        </p:tav>
                                        <p:tav tm="100000">
                                          <p:val>
                                            <p:strVal val="#ppt_w"/>
                                          </p:val>
                                        </p:tav>
                                      </p:tavLst>
                                    </p:anim>
                                    <p:anim calcmode="lin" valueType="num">
                                      <p:cBhvr>
                                        <p:cTn id="8" dur="500" fill="hold"/>
                                        <p:tgtEl>
                                          <p:spTgt spid="4301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3013">
                                            <p:txEl>
                                              <p:pRg st="0" end="0"/>
                                            </p:txEl>
                                          </p:spTgt>
                                        </p:tgtEl>
                                        <p:attrNameLst>
                                          <p:attrName>style.visibility</p:attrName>
                                        </p:attrNameLst>
                                      </p:cBhvr>
                                      <p:to>
                                        <p:strVal val="visible"/>
                                      </p:to>
                                    </p:set>
                                    <p:anim calcmode="lin" valueType="num">
                                      <p:cBhvr additive="base">
                                        <p:cTn id="13" dur="500" fill="hold"/>
                                        <p:tgtEl>
                                          <p:spTgt spid="430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0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p:bldP spid="4301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Grp="1" noChangeArrowheads="1"/>
          </p:cNvSpPr>
          <p:nvPr>
            <p:ph type="title"/>
          </p:nvPr>
        </p:nvSpPr>
        <p:spPr/>
        <p:txBody>
          <a:bodyPr/>
          <a:lstStyle/>
          <a:p>
            <a:r>
              <a:rPr lang="en-US" altLang="en-US" sz="4000"/>
              <a:t>Problem with purely natural view</a:t>
            </a:r>
          </a:p>
        </p:txBody>
      </p:sp>
      <p:sp>
        <p:nvSpPr>
          <p:cNvPr id="45061" name="Text Box 5"/>
          <p:cNvSpPr txBox="1">
            <a:spLocks noChangeArrowheads="1"/>
          </p:cNvSpPr>
          <p:nvPr/>
        </p:nvSpPr>
        <p:spPr bwMode="auto">
          <a:xfrm>
            <a:off x="990600" y="1905000"/>
            <a:ext cx="7162800" cy="350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a:t>Matt 2:9 (NASU) After hearing the king, they went their way; and the star, which they had seen in the east, </a:t>
            </a:r>
            <a:r>
              <a:rPr lang="en-US" altLang="en-US" sz="3200">
                <a:solidFill>
                  <a:srgbClr val="FFCC00"/>
                </a:solidFill>
              </a:rPr>
              <a:t>went on before them until it came and stood</a:t>
            </a:r>
            <a:r>
              <a:rPr lang="en-US" altLang="en-US" sz="3200"/>
              <a:t> over [the place] where the Child was. </a:t>
            </a:r>
          </a:p>
          <a:p>
            <a:r>
              <a:rPr lang="en-US" altLang="en-US" sz="3200"/>
              <a:t>10 When they saw the star, they rejoiced exceedingly with great joy. </a:t>
            </a:r>
          </a:p>
        </p:txBody>
      </p:sp>
    </p:spTree>
    <p:custDataLst>
      <p:tags r:id="rId1"/>
    </p:custDataLst>
  </p:cSld>
  <p:clrMapOvr>
    <a:masterClrMapping/>
  </p:clrMapOvr>
  <p:transition advTm="1933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5061"/>
                                        </p:tgtEl>
                                        <p:attrNameLst>
                                          <p:attrName>style.visibility</p:attrName>
                                        </p:attrNameLst>
                                      </p:cBhvr>
                                      <p:to>
                                        <p:strVal val="visible"/>
                                      </p:to>
                                    </p:set>
                                    <p:animEffect transition="in" filter="checkerboard(across)">
                                      <p:cBhvr>
                                        <p:cTn id="7" dur="500"/>
                                        <p:tgtEl>
                                          <p:spTgt spid="45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sz="4000"/>
              <a:t>Problem with purely natural view</a:t>
            </a:r>
          </a:p>
        </p:txBody>
      </p:sp>
      <p:sp>
        <p:nvSpPr>
          <p:cNvPr id="47107" name="Rectangle 3"/>
          <p:cNvSpPr>
            <a:spLocks noGrp="1" noChangeArrowheads="1"/>
          </p:cNvSpPr>
          <p:nvPr>
            <p:ph type="body" idx="1"/>
          </p:nvPr>
        </p:nvSpPr>
        <p:spPr/>
        <p:txBody>
          <a:bodyPr/>
          <a:lstStyle/>
          <a:p>
            <a:r>
              <a:rPr lang="en-US" altLang="en-US"/>
              <a:t>Objects at astronomical distances cannot guide someone to explicit places on the earth by mere movement alone.</a:t>
            </a:r>
          </a:p>
          <a:p>
            <a:r>
              <a:rPr lang="en-US" altLang="en-US"/>
              <a:t>Guidance by movement is characteristic of objects that are only a few tens of feet above the ground, like the pillar of cloud and fire in the wilderness.</a:t>
            </a:r>
          </a:p>
        </p:txBody>
      </p:sp>
    </p:spTree>
    <p:custDataLst>
      <p:tags r:id="rId1"/>
    </p:custDataLst>
  </p:cSld>
  <p:clrMapOvr>
    <a:masterClrMapping/>
  </p:clrMapOvr>
  <p:transition advTm="2178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additive="base">
                                        <p:cTn id="7" dur="500" fill="hold"/>
                                        <p:tgtEl>
                                          <p:spTgt spid="471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1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7107">
                                            <p:txEl>
                                              <p:pRg st="1" end="1"/>
                                            </p:txEl>
                                          </p:spTgt>
                                        </p:tgtEl>
                                        <p:attrNameLst>
                                          <p:attrName>style.visibility</p:attrName>
                                        </p:attrNameLst>
                                      </p:cBhvr>
                                      <p:to>
                                        <p:strVal val="visible"/>
                                      </p:to>
                                    </p:set>
                                    <p:anim calcmode="lin" valueType="num">
                                      <p:cBhvr additive="base">
                                        <p:cTn id="13" dur="500" fill="hold"/>
                                        <p:tgtEl>
                                          <p:spTgt spid="471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10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a:t>Martin</a:t>
            </a:r>
            <a:r>
              <a:rPr lang="en-US" altLang="en-US">
                <a:cs typeface="Arial" charset="0"/>
              </a:rPr>
              <a:t>'</a:t>
            </a:r>
            <a:r>
              <a:rPr lang="en-US" altLang="en-US"/>
              <a:t>s Solution</a:t>
            </a:r>
          </a:p>
        </p:txBody>
      </p:sp>
      <p:sp>
        <p:nvSpPr>
          <p:cNvPr id="48131" name="Rectangle 3"/>
          <p:cNvSpPr>
            <a:spLocks noGrp="1" noChangeArrowheads="1"/>
          </p:cNvSpPr>
          <p:nvPr>
            <p:ph type="body" idx="1"/>
          </p:nvPr>
        </p:nvSpPr>
        <p:spPr/>
        <p:txBody>
          <a:bodyPr/>
          <a:lstStyle/>
          <a:p>
            <a:r>
              <a:rPr lang="en-US" altLang="en-US">
                <a:cs typeface="Arial" charset="0"/>
              </a:rPr>
              <a:t>"</a:t>
            </a:r>
            <a:r>
              <a:rPr lang="en-US" altLang="en-US"/>
              <a:t>Stood</a:t>
            </a:r>
            <a:r>
              <a:rPr lang="en-US" altLang="en-US">
                <a:cs typeface="Arial" charset="0"/>
              </a:rPr>
              <a:t>"</a:t>
            </a:r>
            <a:r>
              <a:rPr lang="en-US" altLang="en-US"/>
              <a:t> is used in a technical sense, for Jupiter stopping its W movement and beginning to move E relative to the stars.</a:t>
            </a:r>
          </a:p>
          <a:p>
            <a:r>
              <a:rPr lang="en-US" altLang="en-US"/>
              <a:t>But this is nothing one would notice by watching Jupiter that night, so the Magi</a:t>
            </a:r>
            <a:r>
              <a:rPr lang="en-US" altLang="en-US">
                <a:cs typeface="Arial" charset="0"/>
              </a:rPr>
              <a:t>'</a:t>
            </a:r>
            <a:r>
              <a:rPr lang="en-US" altLang="en-US"/>
              <a:t>s extreme joy is hard to understand.</a:t>
            </a:r>
          </a:p>
        </p:txBody>
      </p:sp>
    </p:spTree>
    <p:custDataLst>
      <p:tags r:id="rId1"/>
    </p:custDataLst>
  </p:cSld>
  <p:clrMapOvr>
    <a:masterClrMapping/>
  </p:clrMapOvr>
  <p:transition advTm="8194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 calcmode="lin" valueType="num">
                                      <p:cBhvr additive="base">
                                        <p:cTn id="7" dur="500" fill="hold"/>
                                        <p:tgtEl>
                                          <p:spTgt spid="481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131">
                                            <p:txEl>
                                              <p:pRg st="1" end="1"/>
                                            </p:txEl>
                                          </p:spTgt>
                                        </p:tgtEl>
                                        <p:attrNameLst>
                                          <p:attrName>style.visibility</p:attrName>
                                        </p:attrNameLst>
                                      </p:cBhvr>
                                      <p:to>
                                        <p:strVal val="visible"/>
                                      </p:to>
                                    </p:set>
                                    <p:anim calcmode="lin" valueType="num">
                                      <p:cBhvr additive="base">
                                        <p:cTn id="13" dur="500" fill="hold"/>
                                        <p:tgtEl>
                                          <p:spTgt spid="481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13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a:t>Maunder</a:t>
            </a:r>
            <a:r>
              <a:rPr lang="en-US" altLang="en-US">
                <a:cs typeface="Arial" charset="0"/>
              </a:rPr>
              <a:t>'</a:t>
            </a:r>
            <a:r>
              <a:rPr lang="en-US" altLang="en-US"/>
              <a:t>s Solution</a:t>
            </a:r>
          </a:p>
        </p:txBody>
      </p:sp>
      <p:sp>
        <p:nvSpPr>
          <p:cNvPr id="49155" name="Rectangle 3"/>
          <p:cNvSpPr>
            <a:spLocks noGrp="1" noChangeArrowheads="1"/>
          </p:cNvSpPr>
          <p:nvPr>
            <p:ph type="body" idx="1"/>
          </p:nvPr>
        </p:nvSpPr>
        <p:spPr/>
        <p:txBody>
          <a:bodyPr/>
          <a:lstStyle/>
          <a:p>
            <a:r>
              <a:rPr lang="en-US" altLang="en-US"/>
              <a:t>See his article </a:t>
            </a:r>
            <a:r>
              <a:rPr lang="en-US" altLang="en-US">
                <a:cs typeface="Arial" charset="0"/>
              </a:rPr>
              <a:t>"</a:t>
            </a:r>
            <a:r>
              <a:rPr lang="en-US" altLang="en-US"/>
              <a:t>Star of the Magi</a:t>
            </a:r>
            <a:r>
              <a:rPr lang="en-US" altLang="en-US">
                <a:cs typeface="Arial" charset="0"/>
              </a:rPr>
              <a:t>"</a:t>
            </a:r>
            <a:r>
              <a:rPr lang="en-US" altLang="en-US"/>
              <a:t> in </a:t>
            </a:r>
            <a:r>
              <a:rPr lang="en-US" altLang="en-US" i="1"/>
              <a:t>ISBE</a:t>
            </a:r>
            <a:r>
              <a:rPr lang="en-US" altLang="en-US"/>
              <a:t>, 1939 edition.</a:t>
            </a:r>
          </a:p>
          <a:p>
            <a:r>
              <a:rPr lang="en-US" altLang="en-US"/>
              <a:t>Legend in Bethlehem that one of the Magi saw the star reflected in the bottom of the well at the inn, so straight overhead.</a:t>
            </a:r>
          </a:p>
          <a:p>
            <a:r>
              <a:rPr lang="en-US" altLang="en-US"/>
              <a:t>Clever, but does not do justice to the account in Matthew.</a:t>
            </a:r>
          </a:p>
        </p:txBody>
      </p:sp>
    </p:spTree>
    <p:custDataLst>
      <p:tags r:id="rId1"/>
    </p:custDataLst>
  </p:cSld>
  <p:clrMapOvr>
    <a:masterClrMapping/>
  </p:clrMapOvr>
  <p:transition advTm="6608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9155">
                                            <p:txEl>
                                              <p:pRg st="1" end="1"/>
                                            </p:txEl>
                                          </p:spTgt>
                                        </p:tgtEl>
                                        <p:attrNameLst>
                                          <p:attrName>style.visibility</p:attrName>
                                        </p:attrNameLst>
                                      </p:cBhvr>
                                      <p:to>
                                        <p:strVal val="visible"/>
                                      </p:to>
                                    </p:set>
                                    <p:anim calcmode="lin" valueType="num">
                                      <p:cBhvr additive="base">
                                        <p:cTn id="13" dur="500" fill="hold"/>
                                        <p:tgtEl>
                                          <p:spTgt spid="491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91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9155">
                                            <p:txEl>
                                              <p:pRg st="2" end="2"/>
                                            </p:txEl>
                                          </p:spTgt>
                                        </p:tgtEl>
                                        <p:attrNameLst>
                                          <p:attrName>style.visibility</p:attrName>
                                        </p:attrNameLst>
                                      </p:cBhvr>
                                      <p:to>
                                        <p:strVal val="visible"/>
                                      </p:to>
                                    </p:set>
                                    <p:anim calcmode="lin" valueType="num">
                                      <p:cBhvr additive="base">
                                        <p:cTn id="19" dur="500" fill="hold"/>
                                        <p:tgtEl>
                                          <p:spTgt spid="491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915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a:t>Was It a Hybrid?</a:t>
            </a:r>
          </a:p>
        </p:txBody>
      </p:sp>
      <p:sp>
        <p:nvSpPr>
          <p:cNvPr id="9219" name="Rectangle 3"/>
          <p:cNvSpPr>
            <a:spLocks noGrp="1" noChangeArrowheads="1"/>
          </p:cNvSpPr>
          <p:nvPr>
            <p:ph type="body" idx="1"/>
          </p:nvPr>
        </p:nvSpPr>
        <p:spPr>
          <a:xfrm>
            <a:off x="457200" y="1600200"/>
            <a:ext cx="8534400" cy="4495800"/>
          </a:xfrm>
        </p:spPr>
        <p:txBody>
          <a:bodyPr/>
          <a:lstStyle/>
          <a:p>
            <a:r>
              <a:rPr lang="en-US" altLang="en-US"/>
              <a:t>Here we will propose a hybrid model:</a:t>
            </a:r>
          </a:p>
          <a:p>
            <a:pPr lvl="1"/>
            <a:r>
              <a:rPr lang="en-US" altLang="en-US"/>
              <a:t>Part natural</a:t>
            </a:r>
          </a:p>
          <a:p>
            <a:pPr lvl="1"/>
            <a:r>
              <a:rPr lang="en-US" altLang="en-US"/>
              <a:t>Part supernatural</a:t>
            </a:r>
          </a:p>
          <a:p>
            <a:r>
              <a:rPr lang="en-US" altLang="en-US"/>
              <a:t>We suggest a model that leaves us something to investigate 2000 years later …</a:t>
            </a:r>
          </a:p>
          <a:p>
            <a:r>
              <a:rPr lang="en-US" altLang="en-US"/>
              <a:t>… and also fits a straight-forward reading of Matthew</a:t>
            </a:r>
            <a:r>
              <a:rPr lang="en-US" altLang="en-US">
                <a:cs typeface="Arial" charset="0"/>
              </a:rPr>
              <a:t>'</a:t>
            </a:r>
            <a:r>
              <a:rPr lang="en-US" altLang="en-US"/>
              <a:t>s account.</a:t>
            </a:r>
          </a:p>
        </p:txBody>
      </p:sp>
    </p:spTree>
    <p:custDataLst>
      <p:tags r:id="rId1"/>
    </p:custDataLst>
  </p:cSld>
  <p:clrMapOvr>
    <a:masterClrMapping/>
  </p:clrMapOvr>
  <p:transition advTm="2322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additive="base">
                                        <p:cTn id="13" dur="500" fill="hold"/>
                                        <p:tgtEl>
                                          <p:spTgt spid="92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2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anim calcmode="lin" valueType="num">
                                      <p:cBhvr additive="base">
                                        <p:cTn id="19" dur="500" fill="hold"/>
                                        <p:tgtEl>
                                          <p:spTgt spid="92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219">
                                            <p:txEl>
                                              <p:pRg st="3" end="3"/>
                                            </p:txEl>
                                          </p:spTgt>
                                        </p:tgtEl>
                                        <p:attrNameLst>
                                          <p:attrName>style.visibility</p:attrName>
                                        </p:attrNameLst>
                                      </p:cBhvr>
                                      <p:to>
                                        <p:strVal val="visible"/>
                                      </p:to>
                                    </p:set>
                                    <p:anim calcmode="lin" valueType="num">
                                      <p:cBhvr additive="base">
                                        <p:cTn id="25" dur="500" fill="hold"/>
                                        <p:tgtEl>
                                          <p:spTgt spid="921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2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219">
                                            <p:txEl>
                                              <p:pRg st="4" end="4"/>
                                            </p:txEl>
                                          </p:spTgt>
                                        </p:tgtEl>
                                        <p:attrNameLst>
                                          <p:attrName>style.visibility</p:attrName>
                                        </p:attrNameLst>
                                      </p:cBhvr>
                                      <p:to>
                                        <p:strVal val="visible"/>
                                      </p:to>
                                    </p:set>
                                    <p:anim calcmode="lin" valueType="num">
                                      <p:cBhvr additive="base">
                                        <p:cTn id="31" dur="500" fill="hold"/>
                                        <p:tgtEl>
                                          <p:spTgt spid="921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21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ltLang="en-US"/>
              <a:t>The Magi</a:t>
            </a:r>
            <a:r>
              <a:rPr lang="en-US" altLang="en-US">
                <a:cs typeface="Arial" charset="0"/>
              </a:rPr>
              <a:t>'</a:t>
            </a:r>
            <a:r>
              <a:rPr lang="en-US" altLang="en-US"/>
              <a:t>s Reaction</a:t>
            </a:r>
          </a:p>
        </p:txBody>
      </p:sp>
      <p:sp>
        <p:nvSpPr>
          <p:cNvPr id="77827" name="Text Box 3"/>
          <p:cNvSpPr txBox="1">
            <a:spLocks noChangeArrowheads="1"/>
          </p:cNvSpPr>
          <p:nvPr/>
        </p:nvSpPr>
        <p:spPr bwMode="auto">
          <a:xfrm>
            <a:off x="990600" y="1905000"/>
            <a:ext cx="7162800" cy="350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a:t>Matt 2:9 (NASU) After hearing the king, they went their way; and the star, which they had seen in the east, went on before them until it came and stood over [the place] where the Child was. </a:t>
            </a:r>
          </a:p>
          <a:p>
            <a:r>
              <a:rPr lang="en-US" altLang="en-US" sz="3200"/>
              <a:t>10 </a:t>
            </a:r>
            <a:r>
              <a:rPr lang="en-US" altLang="en-US" sz="3200">
                <a:solidFill>
                  <a:srgbClr val="FFCC00"/>
                </a:solidFill>
              </a:rPr>
              <a:t>When they saw the star, they rejoiced exceedingly with great joy</a:t>
            </a:r>
            <a:r>
              <a:rPr lang="en-US" altLang="en-US" sz="3200"/>
              <a:t>. </a:t>
            </a:r>
          </a:p>
        </p:txBody>
      </p:sp>
    </p:spTree>
    <p:custDataLst>
      <p:tags r:id="rId1"/>
    </p:custDataLst>
  </p:cSld>
  <p:clrMapOvr>
    <a:masterClrMapping/>
  </p:clrMapOvr>
  <p:transition advTm="4076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7827"/>
                                        </p:tgtEl>
                                        <p:attrNameLst>
                                          <p:attrName>style.visibility</p:attrName>
                                        </p:attrNameLst>
                                      </p:cBhvr>
                                      <p:to>
                                        <p:strVal val="visible"/>
                                      </p:to>
                                    </p:set>
                                    <p:animEffect transition="in" filter="checkerboard(across)">
                                      <p:cBhvr>
                                        <p:cTn id="7" dur="500"/>
                                        <p:tgtEl>
                                          <p:spTgt spid="77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a:t>Supernatural Solution</a:t>
            </a:r>
          </a:p>
        </p:txBody>
      </p:sp>
      <p:sp>
        <p:nvSpPr>
          <p:cNvPr id="50179" name="Rectangle 3"/>
          <p:cNvSpPr>
            <a:spLocks noGrp="1" noChangeArrowheads="1"/>
          </p:cNvSpPr>
          <p:nvPr>
            <p:ph type="body" idx="1"/>
          </p:nvPr>
        </p:nvSpPr>
        <p:spPr/>
        <p:txBody>
          <a:bodyPr/>
          <a:lstStyle/>
          <a:p>
            <a:r>
              <a:rPr lang="en-US" altLang="en-US"/>
              <a:t>Supernatural models handle this problem quite easily.</a:t>
            </a:r>
          </a:p>
          <a:p>
            <a:r>
              <a:rPr lang="en-US" altLang="en-US"/>
              <a:t>An object only some tens of feet above the ground can move and guide as pictured in Matthew.</a:t>
            </a:r>
          </a:p>
          <a:p>
            <a:r>
              <a:rPr lang="en-US" altLang="en-US"/>
              <a:t>The terminology used in the LXX for Israel</a:t>
            </a:r>
            <a:r>
              <a:rPr lang="en-US" altLang="en-US">
                <a:cs typeface="Arial" charset="0"/>
              </a:rPr>
              <a:t>'</a:t>
            </a:r>
            <a:r>
              <a:rPr lang="en-US" altLang="en-US"/>
              <a:t>s guidance by the pillar of fire and cloud in the wilderness is quite similar.</a:t>
            </a:r>
          </a:p>
        </p:txBody>
      </p:sp>
    </p:spTree>
    <p:custDataLst>
      <p:tags r:id="rId1"/>
    </p:custDataLst>
  </p:cSld>
  <p:clrMapOvr>
    <a:masterClrMapping/>
  </p:clrMapOvr>
  <p:transition advTm="2878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179">
                                            <p:txEl>
                                              <p:pRg st="1" end="1"/>
                                            </p:txEl>
                                          </p:spTgt>
                                        </p:tgtEl>
                                        <p:attrNameLst>
                                          <p:attrName>style.visibility</p:attrName>
                                        </p:attrNameLst>
                                      </p:cBhvr>
                                      <p:to>
                                        <p:strVal val="visible"/>
                                      </p:to>
                                    </p:set>
                                    <p:anim calcmode="lin" valueType="num">
                                      <p:cBhvr additive="base">
                                        <p:cTn id="13" dur="500" fill="hold"/>
                                        <p:tgtEl>
                                          <p:spTgt spid="501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01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0179">
                                            <p:txEl>
                                              <p:pRg st="2" end="2"/>
                                            </p:txEl>
                                          </p:spTgt>
                                        </p:tgtEl>
                                        <p:attrNameLst>
                                          <p:attrName>style.visibility</p:attrName>
                                        </p:attrNameLst>
                                      </p:cBhvr>
                                      <p:to>
                                        <p:strVal val="visible"/>
                                      </p:to>
                                    </p:set>
                                    <p:anim calcmode="lin" valueType="num">
                                      <p:cBhvr additive="base">
                                        <p:cTn id="19" dur="500" fill="hold"/>
                                        <p:tgtEl>
                                          <p:spTgt spid="501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017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a:t>The Dilemma</a:t>
            </a:r>
          </a:p>
        </p:txBody>
      </p:sp>
      <p:sp>
        <p:nvSpPr>
          <p:cNvPr id="51203" name="Rectangle 3"/>
          <p:cNvSpPr>
            <a:spLocks noGrp="1" noChangeArrowheads="1"/>
          </p:cNvSpPr>
          <p:nvPr>
            <p:ph type="body" idx="1"/>
          </p:nvPr>
        </p:nvSpPr>
        <p:spPr/>
        <p:txBody>
          <a:bodyPr/>
          <a:lstStyle/>
          <a:p>
            <a:r>
              <a:rPr lang="en-US" altLang="en-US"/>
              <a:t>The purely natural explanation gives a strong apologetic but doesn</a:t>
            </a:r>
            <a:r>
              <a:rPr lang="en-US" altLang="en-US">
                <a:cs typeface="Arial" charset="0"/>
              </a:rPr>
              <a:t>'</a:t>
            </a:r>
            <a:r>
              <a:rPr lang="en-US" altLang="en-US"/>
              <a:t>t handle the guidance.</a:t>
            </a:r>
          </a:p>
          <a:p>
            <a:r>
              <a:rPr lang="en-US" altLang="en-US"/>
              <a:t>The purely supernatural explanation provides the guidance but the conjunctions are just a fluke, however strange or rare.</a:t>
            </a:r>
          </a:p>
          <a:p>
            <a:r>
              <a:rPr lang="en-US" altLang="en-US"/>
              <a:t>A hybrid seems the best alternative.</a:t>
            </a:r>
          </a:p>
        </p:txBody>
      </p:sp>
    </p:spTree>
    <p:custDataLst>
      <p:tags r:id="rId1"/>
    </p:custDataLst>
  </p:cSld>
  <p:clrMapOvr>
    <a:masterClrMapping/>
  </p:clrMapOvr>
  <p:transition advTm="381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additive="base">
                                        <p:cTn id="7" dur="500" fill="hold"/>
                                        <p:tgtEl>
                                          <p:spTgt spid="512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03">
                                            <p:txEl>
                                              <p:pRg st="1" end="1"/>
                                            </p:txEl>
                                          </p:spTgt>
                                        </p:tgtEl>
                                        <p:attrNameLst>
                                          <p:attrName>style.visibility</p:attrName>
                                        </p:attrNameLst>
                                      </p:cBhvr>
                                      <p:to>
                                        <p:strVal val="visible"/>
                                      </p:to>
                                    </p:set>
                                    <p:anim calcmode="lin" valueType="num">
                                      <p:cBhvr additive="base">
                                        <p:cTn id="13" dur="500" fill="hold"/>
                                        <p:tgtEl>
                                          <p:spTgt spid="512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03">
                                            <p:txEl>
                                              <p:pRg st="2" end="2"/>
                                            </p:txEl>
                                          </p:spTgt>
                                        </p:tgtEl>
                                        <p:attrNameLst>
                                          <p:attrName>style.visibility</p:attrName>
                                        </p:attrNameLst>
                                      </p:cBhvr>
                                      <p:to>
                                        <p:strVal val="visible"/>
                                      </p:to>
                                    </p:set>
                                    <p:anim calcmode="lin" valueType="num">
                                      <p:cBhvr additive="base">
                                        <p:cTn id="19" dur="500" fill="hold"/>
                                        <p:tgtEl>
                                          <p:spTgt spid="512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0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a:t>My Proposal</a:t>
            </a:r>
          </a:p>
        </p:txBody>
      </p:sp>
      <p:sp>
        <p:nvSpPr>
          <p:cNvPr id="52227" name="Rectangle 3"/>
          <p:cNvSpPr>
            <a:spLocks noGrp="1" noChangeArrowheads="1"/>
          </p:cNvSpPr>
          <p:nvPr>
            <p:ph type="body" idx="1"/>
          </p:nvPr>
        </p:nvSpPr>
        <p:spPr/>
        <p:txBody>
          <a:bodyPr/>
          <a:lstStyle/>
          <a:p>
            <a:r>
              <a:rPr lang="en-US" altLang="en-US"/>
              <a:t>Matt 2:9-10 identifies the guiding star with the star they saw in the East.</a:t>
            </a:r>
          </a:p>
          <a:p>
            <a:r>
              <a:rPr lang="en-US" altLang="en-US"/>
              <a:t>If they arrive in Jerusalem around 28 August, 2 BC, then the cluster of planets will set with the Sun (actually, just ahead of the Sun).</a:t>
            </a:r>
          </a:p>
        </p:txBody>
      </p:sp>
    </p:spTree>
    <p:custDataLst>
      <p:tags r:id="rId1"/>
    </p:custDataLst>
  </p:cSld>
  <p:clrMapOvr>
    <a:masterClrMapping/>
  </p:clrMapOvr>
  <p:transition advTm="2053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additive="base">
                                        <p:cTn id="7" dur="500" fill="hold"/>
                                        <p:tgtEl>
                                          <p:spTgt spid="522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2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227">
                                            <p:txEl>
                                              <p:pRg st="1" end="1"/>
                                            </p:txEl>
                                          </p:spTgt>
                                        </p:tgtEl>
                                        <p:attrNameLst>
                                          <p:attrName>style.visibility</p:attrName>
                                        </p:attrNameLst>
                                      </p:cBhvr>
                                      <p:to>
                                        <p:strVal val="visible"/>
                                      </p:to>
                                    </p:set>
                                    <p:anim calcmode="lin" valueType="num">
                                      <p:cBhvr additive="base">
                                        <p:cTn id="13" dur="500" fill="hold"/>
                                        <p:tgtEl>
                                          <p:spTgt spid="522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22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en-US"/>
              <a:t>My Proposal</a:t>
            </a:r>
          </a:p>
        </p:txBody>
      </p:sp>
      <p:sp>
        <p:nvSpPr>
          <p:cNvPr id="53251" name="Rectangle 3"/>
          <p:cNvSpPr>
            <a:spLocks noGrp="1" noChangeArrowheads="1"/>
          </p:cNvSpPr>
          <p:nvPr>
            <p:ph type="body" idx="1"/>
          </p:nvPr>
        </p:nvSpPr>
        <p:spPr/>
        <p:txBody>
          <a:bodyPr/>
          <a:lstStyle/>
          <a:p>
            <a:r>
              <a:rPr lang="en-US" altLang="en-US"/>
              <a:t>Suppose the Magi see a supernatural light about the size, brightness, &amp; color of the 17 June conjunction.</a:t>
            </a:r>
          </a:p>
          <a:p>
            <a:r>
              <a:rPr lang="en-US" altLang="en-US"/>
              <a:t>It rises from the W where the Sun has just set and comes toward them till low overhead.</a:t>
            </a:r>
          </a:p>
          <a:p>
            <a:r>
              <a:rPr lang="en-US" altLang="en-US"/>
              <a:t>Then it turns S and guides them to the house where Joseph, Mary &amp; Jesus are.</a:t>
            </a:r>
          </a:p>
        </p:txBody>
      </p:sp>
    </p:spTree>
    <p:custDataLst>
      <p:tags r:id="rId1"/>
    </p:custDataLst>
  </p:cSld>
  <p:clrMapOvr>
    <a:masterClrMapping/>
  </p:clrMapOvr>
  <p:transition advTm="2422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 calcmode="lin" valueType="num">
                                      <p:cBhvr additive="base">
                                        <p:cTn id="7" dur="500" fill="hold"/>
                                        <p:tgtEl>
                                          <p:spTgt spid="532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32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51">
                                            <p:txEl>
                                              <p:pRg st="1" end="1"/>
                                            </p:txEl>
                                          </p:spTgt>
                                        </p:tgtEl>
                                        <p:attrNameLst>
                                          <p:attrName>style.visibility</p:attrName>
                                        </p:attrNameLst>
                                      </p:cBhvr>
                                      <p:to>
                                        <p:strVal val="visible"/>
                                      </p:to>
                                    </p:set>
                                    <p:anim calcmode="lin" valueType="num">
                                      <p:cBhvr additive="base">
                                        <p:cTn id="13" dur="500" fill="hold"/>
                                        <p:tgtEl>
                                          <p:spTgt spid="532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32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3251">
                                            <p:txEl>
                                              <p:pRg st="2" end="2"/>
                                            </p:txEl>
                                          </p:spTgt>
                                        </p:tgtEl>
                                        <p:attrNameLst>
                                          <p:attrName>style.visibility</p:attrName>
                                        </p:attrNameLst>
                                      </p:cBhvr>
                                      <p:to>
                                        <p:strVal val="visible"/>
                                      </p:to>
                                    </p:set>
                                    <p:anim calcmode="lin" valueType="num">
                                      <p:cBhvr additive="base">
                                        <p:cTn id="19" dur="500" fill="hold"/>
                                        <p:tgtEl>
                                          <p:spTgt spid="532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325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noChangeArrowheads="1"/>
          </p:cNvSpPr>
          <p:nvPr>
            <p:ph type="title"/>
          </p:nvPr>
        </p:nvSpPr>
        <p:spPr/>
        <p:txBody>
          <a:bodyPr/>
          <a:lstStyle/>
          <a:p>
            <a:r>
              <a:rPr lang="en-US" altLang="en-US"/>
              <a:t>My Proposal</a:t>
            </a:r>
          </a:p>
        </p:txBody>
      </p:sp>
      <p:sp>
        <p:nvSpPr>
          <p:cNvPr id="71685" name="Line 5"/>
          <p:cNvSpPr>
            <a:spLocks noChangeShapeType="1"/>
          </p:cNvSpPr>
          <p:nvPr/>
        </p:nvSpPr>
        <p:spPr bwMode="auto">
          <a:xfrm flipH="1" flipV="1">
            <a:off x="3810000" y="2667000"/>
            <a:ext cx="5181600" cy="3581400"/>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86" name="Line 6"/>
          <p:cNvSpPr>
            <a:spLocks noChangeShapeType="1"/>
          </p:cNvSpPr>
          <p:nvPr/>
        </p:nvSpPr>
        <p:spPr bwMode="auto">
          <a:xfrm flipH="1">
            <a:off x="1981200" y="2667000"/>
            <a:ext cx="1828800" cy="2438400"/>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87" name="AutoShape 7"/>
          <p:cNvSpPr>
            <a:spLocks noChangeArrowheads="1"/>
          </p:cNvSpPr>
          <p:nvPr/>
        </p:nvSpPr>
        <p:spPr bwMode="auto">
          <a:xfrm>
            <a:off x="3429000" y="2209800"/>
            <a:ext cx="685800" cy="990600"/>
          </a:xfrm>
          <a:prstGeom prst="star4">
            <a:avLst>
              <a:gd name="adj" fmla="val 12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8" name="AutoShape 8"/>
          <p:cNvSpPr>
            <a:spLocks noChangeArrowheads="1"/>
          </p:cNvSpPr>
          <p:nvPr/>
        </p:nvSpPr>
        <p:spPr bwMode="auto">
          <a:xfrm>
            <a:off x="1600200" y="4572000"/>
            <a:ext cx="685800" cy="990600"/>
          </a:xfrm>
          <a:prstGeom prst="star4">
            <a:avLst>
              <a:gd name="adj" fmla="val 12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1427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1685"/>
                                        </p:tgtEl>
                                        <p:attrNameLst>
                                          <p:attrName>style.visibility</p:attrName>
                                        </p:attrNameLst>
                                      </p:cBhvr>
                                      <p:to>
                                        <p:strVal val="visible"/>
                                      </p:to>
                                    </p:set>
                                    <p:animEffect transition="in" filter="wipe(down)">
                                      <p:cBhvr>
                                        <p:cTn id="7" dur="2000"/>
                                        <p:tgtEl>
                                          <p:spTgt spid="71685"/>
                                        </p:tgtEl>
                                      </p:cBhvr>
                                    </p:animEffect>
                                  </p:childTnLst>
                                </p:cTn>
                              </p:par>
                            </p:childTnLst>
                          </p:cTn>
                        </p:par>
                        <p:par>
                          <p:cTn id="8" fill="hold" nodeType="afterGroup">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7168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1687"/>
                                        </p:tgtEl>
                                        <p:attrNameLst>
                                          <p:attrName>style.visibility</p:attrName>
                                        </p:attrNameLst>
                                      </p:cBhvr>
                                      <p:to>
                                        <p:strVal val="hidden"/>
                                      </p:to>
                                    </p:set>
                                  </p:childTnLst>
                                </p:cTn>
                              </p:par>
                              <p:par>
                                <p:cTn id="15" presetID="22" presetClass="entr" presetSubtype="1" fill="hold" grpId="0" nodeType="withEffect">
                                  <p:stCondLst>
                                    <p:cond delay="0"/>
                                  </p:stCondLst>
                                  <p:childTnLst>
                                    <p:set>
                                      <p:cBhvr>
                                        <p:cTn id="16" dur="1" fill="hold">
                                          <p:stCondLst>
                                            <p:cond delay="0"/>
                                          </p:stCondLst>
                                        </p:cTn>
                                        <p:tgtEl>
                                          <p:spTgt spid="71686"/>
                                        </p:tgtEl>
                                        <p:attrNameLst>
                                          <p:attrName>style.visibility</p:attrName>
                                        </p:attrNameLst>
                                      </p:cBhvr>
                                      <p:to>
                                        <p:strVal val="visible"/>
                                      </p:to>
                                    </p:set>
                                    <p:animEffect transition="in" filter="wipe(up)">
                                      <p:cBhvr>
                                        <p:cTn id="17" dur="5000"/>
                                        <p:tgtEl>
                                          <p:spTgt spid="71686"/>
                                        </p:tgtEl>
                                      </p:cBhvr>
                                    </p:animEffect>
                                  </p:childTnLst>
                                </p:cTn>
                              </p:par>
                            </p:childTnLst>
                          </p:cTn>
                        </p:par>
                        <p:par>
                          <p:cTn id="18" fill="hold" nodeType="afterGroup">
                            <p:stCondLst>
                              <p:cond delay="5000"/>
                            </p:stCondLst>
                            <p:childTnLst>
                              <p:par>
                                <p:cTn id="19" presetID="1" presetClass="entr" presetSubtype="0" fill="hold" grpId="0" nodeType="afterEffect">
                                  <p:stCondLst>
                                    <p:cond delay="0"/>
                                  </p:stCondLst>
                                  <p:childTnLst>
                                    <p:set>
                                      <p:cBhvr>
                                        <p:cTn id="20" dur="1" fill="hold">
                                          <p:stCondLst>
                                            <p:cond delay="0"/>
                                          </p:stCondLst>
                                        </p:cTn>
                                        <p:tgtEl>
                                          <p:spTgt spid="716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animBg="1"/>
      <p:bldP spid="71686" grpId="0" animBg="1"/>
      <p:bldP spid="71687" grpId="0" animBg="1"/>
      <p:bldP spid="71687" grpId="1" animBg="1"/>
      <p:bldP spid="7168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My Proposal</a:t>
            </a:r>
          </a:p>
        </p:txBody>
      </p:sp>
      <p:sp>
        <p:nvSpPr>
          <p:cNvPr id="68611" name="Rectangle 3"/>
          <p:cNvSpPr>
            <a:spLocks noGrp="1" noChangeArrowheads="1"/>
          </p:cNvSpPr>
          <p:nvPr>
            <p:ph type="body" idx="1"/>
          </p:nvPr>
        </p:nvSpPr>
        <p:spPr/>
        <p:txBody>
          <a:bodyPr/>
          <a:lstStyle/>
          <a:p>
            <a:r>
              <a:rPr lang="en-US" altLang="en-US"/>
              <a:t>Though speculative (and not likely to be testable in this life), it handles both the biblical text and the astronomical data fairly.</a:t>
            </a:r>
          </a:p>
          <a:p>
            <a:r>
              <a:rPr lang="en-US" altLang="en-US"/>
              <a:t>It fits a theme of Matthew here, that of Jesus</a:t>
            </a:r>
            <a:r>
              <a:rPr lang="en-US" altLang="en-US">
                <a:cs typeface="Arial" charset="0"/>
              </a:rPr>
              <a:t>'</a:t>
            </a:r>
            <a:r>
              <a:rPr lang="en-US" altLang="en-US"/>
              <a:t> birth drawing outsiders to come and worship him.  Maybe it still does!</a:t>
            </a:r>
          </a:p>
        </p:txBody>
      </p:sp>
    </p:spTree>
    <p:custDataLst>
      <p:tags r:id="rId1"/>
    </p:custDataLst>
  </p:cSld>
  <p:clrMapOvr>
    <a:masterClrMapping/>
  </p:clrMapOvr>
  <p:transition advTm="4189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 calcmode="lin" valueType="num">
                                      <p:cBhvr additive="base">
                                        <p:cTn id="7" dur="500" fill="hold"/>
                                        <p:tgtEl>
                                          <p:spTgt spid="686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86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8611">
                                            <p:txEl>
                                              <p:pRg st="1" end="1"/>
                                            </p:txEl>
                                          </p:spTgt>
                                        </p:tgtEl>
                                        <p:attrNameLst>
                                          <p:attrName>style.visibility</p:attrName>
                                        </p:attrNameLst>
                                      </p:cBhvr>
                                      <p:to>
                                        <p:strVal val="visible"/>
                                      </p:to>
                                    </p:set>
                                    <p:anim calcmode="lin" valueType="num">
                                      <p:cBhvr additive="base">
                                        <p:cTn id="13" dur="500" fill="hold"/>
                                        <p:tgtEl>
                                          <p:spTgt spid="686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86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4"/>
          <p:cNvSpPr>
            <a:spLocks noGrp="1" noChangeArrowheads="1"/>
          </p:cNvSpPr>
          <p:nvPr>
            <p:ph type="ctrTitle"/>
          </p:nvPr>
        </p:nvSpPr>
        <p:spPr/>
        <p:txBody>
          <a:bodyPr/>
          <a:lstStyle/>
          <a:p>
            <a:r>
              <a:rPr lang="en-US" altLang="en-US"/>
              <a:t>The Star of Bethlehem</a:t>
            </a:r>
          </a:p>
        </p:txBody>
      </p:sp>
      <p:sp>
        <p:nvSpPr>
          <p:cNvPr id="54277" name="Rectangle 5"/>
          <p:cNvSpPr>
            <a:spLocks noGrp="1" noChangeArrowheads="1"/>
          </p:cNvSpPr>
          <p:nvPr>
            <p:ph type="subTitle" idx="1"/>
          </p:nvPr>
        </p:nvSpPr>
        <p:spPr/>
        <p:txBody>
          <a:bodyPr/>
          <a:lstStyle/>
          <a:p>
            <a:r>
              <a:rPr lang="en-US" altLang="en-US"/>
              <a:t>A Testimony to the Nations </a:t>
            </a:r>
          </a:p>
          <a:p>
            <a:r>
              <a:rPr lang="en-US" altLang="en-US"/>
              <a:t>and to the Ages</a:t>
            </a:r>
          </a:p>
        </p:txBody>
      </p:sp>
      <p:sp>
        <p:nvSpPr>
          <p:cNvPr id="54278" name="AutoShape 6"/>
          <p:cNvSpPr>
            <a:spLocks noChangeArrowheads="1"/>
          </p:cNvSpPr>
          <p:nvPr/>
        </p:nvSpPr>
        <p:spPr bwMode="auto">
          <a:xfrm>
            <a:off x="7315200" y="609600"/>
            <a:ext cx="685800" cy="990600"/>
          </a:xfrm>
          <a:prstGeom prst="star4">
            <a:avLst>
              <a:gd name="adj" fmla="val 12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3697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4276"/>
                                        </p:tgtEl>
                                        <p:attrNameLst>
                                          <p:attrName>style.visibility</p:attrName>
                                        </p:attrNameLst>
                                      </p:cBhvr>
                                      <p:to>
                                        <p:strVal val="visible"/>
                                      </p:to>
                                    </p:set>
                                    <p:anim calcmode="lin" valueType="num">
                                      <p:cBhvr>
                                        <p:cTn id="7" dur="500" fill="hold"/>
                                        <p:tgtEl>
                                          <p:spTgt spid="54276"/>
                                        </p:tgtEl>
                                        <p:attrNameLst>
                                          <p:attrName>ppt_w</p:attrName>
                                        </p:attrNameLst>
                                      </p:cBhvr>
                                      <p:tavLst>
                                        <p:tav tm="0">
                                          <p:val>
                                            <p:fltVal val="0"/>
                                          </p:val>
                                        </p:tav>
                                        <p:tav tm="100000">
                                          <p:val>
                                            <p:strVal val="#ppt_w"/>
                                          </p:val>
                                        </p:tav>
                                      </p:tavLst>
                                    </p:anim>
                                    <p:anim calcmode="lin" valueType="num">
                                      <p:cBhvr>
                                        <p:cTn id="8" dur="500" fill="hold"/>
                                        <p:tgtEl>
                                          <p:spTgt spid="5427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4277">
                                            <p:txEl>
                                              <p:pRg st="0" end="0"/>
                                            </p:txEl>
                                          </p:spTgt>
                                        </p:tgtEl>
                                        <p:attrNameLst>
                                          <p:attrName>style.visibility</p:attrName>
                                        </p:attrNameLst>
                                      </p:cBhvr>
                                      <p:to>
                                        <p:strVal val="visible"/>
                                      </p:to>
                                    </p:set>
                                    <p:anim calcmode="lin" valueType="num">
                                      <p:cBhvr additive="base">
                                        <p:cTn id="13" dur="500" fill="hold"/>
                                        <p:tgtEl>
                                          <p:spTgt spid="5427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427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4277">
                                            <p:txEl>
                                              <p:pRg st="1" end="1"/>
                                            </p:txEl>
                                          </p:spTgt>
                                        </p:tgtEl>
                                        <p:attrNameLst>
                                          <p:attrName>style.visibility</p:attrName>
                                        </p:attrNameLst>
                                      </p:cBhvr>
                                      <p:to>
                                        <p:strVal val="visible"/>
                                      </p:to>
                                    </p:set>
                                    <p:anim calcmode="lin" valueType="num">
                                      <p:cBhvr additive="base">
                                        <p:cTn id="19" dur="500" fill="hold"/>
                                        <p:tgtEl>
                                          <p:spTgt spid="5427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427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p:bldP spid="5427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a:t>What Sort of Hybrid?</a:t>
            </a:r>
          </a:p>
        </p:txBody>
      </p:sp>
      <p:sp>
        <p:nvSpPr>
          <p:cNvPr id="10243" name="Rectangle 3"/>
          <p:cNvSpPr>
            <a:spLocks noGrp="1" noChangeArrowheads="1"/>
          </p:cNvSpPr>
          <p:nvPr>
            <p:ph type="body" idx="1"/>
          </p:nvPr>
        </p:nvSpPr>
        <p:spPr>
          <a:xfrm>
            <a:off x="457200" y="1600200"/>
            <a:ext cx="8229600" cy="4038600"/>
          </a:xfrm>
        </p:spPr>
        <p:txBody>
          <a:bodyPr/>
          <a:lstStyle/>
          <a:p>
            <a:r>
              <a:rPr lang="en-US" altLang="en-US"/>
              <a:t>We propose a modification of Ernest Martin</a:t>
            </a:r>
            <a:r>
              <a:rPr lang="en-US" altLang="en-US">
                <a:cs typeface="Arial" charset="0"/>
              </a:rPr>
              <a:t>'</a:t>
            </a:r>
            <a:r>
              <a:rPr lang="en-US" altLang="en-US"/>
              <a:t>s interpretation:  a series of planetary &amp; stellar conjunctions …</a:t>
            </a:r>
          </a:p>
          <a:p>
            <a:r>
              <a:rPr lang="en-US" altLang="en-US"/>
              <a:t>… to which we add a localized bright object which would have been seen by the Magi as the </a:t>
            </a:r>
            <a:r>
              <a:rPr lang="en-US" altLang="en-US">
                <a:cs typeface="Arial" charset="0"/>
              </a:rPr>
              <a:t>'</a:t>
            </a:r>
            <a:r>
              <a:rPr lang="en-US" altLang="en-US"/>
              <a:t>same</a:t>
            </a:r>
            <a:r>
              <a:rPr lang="en-US" altLang="en-US">
                <a:cs typeface="Arial" charset="0"/>
              </a:rPr>
              <a:t>'</a:t>
            </a:r>
            <a:r>
              <a:rPr lang="en-US" altLang="en-US"/>
              <a:t> star, and which leads them to where the baby Jesus is.</a:t>
            </a:r>
          </a:p>
        </p:txBody>
      </p:sp>
    </p:spTree>
    <p:custDataLst>
      <p:tags r:id="rId1"/>
    </p:custDataLst>
  </p:cSld>
  <p:clrMapOvr>
    <a:masterClrMapping/>
  </p:clrMapOvr>
  <p:transition advTm="3241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anim calcmode="lin" valueType="num">
                                      <p:cBhvr additive="base">
                                        <p:cTn id="13"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ChangeArrowheads="1"/>
          </p:cNvSpPr>
          <p:nvPr>
            <p:ph type="ctrTitle"/>
          </p:nvPr>
        </p:nvSpPr>
        <p:spPr/>
        <p:txBody>
          <a:bodyPr/>
          <a:lstStyle/>
          <a:p>
            <a:r>
              <a:rPr lang="en-US" altLang="en-US"/>
              <a:t>The Natural Part</a:t>
            </a:r>
          </a:p>
        </p:txBody>
      </p:sp>
      <p:sp>
        <p:nvSpPr>
          <p:cNvPr id="11269" name="Rectangle 5"/>
          <p:cNvSpPr>
            <a:spLocks noGrp="1" noChangeArrowheads="1"/>
          </p:cNvSpPr>
          <p:nvPr>
            <p:ph type="subTitle" idx="1"/>
          </p:nvPr>
        </p:nvSpPr>
        <p:spPr>
          <a:xfrm>
            <a:off x="2514600" y="3429000"/>
            <a:ext cx="4343400" cy="1752600"/>
          </a:xfrm>
        </p:spPr>
        <p:txBody>
          <a:bodyPr/>
          <a:lstStyle/>
          <a:p>
            <a:r>
              <a:rPr lang="en-US" altLang="en-US"/>
              <a:t>A series of planetary</a:t>
            </a:r>
          </a:p>
          <a:p>
            <a:r>
              <a:rPr lang="en-US" altLang="en-US"/>
              <a:t>&amp; stellar conjunctions</a:t>
            </a:r>
          </a:p>
        </p:txBody>
      </p:sp>
      <p:sp>
        <p:nvSpPr>
          <p:cNvPr id="11270" name="AutoShape 6"/>
          <p:cNvSpPr>
            <a:spLocks noChangeArrowheads="1"/>
          </p:cNvSpPr>
          <p:nvPr/>
        </p:nvSpPr>
        <p:spPr bwMode="auto">
          <a:xfrm>
            <a:off x="7315200" y="609600"/>
            <a:ext cx="685800" cy="990600"/>
          </a:xfrm>
          <a:prstGeom prst="star4">
            <a:avLst>
              <a:gd name="adj" fmla="val 12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1705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p:cTn id="7" dur="500" fill="hold"/>
                                        <p:tgtEl>
                                          <p:spTgt spid="11268"/>
                                        </p:tgtEl>
                                        <p:attrNameLst>
                                          <p:attrName>ppt_w</p:attrName>
                                        </p:attrNameLst>
                                      </p:cBhvr>
                                      <p:tavLst>
                                        <p:tav tm="0">
                                          <p:val>
                                            <p:fltVal val="0"/>
                                          </p:val>
                                        </p:tav>
                                        <p:tav tm="100000">
                                          <p:val>
                                            <p:strVal val="#ppt_w"/>
                                          </p:val>
                                        </p:tav>
                                      </p:tavLst>
                                    </p:anim>
                                    <p:anim calcmode="lin" valueType="num">
                                      <p:cBhvr>
                                        <p:cTn id="8" dur="500" fill="hold"/>
                                        <p:tgtEl>
                                          <p:spTgt spid="1126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69">
                                            <p:txEl>
                                              <p:pRg st="0" end="0"/>
                                            </p:txEl>
                                          </p:spTgt>
                                        </p:tgtEl>
                                        <p:attrNameLst>
                                          <p:attrName>style.visibility</p:attrName>
                                        </p:attrNameLst>
                                      </p:cBhvr>
                                      <p:to>
                                        <p:strVal val="visible"/>
                                      </p:to>
                                    </p:set>
                                    <p:anim calcmode="lin" valueType="num">
                                      <p:cBhvr additive="base">
                                        <p:cTn id="13" dur="500" fill="hold"/>
                                        <p:tgtEl>
                                          <p:spTgt spid="1126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269">
                                            <p:txEl>
                                              <p:pRg st="1" end="1"/>
                                            </p:txEl>
                                          </p:spTgt>
                                        </p:tgtEl>
                                        <p:attrNameLst>
                                          <p:attrName>style.visibility</p:attrName>
                                        </p:attrNameLst>
                                      </p:cBhvr>
                                      <p:to>
                                        <p:strVal val="visible"/>
                                      </p:to>
                                    </p:set>
                                    <p:anim calcmode="lin" valueType="num">
                                      <p:cBhvr additive="base">
                                        <p:cTn id="17" dur="500" fill="hold"/>
                                        <p:tgtEl>
                                          <p:spTgt spid="1126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26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11269"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a:t>Ancient planetary positions</a:t>
            </a:r>
          </a:p>
        </p:txBody>
      </p:sp>
      <p:sp>
        <p:nvSpPr>
          <p:cNvPr id="13315" name="Rectangle 3"/>
          <p:cNvSpPr>
            <a:spLocks noGrp="1" noChangeArrowheads="1"/>
          </p:cNvSpPr>
          <p:nvPr>
            <p:ph type="body" idx="1"/>
          </p:nvPr>
        </p:nvSpPr>
        <p:spPr/>
        <p:txBody>
          <a:bodyPr/>
          <a:lstStyle/>
          <a:p>
            <a:pPr>
              <a:lnSpc>
                <a:spcPct val="90000"/>
              </a:lnSpc>
            </a:pPr>
            <a:r>
              <a:rPr lang="en-US" altLang="en-US"/>
              <a:t>… have been calculated occasionally since John Kepler (~1600).</a:t>
            </a:r>
          </a:p>
          <a:p>
            <a:pPr>
              <a:lnSpc>
                <a:spcPct val="90000"/>
              </a:lnSpc>
            </a:pPr>
            <a:r>
              <a:rPr lang="en-US" altLang="en-US"/>
              <a:t>This is very tedious when done by hand.</a:t>
            </a:r>
          </a:p>
          <a:p>
            <a:pPr>
              <a:lnSpc>
                <a:spcPct val="90000"/>
              </a:lnSpc>
            </a:pPr>
            <a:r>
              <a:rPr lang="en-US" altLang="en-US"/>
              <a:t>The development of electronic computers has made calculations much easier.</a:t>
            </a:r>
          </a:p>
          <a:p>
            <a:pPr>
              <a:lnSpc>
                <a:spcPct val="90000"/>
              </a:lnSpc>
            </a:pPr>
            <a:r>
              <a:rPr lang="en-US" altLang="en-US"/>
              <a:t>Thus, in 1962, the American Philosophical Society published Bryant Tuckerman</a:t>
            </a:r>
            <a:r>
              <a:rPr lang="en-US" altLang="en-US">
                <a:cs typeface="Arial" charset="0"/>
              </a:rPr>
              <a:t>'</a:t>
            </a:r>
            <a:r>
              <a:rPr lang="en-US" altLang="en-US"/>
              <a:t>s computer tables, </a:t>
            </a:r>
            <a:r>
              <a:rPr lang="en-US" altLang="en-US" i="1">
                <a:solidFill>
                  <a:srgbClr val="FFCC00"/>
                </a:solidFill>
              </a:rPr>
              <a:t>Planetary, Lunar and Solar Positions 601 BC to AD 1</a:t>
            </a:r>
            <a:r>
              <a:rPr lang="en-US" altLang="en-US" i="1"/>
              <a:t>.</a:t>
            </a:r>
          </a:p>
        </p:txBody>
      </p:sp>
    </p:spTree>
    <p:custDataLst>
      <p:tags r:id="rId1"/>
    </p:custDataLst>
  </p:cSld>
  <p:clrMapOvr>
    <a:masterClrMapping/>
  </p:clrMapOvr>
  <p:transition advTm="5295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additive="base">
                                        <p:cTn id="13" dur="5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additive="base">
                                        <p:cTn id="19"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315">
                                            <p:txEl>
                                              <p:pRg st="3" end="3"/>
                                            </p:txEl>
                                          </p:spTgt>
                                        </p:tgtEl>
                                        <p:attrNameLst>
                                          <p:attrName>style.visibility</p:attrName>
                                        </p:attrNameLst>
                                      </p:cBhvr>
                                      <p:to>
                                        <p:strVal val="visible"/>
                                      </p:to>
                                    </p:set>
                                    <p:anim calcmode="lin" valueType="num">
                                      <p:cBhvr additive="base">
                                        <p:cTn id="25"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3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a:t>Roger Sinnott</a:t>
            </a:r>
            <a:r>
              <a:rPr lang="en-US" altLang="en-US">
                <a:cs typeface="Arial" charset="0"/>
              </a:rPr>
              <a:t>'</a:t>
            </a:r>
            <a:r>
              <a:rPr lang="en-US" altLang="en-US"/>
              <a:t>s Research</a:t>
            </a:r>
          </a:p>
        </p:txBody>
      </p:sp>
      <p:sp>
        <p:nvSpPr>
          <p:cNvPr id="14339" name="Rectangle 3"/>
          <p:cNvSpPr>
            <a:spLocks noGrp="1" noChangeArrowheads="1"/>
          </p:cNvSpPr>
          <p:nvPr>
            <p:ph type="body" idx="1"/>
          </p:nvPr>
        </p:nvSpPr>
        <p:spPr/>
        <p:txBody>
          <a:bodyPr/>
          <a:lstStyle/>
          <a:p>
            <a:pPr>
              <a:lnSpc>
                <a:spcPct val="90000"/>
              </a:lnSpc>
            </a:pPr>
            <a:r>
              <a:rPr lang="en-US" altLang="en-US"/>
              <a:t>Sinnott looked thru Tuckerman</a:t>
            </a:r>
            <a:r>
              <a:rPr lang="en-US" altLang="en-US">
                <a:cs typeface="Arial" charset="0"/>
              </a:rPr>
              <a:t>'</a:t>
            </a:r>
            <a:r>
              <a:rPr lang="en-US" altLang="en-US"/>
              <a:t>s tables to find all close planetary conjunctions occurring near the birth of Jesus.</a:t>
            </a:r>
          </a:p>
          <a:p>
            <a:pPr>
              <a:lnSpc>
                <a:spcPct val="90000"/>
              </a:lnSpc>
            </a:pPr>
            <a:r>
              <a:rPr lang="en-US" altLang="en-US"/>
              <a:t>Among these, he found one very close conjunction, of Venus and Jupiter in the constellation Leo, on the evening of 17 June 2 BC.</a:t>
            </a:r>
          </a:p>
          <a:p>
            <a:pPr>
              <a:lnSpc>
                <a:spcPct val="90000"/>
              </a:lnSpc>
            </a:pPr>
            <a:r>
              <a:rPr lang="en-US" altLang="en-US"/>
              <a:t>Such a conjunction would happen less than once every thousand years.</a:t>
            </a:r>
          </a:p>
        </p:txBody>
      </p:sp>
    </p:spTree>
    <p:custDataLst>
      <p:tags r:id="rId1"/>
    </p:custDataLst>
  </p:cSld>
  <p:clrMapOvr>
    <a:masterClrMapping/>
  </p:clrMapOvr>
  <p:transition advTm="3852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additive="base">
                                        <p:cTn id="19"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5|5.1|2.1|1.2"/>
</p:tagLst>
</file>

<file path=ppt/tags/tag10.xml><?xml version="1.0" encoding="utf-8"?>
<p:tagLst xmlns:a="http://schemas.openxmlformats.org/drawingml/2006/main" xmlns:r="http://schemas.openxmlformats.org/officeDocument/2006/relationships" xmlns:p="http://schemas.openxmlformats.org/presentationml/2006/main">
  <p:tag name="TIMING" val="|1.4|42.3"/>
</p:tagLst>
</file>

<file path=ppt/tags/tag11.xml><?xml version="1.0" encoding="utf-8"?>
<p:tagLst xmlns:a="http://schemas.openxmlformats.org/drawingml/2006/main" xmlns:r="http://schemas.openxmlformats.org/officeDocument/2006/relationships" xmlns:p="http://schemas.openxmlformats.org/presentationml/2006/main">
  <p:tag name="TIMING" val="|0.3|12.1"/>
</p:tagLst>
</file>

<file path=ppt/tags/tag12.xml><?xml version="1.0" encoding="utf-8"?>
<p:tagLst xmlns:a="http://schemas.openxmlformats.org/drawingml/2006/main" xmlns:r="http://schemas.openxmlformats.org/officeDocument/2006/relationships" xmlns:p="http://schemas.openxmlformats.org/presentationml/2006/main">
  <p:tag name="TIMING" val="|1.4|11.5"/>
</p:tagLst>
</file>

<file path=ppt/tags/tag13.xml><?xml version="1.0" encoding="utf-8"?>
<p:tagLst xmlns:a="http://schemas.openxmlformats.org/drawingml/2006/main" xmlns:r="http://schemas.openxmlformats.org/officeDocument/2006/relationships" xmlns:p="http://schemas.openxmlformats.org/presentationml/2006/main">
  <p:tag name="TIMING" val="|0.5"/>
</p:tagLst>
</file>

<file path=ppt/tags/tag14.xml><?xml version="1.0" encoding="utf-8"?>
<p:tagLst xmlns:a="http://schemas.openxmlformats.org/drawingml/2006/main" xmlns:r="http://schemas.openxmlformats.org/officeDocument/2006/relationships" xmlns:p="http://schemas.openxmlformats.org/presentationml/2006/main">
  <p:tag name="TIMING" val="|1.2|12.1|1.3|3.6|1.8"/>
</p:tagLst>
</file>

<file path=ppt/tags/tag15.xml><?xml version="1.0" encoding="utf-8"?>
<p:tagLst xmlns:a="http://schemas.openxmlformats.org/drawingml/2006/main" xmlns:r="http://schemas.openxmlformats.org/officeDocument/2006/relationships" xmlns:p="http://schemas.openxmlformats.org/presentationml/2006/main">
  <p:tag name="TIMING" val="|1.4|26.6|13.2|69.2"/>
</p:tagLst>
</file>

<file path=ppt/tags/tag16.xml><?xml version="1.0" encoding="utf-8"?>
<p:tagLst xmlns:a="http://schemas.openxmlformats.org/drawingml/2006/main" xmlns:r="http://schemas.openxmlformats.org/officeDocument/2006/relationships" xmlns:p="http://schemas.openxmlformats.org/presentationml/2006/main">
  <p:tag name="TIMING" val="|0.1|7.6|1.5"/>
</p:tagLst>
</file>

<file path=ppt/tags/tag17.xml><?xml version="1.0" encoding="utf-8"?>
<p:tagLst xmlns:a="http://schemas.openxmlformats.org/drawingml/2006/main" xmlns:r="http://schemas.openxmlformats.org/officeDocument/2006/relationships" xmlns:p="http://schemas.openxmlformats.org/presentationml/2006/main">
  <p:tag name="TIMING" val="|1.2|5.8|11.8"/>
</p:tagLst>
</file>

<file path=ppt/tags/tag18.xml><?xml version="1.0" encoding="utf-8"?>
<p:tagLst xmlns:a="http://schemas.openxmlformats.org/drawingml/2006/main" xmlns:r="http://schemas.openxmlformats.org/officeDocument/2006/relationships" xmlns:p="http://schemas.openxmlformats.org/presentationml/2006/main">
  <p:tag name="TIMING" val="|0.4|2|1.1"/>
</p:tagLst>
</file>

<file path=ppt/tags/tag19.xml><?xml version="1.0" encoding="utf-8"?>
<p:tagLst xmlns:a="http://schemas.openxmlformats.org/drawingml/2006/main" xmlns:r="http://schemas.openxmlformats.org/officeDocument/2006/relationships" xmlns:p="http://schemas.openxmlformats.org/presentationml/2006/main">
  <p:tag name="TIMING" val="|1.6|4.3|18.7"/>
</p:tagLst>
</file>

<file path=ppt/tags/tag2.xml><?xml version="1.0" encoding="utf-8"?>
<p:tagLst xmlns:a="http://schemas.openxmlformats.org/drawingml/2006/main" xmlns:r="http://schemas.openxmlformats.org/officeDocument/2006/relationships" xmlns:p="http://schemas.openxmlformats.org/presentationml/2006/main">
  <p:tag name="TIMING" val="|5.4|2.5|4.9|9.4|3.7|4.8|1.9|6.3"/>
</p:tagLst>
</file>

<file path=ppt/tags/tag20.xml><?xml version="1.0" encoding="utf-8"?>
<p:tagLst xmlns:a="http://schemas.openxmlformats.org/drawingml/2006/main" xmlns:r="http://schemas.openxmlformats.org/officeDocument/2006/relationships" xmlns:p="http://schemas.openxmlformats.org/presentationml/2006/main">
  <p:tag name="TIMING" val="|0.3"/>
</p:tagLst>
</file>

<file path=ppt/tags/tag21.xml><?xml version="1.0" encoding="utf-8"?>
<p:tagLst xmlns:a="http://schemas.openxmlformats.org/drawingml/2006/main" xmlns:r="http://schemas.openxmlformats.org/officeDocument/2006/relationships" xmlns:p="http://schemas.openxmlformats.org/presentationml/2006/main">
  <p:tag name="TIMING" val="|0.8|14.1|11.1|4.2"/>
</p:tagLst>
</file>

<file path=ppt/tags/tag22.xml><?xml version="1.0" encoding="utf-8"?>
<p:tagLst xmlns:a="http://schemas.openxmlformats.org/drawingml/2006/main" xmlns:r="http://schemas.openxmlformats.org/officeDocument/2006/relationships" xmlns:p="http://schemas.openxmlformats.org/presentationml/2006/main">
  <p:tag name="TIMING" val="|13.9|5.2"/>
</p:tagLst>
</file>

<file path=ppt/tags/tag23.xml><?xml version="1.0" encoding="utf-8"?>
<p:tagLst xmlns:a="http://schemas.openxmlformats.org/drawingml/2006/main" xmlns:r="http://schemas.openxmlformats.org/officeDocument/2006/relationships" xmlns:p="http://schemas.openxmlformats.org/presentationml/2006/main">
  <p:tag name="TIMING" val="|5|1.5|1.5|2.2|12.2"/>
</p:tagLst>
</file>

<file path=ppt/tags/tag24.xml><?xml version="1.0" encoding="utf-8"?>
<p:tagLst xmlns:a="http://schemas.openxmlformats.org/drawingml/2006/main" xmlns:r="http://schemas.openxmlformats.org/officeDocument/2006/relationships" xmlns:p="http://schemas.openxmlformats.org/presentationml/2006/main">
  <p:tag name="TIMING" val="|1.5"/>
</p:tagLst>
</file>

<file path=ppt/tags/tag25.xml><?xml version="1.0" encoding="utf-8"?>
<p:tagLst xmlns:a="http://schemas.openxmlformats.org/drawingml/2006/main" xmlns:r="http://schemas.openxmlformats.org/officeDocument/2006/relationships" xmlns:p="http://schemas.openxmlformats.org/presentationml/2006/main">
  <p:tag name="TIMING" val="|0.2|5|4.5|0.7|0.7|0.7|0.6"/>
</p:tagLst>
</file>

<file path=ppt/tags/tag26.xml><?xml version="1.0" encoding="utf-8"?>
<p:tagLst xmlns:a="http://schemas.openxmlformats.org/drawingml/2006/main" xmlns:r="http://schemas.openxmlformats.org/officeDocument/2006/relationships" xmlns:p="http://schemas.openxmlformats.org/presentationml/2006/main">
  <p:tag name="TIMING" val="|1.1|2.8|17.5"/>
</p:tagLst>
</file>

<file path=ppt/tags/tag27.xml><?xml version="1.0" encoding="utf-8"?>
<p:tagLst xmlns:a="http://schemas.openxmlformats.org/drawingml/2006/main" xmlns:r="http://schemas.openxmlformats.org/officeDocument/2006/relationships" xmlns:p="http://schemas.openxmlformats.org/presentationml/2006/main">
  <p:tag name="TIMING" val="|0.2|12.8|10.8"/>
</p:tagLst>
</file>

<file path=ppt/tags/tag28.xml><?xml version="1.0" encoding="utf-8"?>
<p:tagLst xmlns:a="http://schemas.openxmlformats.org/drawingml/2006/main" xmlns:r="http://schemas.openxmlformats.org/officeDocument/2006/relationships" xmlns:p="http://schemas.openxmlformats.org/presentationml/2006/main">
  <p:tag name="TIMING" val="|0.2|1.9|1.5"/>
</p:tagLst>
</file>

<file path=ppt/tags/tag29.xml><?xml version="1.0" encoding="utf-8"?>
<p:tagLst xmlns:a="http://schemas.openxmlformats.org/drawingml/2006/main" xmlns:r="http://schemas.openxmlformats.org/officeDocument/2006/relationships" xmlns:p="http://schemas.openxmlformats.org/presentationml/2006/main">
  <p:tag name="TIMING" val="|0.5|3.5|13.4"/>
</p:tagLst>
</file>

<file path=ppt/tags/tag3.xml><?xml version="1.0" encoding="utf-8"?>
<p:tagLst xmlns:a="http://schemas.openxmlformats.org/drawingml/2006/main" xmlns:r="http://schemas.openxmlformats.org/officeDocument/2006/relationships" xmlns:p="http://schemas.openxmlformats.org/presentationml/2006/main">
  <p:tag name="TIMING" val="|3.9|7.5|5.9"/>
</p:tagLst>
</file>

<file path=ppt/tags/tag30.xml><?xml version="1.0" encoding="utf-8"?>
<p:tagLst xmlns:a="http://schemas.openxmlformats.org/drawingml/2006/main" xmlns:r="http://schemas.openxmlformats.org/officeDocument/2006/relationships" xmlns:p="http://schemas.openxmlformats.org/presentationml/2006/main">
  <p:tag name="TIMING" val="|1.7|7.6|10.9"/>
</p:tagLst>
</file>

<file path=ppt/tags/tag31.xml><?xml version="1.0" encoding="utf-8"?>
<p:tagLst xmlns:a="http://schemas.openxmlformats.org/drawingml/2006/main" xmlns:r="http://schemas.openxmlformats.org/officeDocument/2006/relationships" xmlns:p="http://schemas.openxmlformats.org/presentationml/2006/main">
  <p:tag name="TIMING" val="|2.1|16.8"/>
</p:tagLst>
</file>

<file path=ppt/tags/tag32.xml><?xml version="1.0" encoding="utf-8"?>
<p:tagLst xmlns:a="http://schemas.openxmlformats.org/drawingml/2006/main" xmlns:r="http://schemas.openxmlformats.org/officeDocument/2006/relationships" xmlns:p="http://schemas.openxmlformats.org/presentationml/2006/main">
  <p:tag name="TIMING" val="|0.5|14.1"/>
</p:tagLst>
</file>

<file path=ppt/tags/tag33.xml><?xml version="1.0" encoding="utf-8"?>
<p:tagLst xmlns:a="http://schemas.openxmlformats.org/drawingml/2006/main" xmlns:r="http://schemas.openxmlformats.org/officeDocument/2006/relationships" xmlns:p="http://schemas.openxmlformats.org/presentationml/2006/main">
  <p:tag name="TIMING" val="|0.3|11.7|6.2"/>
</p:tagLst>
</file>

<file path=ppt/tags/tag34.xml><?xml version="1.0" encoding="utf-8"?>
<p:tagLst xmlns:a="http://schemas.openxmlformats.org/drawingml/2006/main" xmlns:r="http://schemas.openxmlformats.org/officeDocument/2006/relationships" xmlns:p="http://schemas.openxmlformats.org/presentationml/2006/main">
  <p:tag name="TIMING" val="|0.4|12.3"/>
</p:tagLst>
</file>

<file path=ppt/tags/tag35.xml><?xml version="1.0" encoding="utf-8"?>
<p:tagLst xmlns:a="http://schemas.openxmlformats.org/drawingml/2006/main" xmlns:r="http://schemas.openxmlformats.org/officeDocument/2006/relationships" xmlns:p="http://schemas.openxmlformats.org/presentationml/2006/main">
  <p:tag name="TIMING" val="|1.2|4.8|11.3"/>
</p:tagLst>
</file>

<file path=ppt/tags/tag36.xml><?xml version="1.0" encoding="utf-8"?>
<p:tagLst xmlns:a="http://schemas.openxmlformats.org/drawingml/2006/main" xmlns:r="http://schemas.openxmlformats.org/officeDocument/2006/relationships" xmlns:p="http://schemas.openxmlformats.org/presentationml/2006/main">
  <p:tag name="TIMING" val="|1.1|7.6"/>
</p:tagLst>
</file>

<file path=ppt/tags/tag37.xml><?xml version="1.0" encoding="utf-8"?>
<p:tagLst xmlns:a="http://schemas.openxmlformats.org/drawingml/2006/main" xmlns:r="http://schemas.openxmlformats.org/officeDocument/2006/relationships" xmlns:p="http://schemas.openxmlformats.org/presentationml/2006/main">
  <p:tag name="TIMING" val="|0.2|18.9"/>
</p:tagLst>
</file>

<file path=ppt/tags/tag38.xml><?xml version="1.0" encoding="utf-8"?>
<p:tagLst xmlns:a="http://schemas.openxmlformats.org/drawingml/2006/main" xmlns:r="http://schemas.openxmlformats.org/officeDocument/2006/relationships" xmlns:p="http://schemas.openxmlformats.org/presentationml/2006/main">
  <p:tag name="TIMING" val="|1.5|8.4|5.9|8.3"/>
</p:tagLst>
</file>

<file path=ppt/tags/tag39.xml><?xml version="1.0" encoding="utf-8"?>
<p:tagLst xmlns:a="http://schemas.openxmlformats.org/drawingml/2006/main" xmlns:r="http://schemas.openxmlformats.org/officeDocument/2006/relationships" xmlns:p="http://schemas.openxmlformats.org/presentationml/2006/main">
  <p:tag name="TIMING" val="|0.3|39|3.7|3.4|5.2"/>
</p:tagLst>
</file>

<file path=ppt/tags/tag4.xml><?xml version="1.0" encoding="utf-8"?>
<p:tagLst xmlns:a="http://schemas.openxmlformats.org/drawingml/2006/main" xmlns:r="http://schemas.openxmlformats.org/officeDocument/2006/relationships" xmlns:p="http://schemas.openxmlformats.org/presentationml/2006/main">
  <p:tag name="TIMING" val="|2.2|7.3"/>
</p:tagLst>
</file>

<file path=ppt/tags/tag40.xml><?xml version="1.0" encoding="utf-8"?>
<p:tagLst xmlns:a="http://schemas.openxmlformats.org/drawingml/2006/main" xmlns:r="http://schemas.openxmlformats.org/officeDocument/2006/relationships" xmlns:p="http://schemas.openxmlformats.org/presentationml/2006/main">
  <p:tag name="TIMING" val="|2.8|7|16.3"/>
</p:tagLst>
</file>

<file path=ppt/tags/tag41.xml><?xml version="1.0" encoding="utf-8"?>
<p:tagLst xmlns:a="http://schemas.openxmlformats.org/drawingml/2006/main" xmlns:r="http://schemas.openxmlformats.org/officeDocument/2006/relationships" xmlns:p="http://schemas.openxmlformats.org/presentationml/2006/main">
  <p:tag name="TIMING" val="|4|10.9|5.2|2.9|5|3.1|2.3|3"/>
</p:tagLst>
</file>

<file path=ppt/tags/tag42.xml><?xml version="1.0" encoding="utf-8"?>
<p:tagLst xmlns:a="http://schemas.openxmlformats.org/drawingml/2006/main" xmlns:r="http://schemas.openxmlformats.org/officeDocument/2006/relationships" xmlns:p="http://schemas.openxmlformats.org/presentationml/2006/main">
  <p:tag name="TIMING" val="|1.1"/>
</p:tagLst>
</file>

<file path=ppt/tags/tag43.xml><?xml version="1.0" encoding="utf-8"?>
<p:tagLst xmlns:a="http://schemas.openxmlformats.org/drawingml/2006/main" xmlns:r="http://schemas.openxmlformats.org/officeDocument/2006/relationships" xmlns:p="http://schemas.openxmlformats.org/presentationml/2006/main">
  <p:tag name="TIMING" val="|3.2|7.8|6.2|3|5.3|3.5"/>
</p:tagLst>
</file>

<file path=ppt/tags/tag44.xml><?xml version="1.0" encoding="utf-8"?>
<p:tagLst xmlns:a="http://schemas.openxmlformats.org/drawingml/2006/main" xmlns:r="http://schemas.openxmlformats.org/officeDocument/2006/relationships" xmlns:p="http://schemas.openxmlformats.org/presentationml/2006/main">
  <p:tag name="TIMING" val="|2.2|24.9|19.5|3.2|29.5|8"/>
</p:tagLst>
</file>

<file path=ppt/tags/tag45.xml><?xml version="1.0" encoding="utf-8"?>
<p:tagLst xmlns:a="http://schemas.openxmlformats.org/drawingml/2006/main" xmlns:r="http://schemas.openxmlformats.org/officeDocument/2006/relationships" xmlns:p="http://schemas.openxmlformats.org/presentationml/2006/main">
  <p:tag name="TIMING" val="|0.4|1.7"/>
</p:tagLst>
</file>

<file path=ppt/tags/tag46.xml><?xml version="1.0" encoding="utf-8"?>
<p:tagLst xmlns:a="http://schemas.openxmlformats.org/drawingml/2006/main" xmlns:r="http://schemas.openxmlformats.org/officeDocument/2006/relationships" xmlns:p="http://schemas.openxmlformats.org/presentationml/2006/main">
  <p:tag name="TIMING" val="|1.7"/>
</p:tagLst>
</file>

<file path=ppt/tags/tag47.xml><?xml version="1.0" encoding="utf-8"?>
<p:tagLst xmlns:a="http://schemas.openxmlformats.org/drawingml/2006/main" xmlns:r="http://schemas.openxmlformats.org/officeDocument/2006/relationships" xmlns:p="http://schemas.openxmlformats.org/presentationml/2006/main">
  <p:tag name="TIMING" val="|0.9|9.2"/>
</p:tagLst>
</file>

<file path=ppt/tags/tag48.xml><?xml version="1.0" encoding="utf-8"?>
<p:tagLst xmlns:a="http://schemas.openxmlformats.org/drawingml/2006/main" xmlns:r="http://schemas.openxmlformats.org/officeDocument/2006/relationships" xmlns:p="http://schemas.openxmlformats.org/presentationml/2006/main">
  <p:tag name="TIMING" val="|2.6|51.3"/>
</p:tagLst>
</file>

<file path=ppt/tags/tag49.xml><?xml version="1.0" encoding="utf-8"?>
<p:tagLst xmlns:a="http://schemas.openxmlformats.org/drawingml/2006/main" xmlns:r="http://schemas.openxmlformats.org/officeDocument/2006/relationships" xmlns:p="http://schemas.openxmlformats.org/presentationml/2006/main">
  <p:tag name="TIMING" val="|9.5|11.6|25"/>
</p:tagLst>
</file>

<file path=ppt/tags/tag5.xml><?xml version="1.0" encoding="utf-8"?>
<p:tagLst xmlns:a="http://schemas.openxmlformats.org/drawingml/2006/main" xmlns:r="http://schemas.openxmlformats.org/officeDocument/2006/relationships" xmlns:p="http://schemas.openxmlformats.org/presentationml/2006/main">
  <p:tag name="TIMING" val="|2|6.4|1.6|5|3.6"/>
</p:tagLst>
</file>

<file path=ppt/tags/tag50.xml><?xml version="1.0" encoding="utf-8"?>
<p:tagLst xmlns:a="http://schemas.openxmlformats.org/drawingml/2006/main" xmlns:r="http://schemas.openxmlformats.org/officeDocument/2006/relationships" xmlns:p="http://schemas.openxmlformats.org/presentationml/2006/main">
  <p:tag name="TIMING" val="|1.4"/>
</p:tagLst>
</file>

<file path=ppt/tags/tag51.xml><?xml version="1.0" encoding="utf-8"?>
<p:tagLst xmlns:a="http://schemas.openxmlformats.org/drawingml/2006/main" xmlns:r="http://schemas.openxmlformats.org/officeDocument/2006/relationships" xmlns:p="http://schemas.openxmlformats.org/presentationml/2006/main">
  <p:tag name="TIMING" val="|1.2|3.7|7.6"/>
</p:tagLst>
</file>

<file path=ppt/tags/tag52.xml><?xml version="1.0" encoding="utf-8"?>
<p:tagLst xmlns:a="http://schemas.openxmlformats.org/drawingml/2006/main" xmlns:r="http://schemas.openxmlformats.org/officeDocument/2006/relationships" xmlns:p="http://schemas.openxmlformats.org/presentationml/2006/main">
  <p:tag name="TIMING" val="|1.2|13.1|8.1"/>
</p:tagLst>
</file>

<file path=ppt/tags/tag53.xml><?xml version="1.0" encoding="utf-8"?>
<p:tagLst xmlns:a="http://schemas.openxmlformats.org/drawingml/2006/main" xmlns:r="http://schemas.openxmlformats.org/officeDocument/2006/relationships" xmlns:p="http://schemas.openxmlformats.org/presentationml/2006/main">
  <p:tag name="TIMING" val="|2|7"/>
</p:tagLst>
</file>

<file path=ppt/tags/tag54.xml><?xml version="1.0" encoding="utf-8"?>
<p:tagLst xmlns:a="http://schemas.openxmlformats.org/drawingml/2006/main" xmlns:r="http://schemas.openxmlformats.org/officeDocument/2006/relationships" xmlns:p="http://schemas.openxmlformats.org/presentationml/2006/main">
  <p:tag name="TIMING" val="|0.2|8.3|7.2"/>
</p:tagLst>
</file>

<file path=ppt/tags/tag55.xml><?xml version="1.0" encoding="utf-8"?>
<p:tagLst xmlns:a="http://schemas.openxmlformats.org/drawingml/2006/main" xmlns:r="http://schemas.openxmlformats.org/officeDocument/2006/relationships" xmlns:p="http://schemas.openxmlformats.org/presentationml/2006/main">
  <p:tag name="TIMING" val="|1.2|3.9"/>
</p:tagLst>
</file>

<file path=ppt/tags/tag56.xml><?xml version="1.0" encoding="utf-8"?>
<p:tagLst xmlns:a="http://schemas.openxmlformats.org/drawingml/2006/main" xmlns:r="http://schemas.openxmlformats.org/officeDocument/2006/relationships" xmlns:p="http://schemas.openxmlformats.org/presentationml/2006/main">
  <p:tag name="TIMING" val="|0.3|10.1"/>
</p:tagLst>
</file>

<file path=ppt/tags/tag57.xml><?xml version="1.0" encoding="utf-8"?>
<p:tagLst xmlns:a="http://schemas.openxmlformats.org/drawingml/2006/main" xmlns:r="http://schemas.openxmlformats.org/officeDocument/2006/relationships" xmlns:p="http://schemas.openxmlformats.org/presentationml/2006/main">
  <p:tag name="TIMING" val="|0.3|1.6|7"/>
</p:tagLst>
</file>

<file path=ppt/tags/tag6.xml><?xml version="1.0" encoding="utf-8"?>
<p:tagLst xmlns:a="http://schemas.openxmlformats.org/drawingml/2006/main" xmlns:r="http://schemas.openxmlformats.org/officeDocument/2006/relationships" xmlns:p="http://schemas.openxmlformats.org/presentationml/2006/main">
  <p:tag name="TIMING" val="|2.5|10"/>
</p:tagLst>
</file>

<file path=ppt/tags/tag7.xml><?xml version="1.0" encoding="utf-8"?>
<p:tagLst xmlns:a="http://schemas.openxmlformats.org/drawingml/2006/main" xmlns:r="http://schemas.openxmlformats.org/officeDocument/2006/relationships" xmlns:p="http://schemas.openxmlformats.org/presentationml/2006/main">
  <p:tag name="TIMING" val="|0.6|1.7"/>
</p:tagLst>
</file>

<file path=ppt/tags/tag8.xml><?xml version="1.0" encoding="utf-8"?>
<p:tagLst xmlns:a="http://schemas.openxmlformats.org/drawingml/2006/main" xmlns:r="http://schemas.openxmlformats.org/officeDocument/2006/relationships" xmlns:p="http://schemas.openxmlformats.org/presentationml/2006/main">
  <p:tag name="TIMING" val="|0.5|9|3.5|8.7"/>
</p:tagLst>
</file>

<file path=ppt/tags/tag9.xml><?xml version="1.0" encoding="utf-8"?>
<p:tagLst xmlns:a="http://schemas.openxmlformats.org/drawingml/2006/main" xmlns:r="http://schemas.openxmlformats.org/officeDocument/2006/relationships" xmlns:p="http://schemas.openxmlformats.org/presentationml/2006/main">
  <p:tag name="TIMING" val="|6.6|12.2|12.4"/>
</p:tagLst>
</file>

<file path=ppt/theme/theme1.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781</TotalTime>
  <Words>2671</Words>
  <Application>Microsoft Office PowerPoint</Application>
  <PresentationFormat>On-screen Show (4:3)</PresentationFormat>
  <Paragraphs>219</Paragraphs>
  <Slides>57</Slides>
  <Notes>0</Notes>
  <HiddenSlides>0</HiddenSlides>
  <MMClips>1</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Mountain Top</vt:lpstr>
      <vt:lpstr>The Star of Bethlehem</vt:lpstr>
      <vt:lpstr>What was It?</vt:lpstr>
      <vt:lpstr>Was It Natural?</vt:lpstr>
      <vt:lpstr>Was It Supernatural?</vt:lpstr>
      <vt:lpstr>Was It a Hybrid?</vt:lpstr>
      <vt:lpstr>What Sort of Hybrid?</vt:lpstr>
      <vt:lpstr>The Natural Part</vt:lpstr>
      <vt:lpstr>Ancient planetary positions</vt:lpstr>
      <vt:lpstr>Roger Sinnott's Research</vt:lpstr>
      <vt:lpstr>Sinnott's Research</vt:lpstr>
      <vt:lpstr>Roger Sinnott's Paper</vt:lpstr>
      <vt:lpstr>Ernest Martin's Research</vt:lpstr>
      <vt:lpstr>Martin's Conjunctions</vt:lpstr>
      <vt:lpstr>PowerPoint Presentation</vt:lpstr>
      <vt:lpstr>Martin's Conjunction 1</vt:lpstr>
      <vt:lpstr>Martin's Conjunction 1</vt:lpstr>
      <vt:lpstr>Martin's Conjunction 2</vt:lpstr>
      <vt:lpstr>Martin's Conjunction 2</vt:lpstr>
      <vt:lpstr>Martin's Conjunction 3</vt:lpstr>
      <vt:lpstr>Revelation 12</vt:lpstr>
      <vt:lpstr>Martin's Conjunction 3</vt:lpstr>
      <vt:lpstr>Martin's Conjunction 3</vt:lpstr>
      <vt:lpstr>Martin's Conjunctions 4-6</vt:lpstr>
      <vt:lpstr>Genesis 49:9-10</vt:lpstr>
      <vt:lpstr>Martin's Conjunctions 4-6</vt:lpstr>
      <vt:lpstr>Martin's Conjunction 7</vt:lpstr>
      <vt:lpstr>Martin's Conjunction 7</vt:lpstr>
      <vt:lpstr>Martin's Conjunction 7</vt:lpstr>
      <vt:lpstr>Martin's Conjunction 8</vt:lpstr>
      <vt:lpstr>My Modifications</vt:lpstr>
      <vt:lpstr>My Suggestions</vt:lpstr>
      <vt:lpstr>My Suggestions</vt:lpstr>
      <vt:lpstr>My Suggestions</vt:lpstr>
      <vt:lpstr>My Suggestions</vt:lpstr>
      <vt:lpstr>My Scheme</vt:lpstr>
      <vt:lpstr>My Scheme</vt:lpstr>
      <vt:lpstr>My Scheme</vt:lpstr>
      <vt:lpstr>How rare is the event?</vt:lpstr>
      <vt:lpstr>How rare is the event?</vt:lpstr>
      <vt:lpstr>How prominent is the event?</vt:lpstr>
      <vt:lpstr>How close?</vt:lpstr>
      <vt:lpstr>In Program Starry Night</vt:lpstr>
      <vt:lpstr>Symbolism &amp; Order</vt:lpstr>
      <vt:lpstr>Apologetic Value</vt:lpstr>
      <vt:lpstr>The Supernatural Part</vt:lpstr>
      <vt:lpstr>Problem with purely natural view</vt:lpstr>
      <vt:lpstr>Problem with purely natural view</vt:lpstr>
      <vt:lpstr>Martin's Solution</vt:lpstr>
      <vt:lpstr>Maunder's Solution</vt:lpstr>
      <vt:lpstr>The Magi's Reaction</vt:lpstr>
      <vt:lpstr>Supernatural Solution</vt:lpstr>
      <vt:lpstr>The Dilemma</vt:lpstr>
      <vt:lpstr>My Proposal</vt:lpstr>
      <vt:lpstr>My Proposal</vt:lpstr>
      <vt:lpstr>My Proposal</vt:lpstr>
      <vt:lpstr>My Proposal</vt:lpstr>
      <vt:lpstr>The Star of Bethlehem</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Star of Bethlehem</dc:title>
  <dc:creator>Robert C. Newman</dc:creator>
  <cp:lastModifiedBy>Newman</cp:lastModifiedBy>
  <cp:revision>367</cp:revision>
  <dcterms:created xsi:type="dcterms:W3CDTF">2004-09-24T18:13:45Z</dcterms:created>
  <dcterms:modified xsi:type="dcterms:W3CDTF">2015-07-09T14:20:23Z</dcterms:modified>
</cp:coreProperties>
</file>