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sldIdLst>
    <p:sldId id="256" r:id="rId2"/>
    <p:sldId id="257" r:id="rId3"/>
    <p:sldId id="258" r:id="rId4"/>
    <p:sldId id="259" r:id="rId5"/>
    <p:sldId id="263"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embeddedFontLst>
    <p:embeddedFont>
      <p:font typeface="Tahoma" panose="020B0604030504040204" pitchFamily="34" charset="0"/>
      <p:regular r:id="rId35"/>
      <p:bold r:id="rId36"/>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pPr lvl="0"/>
            <a:r>
              <a:rPr lang="en-US" altLang="en-US" noProof="0" smtClean="0"/>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DB6CB715-58D3-40C3-9D52-0D8BB023278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B07336-85EB-4226-94A5-9E9238A3534D}" type="slidenum">
              <a:rPr lang="en-US" altLang="en-US"/>
              <a:pPr/>
              <a:t>‹#›</a:t>
            </a:fld>
            <a:endParaRPr lang="en-US" altLang="en-US"/>
          </a:p>
        </p:txBody>
      </p:sp>
    </p:spTree>
    <p:extLst>
      <p:ext uri="{BB962C8B-B14F-4D97-AF65-F5344CB8AC3E}">
        <p14:creationId xmlns:p14="http://schemas.microsoft.com/office/powerpoint/2010/main" val="2257910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A2C98B-7BB4-4EE9-87C4-D5BBC0779FB7}" type="slidenum">
              <a:rPr lang="en-US" altLang="en-US"/>
              <a:pPr/>
              <a:t>‹#›</a:t>
            </a:fld>
            <a:endParaRPr lang="en-US" altLang="en-US"/>
          </a:p>
        </p:txBody>
      </p:sp>
    </p:spTree>
    <p:extLst>
      <p:ext uri="{BB962C8B-B14F-4D97-AF65-F5344CB8AC3E}">
        <p14:creationId xmlns:p14="http://schemas.microsoft.com/office/powerpoint/2010/main" val="1807726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1A03F834-0C29-4632-8CB1-487310A522D6}" type="slidenum">
              <a:rPr lang="en-US" altLang="en-US"/>
              <a:pPr/>
              <a:t>‹#›</a:t>
            </a:fld>
            <a:endParaRPr lang="en-US" altLang="en-US"/>
          </a:p>
        </p:txBody>
      </p:sp>
    </p:spTree>
    <p:extLst>
      <p:ext uri="{BB962C8B-B14F-4D97-AF65-F5344CB8AC3E}">
        <p14:creationId xmlns:p14="http://schemas.microsoft.com/office/powerpoint/2010/main" val="352100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082C74-3F2D-46E3-855F-6737D9D4AFAE}" type="slidenum">
              <a:rPr lang="en-US" altLang="en-US"/>
              <a:pPr/>
              <a:t>‹#›</a:t>
            </a:fld>
            <a:endParaRPr lang="en-US" altLang="en-US"/>
          </a:p>
        </p:txBody>
      </p:sp>
    </p:spTree>
    <p:extLst>
      <p:ext uri="{BB962C8B-B14F-4D97-AF65-F5344CB8AC3E}">
        <p14:creationId xmlns:p14="http://schemas.microsoft.com/office/powerpoint/2010/main" val="203656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5B293B0-9F84-49D1-B937-642F0D47438F}" type="slidenum">
              <a:rPr lang="en-US" altLang="en-US"/>
              <a:pPr/>
              <a:t>‹#›</a:t>
            </a:fld>
            <a:endParaRPr lang="en-US" altLang="en-US"/>
          </a:p>
        </p:txBody>
      </p:sp>
    </p:spTree>
    <p:extLst>
      <p:ext uri="{BB962C8B-B14F-4D97-AF65-F5344CB8AC3E}">
        <p14:creationId xmlns:p14="http://schemas.microsoft.com/office/powerpoint/2010/main" val="420559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ED8BC7-BF3C-449D-BABC-FBCD4655C2F3}" type="slidenum">
              <a:rPr lang="en-US" altLang="en-US"/>
              <a:pPr/>
              <a:t>‹#›</a:t>
            </a:fld>
            <a:endParaRPr lang="en-US" altLang="en-US"/>
          </a:p>
        </p:txBody>
      </p:sp>
    </p:spTree>
    <p:extLst>
      <p:ext uri="{BB962C8B-B14F-4D97-AF65-F5344CB8AC3E}">
        <p14:creationId xmlns:p14="http://schemas.microsoft.com/office/powerpoint/2010/main" val="361905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0D7F78D-33BE-4F4C-8625-7F2996918250}" type="slidenum">
              <a:rPr lang="en-US" altLang="en-US"/>
              <a:pPr/>
              <a:t>‹#›</a:t>
            </a:fld>
            <a:endParaRPr lang="en-US" altLang="en-US"/>
          </a:p>
        </p:txBody>
      </p:sp>
    </p:spTree>
    <p:extLst>
      <p:ext uri="{BB962C8B-B14F-4D97-AF65-F5344CB8AC3E}">
        <p14:creationId xmlns:p14="http://schemas.microsoft.com/office/powerpoint/2010/main" val="409756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0037DB4-B936-48D9-A74F-21065E47D56C}" type="slidenum">
              <a:rPr lang="en-US" altLang="en-US"/>
              <a:pPr/>
              <a:t>‹#›</a:t>
            </a:fld>
            <a:endParaRPr lang="en-US" altLang="en-US"/>
          </a:p>
        </p:txBody>
      </p:sp>
    </p:spTree>
    <p:extLst>
      <p:ext uri="{BB962C8B-B14F-4D97-AF65-F5344CB8AC3E}">
        <p14:creationId xmlns:p14="http://schemas.microsoft.com/office/powerpoint/2010/main" val="184861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2056CE3-696D-415E-8413-889B46AD6197}" type="slidenum">
              <a:rPr lang="en-US" altLang="en-US"/>
              <a:pPr/>
              <a:t>‹#›</a:t>
            </a:fld>
            <a:endParaRPr lang="en-US" altLang="en-US"/>
          </a:p>
        </p:txBody>
      </p:sp>
    </p:spTree>
    <p:extLst>
      <p:ext uri="{BB962C8B-B14F-4D97-AF65-F5344CB8AC3E}">
        <p14:creationId xmlns:p14="http://schemas.microsoft.com/office/powerpoint/2010/main" val="429460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13F517D-A3D5-448F-B625-F5550CEB7C5A}" type="slidenum">
              <a:rPr lang="en-US" altLang="en-US"/>
              <a:pPr/>
              <a:t>‹#›</a:t>
            </a:fld>
            <a:endParaRPr lang="en-US" altLang="en-US"/>
          </a:p>
        </p:txBody>
      </p:sp>
    </p:spTree>
    <p:extLst>
      <p:ext uri="{BB962C8B-B14F-4D97-AF65-F5344CB8AC3E}">
        <p14:creationId xmlns:p14="http://schemas.microsoft.com/office/powerpoint/2010/main" val="10646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7DE5E55-2AC2-4621-9ABD-048050B6DC45}" type="slidenum">
              <a:rPr lang="en-US" altLang="en-US"/>
              <a:pPr/>
              <a:t>‹#›</a:t>
            </a:fld>
            <a:endParaRPr lang="en-US" altLang="en-US"/>
          </a:p>
        </p:txBody>
      </p:sp>
    </p:spTree>
    <p:extLst>
      <p:ext uri="{BB962C8B-B14F-4D97-AF65-F5344CB8AC3E}">
        <p14:creationId xmlns:p14="http://schemas.microsoft.com/office/powerpoint/2010/main" val="10369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64521"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D4B493C7-7F9C-401C-9AD3-374A06B64A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p:txBody>
          <a:bodyPr/>
          <a:lstStyle/>
          <a:p>
            <a:r>
              <a:rPr lang="en-US" altLang="en-US"/>
              <a:t>Jesus: The Testimony of Prophecy &amp; History</a:t>
            </a:r>
          </a:p>
        </p:txBody>
      </p:sp>
      <p:sp>
        <p:nvSpPr>
          <p:cNvPr id="95235" name="Rectangle 3"/>
          <p:cNvSpPr>
            <a:spLocks noGrp="1" noChangeArrowheads="1"/>
          </p:cNvSpPr>
          <p:nvPr>
            <p:ph type="subTitle" idx="1"/>
          </p:nvPr>
        </p:nvSpPr>
        <p:spPr/>
        <p:txBody>
          <a:bodyPr/>
          <a:lstStyle/>
          <a:p>
            <a:r>
              <a:rPr lang="en-US" altLang="en-US"/>
              <a:t>Robert C. Newman</a:t>
            </a:r>
          </a:p>
          <a:p>
            <a:r>
              <a:rPr lang="en-US" altLang="en-US" i="1"/>
              <a:t>Biblical Theological Seminary</a:t>
            </a:r>
          </a:p>
        </p:txBody>
      </p:sp>
      <p:pic>
        <p:nvPicPr>
          <p:cNvPr id="2" name="jesu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09600" y="5638800"/>
            <a:ext cx="609600" cy="609600"/>
          </a:xfrm>
          <a:prstGeom prst="rect">
            <a:avLst/>
          </a:prstGeom>
        </p:spPr>
      </p:pic>
    </p:spTree>
    <p:custDataLst>
      <p:tags r:id="rId1"/>
    </p:custDataLst>
  </p:cSld>
  <p:clrMapOvr>
    <a:masterClrMapping/>
  </p:clrMapOvr>
  <p:transition advTm="5477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95234"/>
                                        </p:tgtEl>
                                        <p:attrNameLst>
                                          <p:attrName>style.visibility</p:attrName>
                                        </p:attrNameLst>
                                      </p:cBhvr>
                                      <p:to>
                                        <p:strVal val="visible"/>
                                      </p:to>
                                    </p:set>
                                    <p:anim calcmode="lin" valueType="num">
                                      <p:cBhvr>
                                        <p:cTn id="11" dur="500" fill="hold"/>
                                        <p:tgtEl>
                                          <p:spTgt spid="95234"/>
                                        </p:tgtEl>
                                        <p:attrNameLst>
                                          <p:attrName>ppt_w</p:attrName>
                                        </p:attrNameLst>
                                      </p:cBhvr>
                                      <p:tavLst>
                                        <p:tav tm="0">
                                          <p:val>
                                            <p:fltVal val="0"/>
                                          </p:val>
                                        </p:tav>
                                        <p:tav tm="100000">
                                          <p:val>
                                            <p:strVal val="#ppt_w"/>
                                          </p:val>
                                        </p:tav>
                                      </p:tavLst>
                                    </p:anim>
                                    <p:anim calcmode="lin" valueType="num">
                                      <p:cBhvr>
                                        <p:cTn id="12" dur="500" fill="hold"/>
                                        <p:tgtEl>
                                          <p:spTgt spid="9523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95235">
                                            <p:txEl>
                                              <p:pRg st="0" end="0"/>
                                            </p:txEl>
                                          </p:spTgt>
                                        </p:tgtEl>
                                        <p:attrNameLst>
                                          <p:attrName>style.visibility</p:attrName>
                                        </p:attrNameLst>
                                      </p:cBhvr>
                                      <p:to>
                                        <p:strVal val="visible"/>
                                      </p:to>
                                    </p:set>
                                    <p:anim calcmode="lin" valueType="num">
                                      <p:cBhvr additive="base">
                                        <p:cTn id="1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95235">
                                            <p:txEl>
                                              <p:pRg st="1" end="1"/>
                                            </p:txEl>
                                          </p:spTgt>
                                        </p:tgtEl>
                                        <p:attrNameLst>
                                          <p:attrName>style.visibility</p:attrName>
                                        </p:attrNameLst>
                                      </p:cBhvr>
                                      <p:to>
                                        <p:strVal val="visible"/>
                                      </p:to>
                                    </p:set>
                                    <p:anim calcmode="lin" valueType="num">
                                      <p:cBhvr additive="base">
                                        <p:cTn id="23"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2"/>
                </p:tgtEl>
              </p:cMediaNode>
            </p:audio>
          </p:childTnLst>
        </p:cTn>
      </p:par>
    </p:tnLst>
    <p:bldLst>
      <p:bldP spid="95234" grpId="0"/>
      <p:bldP spid="95235" grpId="1"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Born, yet Pre-existent</a:t>
            </a:r>
          </a:p>
        </p:txBody>
      </p:sp>
      <p:sp>
        <p:nvSpPr>
          <p:cNvPr id="105475" name="Text Box 3"/>
          <p:cNvSpPr txBox="1">
            <a:spLocks noChangeArrowheads="1"/>
          </p:cNvSpPr>
          <p:nvPr/>
        </p:nvSpPr>
        <p:spPr bwMode="auto">
          <a:xfrm>
            <a:off x="838200" y="2590800"/>
            <a:ext cx="75438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For to us a child is born, to us a son is given, and the government will be on his shoulders.  And he will be called Wonderful Counselor, Mighty God, Everlasting Father, Prince of Peace.  Of the increase of his government and peace there will be no end.  He will reign on David</a:t>
            </a:r>
            <a:r>
              <a:rPr lang="en-US" altLang="en-US">
                <a:cs typeface="Tahoma" pitchFamily="34" charset="0"/>
              </a:rPr>
              <a:t>'</a:t>
            </a:r>
            <a:r>
              <a:rPr lang="en-US" altLang="en-US"/>
              <a:t>s throne and over his kingdom, establishing and upholding it with justice and righteousness from that time on and forever.</a:t>
            </a:r>
          </a:p>
          <a:p>
            <a:pPr algn="r">
              <a:spcBef>
                <a:spcPct val="50000"/>
              </a:spcBef>
            </a:pPr>
            <a:r>
              <a:rPr lang="en-US" altLang="en-US"/>
              <a:t>Isaiah 9:6-7</a:t>
            </a:r>
          </a:p>
        </p:txBody>
      </p:sp>
    </p:spTree>
    <p:custDataLst>
      <p:tags r:id="rId1"/>
    </p:custDataLst>
  </p:cSld>
  <p:clrMapOvr>
    <a:masterClrMapping/>
  </p:clrMapOvr>
  <p:transition advTm="621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checkerboard(across)">
                                      <p:cBhvr>
                                        <p:cTn id="7"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Born, yet Pre-existent</a:t>
            </a:r>
          </a:p>
        </p:txBody>
      </p:sp>
      <p:sp>
        <p:nvSpPr>
          <p:cNvPr id="106499" name="Rectangle 3"/>
          <p:cNvSpPr>
            <a:spLocks noGrp="1" noChangeArrowheads="1"/>
          </p:cNvSpPr>
          <p:nvPr>
            <p:ph type="body" idx="1"/>
          </p:nvPr>
        </p:nvSpPr>
        <p:spPr/>
        <p:txBody>
          <a:bodyPr/>
          <a:lstStyle/>
          <a:p>
            <a:pPr>
              <a:lnSpc>
                <a:spcPct val="90000"/>
              </a:lnSpc>
            </a:pPr>
            <a:r>
              <a:rPr lang="en-US" altLang="en-US" sz="2800"/>
              <a:t>Messiah will count Bethlehem as his hometown even though he has existed for ages.</a:t>
            </a:r>
          </a:p>
          <a:p>
            <a:pPr>
              <a:lnSpc>
                <a:spcPct val="90000"/>
              </a:lnSpc>
            </a:pPr>
            <a:r>
              <a:rPr lang="en-US" altLang="en-US" sz="2800"/>
              <a:t>That he will be born is explicitly stated by Isaiah, but he is also given the divine titles </a:t>
            </a:r>
            <a:r>
              <a:rPr lang="en-US" altLang="en-US" sz="2800">
                <a:cs typeface="Tahoma" pitchFamily="34" charset="0"/>
              </a:rPr>
              <a:t>"</a:t>
            </a:r>
            <a:r>
              <a:rPr lang="en-US" altLang="en-US" sz="2800"/>
              <a:t>Mighty God</a:t>
            </a:r>
            <a:r>
              <a:rPr lang="en-US" altLang="en-US" sz="2800">
                <a:cs typeface="Tahoma" pitchFamily="34" charset="0"/>
              </a:rPr>
              <a:t>"</a:t>
            </a:r>
            <a:r>
              <a:rPr lang="en-US" altLang="en-US" sz="2800"/>
              <a:t> and </a:t>
            </a:r>
            <a:r>
              <a:rPr lang="en-US" altLang="en-US" sz="2800">
                <a:cs typeface="Tahoma" pitchFamily="34" charset="0"/>
              </a:rPr>
              <a:t>"</a:t>
            </a:r>
            <a:r>
              <a:rPr lang="en-US" altLang="en-US" sz="2800"/>
              <a:t>Everlasting Father.</a:t>
            </a:r>
            <a:r>
              <a:rPr lang="en-US" altLang="en-US" sz="2800">
                <a:cs typeface="Tahoma" pitchFamily="34" charset="0"/>
              </a:rPr>
              <a:t>"</a:t>
            </a:r>
          </a:p>
          <a:p>
            <a:pPr>
              <a:lnSpc>
                <a:spcPct val="90000"/>
              </a:lnSpc>
            </a:pPr>
            <a:r>
              <a:rPr lang="en-US" altLang="en-US" sz="2800"/>
              <a:t>This is neatly explained by the New Testament picture of Jesus, the eternal God who became human to pay for the sins of those who trust him.</a:t>
            </a:r>
          </a:p>
        </p:txBody>
      </p:sp>
    </p:spTree>
    <p:custDataLst>
      <p:tags r:id="rId1"/>
    </p:custDataLst>
  </p:cSld>
  <p:clrMapOvr>
    <a:masterClrMapping/>
  </p:clrMapOvr>
  <p:transition advTm="355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Humble, yet Exalted</a:t>
            </a:r>
          </a:p>
        </p:txBody>
      </p:sp>
      <p:sp>
        <p:nvSpPr>
          <p:cNvPr id="107523" name="Text Box 3"/>
          <p:cNvSpPr txBox="1">
            <a:spLocks noChangeArrowheads="1"/>
          </p:cNvSpPr>
          <p:nvPr/>
        </p:nvSpPr>
        <p:spPr bwMode="auto">
          <a:xfrm>
            <a:off x="990600" y="2286000"/>
            <a:ext cx="73152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In my vision at night, I looked, and there before me was one like a son of man, coming with the clouds of heaven.  He approached the Ancient of Days and was led into his presence.  He was given authority, glory and sovereign power; all peoples, nations and men of every language worshiped him.  His dominion is an everlasting dominion that will not pass away, and his kingdom one that will never be destroyed.</a:t>
            </a:r>
          </a:p>
          <a:p>
            <a:pPr algn="r">
              <a:spcBef>
                <a:spcPct val="50000"/>
              </a:spcBef>
            </a:pPr>
            <a:r>
              <a:rPr lang="en-US" altLang="en-US"/>
              <a:t>Daniel 7:13-14</a:t>
            </a:r>
          </a:p>
        </p:txBody>
      </p:sp>
    </p:spTree>
    <p:custDataLst>
      <p:tags r:id="rId1"/>
    </p:custDataLst>
  </p:cSld>
  <p:clrMapOvr>
    <a:masterClrMapping/>
  </p:clrMapOvr>
  <p:transition advTm="73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checkerboard(across)">
                                      <p:cBhvr>
                                        <p:cTn id="7"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Humble, yet Exalted</a:t>
            </a:r>
          </a:p>
        </p:txBody>
      </p:sp>
      <p:sp>
        <p:nvSpPr>
          <p:cNvPr id="108547" name="Text Box 3"/>
          <p:cNvSpPr txBox="1">
            <a:spLocks noChangeArrowheads="1"/>
          </p:cNvSpPr>
          <p:nvPr/>
        </p:nvSpPr>
        <p:spPr bwMode="auto">
          <a:xfrm>
            <a:off x="990600" y="2667000"/>
            <a:ext cx="71628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Rejoice greatly, O Daughter of Zion!  Shout, Daughter of Jerusalem!  See, your king comes to you, righteous and having salvation, gentle and riding on a donkey, on a colt, the foal of a donkey.</a:t>
            </a:r>
          </a:p>
          <a:p>
            <a:pPr algn="r">
              <a:spcBef>
                <a:spcPct val="50000"/>
              </a:spcBef>
            </a:pPr>
            <a:r>
              <a:rPr lang="en-US" altLang="en-US" sz="2800"/>
              <a:t>Zechariah 9:9</a:t>
            </a:r>
          </a:p>
        </p:txBody>
      </p:sp>
    </p:spTree>
    <p:custDataLst>
      <p:tags r:id="rId1"/>
    </p:custDataLst>
  </p:cSld>
  <p:clrMapOvr>
    <a:masterClrMapping/>
  </p:clrMapOvr>
  <p:transition advTm="375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checkerboard(across)">
                                      <p:cBhvr>
                                        <p:cTn id="7"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Humble, yet Exalted</a:t>
            </a:r>
          </a:p>
        </p:txBody>
      </p:sp>
      <p:sp>
        <p:nvSpPr>
          <p:cNvPr id="109571" name="Rectangle 3"/>
          <p:cNvSpPr>
            <a:spLocks noGrp="1" noChangeArrowheads="1"/>
          </p:cNvSpPr>
          <p:nvPr>
            <p:ph type="body" idx="1"/>
          </p:nvPr>
        </p:nvSpPr>
        <p:spPr/>
        <p:txBody>
          <a:bodyPr/>
          <a:lstStyle/>
          <a:p>
            <a:pPr>
              <a:lnSpc>
                <a:spcPct val="90000"/>
              </a:lnSpc>
            </a:pPr>
            <a:r>
              <a:rPr lang="en-US" altLang="en-US" sz="2800"/>
              <a:t>Jewish explanations; either:</a:t>
            </a:r>
          </a:p>
          <a:p>
            <a:pPr lvl="1">
              <a:lnSpc>
                <a:spcPct val="90000"/>
              </a:lnSpc>
            </a:pPr>
            <a:r>
              <a:rPr lang="en-US" altLang="en-US" sz="2400"/>
              <a:t>Make the Zechariah coming more spectacular (miraculous donkey).</a:t>
            </a:r>
          </a:p>
          <a:p>
            <a:pPr lvl="1">
              <a:lnSpc>
                <a:spcPct val="90000"/>
              </a:lnSpc>
            </a:pPr>
            <a:r>
              <a:rPr lang="en-US" altLang="en-US" sz="2400"/>
              <a:t>Make the comings in Daniel &amp; Zechariah merely alternative possibilities.</a:t>
            </a:r>
          </a:p>
          <a:p>
            <a:pPr>
              <a:lnSpc>
                <a:spcPct val="90000"/>
              </a:lnSpc>
            </a:pPr>
            <a:r>
              <a:rPr lang="en-US" altLang="en-US" sz="2800"/>
              <a:t>The NT view fits nicely:</a:t>
            </a:r>
          </a:p>
          <a:p>
            <a:pPr lvl="1">
              <a:lnSpc>
                <a:spcPct val="90000"/>
              </a:lnSpc>
            </a:pPr>
            <a:r>
              <a:rPr lang="en-US" altLang="en-US" sz="2400"/>
              <a:t>Jesus comes first in humility.</a:t>
            </a:r>
          </a:p>
          <a:p>
            <a:pPr lvl="1">
              <a:lnSpc>
                <a:spcPct val="90000"/>
              </a:lnSpc>
            </a:pPr>
            <a:r>
              <a:rPr lang="en-US" altLang="en-US" sz="2400"/>
              <a:t>Jesus returns in exaltation.</a:t>
            </a:r>
          </a:p>
          <a:p>
            <a:pPr lvl="1">
              <a:lnSpc>
                <a:spcPct val="90000"/>
              </a:lnSpc>
            </a:pPr>
            <a:r>
              <a:rPr lang="en-US" altLang="en-US" sz="2400"/>
              <a:t>Also explains how Messiah can come both as child &amp; adult.</a:t>
            </a:r>
          </a:p>
        </p:txBody>
      </p:sp>
    </p:spTree>
    <p:custDataLst>
      <p:tags r:id="rId1"/>
    </p:custDataLst>
  </p:cSld>
  <p:clrMapOvr>
    <a:masterClrMapping/>
  </p:clrMapOvr>
  <p:transition advTm="866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 calcmode="lin" valueType="num">
                                      <p:cBhvr additive="base">
                                        <p:cTn id="31" dur="500" fill="hold"/>
                                        <p:tgtEl>
                                          <p:spTgt spid="109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9571">
                                            <p:txEl>
                                              <p:pRg st="5" end="5"/>
                                            </p:txEl>
                                          </p:spTgt>
                                        </p:tgtEl>
                                        <p:attrNameLst>
                                          <p:attrName>style.visibility</p:attrName>
                                        </p:attrNameLst>
                                      </p:cBhvr>
                                      <p:to>
                                        <p:strVal val="visible"/>
                                      </p:to>
                                    </p:set>
                                    <p:anim calcmode="lin" valueType="num">
                                      <p:cBhvr additive="base">
                                        <p:cTn id="37" dur="500" fill="hold"/>
                                        <p:tgtEl>
                                          <p:spTgt spid="1095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95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9571">
                                            <p:txEl>
                                              <p:pRg st="6" end="6"/>
                                            </p:txEl>
                                          </p:spTgt>
                                        </p:tgtEl>
                                        <p:attrNameLst>
                                          <p:attrName>style.visibility</p:attrName>
                                        </p:attrNameLst>
                                      </p:cBhvr>
                                      <p:to>
                                        <p:strVal val="visible"/>
                                      </p:to>
                                    </p:set>
                                    <p:anim calcmode="lin" valueType="num">
                                      <p:cBhvr additive="base">
                                        <p:cTn id="43" dur="500" fill="hold"/>
                                        <p:tgtEl>
                                          <p:spTgt spid="1095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95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a:t>Suffering, yet Reigning</a:t>
            </a:r>
          </a:p>
        </p:txBody>
      </p:sp>
      <p:sp>
        <p:nvSpPr>
          <p:cNvPr id="110595" name="Rectangle 3"/>
          <p:cNvSpPr>
            <a:spLocks noGrp="1" noChangeArrowheads="1"/>
          </p:cNvSpPr>
          <p:nvPr>
            <p:ph type="body" idx="1"/>
          </p:nvPr>
        </p:nvSpPr>
        <p:spPr/>
        <p:txBody>
          <a:bodyPr/>
          <a:lstStyle/>
          <a:p>
            <a:r>
              <a:rPr lang="en-US" altLang="en-US" sz="2800"/>
              <a:t>Several OT passages picture one who is to suffer, whose suffering &amp; deliverance become worldwide news.</a:t>
            </a:r>
          </a:p>
          <a:p>
            <a:r>
              <a:rPr lang="en-US" altLang="en-US" sz="2800"/>
              <a:t>Some Jewish interpreters sought to explain these passages by means of a 2</a:t>
            </a:r>
            <a:r>
              <a:rPr lang="en-US" altLang="en-US" sz="2800" baseline="30000"/>
              <a:t>nd</a:t>
            </a:r>
            <a:r>
              <a:rPr lang="en-US" altLang="en-US" sz="2800"/>
              <a:t> Messiah-figure, Messiah ben-Joseph.</a:t>
            </a:r>
          </a:p>
          <a:p>
            <a:r>
              <a:rPr lang="en-US" altLang="en-US" sz="2800"/>
              <a:t>This figure was to be a general, who was to fight the wicked Gentile armies, but be killed by them before Messiah ben-David comes.</a:t>
            </a:r>
          </a:p>
        </p:txBody>
      </p:sp>
    </p:spTree>
    <p:custDataLst>
      <p:tags r:id="rId1"/>
    </p:custDataLst>
  </p:cSld>
  <p:clrMapOvr>
    <a:masterClrMapping/>
  </p:clrMapOvr>
  <p:transition advTm="3361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Suffering, yet Reigning</a:t>
            </a:r>
          </a:p>
        </p:txBody>
      </p:sp>
      <p:sp>
        <p:nvSpPr>
          <p:cNvPr id="111619" name="Rectangle 3"/>
          <p:cNvSpPr>
            <a:spLocks noGrp="1" noChangeArrowheads="1"/>
          </p:cNvSpPr>
          <p:nvPr>
            <p:ph type="body" idx="1"/>
          </p:nvPr>
        </p:nvSpPr>
        <p:spPr/>
        <p:txBody>
          <a:bodyPr/>
          <a:lstStyle/>
          <a:p>
            <a:pPr>
              <a:lnSpc>
                <a:spcPct val="90000"/>
              </a:lnSpc>
            </a:pPr>
            <a:r>
              <a:rPr lang="en-US" altLang="en-US" sz="2800"/>
              <a:t>But the sufferer pictured in the Bible is pierced by Israel rather than the Gentiles (Zech 12:10).</a:t>
            </a:r>
          </a:p>
          <a:p>
            <a:pPr>
              <a:lnSpc>
                <a:spcPct val="90000"/>
              </a:lnSpc>
            </a:pPr>
            <a:r>
              <a:rPr lang="en-US" altLang="en-US" sz="2800"/>
              <a:t>Though the </a:t>
            </a:r>
            <a:r>
              <a:rPr lang="en-US" altLang="en-US" sz="2800">
                <a:cs typeface="Tahoma" pitchFamily="34" charset="0"/>
              </a:rPr>
              <a:t>'</a:t>
            </a:r>
            <a:r>
              <a:rPr lang="en-US" altLang="en-US" sz="2800"/>
              <a:t>lowly coming</a:t>
            </a:r>
            <a:r>
              <a:rPr lang="en-US" altLang="en-US" sz="2800">
                <a:cs typeface="Tahoma" pitchFamily="34" charset="0"/>
              </a:rPr>
              <a:t>'</a:t>
            </a:r>
            <a:r>
              <a:rPr lang="en-US" altLang="en-US" sz="2800"/>
              <a:t> passage in Zech 9:9 might otherwise be assigned to him, the donkey rider there is a king, Messiah ben-Joseph isn’t.</a:t>
            </a:r>
          </a:p>
          <a:p>
            <a:pPr>
              <a:lnSpc>
                <a:spcPct val="90000"/>
              </a:lnSpc>
            </a:pPr>
            <a:r>
              <a:rPr lang="en-US" altLang="en-US" sz="2800"/>
              <a:t>The main suffering passage is Isa 52:13-53:12, the climax of the Servant passages which speak of the Servant as </a:t>
            </a:r>
            <a:r>
              <a:rPr lang="en-US" altLang="en-US" sz="2800">
                <a:cs typeface="Tahoma" pitchFamily="34" charset="0"/>
              </a:rPr>
              <a:t>"</a:t>
            </a:r>
            <a:r>
              <a:rPr lang="en-US" altLang="en-US" sz="2800"/>
              <a:t>a light to the Gentiles.</a:t>
            </a:r>
            <a:r>
              <a:rPr lang="en-US" altLang="en-US" sz="2800">
                <a:cs typeface="Tahoma" pitchFamily="34" charset="0"/>
              </a:rPr>
              <a:t>"</a:t>
            </a:r>
          </a:p>
        </p:txBody>
      </p:sp>
    </p:spTree>
    <p:custDataLst>
      <p:tags r:id="rId1"/>
    </p:custDataLst>
  </p:cSld>
  <p:clrMapOvr>
    <a:masterClrMapping/>
  </p:clrMapOvr>
  <p:transition advTm="457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Suffering, yet Reigning</a:t>
            </a:r>
          </a:p>
        </p:txBody>
      </p:sp>
      <p:sp>
        <p:nvSpPr>
          <p:cNvPr id="112643" name="Rectangle 3"/>
          <p:cNvSpPr>
            <a:spLocks noGrp="1" noChangeArrowheads="1"/>
          </p:cNvSpPr>
          <p:nvPr>
            <p:ph type="body" idx="1"/>
          </p:nvPr>
        </p:nvSpPr>
        <p:spPr/>
        <p:txBody>
          <a:bodyPr/>
          <a:lstStyle/>
          <a:p>
            <a:pPr>
              <a:lnSpc>
                <a:spcPct val="90000"/>
              </a:lnSpc>
            </a:pPr>
            <a:r>
              <a:rPr lang="en-US" altLang="en-US" sz="2800"/>
              <a:t>Isaiah 53 marvelously fits Jesus:</a:t>
            </a:r>
          </a:p>
          <a:p>
            <a:pPr lvl="1">
              <a:lnSpc>
                <a:spcPct val="90000"/>
              </a:lnSpc>
            </a:pPr>
            <a:r>
              <a:rPr lang="en-US" altLang="en-US" sz="2400"/>
              <a:t>Despised &amp; rejected at his crucifixion (53:3)</a:t>
            </a:r>
          </a:p>
          <a:p>
            <a:pPr lvl="1">
              <a:lnSpc>
                <a:spcPct val="90000"/>
              </a:lnSpc>
            </a:pPr>
            <a:r>
              <a:rPr lang="en-US" altLang="en-US" sz="2400"/>
              <a:t>Considered under God’s wrath by many (53:4)</a:t>
            </a:r>
          </a:p>
          <a:p>
            <a:pPr lvl="1">
              <a:lnSpc>
                <a:spcPct val="90000"/>
              </a:lnSpc>
            </a:pPr>
            <a:r>
              <a:rPr lang="en-US" altLang="en-US" sz="2400"/>
              <a:t>Strangely silent at his trial &amp; execution (53:7)</a:t>
            </a:r>
          </a:p>
          <a:p>
            <a:pPr lvl="1">
              <a:lnSpc>
                <a:spcPct val="90000"/>
              </a:lnSpc>
            </a:pPr>
            <a:r>
              <a:rPr lang="en-US" altLang="en-US" sz="2400"/>
              <a:t>Intended to be thrown in a common grave with criminals, he is buried in a rich man</a:t>
            </a:r>
            <a:r>
              <a:rPr lang="en-US" altLang="en-US" sz="2400">
                <a:cs typeface="Tahoma" pitchFamily="34" charset="0"/>
              </a:rPr>
              <a:t>'</a:t>
            </a:r>
            <a:r>
              <a:rPr lang="en-US" altLang="en-US" sz="2400"/>
              <a:t>s tomb (53:9)</a:t>
            </a:r>
          </a:p>
          <a:p>
            <a:pPr lvl="1">
              <a:lnSpc>
                <a:spcPct val="90000"/>
              </a:lnSpc>
            </a:pPr>
            <a:r>
              <a:rPr lang="en-US" altLang="en-US" sz="2400"/>
              <a:t>His death was God</a:t>
            </a:r>
            <a:r>
              <a:rPr lang="en-US" altLang="en-US" sz="2400">
                <a:cs typeface="Tahoma" pitchFamily="34" charset="0"/>
              </a:rPr>
              <a:t>'</a:t>
            </a:r>
            <a:r>
              <a:rPr lang="en-US" altLang="en-US" sz="2400"/>
              <a:t>s way of providing payment for our sins (53:4,5,6,8,10)</a:t>
            </a:r>
          </a:p>
          <a:p>
            <a:pPr lvl="1">
              <a:lnSpc>
                <a:spcPct val="90000"/>
              </a:lnSpc>
            </a:pPr>
            <a:r>
              <a:rPr lang="en-US" altLang="en-US" sz="2400"/>
              <a:t>After his death, he prolongs his days (53:10-11)</a:t>
            </a:r>
          </a:p>
          <a:p>
            <a:pPr lvl="1">
              <a:lnSpc>
                <a:spcPct val="90000"/>
              </a:lnSpc>
            </a:pPr>
            <a:r>
              <a:rPr lang="en-US" altLang="en-US" sz="2400"/>
              <a:t>He will </a:t>
            </a:r>
            <a:r>
              <a:rPr lang="en-US" altLang="en-US" sz="2400">
                <a:cs typeface="Tahoma" pitchFamily="34" charset="0"/>
              </a:rPr>
              <a:t>'</a:t>
            </a:r>
            <a:r>
              <a:rPr lang="en-US" altLang="en-US" sz="2400"/>
              <a:t>sprinkle many nations</a:t>
            </a:r>
            <a:r>
              <a:rPr lang="en-US" altLang="en-US" sz="2400">
                <a:cs typeface="Tahoma" pitchFamily="34" charset="0"/>
              </a:rPr>
              <a:t>'</a:t>
            </a:r>
            <a:r>
              <a:rPr lang="en-US" altLang="en-US" sz="2400"/>
              <a:t> (52:15)</a:t>
            </a:r>
          </a:p>
        </p:txBody>
      </p:sp>
    </p:spTree>
    <p:custDataLst>
      <p:tags r:id="rId1"/>
    </p:custDataLst>
  </p:cSld>
  <p:clrMapOvr>
    <a:masterClrMapping/>
  </p:clrMapOvr>
  <p:transition advTm="1382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additive="base">
                                        <p:cTn id="25" dur="500" fill="hold"/>
                                        <p:tgtEl>
                                          <p:spTgt spid="1126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43">
                                            <p:txEl>
                                              <p:pRg st="4" end="4"/>
                                            </p:txEl>
                                          </p:spTgt>
                                        </p:tgtEl>
                                        <p:attrNameLst>
                                          <p:attrName>style.visibility</p:attrName>
                                        </p:attrNameLst>
                                      </p:cBhvr>
                                      <p:to>
                                        <p:strVal val="visible"/>
                                      </p:to>
                                    </p:set>
                                    <p:anim calcmode="lin" valueType="num">
                                      <p:cBhvr additive="base">
                                        <p:cTn id="31" dur="500" fill="hold"/>
                                        <p:tgtEl>
                                          <p:spTgt spid="1126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43">
                                            <p:txEl>
                                              <p:pRg st="5" end="5"/>
                                            </p:txEl>
                                          </p:spTgt>
                                        </p:tgtEl>
                                        <p:attrNameLst>
                                          <p:attrName>style.visibility</p:attrName>
                                        </p:attrNameLst>
                                      </p:cBhvr>
                                      <p:to>
                                        <p:strVal val="visible"/>
                                      </p:to>
                                    </p:set>
                                    <p:anim calcmode="lin" valueType="num">
                                      <p:cBhvr additive="base">
                                        <p:cTn id="37" dur="500" fill="hold"/>
                                        <p:tgtEl>
                                          <p:spTgt spid="1126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43">
                                            <p:txEl>
                                              <p:pRg st="6" end="6"/>
                                            </p:txEl>
                                          </p:spTgt>
                                        </p:tgtEl>
                                        <p:attrNameLst>
                                          <p:attrName>style.visibility</p:attrName>
                                        </p:attrNameLst>
                                      </p:cBhvr>
                                      <p:to>
                                        <p:strVal val="visible"/>
                                      </p:to>
                                    </p:set>
                                    <p:anim calcmode="lin" valueType="num">
                                      <p:cBhvr additive="base">
                                        <p:cTn id="43" dur="500" fill="hold"/>
                                        <p:tgtEl>
                                          <p:spTgt spid="1126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43">
                                            <p:txEl>
                                              <p:pRg st="7" end="7"/>
                                            </p:txEl>
                                          </p:spTgt>
                                        </p:tgtEl>
                                        <p:attrNameLst>
                                          <p:attrName>style.visibility</p:attrName>
                                        </p:attrNameLst>
                                      </p:cBhvr>
                                      <p:to>
                                        <p:strVal val="visible"/>
                                      </p:to>
                                    </p:set>
                                    <p:anim calcmode="lin" valueType="num">
                                      <p:cBhvr additive="base">
                                        <p:cTn id="49" dur="500" fill="hold"/>
                                        <p:tgtEl>
                                          <p:spTgt spid="1126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King, yet Priest</a:t>
            </a:r>
          </a:p>
        </p:txBody>
      </p:sp>
      <p:sp>
        <p:nvSpPr>
          <p:cNvPr id="113667" name="Rectangle 3"/>
          <p:cNvSpPr>
            <a:spLocks noGrp="1" noChangeArrowheads="1"/>
          </p:cNvSpPr>
          <p:nvPr>
            <p:ph type="body" idx="1"/>
          </p:nvPr>
        </p:nvSpPr>
        <p:spPr/>
        <p:txBody>
          <a:bodyPr/>
          <a:lstStyle/>
          <a:p>
            <a:pPr>
              <a:lnSpc>
                <a:spcPct val="90000"/>
              </a:lnSpc>
            </a:pPr>
            <a:r>
              <a:rPr lang="en-US" altLang="en-US"/>
              <a:t>The offices of king &amp; priest were kept strictly separate in Israel</a:t>
            </a:r>
            <a:r>
              <a:rPr lang="en-US" altLang="en-US">
                <a:cs typeface="Tahoma" pitchFamily="34" charset="0"/>
              </a:rPr>
              <a:t>'</a:t>
            </a:r>
            <a:r>
              <a:rPr lang="en-US" altLang="en-US"/>
              <a:t>s religion.</a:t>
            </a:r>
          </a:p>
          <a:p>
            <a:pPr>
              <a:lnSpc>
                <a:spcPct val="90000"/>
              </a:lnSpc>
            </a:pPr>
            <a:r>
              <a:rPr lang="en-US" altLang="en-US"/>
              <a:t>When priestly features show up in Messianic prophecy, not surprising that some saw 2 Messiahs, one a king, the other a priest.</a:t>
            </a:r>
          </a:p>
          <a:p>
            <a:pPr>
              <a:lnSpc>
                <a:spcPct val="90000"/>
              </a:lnSpc>
            </a:pPr>
            <a:r>
              <a:rPr lang="en-US" altLang="en-US"/>
              <a:t>But a crucial passage in the Bible makes the one Messiah both king &amp; priest.</a:t>
            </a:r>
          </a:p>
        </p:txBody>
      </p:sp>
    </p:spTree>
    <p:custDataLst>
      <p:tags r:id="rId1"/>
    </p:custDataLst>
  </p:cSld>
  <p:clrMapOvr>
    <a:masterClrMapping/>
  </p:clrMapOvr>
  <p:transition advTm="798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King, yet Priest</a:t>
            </a:r>
          </a:p>
        </p:txBody>
      </p:sp>
      <p:sp>
        <p:nvSpPr>
          <p:cNvPr id="114691" name="Text Box 3"/>
          <p:cNvSpPr txBox="1">
            <a:spLocks noChangeArrowheads="1"/>
          </p:cNvSpPr>
          <p:nvPr/>
        </p:nvSpPr>
        <p:spPr bwMode="auto">
          <a:xfrm>
            <a:off x="990600" y="2590800"/>
            <a:ext cx="70866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 LORD will extend your mighty scepter from Zion; you will rule in the midst of your enemies.  Your troops will be willing on your day of battle….  The LORD has sworn and will not change his mind:  </a:t>
            </a:r>
            <a:r>
              <a:rPr lang="en-US" altLang="en-US" sz="2800">
                <a:cs typeface="Tahoma" pitchFamily="34" charset="0"/>
              </a:rPr>
              <a:t>'</a:t>
            </a:r>
            <a:r>
              <a:rPr lang="en-US" altLang="en-US" sz="2800"/>
              <a:t>You are a priest forever, in the order of Melchizedek!</a:t>
            </a:r>
            <a:r>
              <a:rPr lang="en-US" altLang="en-US" sz="2800">
                <a:cs typeface="Tahoma" pitchFamily="34" charset="0"/>
              </a:rPr>
              <a:t>'</a:t>
            </a:r>
          </a:p>
          <a:p>
            <a:pPr algn="r">
              <a:spcBef>
                <a:spcPct val="50000"/>
              </a:spcBef>
            </a:pPr>
            <a:r>
              <a:rPr lang="en-US" altLang="en-US" sz="2800"/>
              <a:t>Psalm 110:2,4</a:t>
            </a:r>
          </a:p>
        </p:txBody>
      </p:sp>
    </p:spTree>
    <p:custDataLst>
      <p:tags r:id="rId1"/>
    </p:custDataLst>
  </p:cSld>
  <p:clrMapOvr>
    <a:masterClrMapping/>
  </p:clrMapOvr>
  <p:transition advTm="388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4691"/>
                                        </p:tgtEl>
                                        <p:attrNameLst>
                                          <p:attrName>style.visibility</p:attrName>
                                        </p:attrNameLst>
                                      </p:cBhvr>
                                      <p:to>
                                        <p:strVal val="visible"/>
                                      </p:to>
                                    </p:set>
                                    <p:animEffect transition="in" filter="checkerboard(across)">
                                      <p:cBhvr>
                                        <p:cTn id="7" dur="500"/>
                                        <p:tgtEl>
                                          <p:spTgt spid="114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The Promised Messiah</a:t>
            </a:r>
          </a:p>
        </p:txBody>
      </p:sp>
      <p:sp>
        <p:nvSpPr>
          <p:cNvPr id="96259" name="Rectangle 3"/>
          <p:cNvSpPr>
            <a:spLocks noGrp="1" noChangeArrowheads="1"/>
          </p:cNvSpPr>
          <p:nvPr>
            <p:ph type="body" idx="1"/>
          </p:nvPr>
        </p:nvSpPr>
        <p:spPr>
          <a:xfrm>
            <a:off x="1182688" y="2438400"/>
            <a:ext cx="7772400" cy="3694113"/>
          </a:xfrm>
        </p:spPr>
        <p:txBody>
          <a:bodyPr/>
          <a:lstStyle/>
          <a:p>
            <a:pPr>
              <a:lnSpc>
                <a:spcPct val="90000"/>
              </a:lnSpc>
              <a:buFont typeface="Wingdings" pitchFamily="2" charset="2"/>
              <a:buNone/>
            </a:pPr>
            <a:r>
              <a:rPr lang="en-US" altLang="en-US" sz="2800">
                <a:solidFill>
                  <a:schemeClr val="folHlink"/>
                </a:solidFill>
              </a:rPr>
              <a:t>According to the Hebrew Bible, Messiah is to:</a:t>
            </a:r>
          </a:p>
          <a:p>
            <a:pPr>
              <a:lnSpc>
                <a:spcPct val="90000"/>
              </a:lnSpc>
            </a:pPr>
            <a:r>
              <a:rPr lang="en-US" altLang="en-US" sz="2800"/>
              <a:t>Come &amp; rescue his people from oppression</a:t>
            </a:r>
          </a:p>
          <a:p>
            <a:pPr>
              <a:lnSpc>
                <a:spcPct val="90000"/>
              </a:lnSpc>
            </a:pPr>
            <a:r>
              <a:rPr lang="en-US" altLang="en-US" sz="2800"/>
              <a:t>Bring in a Golden Age</a:t>
            </a:r>
          </a:p>
          <a:p>
            <a:pPr>
              <a:lnSpc>
                <a:spcPct val="90000"/>
              </a:lnSpc>
            </a:pPr>
            <a:r>
              <a:rPr lang="en-US" altLang="en-US" sz="2800"/>
              <a:t>Make Israel the chief nation, Jerusalem the world’s capital</a:t>
            </a:r>
          </a:p>
          <a:p>
            <a:pPr>
              <a:lnSpc>
                <a:spcPct val="90000"/>
              </a:lnSpc>
            </a:pPr>
            <a:r>
              <a:rPr lang="en-US" altLang="en-US" sz="2800"/>
              <a:t>Rule humanity with justice for all</a:t>
            </a:r>
          </a:p>
          <a:p>
            <a:pPr>
              <a:lnSpc>
                <a:spcPct val="90000"/>
              </a:lnSpc>
            </a:pPr>
            <a:r>
              <a:rPr lang="en-US" altLang="en-US" sz="2800"/>
              <a:t>Ensure that all may live in safety on their own property and enjoy the fruits of their labors</a:t>
            </a:r>
          </a:p>
        </p:txBody>
      </p:sp>
    </p:spTree>
    <p:custDataLst>
      <p:tags r:id="rId1"/>
    </p:custDataLst>
  </p:cSld>
  <p:clrMapOvr>
    <a:masterClrMapping/>
  </p:clrMapOvr>
  <p:transition advTm="261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King, yet Priest</a:t>
            </a:r>
          </a:p>
        </p:txBody>
      </p:sp>
      <p:sp>
        <p:nvSpPr>
          <p:cNvPr id="115715" name="Rectangle 3"/>
          <p:cNvSpPr>
            <a:spLocks noGrp="1" noChangeArrowheads="1"/>
          </p:cNvSpPr>
          <p:nvPr>
            <p:ph type="body" idx="1"/>
          </p:nvPr>
        </p:nvSpPr>
        <p:spPr>
          <a:xfrm>
            <a:off x="1182688" y="2438400"/>
            <a:ext cx="7772400" cy="3694113"/>
          </a:xfrm>
        </p:spPr>
        <p:txBody>
          <a:bodyPr/>
          <a:lstStyle/>
          <a:p>
            <a:r>
              <a:rPr lang="en-US" altLang="en-US" sz="2800"/>
              <a:t>Because the kingship &amp; priesthood were kept separate, the author of Psalm 110 must go all the way back to Genesis, to a Gentile, to find a righteous priest-king.</a:t>
            </a:r>
          </a:p>
          <a:p>
            <a:r>
              <a:rPr lang="en-US" altLang="en-US" sz="2800"/>
              <a:t>But this fits the NT picture of Jesus:</a:t>
            </a:r>
          </a:p>
          <a:p>
            <a:pPr lvl="1"/>
            <a:r>
              <a:rPr lang="en-US" altLang="en-US" sz="2400"/>
              <a:t>Acted as priest by offering a sacrifice for sins.</a:t>
            </a:r>
          </a:p>
          <a:p>
            <a:pPr lvl="1"/>
            <a:r>
              <a:rPr lang="en-US" altLang="en-US" sz="2400"/>
              <a:t>Will return to rule as king forever.</a:t>
            </a:r>
          </a:p>
        </p:txBody>
      </p:sp>
    </p:spTree>
    <p:custDataLst>
      <p:tags r:id="rId1"/>
    </p:custDataLst>
  </p:cSld>
  <p:clrMapOvr>
    <a:masterClrMapping/>
  </p:clrMapOvr>
  <p:transition advTm="302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additive="base">
                                        <p:cTn id="25" dur="500" fill="hold"/>
                                        <p:tgtEl>
                                          <p:spTgt spid="115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7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ltLang="en-US"/>
              <a:t>If Messiah has come, </a:t>
            </a:r>
            <a:br>
              <a:rPr lang="en-US" altLang="en-US"/>
            </a:br>
            <a:r>
              <a:rPr lang="en-US" altLang="en-US"/>
              <a:t>he is Jesus.</a:t>
            </a:r>
          </a:p>
        </p:txBody>
      </p:sp>
      <p:sp>
        <p:nvSpPr>
          <p:cNvPr id="116739" name="Rectangle 3"/>
          <p:cNvSpPr>
            <a:spLocks noGrp="1" noChangeArrowheads="1"/>
          </p:cNvSpPr>
          <p:nvPr>
            <p:ph type="body" idx="1"/>
          </p:nvPr>
        </p:nvSpPr>
        <p:spPr>
          <a:xfrm>
            <a:off x="1182688" y="2514600"/>
            <a:ext cx="7772400" cy="3617913"/>
          </a:xfrm>
        </p:spPr>
        <p:txBody>
          <a:bodyPr/>
          <a:lstStyle/>
          <a:p>
            <a:r>
              <a:rPr lang="en-US" altLang="en-US"/>
              <a:t>A light to the nations</a:t>
            </a:r>
          </a:p>
          <a:p>
            <a:r>
              <a:rPr lang="en-US" altLang="en-US"/>
              <a:t>Born, yet pre-existent</a:t>
            </a:r>
          </a:p>
          <a:p>
            <a:r>
              <a:rPr lang="en-US" altLang="en-US"/>
              <a:t>Humble, yet exalted</a:t>
            </a:r>
          </a:p>
          <a:p>
            <a:r>
              <a:rPr lang="en-US" altLang="en-US"/>
              <a:t>Suffering, yet reigning</a:t>
            </a:r>
          </a:p>
          <a:p>
            <a:r>
              <a:rPr lang="en-US" altLang="en-US"/>
              <a:t>King, yet priest</a:t>
            </a:r>
          </a:p>
        </p:txBody>
      </p:sp>
    </p:spTree>
    <p:custDataLst>
      <p:tags r:id="rId1"/>
    </p:custDataLst>
  </p:cSld>
  <p:clrMapOvr>
    <a:masterClrMapping/>
  </p:clrMapOvr>
  <p:transition advTm="130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But maybe Messiah </a:t>
            </a:r>
            <a:br>
              <a:rPr lang="en-US" altLang="en-US"/>
            </a:br>
            <a:r>
              <a:rPr lang="en-US" altLang="en-US"/>
              <a:t>hasn</a:t>
            </a:r>
            <a:r>
              <a:rPr lang="en-US" altLang="en-US">
                <a:cs typeface="Tahoma" pitchFamily="34" charset="0"/>
              </a:rPr>
              <a:t>'</a:t>
            </a:r>
            <a:r>
              <a:rPr lang="en-US" altLang="en-US"/>
              <a:t>t come yet.</a:t>
            </a:r>
          </a:p>
        </p:txBody>
      </p:sp>
      <p:sp>
        <p:nvSpPr>
          <p:cNvPr id="117763" name="Rectangle 3"/>
          <p:cNvSpPr>
            <a:spLocks noGrp="1" noChangeArrowheads="1"/>
          </p:cNvSpPr>
          <p:nvPr>
            <p:ph type="body" idx="1"/>
          </p:nvPr>
        </p:nvSpPr>
        <p:spPr/>
        <p:txBody>
          <a:bodyPr/>
          <a:lstStyle/>
          <a:p>
            <a:pPr>
              <a:lnSpc>
                <a:spcPct val="90000"/>
              </a:lnSpc>
            </a:pPr>
            <a:r>
              <a:rPr lang="en-US" altLang="en-US" sz="2800"/>
              <a:t>Jesus hasn</a:t>
            </a:r>
            <a:r>
              <a:rPr lang="en-US" altLang="en-US" sz="2800">
                <a:cs typeface="Tahoma" pitchFamily="34" charset="0"/>
              </a:rPr>
              <a:t>'</a:t>
            </a:r>
            <a:r>
              <a:rPr lang="en-US" altLang="en-US" sz="2800"/>
              <a:t>t reigned yet; how do we know he will?</a:t>
            </a:r>
          </a:p>
          <a:p>
            <a:pPr>
              <a:lnSpc>
                <a:spcPct val="90000"/>
              </a:lnSpc>
            </a:pPr>
            <a:r>
              <a:rPr lang="en-US" altLang="en-US" sz="2800"/>
              <a:t>Jesus hasn</a:t>
            </a:r>
            <a:r>
              <a:rPr lang="en-US" altLang="en-US" sz="2800">
                <a:cs typeface="Tahoma" pitchFamily="34" charset="0"/>
              </a:rPr>
              <a:t>'</a:t>
            </a:r>
            <a:r>
              <a:rPr lang="en-US" altLang="en-US" sz="2800"/>
              <a:t>t returned yet; how do we know he will?</a:t>
            </a:r>
          </a:p>
          <a:p>
            <a:pPr>
              <a:lnSpc>
                <a:spcPct val="90000"/>
              </a:lnSpc>
            </a:pPr>
            <a:r>
              <a:rPr lang="en-US" altLang="en-US" sz="2800"/>
              <a:t>Good questions!</a:t>
            </a:r>
          </a:p>
          <a:p>
            <a:pPr lvl="1">
              <a:lnSpc>
                <a:spcPct val="90000"/>
              </a:lnSpc>
            </a:pPr>
            <a:r>
              <a:rPr lang="en-US" altLang="en-US" sz="2400"/>
              <a:t>We don</a:t>
            </a:r>
            <a:r>
              <a:rPr lang="en-US" altLang="en-US" sz="2400">
                <a:cs typeface="Tahoma" pitchFamily="34" charset="0"/>
              </a:rPr>
              <a:t>'</a:t>
            </a:r>
            <a:r>
              <a:rPr lang="en-US" altLang="en-US" sz="2400"/>
              <a:t>t want to make a mistake, erring in either direction.</a:t>
            </a:r>
          </a:p>
          <a:p>
            <a:pPr>
              <a:lnSpc>
                <a:spcPct val="90000"/>
              </a:lnSpc>
            </a:pPr>
            <a:r>
              <a:rPr lang="en-US" altLang="en-US" sz="2800"/>
              <a:t>Messiah has come because certain time-oriented prophecies have expired in such a way as to point to Jesus.</a:t>
            </a:r>
          </a:p>
        </p:txBody>
      </p:sp>
    </p:spTree>
    <p:custDataLst>
      <p:tags r:id="rId1"/>
    </p:custDataLst>
  </p:cSld>
  <p:clrMapOvr>
    <a:masterClrMapping/>
  </p:clrMapOvr>
  <p:transition advTm="371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 fill="hold"/>
                                        <p:tgtEl>
                                          <p:spTgt spid="117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77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additive="base">
                                        <p:cTn id="31" dur="500" fill="hold"/>
                                        <p:tgtEl>
                                          <p:spTgt spid="1177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77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Messiah was to come while Judah had its own rulers.</a:t>
            </a:r>
          </a:p>
        </p:txBody>
      </p:sp>
      <p:sp>
        <p:nvSpPr>
          <p:cNvPr id="118787" name="Text Box 3"/>
          <p:cNvSpPr txBox="1">
            <a:spLocks noChangeArrowheads="1"/>
          </p:cNvSpPr>
          <p:nvPr/>
        </p:nvSpPr>
        <p:spPr bwMode="auto">
          <a:xfrm>
            <a:off x="1295400" y="2819400"/>
            <a:ext cx="65532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The scepter will not depart from Judah, nor the ruler</a:t>
            </a:r>
            <a:r>
              <a:rPr lang="en-US" altLang="en-US" sz="2800">
                <a:cs typeface="Tahoma" pitchFamily="34" charset="0"/>
              </a:rPr>
              <a:t>'</a:t>
            </a:r>
            <a:r>
              <a:rPr lang="en-US" altLang="en-US" sz="2800"/>
              <a:t>s staff from between his feet, until he comes to whom it belongs, and the obedience of the nations is his.</a:t>
            </a:r>
          </a:p>
          <a:p>
            <a:pPr algn="r">
              <a:spcBef>
                <a:spcPct val="50000"/>
              </a:spcBef>
            </a:pPr>
            <a:r>
              <a:rPr lang="en-US" altLang="en-US" sz="2800"/>
              <a:t>Genesis 49:10</a:t>
            </a:r>
          </a:p>
        </p:txBody>
      </p:sp>
    </p:spTree>
    <p:custDataLst>
      <p:tags r:id="rId1"/>
    </p:custDataLst>
  </p:cSld>
  <p:clrMapOvr>
    <a:masterClrMapping/>
  </p:clrMapOvr>
  <p:transition advTm="607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checkerboard(across)">
                                      <p:cBhvr>
                                        <p:cTn id="7" dur="500"/>
                                        <p:tgtEl>
                                          <p:spTgt spid="118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Messiah was to come while Judah had its own rulers.</a:t>
            </a:r>
          </a:p>
        </p:txBody>
      </p:sp>
      <p:sp>
        <p:nvSpPr>
          <p:cNvPr id="119811" name="Rectangle 3"/>
          <p:cNvSpPr>
            <a:spLocks noGrp="1" noChangeArrowheads="1"/>
          </p:cNvSpPr>
          <p:nvPr>
            <p:ph type="body" idx="1"/>
          </p:nvPr>
        </p:nvSpPr>
        <p:spPr/>
        <p:txBody>
          <a:bodyPr/>
          <a:lstStyle/>
          <a:p>
            <a:pPr>
              <a:lnSpc>
                <a:spcPct val="90000"/>
              </a:lnSpc>
            </a:pPr>
            <a:r>
              <a:rPr lang="en-US" altLang="en-US" sz="2800"/>
              <a:t>Rulership comes to Judah some 500 years after the death of Jacob, about 1000 BC.</a:t>
            </a:r>
          </a:p>
          <a:p>
            <a:pPr>
              <a:lnSpc>
                <a:spcPct val="90000"/>
              </a:lnSpc>
            </a:pPr>
            <a:r>
              <a:rPr lang="en-US" altLang="en-US" sz="2800"/>
              <a:t>Kingship remains in Judah &amp; David’s family till 587 BC.</a:t>
            </a:r>
          </a:p>
          <a:p>
            <a:pPr>
              <a:lnSpc>
                <a:spcPct val="90000"/>
              </a:lnSpc>
            </a:pPr>
            <a:r>
              <a:rPr lang="en-US" altLang="en-US" sz="2800"/>
              <a:t>Then the Maccabees rule as kings of Judah from 103 BC to 63 BC.</a:t>
            </a:r>
          </a:p>
          <a:p>
            <a:pPr>
              <a:lnSpc>
                <a:spcPct val="90000"/>
              </a:lnSpc>
            </a:pPr>
            <a:r>
              <a:rPr lang="en-US" altLang="en-US" sz="2800"/>
              <a:t>Then Herod the Great rules as king of Judah from 40 BC to 4 BC.</a:t>
            </a:r>
          </a:p>
          <a:p>
            <a:pPr>
              <a:lnSpc>
                <a:spcPct val="90000"/>
              </a:lnSpc>
            </a:pPr>
            <a:r>
              <a:rPr lang="en-US" altLang="en-US" sz="2800"/>
              <a:t>Finally Herod Agrippa 1 rules 41-44 AD.</a:t>
            </a:r>
          </a:p>
          <a:p>
            <a:pPr>
              <a:lnSpc>
                <a:spcPct val="90000"/>
              </a:lnSpc>
            </a:pPr>
            <a:endParaRPr lang="en-US" altLang="en-US" sz="2800"/>
          </a:p>
        </p:txBody>
      </p:sp>
    </p:spTree>
    <p:custDataLst>
      <p:tags r:id="rId1"/>
    </p:custDataLst>
  </p:cSld>
  <p:clrMapOvr>
    <a:masterClrMapping/>
  </p:clrMapOvr>
  <p:transition advTm="452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 calcmode="lin" valueType="num">
                                      <p:cBhvr additive="base">
                                        <p:cTn id="25"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98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9811">
                                            <p:txEl>
                                              <p:pRg st="4" end="4"/>
                                            </p:txEl>
                                          </p:spTgt>
                                        </p:tgtEl>
                                        <p:attrNameLst>
                                          <p:attrName>style.visibility</p:attrName>
                                        </p:attrNameLst>
                                      </p:cBhvr>
                                      <p:to>
                                        <p:strVal val="visible"/>
                                      </p:to>
                                    </p:set>
                                    <p:anim calcmode="lin" valueType="num">
                                      <p:cBhvr additive="base">
                                        <p:cTn id="31" dur="500" fill="hold"/>
                                        <p:tgtEl>
                                          <p:spTgt spid="1198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98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a:t>Messiah was to come while Judah had its own rulers.</a:t>
            </a:r>
          </a:p>
        </p:txBody>
      </p:sp>
      <p:sp>
        <p:nvSpPr>
          <p:cNvPr id="120835" name="Rectangle 3"/>
          <p:cNvSpPr>
            <a:spLocks noGrp="1" noChangeArrowheads="1"/>
          </p:cNvSpPr>
          <p:nvPr>
            <p:ph type="body" idx="1"/>
          </p:nvPr>
        </p:nvSpPr>
        <p:spPr/>
        <p:txBody>
          <a:bodyPr/>
          <a:lstStyle/>
          <a:p>
            <a:pPr>
              <a:lnSpc>
                <a:spcPct val="90000"/>
              </a:lnSpc>
            </a:pPr>
            <a:r>
              <a:rPr lang="en-US" altLang="en-US"/>
              <a:t>In one sense, the scepter departed 587 BC.</a:t>
            </a:r>
          </a:p>
          <a:p>
            <a:pPr>
              <a:lnSpc>
                <a:spcPct val="90000"/>
              </a:lnSpc>
            </a:pPr>
            <a:r>
              <a:rPr lang="en-US" altLang="en-US"/>
              <a:t>In another sense, it departed 44 AD.</a:t>
            </a:r>
          </a:p>
          <a:p>
            <a:pPr>
              <a:lnSpc>
                <a:spcPct val="90000"/>
              </a:lnSpc>
            </a:pPr>
            <a:r>
              <a:rPr lang="en-US" altLang="en-US"/>
              <a:t>There has been no king of Judah since.</a:t>
            </a:r>
          </a:p>
          <a:p>
            <a:pPr>
              <a:lnSpc>
                <a:spcPct val="90000"/>
              </a:lnSpc>
            </a:pPr>
            <a:r>
              <a:rPr lang="en-US" altLang="en-US"/>
              <a:t>The Messiah must have come before 44 AD.</a:t>
            </a:r>
          </a:p>
          <a:p>
            <a:pPr>
              <a:lnSpc>
                <a:spcPct val="90000"/>
              </a:lnSpc>
            </a:pPr>
            <a:r>
              <a:rPr lang="en-US" altLang="en-US"/>
              <a:t>Jesus came and was crucified about 30 AD.</a:t>
            </a:r>
          </a:p>
        </p:txBody>
      </p:sp>
    </p:spTree>
    <p:custDataLst>
      <p:tags r:id="rId1"/>
    </p:custDataLst>
  </p:cSld>
  <p:clrMapOvr>
    <a:masterClrMapping/>
  </p:clrMapOvr>
  <p:transition advTm="740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0835">
                                            <p:txEl>
                                              <p:pRg st="1" end="1"/>
                                            </p:txEl>
                                          </p:spTgt>
                                        </p:tgtEl>
                                        <p:attrNameLst>
                                          <p:attrName>style.visibility</p:attrName>
                                        </p:attrNameLst>
                                      </p:cBhvr>
                                      <p:to>
                                        <p:strVal val="visible"/>
                                      </p:to>
                                    </p:set>
                                    <p:anim calcmode="lin" valueType="num">
                                      <p:cBhvr additive="base">
                                        <p:cTn id="13" dur="500" fill="hold"/>
                                        <p:tgtEl>
                                          <p:spTgt spid="1208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0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anim calcmode="lin" valueType="num">
                                      <p:cBhvr additive="base">
                                        <p:cTn id="19" dur="5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0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0835">
                                            <p:txEl>
                                              <p:pRg st="3" end="3"/>
                                            </p:txEl>
                                          </p:spTgt>
                                        </p:tgtEl>
                                        <p:attrNameLst>
                                          <p:attrName>style.visibility</p:attrName>
                                        </p:attrNameLst>
                                      </p:cBhvr>
                                      <p:to>
                                        <p:strVal val="visible"/>
                                      </p:to>
                                    </p:set>
                                    <p:anim calcmode="lin" valueType="num">
                                      <p:cBhvr additive="base">
                                        <p:cTn id="25" dur="500" fill="hold"/>
                                        <p:tgtEl>
                                          <p:spTgt spid="1208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08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0835">
                                            <p:txEl>
                                              <p:pRg st="4" end="4"/>
                                            </p:txEl>
                                          </p:spTgt>
                                        </p:tgtEl>
                                        <p:attrNameLst>
                                          <p:attrName>style.visibility</p:attrName>
                                        </p:attrNameLst>
                                      </p:cBhvr>
                                      <p:to>
                                        <p:strVal val="visible"/>
                                      </p:to>
                                    </p:set>
                                    <p:anim calcmode="lin" valueType="num">
                                      <p:cBhvr additive="base">
                                        <p:cTn id="31" dur="500" fill="hold"/>
                                        <p:tgtEl>
                                          <p:spTgt spid="1208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08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a:t>Messiah was to come while the 2</a:t>
            </a:r>
            <a:r>
              <a:rPr lang="en-US" altLang="en-US" baseline="30000"/>
              <a:t>nd</a:t>
            </a:r>
            <a:r>
              <a:rPr lang="en-US" altLang="en-US"/>
              <a:t> Temple stood.</a:t>
            </a:r>
          </a:p>
        </p:txBody>
      </p:sp>
      <p:sp>
        <p:nvSpPr>
          <p:cNvPr id="121859" name="Text Box 3"/>
          <p:cNvSpPr txBox="1">
            <a:spLocks noChangeArrowheads="1"/>
          </p:cNvSpPr>
          <p:nvPr/>
        </p:nvSpPr>
        <p:spPr bwMode="auto">
          <a:xfrm>
            <a:off x="914400" y="2590800"/>
            <a:ext cx="73152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cs typeface="Tahoma" pitchFamily="34" charset="0"/>
              </a:rPr>
              <a:t>"</a:t>
            </a:r>
            <a:r>
              <a:rPr lang="en-US" altLang="en-US"/>
              <a:t>Who of you is left who saw this house [temple] in its former glory?  How does it look to you now?  Does it not seem to you like nothing?…  The glory of this present house will be greater than the glory of the former house,</a:t>
            </a:r>
            <a:r>
              <a:rPr lang="en-US" altLang="en-US">
                <a:cs typeface="Tahoma" pitchFamily="34" charset="0"/>
              </a:rPr>
              <a:t>"</a:t>
            </a:r>
            <a:r>
              <a:rPr lang="en-US" altLang="en-US"/>
              <a:t> says the LORD Almighty.  </a:t>
            </a:r>
            <a:r>
              <a:rPr lang="en-US" altLang="en-US">
                <a:cs typeface="Tahoma" pitchFamily="34" charset="0"/>
              </a:rPr>
              <a:t>"</a:t>
            </a:r>
            <a:r>
              <a:rPr lang="en-US" altLang="en-US"/>
              <a:t>And in this place I will grant peace.</a:t>
            </a:r>
            <a:r>
              <a:rPr lang="en-US" altLang="en-US">
                <a:cs typeface="Tahoma" pitchFamily="34" charset="0"/>
              </a:rPr>
              <a:t>"</a:t>
            </a:r>
          </a:p>
          <a:p>
            <a:pPr algn="r">
              <a:spcBef>
                <a:spcPct val="50000"/>
              </a:spcBef>
            </a:pPr>
            <a:r>
              <a:rPr lang="en-US" altLang="en-US"/>
              <a:t>Haggai 2:3-9</a:t>
            </a:r>
          </a:p>
        </p:txBody>
      </p:sp>
    </p:spTree>
    <p:custDataLst>
      <p:tags r:id="rId1"/>
    </p:custDataLst>
  </p:cSld>
  <p:clrMapOvr>
    <a:masterClrMapping/>
  </p:clrMapOvr>
  <p:transition advTm="547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checkerboard(across)">
                                      <p:cBhvr>
                                        <p:cTn id="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Messiah was to come while the 2</a:t>
            </a:r>
            <a:r>
              <a:rPr lang="en-US" altLang="en-US" baseline="30000"/>
              <a:t>nd</a:t>
            </a:r>
            <a:r>
              <a:rPr lang="en-US" altLang="en-US"/>
              <a:t> Temple stood.</a:t>
            </a:r>
          </a:p>
        </p:txBody>
      </p:sp>
      <p:sp>
        <p:nvSpPr>
          <p:cNvPr id="122883" name="Rectangle 3"/>
          <p:cNvSpPr>
            <a:spLocks noGrp="1" noChangeArrowheads="1"/>
          </p:cNvSpPr>
          <p:nvPr>
            <p:ph type="body" idx="1"/>
          </p:nvPr>
        </p:nvSpPr>
        <p:spPr>
          <a:xfrm>
            <a:off x="1182688" y="2209800"/>
            <a:ext cx="7772400" cy="3922713"/>
          </a:xfrm>
        </p:spPr>
        <p:txBody>
          <a:bodyPr/>
          <a:lstStyle/>
          <a:p>
            <a:pPr>
              <a:lnSpc>
                <a:spcPct val="90000"/>
              </a:lnSpc>
            </a:pPr>
            <a:r>
              <a:rPr lang="en-US" altLang="en-US" sz="2800">
                <a:cs typeface="Tahoma" pitchFamily="34" charset="0"/>
              </a:rPr>
              <a:t>'</a:t>
            </a:r>
            <a:r>
              <a:rPr lang="en-US" altLang="en-US" sz="2800"/>
              <a:t>Glory</a:t>
            </a:r>
            <a:r>
              <a:rPr lang="en-US" altLang="en-US" sz="2800">
                <a:cs typeface="Tahoma" pitchFamily="34" charset="0"/>
              </a:rPr>
              <a:t>'</a:t>
            </a:r>
            <a:r>
              <a:rPr lang="en-US" altLang="en-US" sz="2800"/>
              <a:t> is ambiguous – wealth or God’s presence.</a:t>
            </a:r>
          </a:p>
          <a:p>
            <a:pPr>
              <a:lnSpc>
                <a:spcPct val="90000"/>
              </a:lnSpc>
            </a:pPr>
            <a:r>
              <a:rPr lang="en-US" altLang="en-US" sz="2800"/>
              <a:t>2</a:t>
            </a:r>
            <a:r>
              <a:rPr lang="en-US" altLang="en-US" sz="2800" baseline="30000"/>
              <a:t>nd</a:t>
            </a:r>
            <a:r>
              <a:rPr lang="en-US" altLang="en-US" sz="2800"/>
              <a:t> temple may have surpassed Solomon’s in wealth at time of Herod; we don’t know.</a:t>
            </a:r>
          </a:p>
          <a:p>
            <a:pPr>
              <a:lnSpc>
                <a:spcPct val="90000"/>
              </a:lnSpc>
            </a:pPr>
            <a:r>
              <a:rPr lang="en-US" altLang="en-US" sz="2800"/>
              <a:t>2</a:t>
            </a:r>
            <a:r>
              <a:rPr lang="en-US" altLang="en-US" sz="2800" baseline="30000"/>
              <a:t>nd</a:t>
            </a:r>
            <a:r>
              <a:rPr lang="en-US" altLang="en-US" sz="2800"/>
              <a:t> temple lacked the ark of the covenant &amp; the glory cloud; only if visited by the Messiah did it surpass the 1</a:t>
            </a:r>
            <a:r>
              <a:rPr lang="en-US" altLang="en-US" sz="2800" baseline="30000"/>
              <a:t>st</a:t>
            </a:r>
            <a:r>
              <a:rPr lang="en-US" altLang="en-US" sz="2800"/>
              <a:t> temple in this kind of glory.</a:t>
            </a:r>
          </a:p>
          <a:p>
            <a:pPr>
              <a:lnSpc>
                <a:spcPct val="90000"/>
              </a:lnSpc>
            </a:pPr>
            <a:r>
              <a:rPr lang="en-US" altLang="en-US" sz="2800"/>
              <a:t>The 2</a:t>
            </a:r>
            <a:r>
              <a:rPr lang="en-US" altLang="en-US" sz="2800" baseline="30000"/>
              <a:t>nd</a:t>
            </a:r>
            <a:r>
              <a:rPr lang="en-US" altLang="en-US" sz="2800"/>
              <a:t> temple is destroyed in AD 70.</a:t>
            </a:r>
          </a:p>
        </p:txBody>
      </p:sp>
    </p:spTree>
    <p:custDataLst>
      <p:tags r:id="rId1"/>
    </p:custDataLst>
  </p:cSld>
  <p:clrMapOvr>
    <a:masterClrMapping/>
  </p:clrMapOvr>
  <p:transition advTm="1014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3">
                                            <p:txEl>
                                              <p:pRg st="3" end="3"/>
                                            </p:txEl>
                                          </p:spTgt>
                                        </p:tgtEl>
                                        <p:attrNameLst>
                                          <p:attrName>style.visibility</p:attrName>
                                        </p:attrNameLst>
                                      </p:cBhvr>
                                      <p:to>
                                        <p:strVal val="visible"/>
                                      </p:to>
                                    </p:set>
                                    <p:anim calcmode="lin" valueType="num">
                                      <p:cBhvr additive="base">
                                        <p:cTn id="25"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Messiah was to come after the 69</a:t>
            </a:r>
            <a:r>
              <a:rPr lang="en-US" altLang="en-US" baseline="30000"/>
              <a:t>th</a:t>
            </a:r>
            <a:r>
              <a:rPr lang="en-US" altLang="en-US"/>
              <a:t> sabbath cycle.</a:t>
            </a:r>
          </a:p>
        </p:txBody>
      </p:sp>
      <p:sp>
        <p:nvSpPr>
          <p:cNvPr id="123907" name="Text Box 3"/>
          <p:cNvSpPr txBox="1">
            <a:spLocks noChangeArrowheads="1"/>
          </p:cNvSpPr>
          <p:nvPr/>
        </p:nvSpPr>
        <p:spPr bwMode="auto">
          <a:xfrm>
            <a:off x="1066800" y="2743200"/>
            <a:ext cx="70104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Know and understand this:  From the issuing of the decree to restore and rebuild Jerusalem until the Anointed One [Messiah] comes, there will be seven </a:t>
            </a:r>
            <a:r>
              <a:rPr lang="en-US" altLang="en-US">
                <a:cs typeface="Tahoma" pitchFamily="34" charset="0"/>
              </a:rPr>
              <a:t>'</a:t>
            </a:r>
            <a:r>
              <a:rPr lang="en-US" altLang="en-US"/>
              <a:t>sevens</a:t>
            </a:r>
            <a:r>
              <a:rPr lang="en-US" altLang="en-US">
                <a:cs typeface="Tahoma" pitchFamily="34" charset="0"/>
              </a:rPr>
              <a:t>'</a:t>
            </a:r>
            <a:r>
              <a:rPr lang="en-US" altLang="en-US"/>
              <a:t> and 62 'sevens.' It will be rebuilt with streets and a trench, but in times of trouble.  After the 62 'sevens,' the Anointed One will be cut off and will have nothing.</a:t>
            </a:r>
          </a:p>
          <a:p>
            <a:pPr algn="r">
              <a:spcBef>
                <a:spcPct val="50000"/>
              </a:spcBef>
            </a:pPr>
            <a:r>
              <a:rPr lang="en-US" altLang="en-US"/>
              <a:t>Daniel 9:25-26</a:t>
            </a:r>
          </a:p>
        </p:txBody>
      </p:sp>
    </p:spTree>
    <p:custDataLst>
      <p:tags r:id="rId1"/>
    </p:custDataLst>
  </p:cSld>
  <p:clrMapOvr>
    <a:masterClrMapping/>
  </p:clrMapOvr>
  <p:transition advTm="848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checkerboard(across)">
                                      <p:cBhvr>
                                        <p:cTn id="7" dur="5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Messiah was to come after the 69</a:t>
            </a:r>
            <a:r>
              <a:rPr lang="en-US" altLang="en-US" baseline="30000"/>
              <a:t>th</a:t>
            </a:r>
            <a:r>
              <a:rPr lang="en-US" altLang="en-US"/>
              <a:t> sabbath cycle.</a:t>
            </a:r>
          </a:p>
        </p:txBody>
      </p:sp>
      <p:sp>
        <p:nvSpPr>
          <p:cNvPr id="124931" name="Rectangle 3"/>
          <p:cNvSpPr>
            <a:spLocks noGrp="1" noChangeArrowheads="1"/>
          </p:cNvSpPr>
          <p:nvPr>
            <p:ph type="body" idx="1"/>
          </p:nvPr>
        </p:nvSpPr>
        <p:spPr/>
        <p:txBody>
          <a:bodyPr/>
          <a:lstStyle/>
          <a:p>
            <a:r>
              <a:rPr lang="en-US" altLang="en-US" sz="2800"/>
              <a:t>The unit of time-measurement appears to be cycles of sabbatical years.</a:t>
            </a:r>
          </a:p>
          <a:p>
            <a:r>
              <a:rPr lang="en-US" altLang="en-US" sz="2800"/>
              <a:t>The starting point seems to be the command of King Artaxerxes 1 in his 20</a:t>
            </a:r>
            <a:r>
              <a:rPr lang="en-US" altLang="en-US" sz="2800" baseline="30000"/>
              <a:t>th</a:t>
            </a:r>
            <a:r>
              <a:rPr lang="en-US" altLang="en-US" sz="2800"/>
              <a:t> year (445 BC).</a:t>
            </a:r>
          </a:p>
          <a:p>
            <a:r>
              <a:rPr lang="en-US" altLang="en-US" sz="2800"/>
              <a:t>The sabbatical cycle in which this falls is 449-442 BC.</a:t>
            </a:r>
          </a:p>
          <a:p>
            <a:r>
              <a:rPr lang="en-US" altLang="en-US" sz="2800"/>
              <a:t>Using the usual inclusive method of counting, the 69</a:t>
            </a:r>
            <a:r>
              <a:rPr lang="en-US" altLang="en-US" sz="2800" baseline="30000"/>
              <a:t>th</a:t>
            </a:r>
            <a:r>
              <a:rPr lang="en-US" altLang="en-US" sz="2800"/>
              <a:t> cycle is 28-35 AD.</a:t>
            </a:r>
          </a:p>
        </p:txBody>
      </p:sp>
    </p:spTree>
    <p:custDataLst>
      <p:tags r:id="rId1"/>
    </p:custDataLst>
  </p:cSld>
  <p:clrMapOvr>
    <a:masterClrMapping/>
  </p:clrMapOvr>
  <p:transition advTm="1026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 calcmode="lin" valueType="num">
                                      <p:cBhvr additive="base">
                                        <p:cTn id="19"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9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931">
                                            <p:txEl>
                                              <p:pRg st="3" end="3"/>
                                            </p:txEl>
                                          </p:spTgt>
                                        </p:tgtEl>
                                        <p:attrNameLst>
                                          <p:attrName>style.visibility</p:attrName>
                                        </p:attrNameLst>
                                      </p:cBhvr>
                                      <p:to>
                                        <p:strVal val="visible"/>
                                      </p:to>
                                    </p:set>
                                    <p:anim calcmode="lin" valueType="num">
                                      <p:cBhvr additive="base">
                                        <p:cTn id="25" dur="500" fill="hold"/>
                                        <p:tgtEl>
                                          <p:spTgt spid="1249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49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Mixed Opinions </a:t>
            </a:r>
            <a:br>
              <a:rPr lang="en-US" altLang="en-US"/>
            </a:br>
            <a:r>
              <a:rPr lang="en-US" altLang="en-US"/>
              <a:t>on the Messiah</a:t>
            </a:r>
          </a:p>
        </p:txBody>
      </p:sp>
      <p:sp>
        <p:nvSpPr>
          <p:cNvPr id="97283" name="Rectangle 3"/>
          <p:cNvSpPr>
            <a:spLocks noGrp="1" noChangeArrowheads="1"/>
          </p:cNvSpPr>
          <p:nvPr>
            <p:ph type="body" idx="1"/>
          </p:nvPr>
        </p:nvSpPr>
        <p:spPr/>
        <p:txBody>
          <a:bodyPr/>
          <a:lstStyle/>
          <a:p>
            <a:r>
              <a:rPr lang="en-US" altLang="en-US" sz="2800"/>
              <a:t>Christians </a:t>
            </a:r>
          </a:p>
          <a:p>
            <a:pPr lvl="1"/>
            <a:r>
              <a:rPr lang="en-US" altLang="en-US" sz="2400"/>
              <a:t>He has already come, but won</a:t>
            </a:r>
            <a:r>
              <a:rPr lang="en-US" altLang="en-US" sz="2400">
                <a:cs typeface="Tahoma" pitchFamily="34" charset="0"/>
              </a:rPr>
              <a:t>'</a:t>
            </a:r>
            <a:r>
              <a:rPr lang="en-US" altLang="en-US" sz="2400"/>
              <a:t>t start the Golden Age till he returns; he is Jesus!</a:t>
            </a:r>
          </a:p>
          <a:p>
            <a:r>
              <a:rPr lang="en-US" altLang="en-US" sz="2800"/>
              <a:t>Jews </a:t>
            </a:r>
          </a:p>
          <a:p>
            <a:pPr lvl="1"/>
            <a:r>
              <a:rPr lang="en-US" altLang="en-US" sz="2400"/>
              <a:t>Messiah has not yet come, but he will; he</a:t>
            </a:r>
            <a:r>
              <a:rPr lang="en-US" altLang="en-US" sz="2400">
                <a:cs typeface="Tahoma" pitchFamily="34" charset="0"/>
              </a:rPr>
              <a:t>'</a:t>
            </a:r>
            <a:r>
              <a:rPr lang="en-US" altLang="en-US" sz="2400"/>
              <a:t>s not Jesus!</a:t>
            </a:r>
          </a:p>
          <a:p>
            <a:r>
              <a:rPr lang="en-US" altLang="en-US" sz="2800"/>
              <a:t>Secularists </a:t>
            </a:r>
          </a:p>
          <a:p>
            <a:pPr lvl="1"/>
            <a:r>
              <a:rPr lang="en-US" altLang="en-US" sz="2400"/>
              <a:t>Messiah is an empty hope, but we can occasionally expect great world leaders.</a:t>
            </a:r>
          </a:p>
        </p:txBody>
      </p:sp>
    </p:spTree>
    <p:custDataLst>
      <p:tags r:id="rId1"/>
    </p:custDataLst>
  </p:cSld>
  <p:clrMapOvr>
    <a:masterClrMapping/>
  </p:clrMapOvr>
  <p:transition advTm="233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 calcmode="lin" valueType="num">
                                      <p:cBhvr additive="base">
                                        <p:cTn id="37" dur="500" fill="hold"/>
                                        <p:tgtEl>
                                          <p:spTgt spid="972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2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ltLang="en-US"/>
              <a:t>Messiah was to come after the 69</a:t>
            </a:r>
            <a:r>
              <a:rPr lang="en-US" altLang="en-US" baseline="30000"/>
              <a:t>th</a:t>
            </a:r>
            <a:r>
              <a:rPr lang="en-US" altLang="en-US"/>
              <a:t> sabbath cycle.</a:t>
            </a:r>
          </a:p>
        </p:txBody>
      </p:sp>
      <p:sp>
        <p:nvSpPr>
          <p:cNvPr id="125957" name="Rectangle 5"/>
          <p:cNvSpPr>
            <a:spLocks noChangeArrowheads="1"/>
          </p:cNvSpPr>
          <p:nvPr/>
        </p:nvSpPr>
        <p:spPr bwMode="auto">
          <a:xfrm>
            <a:off x="1143000" y="2895600"/>
            <a:ext cx="64770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    1          2          3          4         5         6</a:t>
            </a:r>
          </a:p>
        </p:txBody>
      </p:sp>
      <p:sp>
        <p:nvSpPr>
          <p:cNvPr id="125959" name="Line 7"/>
          <p:cNvSpPr>
            <a:spLocks noChangeShapeType="1"/>
          </p:cNvSpPr>
          <p:nvPr/>
        </p:nvSpPr>
        <p:spPr bwMode="auto">
          <a:xfrm>
            <a:off x="3429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60" name="Line 8"/>
          <p:cNvSpPr>
            <a:spLocks noChangeShapeType="1"/>
          </p:cNvSpPr>
          <p:nvPr/>
        </p:nvSpPr>
        <p:spPr bwMode="auto">
          <a:xfrm>
            <a:off x="2286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61" name="Line 9"/>
          <p:cNvSpPr>
            <a:spLocks noChangeShapeType="1"/>
          </p:cNvSpPr>
          <p:nvPr/>
        </p:nvSpPr>
        <p:spPr bwMode="auto">
          <a:xfrm>
            <a:off x="4572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62" name="Line 10"/>
          <p:cNvSpPr>
            <a:spLocks noChangeShapeType="1"/>
          </p:cNvSpPr>
          <p:nvPr/>
        </p:nvSpPr>
        <p:spPr bwMode="auto">
          <a:xfrm>
            <a:off x="56388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63" name="Line 11"/>
          <p:cNvSpPr>
            <a:spLocks noChangeShapeType="1"/>
          </p:cNvSpPr>
          <p:nvPr/>
        </p:nvSpPr>
        <p:spPr bwMode="auto">
          <a:xfrm>
            <a:off x="66294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64" name="Rectangle 12"/>
          <p:cNvSpPr>
            <a:spLocks noChangeArrowheads="1"/>
          </p:cNvSpPr>
          <p:nvPr/>
        </p:nvSpPr>
        <p:spPr bwMode="auto">
          <a:xfrm>
            <a:off x="1219200" y="4267200"/>
            <a:ext cx="6477000" cy="6096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en-US"/>
              <a:t> 65         66        67         68        69   </a:t>
            </a:r>
          </a:p>
        </p:txBody>
      </p:sp>
      <p:sp>
        <p:nvSpPr>
          <p:cNvPr id="125966" name="Text Box 14"/>
          <p:cNvSpPr txBox="1">
            <a:spLocks noChangeArrowheads="1"/>
          </p:cNvSpPr>
          <p:nvPr/>
        </p:nvSpPr>
        <p:spPr bwMode="auto">
          <a:xfrm>
            <a:off x="762000" y="2243138"/>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449       442       435       428      421     414     407 BC</a:t>
            </a:r>
          </a:p>
        </p:txBody>
      </p:sp>
      <p:sp>
        <p:nvSpPr>
          <p:cNvPr id="125967" name="Line 15"/>
          <p:cNvSpPr>
            <a:spLocks noChangeShapeType="1"/>
          </p:cNvSpPr>
          <p:nvPr/>
        </p:nvSpPr>
        <p:spPr bwMode="auto">
          <a:xfrm>
            <a:off x="6553200" y="4267200"/>
            <a:ext cx="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68" name="Line 16"/>
          <p:cNvSpPr>
            <a:spLocks noChangeShapeType="1"/>
          </p:cNvSpPr>
          <p:nvPr/>
        </p:nvSpPr>
        <p:spPr bwMode="auto">
          <a:xfrm>
            <a:off x="6553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69" name="Line 17"/>
          <p:cNvSpPr>
            <a:spLocks noChangeShapeType="1"/>
          </p:cNvSpPr>
          <p:nvPr/>
        </p:nvSpPr>
        <p:spPr bwMode="auto">
          <a:xfrm>
            <a:off x="5410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70" name="Line 18"/>
          <p:cNvSpPr>
            <a:spLocks noChangeShapeType="1"/>
          </p:cNvSpPr>
          <p:nvPr/>
        </p:nvSpPr>
        <p:spPr bwMode="auto">
          <a:xfrm>
            <a:off x="4267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71" name="Line 19"/>
          <p:cNvSpPr>
            <a:spLocks noChangeShapeType="1"/>
          </p:cNvSpPr>
          <p:nvPr/>
        </p:nvSpPr>
        <p:spPr bwMode="auto">
          <a:xfrm>
            <a:off x="3124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72" name="Line 20"/>
          <p:cNvSpPr>
            <a:spLocks noChangeShapeType="1"/>
          </p:cNvSpPr>
          <p:nvPr/>
        </p:nvSpPr>
        <p:spPr bwMode="auto">
          <a:xfrm>
            <a:off x="1981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5973" name="Text Box 21"/>
          <p:cNvSpPr txBox="1">
            <a:spLocks noChangeArrowheads="1"/>
          </p:cNvSpPr>
          <p:nvPr/>
        </p:nvSpPr>
        <p:spPr bwMode="auto">
          <a:xfrm>
            <a:off x="2152650" y="3657600"/>
            <a:ext cx="5751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a:t>… AD 7         14         21        28        35</a:t>
            </a:r>
          </a:p>
        </p:txBody>
      </p:sp>
      <p:sp>
        <p:nvSpPr>
          <p:cNvPr id="125976" name="Text Box 24"/>
          <p:cNvSpPr txBox="1">
            <a:spLocks noChangeArrowheads="1"/>
          </p:cNvSpPr>
          <p:nvPr/>
        </p:nvSpPr>
        <p:spPr bwMode="auto">
          <a:xfrm>
            <a:off x="1660525" y="5138738"/>
            <a:ext cx="417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Wingdings" pitchFamily="2" charset="2"/>
              </a:rPr>
              <a:t> Artaxerxes</a:t>
            </a:r>
            <a:r>
              <a:rPr lang="en-US" altLang="en-US">
                <a:cs typeface="Tahoma" pitchFamily="34" charset="0"/>
                <a:sym typeface="Wingdings" pitchFamily="2" charset="2"/>
              </a:rPr>
              <a:t>'</a:t>
            </a:r>
            <a:r>
              <a:rPr lang="en-US" altLang="en-US">
                <a:sym typeface="Wingdings" pitchFamily="2" charset="2"/>
              </a:rPr>
              <a:t> decree, 445 BC</a:t>
            </a:r>
            <a:endParaRPr lang="en-US" altLang="en-US"/>
          </a:p>
        </p:txBody>
      </p:sp>
      <p:sp>
        <p:nvSpPr>
          <p:cNvPr id="125977" name="Text Box 25"/>
          <p:cNvSpPr txBox="1">
            <a:spLocks noChangeArrowheads="1"/>
          </p:cNvSpPr>
          <p:nvPr/>
        </p:nvSpPr>
        <p:spPr bwMode="auto">
          <a:xfrm>
            <a:off x="1584325" y="2471738"/>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Wingdings" pitchFamily="2" charset="2"/>
              </a:rPr>
              <a:t></a:t>
            </a:r>
          </a:p>
        </p:txBody>
      </p:sp>
      <p:sp>
        <p:nvSpPr>
          <p:cNvPr id="125978" name="Text Box 26"/>
          <p:cNvSpPr txBox="1">
            <a:spLocks noChangeArrowheads="1"/>
          </p:cNvSpPr>
          <p:nvPr/>
        </p:nvSpPr>
        <p:spPr bwMode="auto">
          <a:xfrm>
            <a:off x="1676400" y="5715000"/>
            <a:ext cx="375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Wingdings" pitchFamily="2" charset="2"/>
              </a:rPr>
              <a:t> Jesus</a:t>
            </a:r>
            <a:r>
              <a:rPr lang="en-US" altLang="en-US">
                <a:cs typeface="Tahoma" pitchFamily="34" charset="0"/>
                <a:sym typeface="Wingdings" pitchFamily="2" charset="2"/>
              </a:rPr>
              <a:t>'</a:t>
            </a:r>
            <a:r>
              <a:rPr lang="en-US" altLang="en-US">
                <a:sym typeface="Wingdings" pitchFamily="2" charset="2"/>
              </a:rPr>
              <a:t> crucifixion, 30 AD</a:t>
            </a:r>
            <a:endParaRPr lang="en-US" altLang="en-US"/>
          </a:p>
        </p:txBody>
      </p:sp>
      <p:sp>
        <p:nvSpPr>
          <p:cNvPr id="125979" name="Text Box 27"/>
          <p:cNvSpPr txBox="1">
            <a:spLocks noChangeArrowheads="1"/>
          </p:cNvSpPr>
          <p:nvPr/>
        </p:nvSpPr>
        <p:spPr bwMode="auto">
          <a:xfrm>
            <a:off x="6705600" y="38862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ym typeface="Wingdings" pitchFamily="2" charset="2"/>
              </a:rPr>
              <a:t></a:t>
            </a:r>
          </a:p>
        </p:txBody>
      </p:sp>
    </p:spTree>
  </p:cSld>
  <p:clrMapOvr>
    <a:masterClrMapping/>
  </p:clrMapOvr>
  <p:transition advTm="28501"/>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The Messiah has come.</a:t>
            </a:r>
          </a:p>
        </p:txBody>
      </p:sp>
      <p:sp>
        <p:nvSpPr>
          <p:cNvPr id="126979" name="Rectangle 3"/>
          <p:cNvSpPr>
            <a:spLocks noGrp="1" noChangeArrowheads="1"/>
          </p:cNvSpPr>
          <p:nvPr>
            <p:ph type="body" idx="1"/>
          </p:nvPr>
        </p:nvSpPr>
        <p:spPr/>
        <p:txBody>
          <a:bodyPr/>
          <a:lstStyle/>
          <a:p>
            <a:r>
              <a:rPr lang="en-US" altLang="en-US"/>
              <a:t>To come while Judah had its own rulers, i.e., before 44 AD.</a:t>
            </a:r>
          </a:p>
          <a:p>
            <a:r>
              <a:rPr lang="en-US" altLang="en-US"/>
              <a:t>To come while the 2</a:t>
            </a:r>
            <a:r>
              <a:rPr lang="en-US" altLang="en-US" baseline="30000"/>
              <a:t>nd</a:t>
            </a:r>
            <a:r>
              <a:rPr lang="en-US" altLang="en-US"/>
              <a:t> temple still stood, i.e., before 70 AD.</a:t>
            </a:r>
          </a:p>
          <a:p>
            <a:r>
              <a:rPr lang="en-US" altLang="en-US"/>
              <a:t>To come (and be cut off) after the 69</a:t>
            </a:r>
            <a:r>
              <a:rPr lang="en-US" altLang="en-US" baseline="30000"/>
              <a:t>th</a:t>
            </a:r>
            <a:r>
              <a:rPr lang="en-US" altLang="en-US"/>
              <a:t> sabbatical cycle, i.e., after 28 AD.</a:t>
            </a:r>
          </a:p>
          <a:p>
            <a:r>
              <a:rPr lang="en-US" altLang="en-US"/>
              <a:t>This fits Jesus!</a:t>
            </a:r>
          </a:p>
        </p:txBody>
      </p:sp>
    </p:spTree>
    <p:custDataLst>
      <p:tags r:id="rId1"/>
    </p:custDataLst>
  </p:cSld>
  <p:clrMapOvr>
    <a:masterClrMapping/>
  </p:clrMapOvr>
  <p:transition advTm="670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 calcmode="lin" valueType="num">
                                      <p:cBhvr additive="base">
                                        <p:cTn id="19" dur="500" fill="hold"/>
                                        <p:tgtEl>
                                          <p:spTgt spid="1269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9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6979">
                                            <p:txEl>
                                              <p:pRg st="3" end="3"/>
                                            </p:txEl>
                                          </p:spTgt>
                                        </p:tgtEl>
                                        <p:attrNameLst>
                                          <p:attrName>style.visibility</p:attrName>
                                        </p:attrNameLst>
                                      </p:cBhvr>
                                      <p:to>
                                        <p:strVal val="visible"/>
                                      </p:to>
                                    </p:set>
                                    <p:anim calcmode="lin" valueType="num">
                                      <p:cBhvr additive="base">
                                        <p:cTn id="25" dur="500" fill="hold"/>
                                        <p:tgtEl>
                                          <p:spTgt spid="1269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69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a:t>Conclusions</a:t>
            </a:r>
          </a:p>
        </p:txBody>
      </p:sp>
      <p:sp>
        <p:nvSpPr>
          <p:cNvPr id="128003" name="Rectangle 3"/>
          <p:cNvSpPr>
            <a:spLocks noGrp="1" noChangeArrowheads="1"/>
          </p:cNvSpPr>
          <p:nvPr>
            <p:ph type="body" sz="half" idx="1"/>
          </p:nvPr>
        </p:nvSpPr>
        <p:spPr>
          <a:xfrm>
            <a:off x="762000" y="2971800"/>
            <a:ext cx="3810000" cy="2362200"/>
          </a:xfrm>
        </p:spPr>
        <p:txBody>
          <a:bodyPr/>
          <a:lstStyle/>
          <a:p>
            <a:pPr>
              <a:lnSpc>
                <a:spcPct val="90000"/>
              </a:lnSpc>
            </a:pPr>
            <a:r>
              <a:rPr lang="en-US" altLang="en-US" sz="2800"/>
              <a:t>If the Messiah has come, he is Jesus.</a:t>
            </a:r>
          </a:p>
          <a:p>
            <a:pPr>
              <a:lnSpc>
                <a:spcPct val="90000"/>
              </a:lnSpc>
            </a:pPr>
            <a:r>
              <a:rPr lang="en-US" altLang="en-US" sz="2800"/>
              <a:t>The Messiah has come.</a:t>
            </a:r>
          </a:p>
          <a:p>
            <a:pPr>
              <a:lnSpc>
                <a:spcPct val="90000"/>
              </a:lnSpc>
            </a:pPr>
            <a:r>
              <a:rPr lang="en-US" altLang="en-US" sz="2800"/>
              <a:t>He is Jesus!</a:t>
            </a:r>
          </a:p>
        </p:txBody>
      </p:sp>
      <p:pic>
        <p:nvPicPr>
          <p:cNvPr id="128006" name="Picture 6" descr="Christtriump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572000" y="2438400"/>
            <a:ext cx="3810000"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71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03">
                                            <p:txEl>
                                              <p:pRg st="1" end="1"/>
                                            </p:txEl>
                                          </p:spTgt>
                                        </p:tgtEl>
                                        <p:attrNameLst>
                                          <p:attrName>style.visibility</p:attrName>
                                        </p:attrNameLst>
                                      </p:cBhvr>
                                      <p:to>
                                        <p:strVal val="visible"/>
                                      </p:to>
                                    </p:set>
                                    <p:anim calcmode="lin" valueType="num">
                                      <p:cBhvr additive="base">
                                        <p:cTn id="13" dur="500" fill="hold"/>
                                        <p:tgtEl>
                                          <p:spTgt spid="128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8003">
                                            <p:txEl>
                                              <p:pRg st="2" end="2"/>
                                            </p:txEl>
                                          </p:spTgt>
                                        </p:tgtEl>
                                        <p:attrNameLst>
                                          <p:attrName>style.visibility</p:attrName>
                                        </p:attrNameLst>
                                      </p:cBhvr>
                                      <p:to>
                                        <p:strVal val="visible"/>
                                      </p:to>
                                    </p:set>
                                    <p:anim calcmode="lin" valueType="num">
                                      <p:cBhvr additive="base">
                                        <p:cTn id="19"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0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128006"/>
                                        </p:tgtEl>
                                        <p:attrNameLst>
                                          <p:attrName>style.visibility</p:attrName>
                                        </p:attrNameLst>
                                      </p:cBhvr>
                                      <p:to>
                                        <p:strVal val="visible"/>
                                      </p:to>
                                    </p:set>
                                    <p:animEffect transition="in" filter="checkerboard(across)">
                                      <p:cBhvr>
                                        <p:cTn id="25" dur="500"/>
                                        <p:tgtEl>
                                          <p:spTgt spid="12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uiExpand="1"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ctrTitle"/>
          </p:nvPr>
        </p:nvSpPr>
        <p:spPr/>
        <p:txBody>
          <a:bodyPr/>
          <a:lstStyle/>
          <a:p>
            <a:r>
              <a:rPr lang="en-US" altLang="en-US"/>
              <a:t>The End …</a:t>
            </a:r>
          </a:p>
        </p:txBody>
      </p:sp>
      <p:sp>
        <p:nvSpPr>
          <p:cNvPr id="130053" name="Rectangle 5"/>
          <p:cNvSpPr>
            <a:spLocks noGrp="1" noChangeArrowheads="1"/>
          </p:cNvSpPr>
          <p:nvPr>
            <p:ph type="subTitle" idx="1"/>
          </p:nvPr>
        </p:nvSpPr>
        <p:spPr>
          <a:xfrm>
            <a:off x="2209800" y="3886200"/>
            <a:ext cx="4495800" cy="1752600"/>
          </a:xfrm>
        </p:spPr>
        <p:txBody>
          <a:bodyPr/>
          <a:lstStyle/>
          <a:p>
            <a:r>
              <a:rPr lang="en-US" altLang="en-US"/>
              <a:t>What are you going to do about it?</a:t>
            </a:r>
          </a:p>
        </p:txBody>
      </p:sp>
    </p:spTree>
    <p:custDataLst>
      <p:tags r:id="rId1"/>
    </p:custDataLst>
  </p:cSld>
  <p:clrMapOvr>
    <a:masterClrMapping/>
  </p:clrMapOvr>
  <p:transition advTm="75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p:cTn id="7" dur="500" fill="hold"/>
                                        <p:tgtEl>
                                          <p:spTgt spid="130052"/>
                                        </p:tgtEl>
                                        <p:attrNameLst>
                                          <p:attrName>ppt_w</p:attrName>
                                        </p:attrNameLst>
                                      </p:cBhvr>
                                      <p:tavLst>
                                        <p:tav tm="0">
                                          <p:val>
                                            <p:fltVal val="0"/>
                                          </p:val>
                                        </p:tav>
                                        <p:tav tm="100000">
                                          <p:val>
                                            <p:strVal val="#ppt_w"/>
                                          </p:val>
                                        </p:tav>
                                      </p:tavLst>
                                    </p:anim>
                                    <p:anim calcmode="lin" valueType="num">
                                      <p:cBhvr>
                                        <p:cTn id="8" dur="500" fill="hold"/>
                                        <p:tgtEl>
                                          <p:spTgt spid="1300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3">
                                            <p:txEl>
                                              <p:pRg st="0" end="0"/>
                                            </p:txEl>
                                          </p:spTgt>
                                        </p:tgtEl>
                                        <p:attrNameLst>
                                          <p:attrName>style.visibility</p:attrName>
                                        </p:attrNameLst>
                                      </p:cBhvr>
                                      <p:to>
                                        <p:strVal val="visible"/>
                                      </p:to>
                                    </p:set>
                                    <p:anim calcmode="lin" valueType="num">
                                      <p:cBhvr additive="base">
                                        <p:cTn id="13" dur="500" fill="hold"/>
                                        <p:tgtEl>
                                          <p:spTgt spid="13005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Who is Right?</a:t>
            </a:r>
          </a:p>
        </p:txBody>
      </p:sp>
      <p:sp>
        <p:nvSpPr>
          <p:cNvPr id="98307" name="Rectangle 3"/>
          <p:cNvSpPr>
            <a:spLocks noGrp="1" noChangeArrowheads="1"/>
          </p:cNvSpPr>
          <p:nvPr>
            <p:ph type="body" idx="1"/>
          </p:nvPr>
        </p:nvSpPr>
        <p:spPr/>
        <p:txBody>
          <a:bodyPr/>
          <a:lstStyle/>
          <a:p>
            <a:r>
              <a:rPr lang="en-US" altLang="en-US" sz="2800"/>
              <a:t>Does the evidence of biblical text and human history have anything to say about this?</a:t>
            </a:r>
          </a:p>
          <a:p>
            <a:r>
              <a:rPr lang="en-US" altLang="en-US" sz="2800"/>
              <a:t>We suggest it does.</a:t>
            </a:r>
          </a:p>
          <a:p>
            <a:r>
              <a:rPr lang="en-US" altLang="en-US" sz="2800"/>
              <a:t>The evidence is substantial.</a:t>
            </a:r>
          </a:p>
          <a:p>
            <a:r>
              <a:rPr lang="en-US" altLang="en-US" sz="2800"/>
              <a:t>It supports two propositions:</a:t>
            </a:r>
          </a:p>
          <a:p>
            <a:pPr lvl="1"/>
            <a:r>
              <a:rPr lang="en-US" altLang="en-US" sz="2400"/>
              <a:t>If the Messiah has come, he is Jesus.</a:t>
            </a:r>
          </a:p>
          <a:p>
            <a:pPr lvl="1"/>
            <a:r>
              <a:rPr lang="en-US" altLang="en-US" sz="2400"/>
              <a:t>The Messiah has come.</a:t>
            </a:r>
          </a:p>
          <a:p>
            <a:r>
              <a:rPr lang="en-US" altLang="en-US" sz="2800"/>
              <a:t>Let</a:t>
            </a:r>
            <a:r>
              <a:rPr lang="en-US" altLang="en-US" sz="2800">
                <a:cs typeface="Tahoma" pitchFamily="34" charset="0"/>
              </a:rPr>
              <a:t>'</a:t>
            </a:r>
            <a:r>
              <a:rPr lang="en-US" altLang="en-US" sz="2800"/>
              <a:t>s see.</a:t>
            </a:r>
          </a:p>
        </p:txBody>
      </p:sp>
    </p:spTree>
    <p:custDataLst>
      <p:tags r:id="rId1"/>
    </p:custDataLst>
  </p:cSld>
  <p:clrMapOvr>
    <a:masterClrMapping/>
  </p:clrMapOvr>
  <p:transition advTm="229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3" end="3"/>
                                            </p:txEl>
                                          </p:spTgt>
                                        </p:tgtEl>
                                        <p:attrNameLst>
                                          <p:attrName>style.visibility</p:attrName>
                                        </p:attrNameLst>
                                      </p:cBhvr>
                                      <p:to>
                                        <p:strVal val="visible"/>
                                      </p:to>
                                    </p:set>
                                    <p:anim calcmode="lin" valueType="num">
                                      <p:cBhvr additive="base">
                                        <p:cTn id="25" dur="500" fill="hold"/>
                                        <p:tgtEl>
                                          <p:spTgt spid="983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07">
                                            <p:txEl>
                                              <p:pRg st="4" end="4"/>
                                            </p:txEl>
                                          </p:spTgt>
                                        </p:tgtEl>
                                        <p:attrNameLst>
                                          <p:attrName>style.visibility</p:attrName>
                                        </p:attrNameLst>
                                      </p:cBhvr>
                                      <p:to>
                                        <p:strVal val="visible"/>
                                      </p:to>
                                    </p:set>
                                    <p:anim calcmode="lin" valueType="num">
                                      <p:cBhvr additive="base">
                                        <p:cTn id="31" dur="500" fill="hold"/>
                                        <p:tgtEl>
                                          <p:spTgt spid="983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8307">
                                            <p:txEl>
                                              <p:pRg st="5" end="5"/>
                                            </p:txEl>
                                          </p:spTgt>
                                        </p:tgtEl>
                                        <p:attrNameLst>
                                          <p:attrName>style.visibility</p:attrName>
                                        </p:attrNameLst>
                                      </p:cBhvr>
                                      <p:to>
                                        <p:strVal val="visible"/>
                                      </p:to>
                                    </p:set>
                                    <p:anim calcmode="lin" valueType="num">
                                      <p:cBhvr additive="base">
                                        <p:cTn id="37" dur="500" fill="hold"/>
                                        <p:tgtEl>
                                          <p:spTgt spid="983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83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8307">
                                            <p:txEl>
                                              <p:pRg st="6" end="6"/>
                                            </p:txEl>
                                          </p:spTgt>
                                        </p:tgtEl>
                                        <p:attrNameLst>
                                          <p:attrName>style.visibility</p:attrName>
                                        </p:attrNameLst>
                                      </p:cBhvr>
                                      <p:to>
                                        <p:strVal val="visible"/>
                                      </p:to>
                                    </p:set>
                                    <p:anim calcmode="lin" valueType="num">
                                      <p:cBhvr additive="base">
                                        <p:cTn id="43" dur="500" fill="hold"/>
                                        <p:tgtEl>
                                          <p:spTgt spid="983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830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r>
              <a:rPr lang="en-US" altLang="en-US"/>
              <a:t>If the Messiah has come, </a:t>
            </a:r>
            <a:br>
              <a:rPr lang="en-US" altLang="en-US"/>
            </a:br>
            <a:r>
              <a:rPr lang="en-US" altLang="en-US"/>
              <a:t>he is Jesus.</a:t>
            </a:r>
          </a:p>
        </p:txBody>
      </p:sp>
      <p:sp>
        <p:nvSpPr>
          <p:cNvPr id="102403" name="Rectangle 1027"/>
          <p:cNvSpPr>
            <a:spLocks noGrp="1" noChangeArrowheads="1"/>
          </p:cNvSpPr>
          <p:nvPr>
            <p:ph type="body" idx="1"/>
          </p:nvPr>
        </p:nvSpPr>
        <p:spPr/>
        <p:txBody>
          <a:bodyPr/>
          <a:lstStyle/>
          <a:p>
            <a:r>
              <a:rPr lang="en-US" altLang="en-US"/>
              <a:t>A light to the nations</a:t>
            </a:r>
          </a:p>
          <a:p>
            <a:r>
              <a:rPr lang="en-US" altLang="en-US"/>
              <a:t>Born, yet pre-existent</a:t>
            </a:r>
          </a:p>
          <a:p>
            <a:r>
              <a:rPr lang="en-US" altLang="en-US"/>
              <a:t>Humble, yet exalted</a:t>
            </a:r>
          </a:p>
          <a:p>
            <a:r>
              <a:rPr lang="en-US" altLang="en-US"/>
              <a:t>Suffering, yet reigning</a:t>
            </a:r>
          </a:p>
          <a:p>
            <a:r>
              <a:rPr lang="en-US" altLang="en-US"/>
              <a:t>King, yet priest</a:t>
            </a:r>
          </a:p>
        </p:txBody>
      </p:sp>
    </p:spTree>
    <p:custDataLst>
      <p:tags r:id="rId1"/>
    </p:custDataLst>
  </p:cSld>
  <p:clrMapOvr>
    <a:masterClrMapping/>
  </p:clrMapOvr>
  <p:transition advTm="168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03">
                                            <p:txEl>
                                              <p:pRg st="4" end="4"/>
                                            </p:txEl>
                                          </p:spTgt>
                                        </p:tgtEl>
                                        <p:attrNameLst>
                                          <p:attrName>style.visibility</p:attrName>
                                        </p:attrNameLst>
                                      </p:cBhvr>
                                      <p:to>
                                        <p:strVal val="visible"/>
                                      </p:to>
                                    </p:set>
                                    <p:anim calcmode="lin" valueType="num">
                                      <p:cBhvr additive="base">
                                        <p:cTn id="31" dur="500" fill="hold"/>
                                        <p:tgtEl>
                                          <p:spTgt spid="1024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A Light to the Nations</a:t>
            </a:r>
          </a:p>
        </p:txBody>
      </p:sp>
      <p:sp>
        <p:nvSpPr>
          <p:cNvPr id="99331" name="Text Box 3"/>
          <p:cNvSpPr txBox="1">
            <a:spLocks noChangeArrowheads="1"/>
          </p:cNvSpPr>
          <p:nvPr/>
        </p:nvSpPr>
        <p:spPr bwMode="auto">
          <a:xfrm>
            <a:off x="1295400" y="2819400"/>
            <a:ext cx="6705600"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I will appoint you as a covenant to the people [Israel], as a </a:t>
            </a:r>
            <a:r>
              <a:rPr lang="en-US" altLang="en-US" sz="2800">
                <a:solidFill>
                  <a:schemeClr val="hlink"/>
                </a:solidFill>
              </a:rPr>
              <a:t>light to the nations</a:t>
            </a:r>
            <a:r>
              <a:rPr lang="en-US" altLang="en-US" sz="2800"/>
              <a:t>, to open blind eyes, to bring out prisoners from the dungeon, and those who dwell in darkness from the prison.</a:t>
            </a:r>
          </a:p>
          <a:p>
            <a:pPr algn="r">
              <a:spcBef>
                <a:spcPct val="50000"/>
              </a:spcBef>
            </a:pPr>
            <a:r>
              <a:rPr lang="en-US" altLang="en-US" sz="2800"/>
              <a:t>Isaiah 42:6-7</a:t>
            </a:r>
          </a:p>
        </p:txBody>
      </p:sp>
    </p:spTree>
    <p:custDataLst>
      <p:tags r:id="rId1"/>
    </p:custDataLst>
  </p:cSld>
  <p:clrMapOvr>
    <a:masterClrMapping/>
  </p:clrMapOvr>
  <p:transition advTm="370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checkerboard(across)">
                                      <p:cBhvr>
                                        <p:cTn id="7" dur="500"/>
                                        <p:tgtEl>
                                          <p:spTgt spid="99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A Light to the Nations</a:t>
            </a:r>
          </a:p>
        </p:txBody>
      </p:sp>
      <p:sp>
        <p:nvSpPr>
          <p:cNvPr id="100355" name="Text Box 3"/>
          <p:cNvSpPr txBox="1">
            <a:spLocks noChangeArrowheads="1"/>
          </p:cNvSpPr>
          <p:nvPr/>
        </p:nvSpPr>
        <p:spPr bwMode="auto">
          <a:xfrm>
            <a:off x="914400" y="2590800"/>
            <a:ext cx="73152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And now, says the LORD, who formed me from the womb to be His Servant, to bring Jacob back to Him, in order that Israel might be gathered to Him….  He says </a:t>
            </a:r>
            <a:r>
              <a:rPr lang="en-US" altLang="en-US">
                <a:cs typeface="Tahoma" pitchFamily="34" charset="0"/>
              </a:rPr>
              <a:t>"</a:t>
            </a:r>
            <a:r>
              <a:rPr lang="en-US" altLang="en-US"/>
              <a:t>It is too small a thing that you should be My Servant to raise up the tribes of Jacob, and to restore the preserved ones of Israel; I will also make you a </a:t>
            </a:r>
            <a:r>
              <a:rPr lang="en-US" altLang="en-US">
                <a:solidFill>
                  <a:schemeClr val="hlink"/>
                </a:solidFill>
              </a:rPr>
              <a:t>light of the nations</a:t>
            </a:r>
            <a:r>
              <a:rPr lang="en-US" altLang="en-US"/>
              <a:t>, so that My salvation may reach to the end of the earth.</a:t>
            </a:r>
            <a:r>
              <a:rPr lang="en-US" altLang="en-US">
                <a:cs typeface="Tahoma" pitchFamily="34" charset="0"/>
              </a:rPr>
              <a:t>"</a:t>
            </a:r>
          </a:p>
          <a:p>
            <a:pPr algn="r">
              <a:spcBef>
                <a:spcPct val="50000"/>
              </a:spcBef>
            </a:pPr>
            <a:r>
              <a:rPr lang="en-US" altLang="en-US"/>
              <a:t>Isaiah 49:5-6</a:t>
            </a:r>
          </a:p>
        </p:txBody>
      </p:sp>
    </p:spTree>
    <p:custDataLst>
      <p:tags r:id="rId1"/>
    </p:custDataLst>
  </p:cSld>
  <p:clrMapOvr>
    <a:masterClrMapping/>
  </p:clrMapOvr>
  <p:transition advTm="580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checkerboard(across)">
                                      <p:cBhvr>
                                        <p:cTn id="7" dur="500"/>
                                        <p:tgtEl>
                                          <p:spTgt spid="10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a:t>A Light to the Nations</a:t>
            </a:r>
          </a:p>
        </p:txBody>
      </p:sp>
      <p:sp>
        <p:nvSpPr>
          <p:cNvPr id="101379" name="Rectangle 3"/>
          <p:cNvSpPr>
            <a:spLocks noGrp="1" noChangeArrowheads="1"/>
          </p:cNvSpPr>
          <p:nvPr>
            <p:ph type="body" idx="1"/>
          </p:nvPr>
        </p:nvSpPr>
        <p:spPr/>
        <p:txBody>
          <a:bodyPr/>
          <a:lstStyle/>
          <a:p>
            <a:r>
              <a:rPr lang="en-US" altLang="en-US" sz="2800"/>
              <a:t>This fits Jesus!</a:t>
            </a:r>
          </a:p>
          <a:p>
            <a:r>
              <a:rPr lang="en-US" altLang="en-US" sz="2800"/>
              <a:t>Of the many claiming to be the Messiah, only he has started a world religion of Gentiles.</a:t>
            </a:r>
          </a:p>
          <a:p>
            <a:r>
              <a:rPr lang="en-US" altLang="en-US" sz="2800"/>
              <a:t>Before Jesus came, few non-Jews were believers in a single God, much less the God of the Bible.</a:t>
            </a:r>
          </a:p>
          <a:p>
            <a:r>
              <a:rPr lang="en-US" altLang="en-US" sz="2800"/>
              <a:t>Now nearly ½ the Gentiles in the world believe in the God of Abraham.</a:t>
            </a:r>
          </a:p>
        </p:txBody>
      </p:sp>
    </p:spTree>
    <p:custDataLst>
      <p:tags r:id="rId1"/>
    </p:custDataLst>
  </p:cSld>
  <p:clrMapOvr>
    <a:masterClrMapping/>
  </p:clrMapOvr>
  <p:transition advTm="2707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9">
                                            <p:txEl>
                                              <p:pRg st="1" end="1"/>
                                            </p:txEl>
                                          </p:spTgt>
                                        </p:tgtEl>
                                        <p:attrNameLst>
                                          <p:attrName>style.visibility</p:attrName>
                                        </p:attrNameLst>
                                      </p:cBhvr>
                                      <p:to>
                                        <p:strVal val="visible"/>
                                      </p:to>
                                    </p:set>
                                    <p:anim calcmode="lin" valueType="num">
                                      <p:cBhvr additive="base">
                                        <p:cTn id="13" dur="500" fill="hold"/>
                                        <p:tgtEl>
                                          <p:spTgt spid="1013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79">
                                            <p:txEl>
                                              <p:pRg st="2" end="2"/>
                                            </p:txEl>
                                          </p:spTgt>
                                        </p:tgtEl>
                                        <p:attrNameLst>
                                          <p:attrName>style.visibility</p:attrName>
                                        </p:attrNameLst>
                                      </p:cBhvr>
                                      <p:to>
                                        <p:strVal val="visible"/>
                                      </p:to>
                                    </p:set>
                                    <p:anim calcmode="lin" valueType="num">
                                      <p:cBhvr additive="base">
                                        <p:cTn id="19" dur="500" fill="hold"/>
                                        <p:tgtEl>
                                          <p:spTgt spid="1013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1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1379">
                                            <p:txEl>
                                              <p:pRg st="3" end="3"/>
                                            </p:txEl>
                                          </p:spTgt>
                                        </p:tgtEl>
                                        <p:attrNameLst>
                                          <p:attrName>style.visibility</p:attrName>
                                        </p:attrNameLst>
                                      </p:cBhvr>
                                      <p:to>
                                        <p:strVal val="visible"/>
                                      </p:to>
                                    </p:set>
                                    <p:anim calcmode="lin" valueType="num">
                                      <p:cBhvr additive="base">
                                        <p:cTn id="25" dur="500" fill="hold"/>
                                        <p:tgtEl>
                                          <p:spTgt spid="1013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13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Born, yet Pre-existent</a:t>
            </a:r>
          </a:p>
        </p:txBody>
      </p:sp>
      <p:sp>
        <p:nvSpPr>
          <p:cNvPr id="104451" name="Text Box 3"/>
          <p:cNvSpPr txBox="1">
            <a:spLocks noChangeArrowheads="1"/>
          </p:cNvSpPr>
          <p:nvPr/>
        </p:nvSpPr>
        <p:spPr bwMode="auto">
          <a:xfrm>
            <a:off x="990600" y="2743200"/>
            <a:ext cx="7162800" cy="350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But you, Bethlehem Ephrata, though you are small among the clans of Judah, out of you will come for me one who will be ruler over Israel, whose origins* are from of old, from ancient times.</a:t>
            </a:r>
          </a:p>
          <a:p>
            <a:pPr algn="r">
              <a:spcBef>
                <a:spcPct val="50000"/>
              </a:spcBef>
            </a:pPr>
            <a:r>
              <a:rPr lang="en-US" altLang="en-US" sz="2800"/>
              <a:t>Micah 5:2 (NIV)</a:t>
            </a:r>
          </a:p>
          <a:p>
            <a:pPr>
              <a:spcBef>
                <a:spcPct val="50000"/>
              </a:spcBef>
            </a:pPr>
            <a:r>
              <a:rPr lang="en-US" altLang="en-US" sz="2800"/>
              <a:t>*activities, campaigns</a:t>
            </a:r>
          </a:p>
        </p:txBody>
      </p:sp>
    </p:spTree>
    <p:custDataLst>
      <p:tags r:id="rId1"/>
    </p:custDataLst>
  </p:cSld>
  <p:clrMapOvr>
    <a:masterClrMapping/>
  </p:clrMapOvr>
  <p:transition advTm="1118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checkerboard(across)">
                                      <p:cBhvr>
                                        <p:cTn id="7"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5|2.5"/>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4|4.4|8.2"/>
</p:tagLst>
</file>

<file path=ppt/tags/tag12.xml><?xml version="1.0" encoding="utf-8"?>
<p:tagLst xmlns:a="http://schemas.openxmlformats.org/drawingml/2006/main" xmlns:r="http://schemas.openxmlformats.org/officeDocument/2006/relationships" xmlns:p="http://schemas.openxmlformats.org/presentationml/2006/main">
  <p:tag name="TIMING" val="|5.4"/>
</p:tagLst>
</file>

<file path=ppt/tags/tag13.xml><?xml version="1.0" encoding="utf-8"?>
<p:tagLst xmlns:a="http://schemas.openxmlformats.org/drawingml/2006/main" xmlns:r="http://schemas.openxmlformats.org/officeDocument/2006/relationships" xmlns:p="http://schemas.openxmlformats.org/presentationml/2006/main">
  <p:tag name="TIMING" val="|2"/>
</p:tagLst>
</file>

<file path=ppt/tags/tag14.xml><?xml version="1.0" encoding="utf-8"?>
<p:tagLst xmlns:a="http://schemas.openxmlformats.org/drawingml/2006/main" xmlns:r="http://schemas.openxmlformats.org/officeDocument/2006/relationships" xmlns:p="http://schemas.openxmlformats.org/presentationml/2006/main">
  <p:tag name="TIMING" val="|0.6|1.2|31.6|28.6|2.9|4.9|6.1"/>
</p:tagLst>
</file>

<file path=ppt/tags/tag15.xml><?xml version="1.0" encoding="utf-8"?>
<p:tagLst xmlns:a="http://schemas.openxmlformats.org/drawingml/2006/main" xmlns:r="http://schemas.openxmlformats.org/officeDocument/2006/relationships" xmlns:p="http://schemas.openxmlformats.org/presentationml/2006/main">
  <p:tag name="TIMING" val="|7.4|4.3|11.2"/>
</p:tagLst>
</file>

<file path=ppt/tags/tag16.xml><?xml version="1.0" encoding="utf-8"?>
<p:tagLst xmlns:a="http://schemas.openxmlformats.org/drawingml/2006/main" xmlns:r="http://schemas.openxmlformats.org/officeDocument/2006/relationships" xmlns:p="http://schemas.openxmlformats.org/presentationml/2006/main">
  <p:tag name="TIMING" val="|0.6|10.5|18.5"/>
</p:tagLst>
</file>

<file path=ppt/tags/tag17.xml><?xml version="1.0" encoding="utf-8"?>
<p:tagLst xmlns:a="http://schemas.openxmlformats.org/drawingml/2006/main" xmlns:r="http://schemas.openxmlformats.org/officeDocument/2006/relationships" xmlns:p="http://schemas.openxmlformats.org/presentationml/2006/main">
  <p:tag name="TIMING" val="|0.8|4.2|8.5|12.7|15.2|15.2|18.5|11.7"/>
</p:tagLst>
</file>

<file path=ppt/tags/tag18.xml><?xml version="1.0" encoding="utf-8"?>
<p:tagLst xmlns:a="http://schemas.openxmlformats.org/drawingml/2006/main" xmlns:r="http://schemas.openxmlformats.org/officeDocument/2006/relationships" xmlns:p="http://schemas.openxmlformats.org/presentationml/2006/main">
  <p:tag name="TIMING" val="|5.3|30.3|38.9"/>
</p:tagLst>
</file>

<file path=ppt/tags/tag19.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7.3|1.4|1.8|1.9|4.1|3.9"/>
</p:tagLst>
</file>

<file path=ppt/tags/tag20.xml><?xml version="1.0" encoding="utf-8"?>
<p:tagLst xmlns:a="http://schemas.openxmlformats.org/drawingml/2006/main" xmlns:r="http://schemas.openxmlformats.org/officeDocument/2006/relationships" xmlns:p="http://schemas.openxmlformats.org/presentationml/2006/main">
  <p:tag name="TIMING" val="|0.4|4.5|3.5|7.6"/>
</p:tagLst>
</file>

<file path=ppt/tags/tag21.xml><?xml version="1.0" encoding="utf-8"?>
<p:tagLst xmlns:a="http://schemas.openxmlformats.org/drawingml/2006/main" xmlns:r="http://schemas.openxmlformats.org/officeDocument/2006/relationships" xmlns:p="http://schemas.openxmlformats.org/presentationml/2006/main">
  <p:tag name="TIMING" val="|2.1|3.6|1.2|1.2|2.3"/>
</p:tagLst>
</file>

<file path=ppt/tags/tag22.xml><?xml version="1.0" encoding="utf-8"?>
<p:tagLst xmlns:a="http://schemas.openxmlformats.org/drawingml/2006/main" xmlns:r="http://schemas.openxmlformats.org/officeDocument/2006/relationships" xmlns:p="http://schemas.openxmlformats.org/presentationml/2006/main">
  <p:tag name="TIMING" val="|4|2.5|3.7|3.4|3.6"/>
</p:tagLst>
</file>

<file path=ppt/tags/tag23.xml><?xml version="1.0" encoding="utf-8"?>
<p:tagLst xmlns:a="http://schemas.openxmlformats.org/drawingml/2006/main" xmlns:r="http://schemas.openxmlformats.org/officeDocument/2006/relationships" xmlns:p="http://schemas.openxmlformats.org/presentationml/2006/main">
  <p:tag name="TIMING" val="|6"/>
</p:tagLst>
</file>

<file path=ppt/tags/tag24.xml><?xml version="1.0" encoding="utf-8"?>
<p:tagLst xmlns:a="http://schemas.openxmlformats.org/drawingml/2006/main" xmlns:r="http://schemas.openxmlformats.org/officeDocument/2006/relationships" xmlns:p="http://schemas.openxmlformats.org/presentationml/2006/main">
  <p:tag name="TIMING" val="|0.4|11.3|14.4|5.7|6.3"/>
</p:tagLst>
</file>

<file path=ppt/tags/tag25.xml><?xml version="1.0" encoding="utf-8"?>
<p:tagLst xmlns:a="http://schemas.openxmlformats.org/drawingml/2006/main" xmlns:r="http://schemas.openxmlformats.org/officeDocument/2006/relationships" xmlns:p="http://schemas.openxmlformats.org/presentationml/2006/main">
  <p:tag name="TIMING" val="|0.4|11.3|47.3|5.4|6.7"/>
</p:tagLst>
</file>

<file path=ppt/tags/tag26.xml><?xml version="1.0" encoding="utf-8"?>
<p:tagLst xmlns:a="http://schemas.openxmlformats.org/drawingml/2006/main" xmlns:r="http://schemas.openxmlformats.org/officeDocument/2006/relationships" xmlns:p="http://schemas.openxmlformats.org/presentationml/2006/main">
  <p:tag name="TIMING" val="|17.1"/>
</p:tagLst>
</file>

<file path=ppt/tags/tag27.xml><?xml version="1.0" encoding="utf-8"?>
<p:tagLst xmlns:a="http://schemas.openxmlformats.org/drawingml/2006/main" xmlns:r="http://schemas.openxmlformats.org/officeDocument/2006/relationships" xmlns:p="http://schemas.openxmlformats.org/presentationml/2006/main">
  <p:tag name="TIMING" val="|0.2|8.2|43.1|37.1"/>
</p:tagLst>
</file>

<file path=ppt/tags/tag28.xml><?xml version="1.0" encoding="utf-8"?>
<p:tagLst xmlns:a="http://schemas.openxmlformats.org/drawingml/2006/main" xmlns:r="http://schemas.openxmlformats.org/officeDocument/2006/relationships" xmlns:p="http://schemas.openxmlformats.org/presentationml/2006/main">
  <p:tag name="TIMING" val="|39.1"/>
</p:tagLst>
</file>

<file path=ppt/tags/tag29.xml><?xml version="1.0" encoding="utf-8"?>
<p:tagLst xmlns:a="http://schemas.openxmlformats.org/drawingml/2006/main" xmlns:r="http://schemas.openxmlformats.org/officeDocument/2006/relationships" xmlns:p="http://schemas.openxmlformats.org/presentationml/2006/main">
  <p:tag name="TIMING" val="|0.2|36.1|26|9.6"/>
</p:tagLst>
</file>

<file path=ppt/tags/tag3.xml><?xml version="1.0" encoding="utf-8"?>
<p:tagLst xmlns:a="http://schemas.openxmlformats.org/drawingml/2006/main" xmlns:r="http://schemas.openxmlformats.org/officeDocument/2006/relationships" xmlns:p="http://schemas.openxmlformats.org/presentationml/2006/main">
  <p:tag name="TIMING" val="|2.9|1.1|5.9|0.8|5.1|3.1"/>
</p:tagLst>
</file>

<file path=ppt/tags/tag30.xml><?xml version="1.0" encoding="utf-8"?>
<p:tagLst xmlns:a="http://schemas.openxmlformats.org/drawingml/2006/main" xmlns:r="http://schemas.openxmlformats.org/officeDocument/2006/relationships" xmlns:p="http://schemas.openxmlformats.org/presentationml/2006/main">
  <p:tag name="TIMING" val="|0.7|2.5|5.5|10.3"/>
</p:tagLst>
</file>

<file path=ppt/tags/tag31.xml><?xml version="1.0" encoding="utf-8"?>
<p:tagLst xmlns:a="http://schemas.openxmlformats.org/drawingml/2006/main" xmlns:r="http://schemas.openxmlformats.org/officeDocument/2006/relationships" xmlns:p="http://schemas.openxmlformats.org/presentationml/2006/main">
  <p:tag name="TIMING" val="|0.7|4.4|2.4|0.9"/>
</p:tagLst>
</file>

<file path=ppt/tags/tag32.xml><?xml version="1.0" encoding="utf-8"?>
<p:tagLst xmlns:a="http://schemas.openxmlformats.org/drawingml/2006/main" xmlns:r="http://schemas.openxmlformats.org/officeDocument/2006/relationships" xmlns:p="http://schemas.openxmlformats.org/presentationml/2006/main">
  <p:tag name="TIMING" val="|0.6|1.7"/>
</p:tagLst>
</file>

<file path=ppt/tags/tag4.xml><?xml version="1.0" encoding="utf-8"?>
<p:tagLst xmlns:a="http://schemas.openxmlformats.org/drawingml/2006/main" xmlns:r="http://schemas.openxmlformats.org/officeDocument/2006/relationships" xmlns:p="http://schemas.openxmlformats.org/presentationml/2006/main">
  <p:tag name="TIMING" val="|2.2|4.3|2.1|3|2.1|4.5|2.6"/>
</p:tagLst>
</file>

<file path=ppt/tags/tag5.xml><?xml version="1.0" encoding="utf-8"?>
<p:tagLst xmlns:a="http://schemas.openxmlformats.org/drawingml/2006/main" xmlns:r="http://schemas.openxmlformats.org/officeDocument/2006/relationships" xmlns:p="http://schemas.openxmlformats.org/presentationml/2006/main">
  <p:tag name="TIMING" val="|4|1.7|2|1.9|2.6"/>
</p:tagLst>
</file>

<file path=ppt/tags/tag6.xml><?xml version="1.0" encoding="utf-8"?>
<p:tagLst xmlns:a="http://schemas.openxmlformats.org/drawingml/2006/main" xmlns:r="http://schemas.openxmlformats.org/officeDocument/2006/relationships" xmlns:p="http://schemas.openxmlformats.org/presentationml/2006/main">
  <p:tag name="TIMING" val="|16.3"/>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ags/tag8.xml><?xml version="1.0" encoding="utf-8"?>
<p:tagLst xmlns:a="http://schemas.openxmlformats.org/drawingml/2006/main" xmlns:r="http://schemas.openxmlformats.org/officeDocument/2006/relationships" xmlns:p="http://schemas.openxmlformats.org/presentationml/2006/main">
  <p:tag name="TIMING" val="|2.1|3.7|6.9|6.8"/>
</p:tagLst>
</file>

<file path=ppt/tags/tag9.xml><?xml version="1.0" encoding="utf-8"?>
<p:tagLst xmlns:a="http://schemas.openxmlformats.org/drawingml/2006/main" xmlns:r="http://schemas.openxmlformats.org/officeDocument/2006/relationships" xmlns:p="http://schemas.openxmlformats.org/presentationml/2006/main">
  <p:tag name="TIMING" val="|16.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249</TotalTime>
  <Words>1981</Words>
  <Application>Microsoft Office PowerPoint</Application>
  <PresentationFormat>On-screen Show (4:3)</PresentationFormat>
  <Paragraphs>159</Paragraphs>
  <Slides>33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Tahoma</vt:lpstr>
      <vt:lpstr>Wingdings</vt:lpstr>
      <vt:lpstr>Blends</vt:lpstr>
      <vt:lpstr>Jesus: The Testimony of Prophecy &amp; History</vt:lpstr>
      <vt:lpstr>The Promised Messiah</vt:lpstr>
      <vt:lpstr>Mixed Opinions  on the Messiah</vt:lpstr>
      <vt:lpstr>Who is Right?</vt:lpstr>
      <vt:lpstr>If the Messiah has come,  he is Jesus.</vt:lpstr>
      <vt:lpstr>A Light to the Nations</vt:lpstr>
      <vt:lpstr>A Light to the Nations</vt:lpstr>
      <vt:lpstr>A Light to the Nations</vt:lpstr>
      <vt:lpstr>Born, yet Pre-existent</vt:lpstr>
      <vt:lpstr>Born, yet Pre-existent</vt:lpstr>
      <vt:lpstr>Born, yet Pre-existent</vt:lpstr>
      <vt:lpstr>Humble, yet Exalted</vt:lpstr>
      <vt:lpstr>Humble, yet Exalted</vt:lpstr>
      <vt:lpstr>Humble, yet Exalted</vt:lpstr>
      <vt:lpstr>Suffering, yet Reigning</vt:lpstr>
      <vt:lpstr>Suffering, yet Reigning</vt:lpstr>
      <vt:lpstr>Suffering, yet Reigning</vt:lpstr>
      <vt:lpstr>King, yet Priest</vt:lpstr>
      <vt:lpstr>King, yet Priest</vt:lpstr>
      <vt:lpstr>King, yet Priest</vt:lpstr>
      <vt:lpstr>If Messiah has come,  he is Jesus.</vt:lpstr>
      <vt:lpstr>But maybe Messiah  hasn't come yet.</vt:lpstr>
      <vt:lpstr>Messiah was to come while Judah had its own rulers.</vt:lpstr>
      <vt:lpstr>Messiah was to come while Judah had its own rulers.</vt:lpstr>
      <vt:lpstr>Messiah was to come while Judah had its own rulers.</vt:lpstr>
      <vt:lpstr>Messiah was to come while the 2nd Temple stood.</vt:lpstr>
      <vt:lpstr>Messiah was to come while the 2nd Temple stood.</vt:lpstr>
      <vt:lpstr>Messiah was to come after the 69th sabbath cycle.</vt:lpstr>
      <vt:lpstr>Messiah was to come after the 69th sabbath cycle.</vt:lpstr>
      <vt:lpstr>Messiah was to come after the 69th sabbath cycle.</vt:lpstr>
      <vt:lpstr>The Messiah has come.</vt:lpstr>
      <vt:lpstr>Conclusions</vt:lpstr>
      <vt:lpstr>The End …</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The Testimony of Prophecy &amp; History</dc:title>
  <dc:creator>RC Newman</dc:creator>
  <cp:lastModifiedBy>Newman</cp:lastModifiedBy>
  <cp:revision>115</cp:revision>
  <cp:lastPrinted>1601-01-01T00:00:00Z</cp:lastPrinted>
  <dcterms:created xsi:type="dcterms:W3CDTF">2002-11-14T23:54:15Z</dcterms:created>
  <dcterms:modified xsi:type="dcterms:W3CDTF">2015-07-06T13:54:25Z</dcterms:modified>
</cp:coreProperties>
</file>