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5" r:id="rId6"/>
    <p:sldId id="263" r:id="rId7"/>
    <p:sldId id="260" r:id="rId8"/>
    <p:sldId id="261" r:id="rId9"/>
    <p:sldId id="262" r:id="rId10"/>
    <p:sldId id="264"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91" r:id="rId31"/>
    <p:sldId id="285" r:id="rId32"/>
    <p:sldId id="286" r:id="rId33"/>
    <p:sldId id="287" r:id="rId34"/>
    <p:sldId id="288" r:id="rId35"/>
    <p:sldId id="289" r:id="rId36"/>
    <p:sldId id="292" r:id="rId37"/>
    <p:sldId id="290"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1"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smtClean="0"/>
              <a:t>Click to edit Master title style</a:t>
            </a:r>
          </a:p>
        </p:txBody>
      </p:sp>
      <p:sp>
        <p:nvSpPr>
          <p:cNvPr id="717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smtClean="0"/>
              <a:t>Click to edit Master subtitle style</a:t>
            </a:r>
          </a:p>
        </p:txBody>
      </p:sp>
      <p:sp>
        <p:nvSpPr>
          <p:cNvPr id="7173" name="Rectangle 5"/>
          <p:cNvSpPr>
            <a:spLocks noGrp="1" noChangeArrowheads="1"/>
          </p:cNvSpPr>
          <p:nvPr>
            <p:ph type="dt" sz="half" idx="2"/>
          </p:nvPr>
        </p:nvSpPr>
        <p:spPr/>
        <p:txBody>
          <a:bodyPr/>
          <a:lstStyle>
            <a:lvl1pPr>
              <a:defRPr/>
            </a:lvl1pPr>
          </a:lstStyle>
          <a:p>
            <a:endParaRPr lang="en-US" altLang="en-US"/>
          </a:p>
        </p:txBody>
      </p:sp>
      <p:sp>
        <p:nvSpPr>
          <p:cNvPr id="7174" name="Rectangle 6"/>
          <p:cNvSpPr>
            <a:spLocks noGrp="1" noChangeArrowheads="1"/>
          </p:cNvSpPr>
          <p:nvPr>
            <p:ph type="ftr" sz="quarter" idx="3"/>
          </p:nvPr>
        </p:nvSpPr>
        <p:spPr/>
        <p:txBody>
          <a:bodyPr/>
          <a:lstStyle>
            <a:lvl1pPr>
              <a:defRPr/>
            </a:lvl1pPr>
          </a:lstStyle>
          <a:p>
            <a:endParaRPr lang="en-US" altLang="en-US"/>
          </a:p>
        </p:txBody>
      </p:sp>
      <p:sp>
        <p:nvSpPr>
          <p:cNvPr id="7175" name="Rectangle 7"/>
          <p:cNvSpPr>
            <a:spLocks noGrp="1" noChangeArrowheads="1"/>
          </p:cNvSpPr>
          <p:nvPr>
            <p:ph type="sldNum" sz="quarter" idx="4"/>
          </p:nvPr>
        </p:nvSpPr>
        <p:spPr/>
        <p:txBody>
          <a:bodyPr/>
          <a:lstStyle>
            <a:lvl1pPr>
              <a:defRPr/>
            </a:lvl1pPr>
          </a:lstStyle>
          <a:p>
            <a:fld id="{6BA4ADFD-59C5-4EE4-8A6B-46AECDB551B6}" type="slidenum">
              <a:rPr lang="en-US" altLang="en-US"/>
              <a:pPr/>
              <a:t>‹#›</a:t>
            </a:fld>
            <a:endParaRPr lang="en-US" altLang="en-US"/>
          </a:p>
        </p:txBody>
      </p:sp>
      <p:grpSp>
        <p:nvGrpSpPr>
          <p:cNvPr id="7176" name="Group 8"/>
          <p:cNvGrpSpPr>
            <a:grpSpLocks/>
          </p:cNvGrpSpPr>
          <p:nvPr/>
        </p:nvGrpSpPr>
        <p:grpSpPr bwMode="auto">
          <a:xfrm>
            <a:off x="7493000" y="2992438"/>
            <a:ext cx="1338263" cy="2189162"/>
            <a:chOff x="4704" y="1885"/>
            <a:chExt cx="843" cy="1379"/>
          </a:xfrm>
        </p:grpSpPr>
        <p:sp>
          <p:nvSpPr>
            <p:cNvPr id="7177"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9"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0"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2"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3"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4"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5"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6"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7"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8"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9"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0"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1"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2"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3"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4"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5"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6"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7"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8"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9"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0"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1"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2"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3"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4"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5"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6"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7"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208"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89C9105-3C6C-4BC3-8C6A-11A9CEFF6067}" type="slidenum">
              <a:rPr lang="en-US" altLang="en-US"/>
              <a:pPr/>
              <a:t>‹#›</a:t>
            </a:fld>
            <a:endParaRPr lang="en-US" altLang="en-US"/>
          </a:p>
        </p:txBody>
      </p:sp>
    </p:spTree>
    <p:extLst>
      <p:ext uri="{BB962C8B-B14F-4D97-AF65-F5344CB8AC3E}">
        <p14:creationId xmlns:p14="http://schemas.microsoft.com/office/powerpoint/2010/main" val="2203579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A129D2D-14DC-4649-B827-46F26E94A5FB}" type="slidenum">
              <a:rPr lang="en-US" altLang="en-US"/>
              <a:pPr/>
              <a:t>‹#›</a:t>
            </a:fld>
            <a:endParaRPr lang="en-US" altLang="en-US"/>
          </a:p>
        </p:txBody>
      </p:sp>
    </p:spTree>
    <p:extLst>
      <p:ext uri="{BB962C8B-B14F-4D97-AF65-F5344CB8AC3E}">
        <p14:creationId xmlns:p14="http://schemas.microsoft.com/office/powerpoint/2010/main" val="1957202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7A1F0CF9-5FCD-44DD-AAF8-710DA7136E47}" type="slidenum">
              <a:rPr lang="en-US" altLang="en-US"/>
              <a:pPr/>
              <a:t>‹#›</a:t>
            </a:fld>
            <a:endParaRPr lang="en-US" altLang="en-US"/>
          </a:p>
        </p:txBody>
      </p:sp>
    </p:spTree>
    <p:extLst>
      <p:ext uri="{BB962C8B-B14F-4D97-AF65-F5344CB8AC3E}">
        <p14:creationId xmlns:p14="http://schemas.microsoft.com/office/powerpoint/2010/main" val="2322440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280BE13-B5B4-4838-ABBF-E0768CEF5CF7}" type="slidenum">
              <a:rPr lang="en-US" altLang="en-US"/>
              <a:pPr/>
              <a:t>‹#›</a:t>
            </a:fld>
            <a:endParaRPr lang="en-US" altLang="en-US"/>
          </a:p>
        </p:txBody>
      </p:sp>
    </p:spTree>
    <p:extLst>
      <p:ext uri="{BB962C8B-B14F-4D97-AF65-F5344CB8AC3E}">
        <p14:creationId xmlns:p14="http://schemas.microsoft.com/office/powerpoint/2010/main" val="959376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B818678-08E5-4AB6-B227-062E88EA0546}" type="slidenum">
              <a:rPr lang="en-US" altLang="en-US"/>
              <a:pPr/>
              <a:t>‹#›</a:t>
            </a:fld>
            <a:endParaRPr lang="en-US" altLang="en-US"/>
          </a:p>
        </p:txBody>
      </p:sp>
    </p:spTree>
    <p:extLst>
      <p:ext uri="{BB962C8B-B14F-4D97-AF65-F5344CB8AC3E}">
        <p14:creationId xmlns:p14="http://schemas.microsoft.com/office/powerpoint/2010/main" val="345360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E155D29-7F1B-45B4-B5A9-00AFB17B2488}" type="slidenum">
              <a:rPr lang="en-US" altLang="en-US"/>
              <a:pPr/>
              <a:t>‹#›</a:t>
            </a:fld>
            <a:endParaRPr lang="en-US" altLang="en-US"/>
          </a:p>
        </p:txBody>
      </p:sp>
    </p:spTree>
    <p:extLst>
      <p:ext uri="{BB962C8B-B14F-4D97-AF65-F5344CB8AC3E}">
        <p14:creationId xmlns:p14="http://schemas.microsoft.com/office/powerpoint/2010/main" val="2607513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E9928D9-EDF3-4FC3-B539-A04A6474C17D}" type="slidenum">
              <a:rPr lang="en-US" altLang="en-US"/>
              <a:pPr/>
              <a:t>‹#›</a:t>
            </a:fld>
            <a:endParaRPr lang="en-US" altLang="en-US"/>
          </a:p>
        </p:txBody>
      </p:sp>
    </p:spTree>
    <p:extLst>
      <p:ext uri="{BB962C8B-B14F-4D97-AF65-F5344CB8AC3E}">
        <p14:creationId xmlns:p14="http://schemas.microsoft.com/office/powerpoint/2010/main" val="2103205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B1D9E7F-8CBB-41E1-AB0A-C00D2C74EC43}" type="slidenum">
              <a:rPr lang="en-US" altLang="en-US"/>
              <a:pPr/>
              <a:t>‹#›</a:t>
            </a:fld>
            <a:endParaRPr lang="en-US" altLang="en-US"/>
          </a:p>
        </p:txBody>
      </p:sp>
    </p:spTree>
    <p:extLst>
      <p:ext uri="{BB962C8B-B14F-4D97-AF65-F5344CB8AC3E}">
        <p14:creationId xmlns:p14="http://schemas.microsoft.com/office/powerpoint/2010/main" val="1713477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0EF4A9A-DFC2-4454-B157-37B40378B350}" type="slidenum">
              <a:rPr lang="en-US" altLang="en-US"/>
              <a:pPr/>
              <a:t>‹#›</a:t>
            </a:fld>
            <a:endParaRPr lang="en-US" altLang="en-US"/>
          </a:p>
        </p:txBody>
      </p:sp>
    </p:spTree>
    <p:extLst>
      <p:ext uri="{BB962C8B-B14F-4D97-AF65-F5344CB8AC3E}">
        <p14:creationId xmlns:p14="http://schemas.microsoft.com/office/powerpoint/2010/main" val="4238140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07E8CAE-DC46-4957-A2A6-D132E8041265}" type="slidenum">
              <a:rPr lang="en-US" altLang="en-US"/>
              <a:pPr/>
              <a:t>‹#›</a:t>
            </a:fld>
            <a:endParaRPr lang="en-US" altLang="en-US"/>
          </a:p>
        </p:txBody>
      </p:sp>
    </p:spTree>
    <p:extLst>
      <p:ext uri="{BB962C8B-B14F-4D97-AF65-F5344CB8AC3E}">
        <p14:creationId xmlns:p14="http://schemas.microsoft.com/office/powerpoint/2010/main" val="4110669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C627120-D759-407F-9242-9BD61687407C}" type="slidenum">
              <a:rPr lang="en-US" altLang="en-US"/>
              <a:pPr/>
              <a:t>‹#›</a:t>
            </a:fld>
            <a:endParaRPr lang="en-US" altLang="en-US"/>
          </a:p>
        </p:txBody>
      </p:sp>
    </p:spTree>
    <p:extLst>
      <p:ext uri="{BB962C8B-B14F-4D97-AF65-F5344CB8AC3E}">
        <p14:creationId xmlns:p14="http://schemas.microsoft.com/office/powerpoint/2010/main" val="4153323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614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6150"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615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50677DE1-665A-45D3-B83D-B0E98E47D223}" type="slidenum">
              <a:rPr lang="en-US" altLang="en-US"/>
              <a:pPr/>
              <a:t>‹#›</a:t>
            </a:fld>
            <a:endParaRPr lang="en-US" altLang="en-US"/>
          </a:p>
        </p:txBody>
      </p:sp>
      <p:grpSp>
        <p:nvGrpSpPr>
          <p:cNvPr id="6152" name="Group 8"/>
          <p:cNvGrpSpPr>
            <a:grpSpLocks/>
          </p:cNvGrpSpPr>
          <p:nvPr/>
        </p:nvGrpSpPr>
        <p:grpSpPr bwMode="auto">
          <a:xfrm>
            <a:off x="8153400" y="152400"/>
            <a:ext cx="792163" cy="1295400"/>
            <a:chOff x="5136" y="960"/>
            <a:chExt cx="528" cy="864"/>
          </a:xfrm>
        </p:grpSpPr>
        <p:sp>
          <p:nvSpPr>
            <p:cNvPr id="615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6"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1"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0"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1"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2"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4"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5"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6"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7"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8"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9"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0"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1"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2"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3"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a:t>Intelligent Design</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052" name="Picture 4" descr="MCj0290652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3444875"/>
            <a:ext cx="2819400" cy="2422525"/>
          </a:xfrm>
          <a:prstGeom prst="rect">
            <a:avLst/>
          </a:prstGeom>
          <a:noFill/>
          <a:extLst>
            <a:ext uri="{909E8E84-426E-40DD-AFC4-6F175D3DCCD1}">
              <a14:hiddenFill xmlns:a14="http://schemas.microsoft.com/office/drawing/2010/main">
                <a:solidFill>
                  <a:srgbClr val="FFFFFF"/>
                </a:solidFill>
              </a14:hiddenFill>
            </a:ext>
          </a:extLst>
        </p:spPr>
      </p:pic>
      <p:pic>
        <p:nvPicPr>
          <p:cNvPr id="2" name="intelligentdesign.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772400" y="5562600"/>
            <a:ext cx="609600" cy="609600"/>
          </a:xfrm>
          <a:prstGeom prst="rect">
            <a:avLst/>
          </a:prstGeom>
        </p:spPr>
      </p:pic>
    </p:spTree>
    <p:custDataLst>
      <p:tags r:id="rId1"/>
    </p:custDataLst>
  </p:cSld>
  <p:clrMapOvr>
    <a:masterClrMapping/>
  </p:clrMapOvr>
  <p:transition advTm="3145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checkerboard(across)">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22"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The Rise of the ID Movement</a:t>
            </a:r>
          </a:p>
        </p:txBody>
      </p:sp>
      <p:sp>
        <p:nvSpPr>
          <p:cNvPr id="19463" name="Rectangle 7"/>
          <p:cNvSpPr>
            <a:spLocks noGrp="1" noChangeArrowheads="1"/>
          </p:cNvSpPr>
          <p:nvPr>
            <p:ph type="body" sz="half" idx="1"/>
          </p:nvPr>
        </p:nvSpPr>
        <p:spPr>
          <a:xfrm>
            <a:off x="457200" y="1719263"/>
            <a:ext cx="4343400" cy="4411662"/>
          </a:xfrm>
        </p:spPr>
        <p:txBody>
          <a:bodyPr/>
          <a:lstStyle/>
          <a:p>
            <a:pPr>
              <a:lnSpc>
                <a:spcPct val="90000"/>
              </a:lnSpc>
              <a:buFont typeface="Wingdings" pitchFamily="2" charset="2"/>
              <a:buNone/>
            </a:pPr>
            <a:r>
              <a:rPr lang="en-US" altLang="en-US" sz="2600"/>
              <a:t>	This was followed in 1996 by the publication of </a:t>
            </a:r>
            <a:r>
              <a:rPr lang="en-US" altLang="en-US" sz="2600" i="1"/>
              <a:t>Darwin’s Black Box</a:t>
            </a:r>
            <a:r>
              <a:rPr lang="en-US" altLang="en-US" sz="2600"/>
              <a:t>, authored by Michael J. Behe, Associate Professor in the Department of Biological Sciences at Lehigh University, who raised the problem of irreducible complexity.</a:t>
            </a:r>
            <a:r>
              <a:rPr lang="en-US" altLang="en-US" sz="2600" i="1"/>
              <a:t> </a:t>
            </a:r>
          </a:p>
        </p:txBody>
      </p:sp>
      <p:pic>
        <p:nvPicPr>
          <p:cNvPr id="19465" name="Picture 9" descr="DarwinsBlackBox"/>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t="755" b="2519"/>
          <a:stretch>
            <a:fillRect/>
          </a:stretch>
        </p:blipFill>
        <p:spPr>
          <a:xfrm>
            <a:off x="5638800" y="2133600"/>
            <a:ext cx="2852738" cy="426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96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9465"/>
                                        </p:tgtEl>
                                        <p:attrNameLst>
                                          <p:attrName>style.visibility</p:attrName>
                                        </p:attrNameLst>
                                      </p:cBhvr>
                                      <p:to>
                                        <p:strVal val="visible"/>
                                      </p:to>
                                    </p:set>
                                    <p:animEffect transition="in" filter="checkerboard(across)">
                                      <p:cBhvr>
                                        <p:cTn id="7" dur="500"/>
                                        <p:tgtEl>
                                          <p:spTgt spid="194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463">
                                            <p:txEl>
                                              <p:pRg st="0" end="0"/>
                                            </p:txEl>
                                          </p:spTgt>
                                        </p:tgtEl>
                                        <p:attrNameLst>
                                          <p:attrName>style.visibility</p:attrName>
                                        </p:attrNameLst>
                                      </p:cBhvr>
                                      <p:to>
                                        <p:strVal val="visible"/>
                                      </p:to>
                                    </p:set>
                                    <p:animEffect transition="in" filter="checkerboard(across)">
                                      <p:cBhvr>
                                        <p:cTn id="12" dur="500"/>
                                        <p:tgtEl>
                                          <p:spTgt spid="194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Darwin’s Black Box</a:t>
            </a:r>
          </a:p>
        </p:txBody>
      </p:sp>
      <p:sp>
        <p:nvSpPr>
          <p:cNvPr id="28675" name="Rectangle 3"/>
          <p:cNvSpPr>
            <a:spLocks noGrp="1" noChangeArrowheads="1"/>
          </p:cNvSpPr>
          <p:nvPr>
            <p:ph type="body" sz="half" idx="1"/>
          </p:nvPr>
        </p:nvSpPr>
        <p:spPr/>
        <p:txBody>
          <a:bodyPr/>
          <a:lstStyle/>
          <a:p>
            <a:r>
              <a:rPr lang="en-US" altLang="en-US" sz="2600"/>
              <a:t>Behe gave a number of examples of a common feature in living things, one that does not look like it can be produced by mutation &amp; natural selection.</a:t>
            </a:r>
          </a:p>
          <a:p>
            <a:r>
              <a:rPr lang="en-US" altLang="en-US" sz="2600"/>
              <a:t>He called this feature </a:t>
            </a:r>
            <a:r>
              <a:rPr lang="en-US" altLang="en-US" sz="2600">
                <a:cs typeface="Arial" charset="0"/>
              </a:rPr>
              <a:t>"</a:t>
            </a:r>
            <a:r>
              <a:rPr lang="en-US" altLang="en-US" sz="2600"/>
              <a:t>irreducible complexity.</a:t>
            </a:r>
            <a:r>
              <a:rPr lang="en-US" altLang="en-US" sz="2600">
                <a:cs typeface="Arial" charset="0"/>
              </a:rPr>
              <a:t>"</a:t>
            </a:r>
          </a:p>
          <a:p>
            <a:endParaRPr lang="en-US" altLang="en-US" sz="2600"/>
          </a:p>
        </p:txBody>
      </p:sp>
      <p:pic>
        <p:nvPicPr>
          <p:cNvPr id="28677" name="Picture 5" descr="BeheASA9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80025" y="1905000"/>
            <a:ext cx="2930525" cy="426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91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checkerboard(across)">
                                      <p:cBhvr>
                                        <p:cTn id="7" dur="500"/>
                                        <p:tgtEl>
                                          <p:spTgt spid="286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 calcmode="lin" valueType="num">
                                      <p:cBhvr additive="base">
                                        <p:cTn id="12"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8675">
                                            <p:txEl>
                                              <p:pRg st="1" end="1"/>
                                            </p:txEl>
                                          </p:spTgt>
                                        </p:tgtEl>
                                        <p:attrNameLst>
                                          <p:attrName>style.visibility</p:attrName>
                                        </p:attrNameLst>
                                      </p:cBhvr>
                                      <p:to>
                                        <p:strVal val="visible"/>
                                      </p:to>
                                    </p:set>
                                    <p:anim calcmode="lin" valueType="num">
                                      <p:cBhvr additive="base">
                                        <p:cTn id="18"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Irreducible Complexity</a:t>
            </a:r>
          </a:p>
        </p:txBody>
      </p:sp>
      <p:sp>
        <p:nvSpPr>
          <p:cNvPr id="32771" name="Rectangle 3"/>
          <p:cNvSpPr>
            <a:spLocks noGrp="1" noChangeArrowheads="1"/>
          </p:cNvSpPr>
          <p:nvPr>
            <p:ph type="body" sz="half" idx="1"/>
          </p:nvPr>
        </p:nvSpPr>
        <p:spPr/>
        <p:txBody>
          <a:bodyPr/>
          <a:lstStyle/>
          <a:p>
            <a:r>
              <a:rPr lang="en-US" altLang="en-US" sz="2600"/>
              <a:t>A feature is </a:t>
            </a:r>
            <a:r>
              <a:rPr lang="en-US" altLang="en-US" sz="2600">
                <a:cs typeface="Arial" charset="0"/>
              </a:rPr>
              <a:t>"</a:t>
            </a:r>
            <a:r>
              <a:rPr lang="en-US" altLang="en-US" sz="2600"/>
              <a:t>irreducibly complex</a:t>
            </a:r>
            <a:r>
              <a:rPr lang="en-US" altLang="en-US" sz="2600">
                <a:cs typeface="Arial" charset="0"/>
              </a:rPr>
              <a:t>"</a:t>
            </a:r>
            <a:r>
              <a:rPr lang="en-US" altLang="en-US" sz="2600"/>
              <a:t> when:</a:t>
            </a:r>
          </a:p>
          <a:p>
            <a:r>
              <a:rPr lang="en-US" altLang="en-US" sz="2600"/>
              <a:t>It consists of a number of parts…</a:t>
            </a:r>
          </a:p>
          <a:p>
            <a:r>
              <a:rPr lang="en-US" altLang="en-US" sz="2600"/>
              <a:t>…none of which can be removed without destroying the function of the feature.</a:t>
            </a:r>
          </a:p>
          <a:p>
            <a:r>
              <a:rPr lang="en-US" altLang="en-US" sz="2600"/>
              <a:t>A common example is the mousetrap.</a:t>
            </a:r>
          </a:p>
        </p:txBody>
      </p:sp>
      <p:pic>
        <p:nvPicPr>
          <p:cNvPr id="32773" name="Picture 5" descr="mousetrap"/>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738313"/>
            <a:ext cx="4038600" cy="4371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898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32773"/>
                                        </p:tgtEl>
                                        <p:attrNameLst>
                                          <p:attrName>style.visibility</p:attrName>
                                        </p:attrNameLst>
                                      </p:cBhvr>
                                      <p:to>
                                        <p:strVal val="visible"/>
                                      </p:to>
                                    </p:set>
                                    <p:animEffect transition="in" filter="checkerboard(across)">
                                      <p:cBhvr>
                                        <p:cTn id="31"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Irreducible Complexity</a:t>
            </a:r>
          </a:p>
        </p:txBody>
      </p:sp>
      <p:sp>
        <p:nvSpPr>
          <p:cNvPr id="29699" name="Rectangle 3"/>
          <p:cNvSpPr>
            <a:spLocks noGrp="1" noChangeArrowheads="1"/>
          </p:cNvSpPr>
          <p:nvPr>
            <p:ph type="body" sz="half" idx="1"/>
          </p:nvPr>
        </p:nvSpPr>
        <p:spPr>
          <a:xfrm>
            <a:off x="381000" y="1524000"/>
            <a:ext cx="3505200" cy="4572000"/>
          </a:xfrm>
        </p:spPr>
        <p:txBody>
          <a:bodyPr/>
          <a:lstStyle/>
          <a:p>
            <a:pPr>
              <a:buFont typeface="Wingdings" pitchFamily="2" charset="2"/>
              <a:buNone/>
            </a:pPr>
            <a:r>
              <a:rPr lang="en-US" altLang="en-US" sz="2600"/>
              <a:t>Behe finds many such in living things.</a:t>
            </a:r>
          </a:p>
          <a:p>
            <a:pPr>
              <a:buFont typeface="Wingdings" pitchFamily="2" charset="2"/>
              <a:buNone/>
            </a:pPr>
            <a:r>
              <a:rPr lang="en-US" altLang="en-US" sz="2600"/>
              <a:t>His examples are:</a:t>
            </a:r>
          </a:p>
          <a:p>
            <a:r>
              <a:rPr lang="en-US" altLang="en-US" sz="2600"/>
              <a:t>The rotary flagellium of the </a:t>
            </a:r>
            <a:r>
              <a:rPr lang="en-US" altLang="en-US" sz="2600" i="1"/>
              <a:t>E coli bacterium</a:t>
            </a:r>
            <a:endParaRPr lang="en-US" altLang="en-US" sz="2600"/>
          </a:p>
          <a:p>
            <a:r>
              <a:rPr lang="en-US" altLang="en-US" sz="2600"/>
              <a:t>Blood clotting</a:t>
            </a:r>
          </a:p>
          <a:p>
            <a:r>
              <a:rPr lang="en-US" altLang="en-US" sz="2600"/>
              <a:t>Intra-cell transport</a:t>
            </a:r>
          </a:p>
          <a:p>
            <a:r>
              <a:rPr lang="en-US" altLang="en-US" sz="2600"/>
              <a:t>The immune system</a:t>
            </a:r>
          </a:p>
          <a:p>
            <a:r>
              <a:rPr lang="en-US" altLang="en-US" sz="2600"/>
              <a:t>Vision</a:t>
            </a:r>
            <a:endParaRPr lang="en-US" altLang="en-US" sz="2600" i="1"/>
          </a:p>
        </p:txBody>
      </p:sp>
      <p:pic>
        <p:nvPicPr>
          <p:cNvPr id="29701" name="Picture 5" descr="flagellu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343400" y="3228975"/>
            <a:ext cx="4267200" cy="2112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0885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29701"/>
                                        </p:tgtEl>
                                        <p:attrNameLst>
                                          <p:attrName>style.visibility</p:attrName>
                                        </p:attrNameLst>
                                      </p:cBhvr>
                                      <p:to>
                                        <p:strVal val="visible"/>
                                      </p:to>
                                    </p:set>
                                    <p:animEffect transition="in" filter="checkerboard(across)">
                                      <p:cBhvr>
                                        <p:cTn id="25" dur="500"/>
                                        <p:tgtEl>
                                          <p:spTgt spid="2970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9699">
                                            <p:txEl>
                                              <p:pRg st="3" end="3"/>
                                            </p:txEl>
                                          </p:spTgt>
                                        </p:tgtEl>
                                        <p:attrNameLst>
                                          <p:attrName>style.visibility</p:attrName>
                                        </p:attrNameLst>
                                      </p:cBhvr>
                                      <p:to>
                                        <p:strVal val="visible"/>
                                      </p:to>
                                    </p:set>
                                    <p:anim calcmode="lin" valueType="num">
                                      <p:cBhvr additive="base">
                                        <p:cTn id="30"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9699">
                                            <p:txEl>
                                              <p:pRg st="4" end="4"/>
                                            </p:txEl>
                                          </p:spTgt>
                                        </p:tgtEl>
                                        <p:attrNameLst>
                                          <p:attrName>style.visibility</p:attrName>
                                        </p:attrNameLst>
                                      </p:cBhvr>
                                      <p:to>
                                        <p:strVal val="visible"/>
                                      </p:to>
                                    </p:set>
                                    <p:anim calcmode="lin" valueType="num">
                                      <p:cBhvr additive="base">
                                        <p:cTn id="36"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9699">
                                            <p:txEl>
                                              <p:pRg st="5" end="5"/>
                                            </p:txEl>
                                          </p:spTgt>
                                        </p:tgtEl>
                                        <p:attrNameLst>
                                          <p:attrName>style.visibility</p:attrName>
                                        </p:attrNameLst>
                                      </p:cBhvr>
                                      <p:to>
                                        <p:strVal val="visible"/>
                                      </p:to>
                                    </p:set>
                                    <p:anim calcmode="lin" valueType="num">
                                      <p:cBhvr additive="base">
                                        <p:cTn id="42" dur="5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96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9699">
                                            <p:txEl>
                                              <p:pRg st="6" end="6"/>
                                            </p:txEl>
                                          </p:spTgt>
                                        </p:tgtEl>
                                        <p:attrNameLst>
                                          <p:attrName>style.visibility</p:attrName>
                                        </p:attrNameLst>
                                      </p:cBhvr>
                                      <p:to>
                                        <p:strVal val="visible"/>
                                      </p:to>
                                    </p:set>
                                    <p:anim calcmode="lin" valueType="num">
                                      <p:cBhvr additive="base">
                                        <p:cTn id="48" dur="500" fill="hold"/>
                                        <p:tgtEl>
                                          <p:spTgt spid="29699">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96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Nature</a:t>
            </a:r>
            <a:r>
              <a:rPr lang="en-US" altLang="en-US">
                <a:cs typeface="Arial" charset="0"/>
              </a:rPr>
              <a:t>'</a:t>
            </a:r>
            <a:r>
              <a:rPr lang="en-US" altLang="en-US"/>
              <a:t>s Destiny</a:t>
            </a:r>
          </a:p>
        </p:txBody>
      </p:sp>
      <p:sp>
        <p:nvSpPr>
          <p:cNvPr id="34819" name="Rectangle 3"/>
          <p:cNvSpPr>
            <a:spLocks noGrp="1" noChangeArrowheads="1"/>
          </p:cNvSpPr>
          <p:nvPr>
            <p:ph type="body" sz="half" idx="1"/>
          </p:nvPr>
        </p:nvSpPr>
        <p:spPr>
          <a:xfrm>
            <a:off x="533400" y="2209800"/>
            <a:ext cx="4038600" cy="3344863"/>
          </a:xfrm>
        </p:spPr>
        <p:txBody>
          <a:bodyPr/>
          <a:lstStyle/>
          <a:p>
            <a:pPr>
              <a:lnSpc>
                <a:spcPct val="90000"/>
              </a:lnSpc>
              <a:buFont typeface="Wingdings" pitchFamily="2" charset="2"/>
              <a:buNone/>
            </a:pPr>
            <a:r>
              <a:rPr lang="en-US" altLang="en-US" sz="2600"/>
              <a:t>	A striking example of irreducible complexity that spans the universe from large to small is described in the book by microbiologist Michael Denton, </a:t>
            </a:r>
            <a:r>
              <a:rPr lang="en-US" altLang="en-US" sz="2600" i="1"/>
              <a:t>Nature’s Destiny </a:t>
            </a:r>
            <a:r>
              <a:rPr lang="en-US" altLang="en-US" sz="2600"/>
              <a:t>(1998).</a:t>
            </a:r>
          </a:p>
        </p:txBody>
      </p:sp>
      <p:pic>
        <p:nvPicPr>
          <p:cNvPr id="34822" name="Picture 6" descr="DentonNaturesDestiny"/>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159375" y="1719263"/>
            <a:ext cx="3014663"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466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checkerboard(across)">
                                      <p:cBhvr>
                                        <p:cTn id="7" dur="500"/>
                                        <p:tgtEl>
                                          <p:spTgt spid="348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checkerboard(across)">
                                      <p:cBhvr>
                                        <p:cTn id="12" dur="500"/>
                                        <p:tgtEl>
                                          <p:spTgt spid="34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Nature</a:t>
            </a:r>
            <a:r>
              <a:rPr lang="en-US" altLang="en-US">
                <a:cs typeface="Arial" charset="0"/>
              </a:rPr>
              <a:t>'</a:t>
            </a:r>
            <a:r>
              <a:rPr lang="en-US" altLang="en-US"/>
              <a:t>s Destiny</a:t>
            </a:r>
          </a:p>
        </p:txBody>
      </p:sp>
      <p:sp>
        <p:nvSpPr>
          <p:cNvPr id="37892" name="Rectangle 4"/>
          <p:cNvSpPr>
            <a:spLocks noGrp="1" noChangeArrowheads="1"/>
          </p:cNvSpPr>
          <p:nvPr>
            <p:ph type="body" sz="half" idx="1"/>
          </p:nvPr>
        </p:nvSpPr>
        <p:spPr/>
        <p:txBody>
          <a:bodyPr/>
          <a:lstStyle/>
          <a:p>
            <a:pPr>
              <a:buFont typeface="Wingdings" pitchFamily="2" charset="2"/>
              <a:buNone/>
            </a:pPr>
            <a:r>
              <a:rPr lang="en-US" altLang="en-US" sz="2600"/>
              <a:t>	Denton discusses the fitness (relative to life) of:</a:t>
            </a:r>
          </a:p>
          <a:p>
            <a:r>
              <a:rPr lang="en-US" altLang="en-US" sz="2600"/>
              <a:t>Water</a:t>
            </a:r>
          </a:p>
          <a:p>
            <a:r>
              <a:rPr lang="en-US" altLang="en-US" sz="2600"/>
              <a:t>Light</a:t>
            </a:r>
          </a:p>
          <a:p>
            <a:r>
              <a:rPr lang="en-US" altLang="en-US" sz="2600"/>
              <a:t>Elements &amp; Earth</a:t>
            </a:r>
          </a:p>
          <a:p>
            <a:r>
              <a:rPr lang="en-US" altLang="en-US" sz="2600"/>
              <a:t>Carbon</a:t>
            </a:r>
          </a:p>
          <a:p>
            <a:r>
              <a:rPr lang="en-US" altLang="en-US" sz="2600"/>
              <a:t>Nitrogen</a:t>
            </a:r>
          </a:p>
          <a:p>
            <a:r>
              <a:rPr lang="en-US" altLang="en-US" sz="2600"/>
              <a:t>Oxygen </a:t>
            </a:r>
          </a:p>
        </p:txBody>
      </p:sp>
      <p:sp>
        <p:nvSpPr>
          <p:cNvPr id="37893" name="Rectangle 5"/>
          <p:cNvSpPr>
            <a:spLocks noGrp="1" noChangeArrowheads="1"/>
          </p:cNvSpPr>
          <p:nvPr>
            <p:ph type="body" sz="half" idx="2"/>
          </p:nvPr>
        </p:nvSpPr>
        <p:spPr>
          <a:xfrm>
            <a:off x="4419600" y="2971800"/>
            <a:ext cx="4038600" cy="3276600"/>
          </a:xfrm>
        </p:spPr>
        <p:txBody>
          <a:bodyPr/>
          <a:lstStyle/>
          <a:p>
            <a:r>
              <a:rPr lang="en-US" altLang="en-US" sz="2600"/>
              <a:t>DNA</a:t>
            </a:r>
          </a:p>
          <a:p>
            <a:r>
              <a:rPr lang="en-US" altLang="en-US" sz="2600"/>
              <a:t>Nanomolecules</a:t>
            </a:r>
          </a:p>
          <a:p>
            <a:r>
              <a:rPr lang="en-US" altLang="en-US" sz="2600"/>
              <a:t>Metals</a:t>
            </a:r>
          </a:p>
          <a:p>
            <a:r>
              <a:rPr lang="en-US" altLang="en-US" sz="2600"/>
              <a:t>The Cell</a:t>
            </a:r>
          </a:p>
          <a:p>
            <a:r>
              <a:rPr lang="en-US" altLang="en-US" sz="2600"/>
              <a:t>He gives even more  examples in the appendix of his book.</a:t>
            </a:r>
          </a:p>
        </p:txBody>
      </p:sp>
      <p:pic>
        <p:nvPicPr>
          <p:cNvPr id="37894" name="Picture 6" descr="DentonNaturesDestin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0763" y="381000"/>
            <a:ext cx="15621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273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 calcmode="lin" valueType="num">
                                      <p:cBhvr additive="base">
                                        <p:cTn id="7" dur="500" fill="hold"/>
                                        <p:tgtEl>
                                          <p:spTgt spid="3789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89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2">
                                            <p:txEl>
                                              <p:pRg st="1" end="1"/>
                                            </p:txEl>
                                          </p:spTgt>
                                        </p:tgtEl>
                                        <p:attrNameLst>
                                          <p:attrName>style.visibility</p:attrName>
                                        </p:attrNameLst>
                                      </p:cBhvr>
                                      <p:to>
                                        <p:strVal val="visible"/>
                                      </p:to>
                                    </p:set>
                                    <p:anim calcmode="lin" valueType="num">
                                      <p:cBhvr additive="base">
                                        <p:cTn id="13" dur="500" fill="hold"/>
                                        <p:tgtEl>
                                          <p:spTgt spid="3789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89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2">
                                            <p:txEl>
                                              <p:pRg st="2" end="2"/>
                                            </p:txEl>
                                          </p:spTgt>
                                        </p:tgtEl>
                                        <p:attrNameLst>
                                          <p:attrName>style.visibility</p:attrName>
                                        </p:attrNameLst>
                                      </p:cBhvr>
                                      <p:to>
                                        <p:strVal val="visible"/>
                                      </p:to>
                                    </p:set>
                                    <p:anim calcmode="lin" valueType="num">
                                      <p:cBhvr additive="base">
                                        <p:cTn id="19" dur="500" fill="hold"/>
                                        <p:tgtEl>
                                          <p:spTgt spid="3789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89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892">
                                            <p:txEl>
                                              <p:pRg st="3" end="3"/>
                                            </p:txEl>
                                          </p:spTgt>
                                        </p:tgtEl>
                                        <p:attrNameLst>
                                          <p:attrName>style.visibility</p:attrName>
                                        </p:attrNameLst>
                                      </p:cBhvr>
                                      <p:to>
                                        <p:strVal val="visible"/>
                                      </p:to>
                                    </p:set>
                                    <p:anim calcmode="lin" valueType="num">
                                      <p:cBhvr additive="base">
                                        <p:cTn id="25" dur="500" fill="hold"/>
                                        <p:tgtEl>
                                          <p:spTgt spid="3789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89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892">
                                            <p:txEl>
                                              <p:pRg st="4" end="4"/>
                                            </p:txEl>
                                          </p:spTgt>
                                        </p:tgtEl>
                                        <p:attrNameLst>
                                          <p:attrName>style.visibility</p:attrName>
                                        </p:attrNameLst>
                                      </p:cBhvr>
                                      <p:to>
                                        <p:strVal val="visible"/>
                                      </p:to>
                                    </p:set>
                                    <p:anim calcmode="lin" valueType="num">
                                      <p:cBhvr additive="base">
                                        <p:cTn id="31" dur="500" fill="hold"/>
                                        <p:tgtEl>
                                          <p:spTgt spid="3789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89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892">
                                            <p:txEl>
                                              <p:pRg st="5" end="5"/>
                                            </p:txEl>
                                          </p:spTgt>
                                        </p:tgtEl>
                                        <p:attrNameLst>
                                          <p:attrName>style.visibility</p:attrName>
                                        </p:attrNameLst>
                                      </p:cBhvr>
                                      <p:to>
                                        <p:strVal val="visible"/>
                                      </p:to>
                                    </p:set>
                                    <p:anim calcmode="lin" valueType="num">
                                      <p:cBhvr additive="base">
                                        <p:cTn id="37" dur="500" fill="hold"/>
                                        <p:tgtEl>
                                          <p:spTgt spid="3789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789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7892">
                                            <p:txEl>
                                              <p:pRg st="6" end="6"/>
                                            </p:txEl>
                                          </p:spTgt>
                                        </p:tgtEl>
                                        <p:attrNameLst>
                                          <p:attrName>style.visibility</p:attrName>
                                        </p:attrNameLst>
                                      </p:cBhvr>
                                      <p:to>
                                        <p:strVal val="visible"/>
                                      </p:to>
                                    </p:set>
                                    <p:anim calcmode="lin" valueType="num">
                                      <p:cBhvr additive="base">
                                        <p:cTn id="43" dur="500" fill="hold"/>
                                        <p:tgtEl>
                                          <p:spTgt spid="3789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789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7893">
                                            <p:txEl>
                                              <p:pRg st="0" end="0"/>
                                            </p:txEl>
                                          </p:spTgt>
                                        </p:tgtEl>
                                        <p:attrNameLst>
                                          <p:attrName>style.visibility</p:attrName>
                                        </p:attrNameLst>
                                      </p:cBhvr>
                                      <p:to>
                                        <p:strVal val="visible"/>
                                      </p:to>
                                    </p:set>
                                    <p:anim calcmode="lin" valueType="num">
                                      <p:cBhvr additive="base">
                                        <p:cTn id="49" dur="500" fill="hold"/>
                                        <p:tgtEl>
                                          <p:spTgt spid="37893">
                                            <p:txEl>
                                              <p:pRg st="0" end="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789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37893">
                                            <p:txEl>
                                              <p:pRg st="1" end="1"/>
                                            </p:txEl>
                                          </p:spTgt>
                                        </p:tgtEl>
                                        <p:attrNameLst>
                                          <p:attrName>style.visibility</p:attrName>
                                        </p:attrNameLst>
                                      </p:cBhvr>
                                      <p:to>
                                        <p:strVal val="visible"/>
                                      </p:to>
                                    </p:set>
                                    <p:anim calcmode="lin" valueType="num">
                                      <p:cBhvr additive="base">
                                        <p:cTn id="55" dur="500" fill="hold"/>
                                        <p:tgtEl>
                                          <p:spTgt spid="37893">
                                            <p:txEl>
                                              <p:pRg st="1" end="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789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37893">
                                            <p:txEl>
                                              <p:pRg st="2" end="2"/>
                                            </p:txEl>
                                          </p:spTgt>
                                        </p:tgtEl>
                                        <p:attrNameLst>
                                          <p:attrName>style.visibility</p:attrName>
                                        </p:attrNameLst>
                                      </p:cBhvr>
                                      <p:to>
                                        <p:strVal val="visible"/>
                                      </p:to>
                                    </p:set>
                                    <p:anim calcmode="lin" valueType="num">
                                      <p:cBhvr additive="base">
                                        <p:cTn id="61" dur="500" fill="hold"/>
                                        <p:tgtEl>
                                          <p:spTgt spid="37893">
                                            <p:txEl>
                                              <p:pRg st="2" end="2"/>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789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37893">
                                            <p:txEl>
                                              <p:pRg st="3" end="3"/>
                                            </p:txEl>
                                          </p:spTgt>
                                        </p:tgtEl>
                                        <p:attrNameLst>
                                          <p:attrName>style.visibility</p:attrName>
                                        </p:attrNameLst>
                                      </p:cBhvr>
                                      <p:to>
                                        <p:strVal val="visible"/>
                                      </p:to>
                                    </p:set>
                                    <p:anim calcmode="lin" valueType="num">
                                      <p:cBhvr additive="base">
                                        <p:cTn id="67" dur="500" fill="hold"/>
                                        <p:tgtEl>
                                          <p:spTgt spid="37893">
                                            <p:txEl>
                                              <p:pRg st="3" end="3"/>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789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37893">
                                            <p:txEl>
                                              <p:pRg st="4" end="4"/>
                                            </p:txEl>
                                          </p:spTgt>
                                        </p:tgtEl>
                                        <p:attrNameLst>
                                          <p:attrName>style.visibility</p:attrName>
                                        </p:attrNameLst>
                                      </p:cBhvr>
                                      <p:to>
                                        <p:strVal val="visible"/>
                                      </p:to>
                                    </p:set>
                                    <p:anim calcmode="lin" valueType="num">
                                      <p:cBhvr additive="base">
                                        <p:cTn id="73" dur="500" fill="hold"/>
                                        <p:tgtEl>
                                          <p:spTgt spid="37893">
                                            <p:txEl>
                                              <p:pRg st="4" end="4"/>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3789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P spid="3789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Denton</a:t>
            </a:r>
            <a:r>
              <a:rPr lang="en-US" altLang="en-US">
                <a:cs typeface="Arial" charset="0"/>
              </a:rPr>
              <a:t>'</a:t>
            </a:r>
            <a:r>
              <a:rPr lang="en-US" altLang="en-US"/>
              <a:t>s Summary</a:t>
            </a:r>
          </a:p>
        </p:txBody>
      </p:sp>
      <p:sp>
        <p:nvSpPr>
          <p:cNvPr id="39940" name="Text Box 4"/>
          <p:cNvSpPr txBox="1">
            <a:spLocks noChangeArrowheads="1"/>
          </p:cNvSpPr>
          <p:nvPr/>
        </p:nvSpPr>
        <p:spPr bwMode="auto">
          <a:xfrm>
            <a:off x="609600" y="1447800"/>
            <a:ext cx="7772400"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We may not have final proof that the cosmos is </a:t>
            </a:r>
            <a:r>
              <a:rPr lang="en-US" altLang="en-US" i="1"/>
              <a:t>uniquely</a:t>
            </a:r>
            <a:r>
              <a:rPr lang="en-US" altLang="en-US"/>
              <a:t> fit for life as it exists on earth – because the possibility of alternative life forms cannot yet be entirely excluded – but there is no doubt that science has clearly shown that the cosmos is </a:t>
            </a:r>
            <a:r>
              <a:rPr lang="en-US" altLang="en-US" i="1"/>
              <a:t>supremely</a:t>
            </a:r>
            <a:r>
              <a:rPr lang="en-US" altLang="en-US"/>
              <a:t> fit for life as it exists on earth.  For as we have seen, the existence of life on earth depends on a very large number of astonishingly precise mutual adaptations in the physical and chemical properties of many of the key constituents of the cell: the fitness of water for carbon-based life, the mutual fitness of sunlight and life, the fitness of oxygen and oxidations as a source of energy for carbon-based life, the fitness of carbon dioxide for the excretion of the products of carbon oxidation, the fitness of bicarbonate as a buffer for biological systems, the fitness of the slow hydration of carbon dioxide, the fitness of the lipid bilayer as the boundary of the cell, the mutual fitness of DNA and proteins, and the perfect topological fit of the alpha helix of the protein with the large groove of the DNA.  In nearly every case these constituents are the only available candidates for the biological roles, and each appears superbly tailored to that particular end. (381)</a:t>
            </a:r>
          </a:p>
        </p:txBody>
      </p:sp>
      <p:sp>
        <p:nvSpPr>
          <p:cNvPr id="39943" name="AutoShape 7"/>
          <p:cNvSpPr>
            <a:spLocks noChangeArrowheads="1"/>
          </p:cNvSpPr>
          <p:nvPr/>
        </p:nvSpPr>
        <p:spPr bwMode="auto">
          <a:xfrm rot="271399">
            <a:off x="0" y="2209800"/>
            <a:ext cx="9753600" cy="3581400"/>
          </a:xfrm>
          <a:prstGeom prst="irregularSeal2">
            <a:avLst/>
          </a:prstGeom>
          <a:solidFill>
            <a:schemeClr val="folHlink"/>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2" name="Text Box 6"/>
          <p:cNvSpPr txBox="1">
            <a:spLocks noChangeArrowheads="1"/>
          </p:cNvSpPr>
          <p:nvPr/>
        </p:nvSpPr>
        <p:spPr bwMode="auto">
          <a:xfrm>
            <a:off x="1600200" y="3276600"/>
            <a:ext cx="6324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In nearly every case these constituents are the </a:t>
            </a:r>
            <a:r>
              <a:rPr lang="en-US" altLang="en-US" sz="2400">
                <a:solidFill>
                  <a:srgbClr val="CC3300"/>
                </a:solidFill>
              </a:rPr>
              <a:t>only</a:t>
            </a:r>
            <a:r>
              <a:rPr lang="en-US" altLang="en-US" sz="2400"/>
              <a:t> available candidates for the biological roles, and each appears superbly tailored to that particular end.</a:t>
            </a:r>
          </a:p>
        </p:txBody>
      </p:sp>
    </p:spTree>
    <p:custDataLst>
      <p:tags r:id="rId1"/>
    </p:custDataLst>
  </p:cSld>
  <p:clrMapOvr>
    <a:masterClrMapping/>
  </p:clrMapOvr>
  <p:transition advTm="952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checkerboard(across)">
                                      <p:cBhvr>
                                        <p:cTn id="7" dur="500"/>
                                        <p:tgtEl>
                                          <p:spTgt spid="39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9943"/>
                                        </p:tgtEl>
                                        <p:attrNameLst>
                                          <p:attrName>style.visibility</p:attrName>
                                        </p:attrNameLst>
                                      </p:cBhvr>
                                      <p:to>
                                        <p:strVal val="visible"/>
                                      </p:to>
                                    </p:set>
                                    <p:anim calcmode="lin" valueType="num">
                                      <p:cBhvr>
                                        <p:cTn id="12" dur="500" fill="hold"/>
                                        <p:tgtEl>
                                          <p:spTgt spid="39943"/>
                                        </p:tgtEl>
                                        <p:attrNameLst>
                                          <p:attrName>ppt_w</p:attrName>
                                        </p:attrNameLst>
                                      </p:cBhvr>
                                      <p:tavLst>
                                        <p:tav tm="0">
                                          <p:val>
                                            <p:fltVal val="0"/>
                                          </p:val>
                                        </p:tav>
                                        <p:tav tm="100000">
                                          <p:val>
                                            <p:strVal val="#ppt_w"/>
                                          </p:val>
                                        </p:tav>
                                      </p:tavLst>
                                    </p:anim>
                                    <p:anim calcmode="lin" valueType="num">
                                      <p:cBhvr>
                                        <p:cTn id="13" dur="500" fill="hold"/>
                                        <p:tgtEl>
                                          <p:spTgt spid="39943"/>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39942"/>
                                        </p:tgtEl>
                                        <p:attrNameLst>
                                          <p:attrName>style.visibility</p:attrName>
                                        </p:attrNameLst>
                                      </p:cBhvr>
                                      <p:to>
                                        <p:strVal val="visible"/>
                                      </p:to>
                                    </p:set>
                                    <p:anim calcmode="lin" valueType="num">
                                      <p:cBhvr>
                                        <p:cTn id="16" dur="500" fill="hold"/>
                                        <p:tgtEl>
                                          <p:spTgt spid="39942"/>
                                        </p:tgtEl>
                                        <p:attrNameLst>
                                          <p:attrName>ppt_w</p:attrName>
                                        </p:attrNameLst>
                                      </p:cBhvr>
                                      <p:tavLst>
                                        <p:tav tm="0">
                                          <p:val>
                                            <p:fltVal val="0"/>
                                          </p:val>
                                        </p:tav>
                                        <p:tav tm="100000">
                                          <p:val>
                                            <p:strVal val="#ppt_w"/>
                                          </p:val>
                                        </p:tav>
                                      </p:tavLst>
                                    </p:anim>
                                    <p:anim calcmode="lin" valueType="num">
                                      <p:cBhvr>
                                        <p:cTn id="17" dur="500" fill="hold"/>
                                        <p:tgtEl>
                                          <p:spTgt spid="399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P spid="39943" grpId="0" animBg="1"/>
      <p:bldP spid="399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Evolution Dissected</a:t>
            </a:r>
          </a:p>
        </p:txBody>
      </p:sp>
      <p:sp>
        <p:nvSpPr>
          <p:cNvPr id="41988" name="Rectangle 4"/>
          <p:cNvSpPr>
            <a:spLocks noGrp="1" noChangeArrowheads="1"/>
          </p:cNvSpPr>
          <p:nvPr>
            <p:ph type="body" sz="half" idx="1"/>
          </p:nvPr>
        </p:nvSpPr>
        <p:spPr>
          <a:xfrm>
            <a:off x="457200" y="2133600"/>
            <a:ext cx="4038600" cy="3810000"/>
          </a:xfrm>
        </p:spPr>
        <p:txBody>
          <a:bodyPr/>
          <a:lstStyle/>
          <a:p>
            <a:pPr>
              <a:buFont typeface="Wingdings" pitchFamily="2" charset="2"/>
              <a:buNone/>
            </a:pPr>
            <a:r>
              <a:rPr lang="en-US" altLang="en-US" sz="2600"/>
              <a:t>	Physician Frederic Nelson has written an excellent book (2003) which seeks to provide numbers to test the claim that life and its diversity can have arisen by purely natural processes. </a:t>
            </a:r>
          </a:p>
        </p:txBody>
      </p:sp>
      <p:pic>
        <p:nvPicPr>
          <p:cNvPr id="41990" name="Picture 6" descr="NelsonEvoDiss"/>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035550" y="1719263"/>
            <a:ext cx="3263900"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15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checkerboard(across)">
                                      <p:cBhvr>
                                        <p:cTn id="7" dur="500"/>
                                        <p:tgtEl>
                                          <p:spTgt spid="419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1988">
                                            <p:txEl>
                                              <p:pRg st="0" end="0"/>
                                            </p:txEl>
                                          </p:spTgt>
                                        </p:tgtEl>
                                        <p:attrNameLst>
                                          <p:attrName>style.visibility</p:attrName>
                                        </p:attrNameLst>
                                      </p:cBhvr>
                                      <p:to>
                                        <p:strVal val="visible"/>
                                      </p:to>
                                    </p:set>
                                    <p:animEffect transition="in" filter="checkerboard(across)">
                                      <p:cBhvr>
                                        <p:cTn id="12" dur="500"/>
                                        <p:tgtEl>
                                          <p:spTgt spid="419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Stubborn Physical Limits</a:t>
            </a:r>
          </a:p>
        </p:txBody>
      </p:sp>
      <p:sp>
        <p:nvSpPr>
          <p:cNvPr id="44035" name="Rectangle 3"/>
          <p:cNvSpPr>
            <a:spLocks noGrp="1" noChangeArrowheads="1"/>
          </p:cNvSpPr>
          <p:nvPr>
            <p:ph type="body" idx="1"/>
          </p:nvPr>
        </p:nvSpPr>
        <p:spPr/>
        <p:txBody>
          <a:bodyPr/>
          <a:lstStyle/>
          <a:p>
            <a:r>
              <a:rPr lang="en-US" altLang="en-US" sz="2600"/>
              <a:t>Time – no more than 14 billion years are available, 4.42 x 10</a:t>
            </a:r>
            <a:r>
              <a:rPr lang="en-US" altLang="en-US" sz="2600" baseline="30000"/>
              <a:t>17</a:t>
            </a:r>
            <a:r>
              <a:rPr lang="en-US" altLang="en-US" sz="2600"/>
              <a:t> seconds.</a:t>
            </a:r>
          </a:p>
          <a:p>
            <a:r>
              <a:rPr lang="en-US" altLang="en-US" sz="2600"/>
              <a:t>Matter – no more than 10</a:t>
            </a:r>
            <a:r>
              <a:rPr lang="en-US" altLang="en-US" sz="2600" baseline="30000"/>
              <a:t>80</a:t>
            </a:r>
            <a:r>
              <a:rPr lang="en-US" altLang="en-US" sz="2600"/>
              <a:t> baryons, i.e. 10</a:t>
            </a:r>
            <a:r>
              <a:rPr lang="en-US" altLang="en-US" sz="2600" baseline="30000"/>
              <a:t>80</a:t>
            </a:r>
            <a:r>
              <a:rPr lang="en-US" altLang="en-US" sz="2600"/>
              <a:t> nuclei or atoms, in our universe.</a:t>
            </a:r>
          </a:p>
          <a:p>
            <a:r>
              <a:rPr lang="en-US" altLang="en-US" sz="2600"/>
              <a:t>Proteins – thus, no more than 3.1 x 10</a:t>
            </a:r>
            <a:r>
              <a:rPr lang="en-US" altLang="en-US" sz="2600" baseline="30000"/>
              <a:t>91</a:t>
            </a:r>
            <a:r>
              <a:rPr lang="en-US" altLang="en-US" sz="2600"/>
              <a:t> proteins can have contributed to the naturalistic formation of life, less than 10</a:t>
            </a:r>
            <a:r>
              <a:rPr lang="en-US" altLang="en-US" sz="2600" baseline="30000"/>
              <a:t>81</a:t>
            </a:r>
            <a:r>
              <a:rPr lang="en-US" altLang="en-US" sz="2600"/>
              <a:t> in any one galaxy, less than 10</a:t>
            </a:r>
            <a:r>
              <a:rPr lang="en-US" altLang="en-US" sz="2600" baseline="30000"/>
              <a:t>50</a:t>
            </a:r>
            <a:r>
              <a:rPr lang="en-US" altLang="en-US" sz="2600"/>
              <a:t> on Earth.</a:t>
            </a:r>
          </a:p>
          <a:p>
            <a:r>
              <a:rPr lang="en-US" altLang="en-US" sz="2600"/>
              <a:t>Chances – no more than 10</a:t>
            </a:r>
            <a:r>
              <a:rPr lang="en-US" altLang="en-US" sz="2600" baseline="30000"/>
              <a:t>50</a:t>
            </a:r>
            <a:r>
              <a:rPr lang="en-US" altLang="en-US" sz="2600"/>
              <a:t> tries to bring about </a:t>
            </a:r>
            <a:r>
              <a:rPr lang="en-US" altLang="en-US" sz="2600">
                <a:solidFill>
                  <a:srgbClr val="CC3300"/>
                </a:solidFill>
              </a:rPr>
              <a:t>every step</a:t>
            </a:r>
            <a:r>
              <a:rPr lang="en-US" altLang="en-US" sz="2600"/>
              <a:t> of naturalistic evolution on Earth.</a:t>
            </a:r>
          </a:p>
        </p:txBody>
      </p:sp>
    </p:spTree>
    <p:custDataLst>
      <p:tags r:id="rId1"/>
    </p:custDataLst>
  </p:cSld>
  <p:clrMapOvr>
    <a:masterClrMapping/>
  </p:clrMapOvr>
  <p:transition advTm="956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additive="base">
                                        <p:cTn id="19"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035">
                                            <p:txEl>
                                              <p:pRg st="3" end="3"/>
                                            </p:txEl>
                                          </p:spTgt>
                                        </p:tgtEl>
                                        <p:attrNameLst>
                                          <p:attrName>style.visibility</p:attrName>
                                        </p:attrNameLst>
                                      </p:cBhvr>
                                      <p:to>
                                        <p:strVal val="visible"/>
                                      </p:to>
                                    </p:set>
                                    <p:anim calcmode="lin" valueType="num">
                                      <p:cBhvr additive="base">
                                        <p:cTn id="25"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Calculating Probabilities</a:t>
            </a:r>
          </a:p>
        </p:txBody>
      </p:sp>
      <p:sp>
        <p:nvSpPr>
          <p:cNvPr id="45059" name="Rectangle 3"/>
          <p:cNvSpPr>
            <a:spLocks noGrp="1" noChangeArrowheads="1"/>
          </p:cNvSpPr>
          <p:nvPr>
            <p:ph type="body" idx="1"/>
          </p:nvPr>
        </p:nvSpPr>
        <p:spPr/>
        <p:txBody>
          <a:bodyPr/>
          <a:lstStyle/>
          <a:p>
            <a:r>
              <a:rPr lang="en-US" altLang="en-US"/>
              <a:t>To assemble a functional 100-amino-acid protein with complex enzymatic activity, about 1 chance in 10</a:t>
            </a:r>
            <a:r>
              <a:rPr lang="en-US" altLang="en-US" baseline="30000"/>
              <a:t>65</a:t>
            </a:r>
            <a:r>
              <a:rPr lang="en-US" altLang="en-US"/>
              <a:t> per try.</a:t>
            </a:r>
          </a:p>
          <a:p>
            <a:r>
              <a:rPr lang="en-US" altLang="en-US"/>
              <a:t>So, with 10</a:t>
            </a:r>
            <a:r>
              <a:rPr lang="en-US" altLang="en-US" baseline="30000"/>
              <a:t>50</a:t>
            </a:r>
            <a:r>
              <a:rPr lang="en-US" altLang="en-US"/>
              <a:t> tries, the chance of success is one in 10</a:t>
            </a:r>
            <a:r>
              <a:rPr lang="en-US" altLang="en-US" baseline="30000"/>
              <a:t>15</a:t>
            </a:r>
            <a:r>
              <a:rPr lang="en-US" altLang="en-US"/>
              <a:t>, one in a million billion.</a:t>
            </a:r>
          </a:p>
          <a:p>
            <a:r>
              <a:rPr lang="en-US" altLang="en-US"/>
              <a:t>To assemble a protein of 80-amino-acid residues with even minimal enzymatic activity, there is only about one chance in 10</a:t>
            </a:r>
            <a:r>
              <a:rPr lang="en-US" altLang="en-US" baseline="30000"/>
              <a:t>11</a:t>
            </a:r>
            <a:r>
              <a:rPr lang="en-US" altLang="en-US"/>
              <a:t> per try.</a:t>
            </a:r>
          </a:p>
        </p:txBody>
      </p:sp>
    </p:spTree>
    <p:custDataLst>
      <p:tags r:id="rId1"/>
    </p:custDataLst>
  </p:cSld>
  <p:clrMapOvr>
    <a:masterClrMapping/>
  </p:clrMapOvr>
  <p:transition advTm="636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What is </a:t>
            </a:r>
            <a:r>
              <a:rPr lang="en-US" altLang="en-US">
                <a:cs typeface="Arial" charset="0"/>
              </a:rPr>
              <a:t>'</a:t>
            </a:r>
            <a:r>
              <a:rPr lang="en-US" altLang="en-US"/>
              <a:t>Intelligent Design</a:t>
            </a:r>
            <a:r>
              <a:rPr lang="en-US" altLang="en-US">
                <a:cs typeface="Arial" charset="0"/>
              </a:rPr>
              <a:t>'</a:t>
            </a:r>
            <a:r>
              <a:rPr lang="en-US" altLang="en-US"/>
              <a:t>?</a:t>
            </a:r>
          </a:p>
        </p:txBody>
      </p:sp>
      <p:sp>
        <p:nvSpPr>
          <p:cNvPr id="10243" name="Rectangle 3"/>
          <p:cNvSpPr>
            <a:spLocks noGrp="1" noChangeArrowheads="1"/>
          </p:cNvSpPr>
          <p:nvPr>
            <p:ph type="body" idx="1"/>
          </p:nvPr>
        </p:nvSpPr>
        <p:spPr>
          <a:xfrm>
            <a:off x="457200" y="1905000"/>
            <a:ext cx="8229600" cy="4419600"/>
          </a:xfrm>
        </p:spPr>
        <p:txBody>
          <a:bodyPr/>
          <a:lstStyle/>
          <a:p>
            <a:r>
              <a:rPr lang="en-US" altLang="en-US" sz="2600"/>
              <a:t>Design –  </a:t>
            </a:r>
            <a:r>
              <a:rPr lang="en-US" altLang="en-US" sz="2600">
                <a:cs typeface="Arial" charset="0"/>
              </a:rPr>
              <a:t>"</a:t>
            </a:r>
            <a:r>
              <a:rPr lang="en-US" altLang="en-US" sz="2600"/>
              <a:t>an underlying scheme that governs functioning, developing, or unfolding</a:t>
            </a:r>
            <a:r>
              <a:rPr lang="en-US" altLang="en-US" sz="2600">
                <a:cs typeface="Arial" charset="0"/>
              </a:rPr>
              <a:t>"</a:t>
            </a:r>
          </a:p>
          <a:p>
            <a:r>
              <a:rPr lang="en-US" altLang="en-US" sz="2600"/>
              <a:t>Intelligent – not here intended to contrast with </a:t>
            </a:r>
            <a:r>
              <a:rPr lang="en-US" altLang="en-US" sz="2600">
                <a:cs typeface="Arial" charset="0"/>
              </a:rPr>
              <a:t>"</a:t>
            </a:r>
            <a:r>
              <a:rPr lang="en-US" altLang="en-US" sz="2600"/>
              <a:t>stupid</a:t>
            </a:r>
            <a:r>
              <a:rPr lang="en-US" altLang="en-US" sz="2600">
                <a:cs typeface="Arial" charset="0"/>
              </a:rPr>
              <a:t>"</a:t>
            </a:r>
            <a:r>
              <a:rPr lang="en-US" altLang="en-US" sz="2600"/>
              <a:t> but with </a:t>
            </a:r>
            <a:r>
              <a:rPr lang="en-US" altLang="en-US" sz="2600">
                <a:cs typeface="Arial" charset="0"/>
              </a:rPr>
              <a:t>"</a:t>
            </a:r>
            <a:r>
              <a:rPr lang="en-US" altLang="en-US" sz="2600"/>
              <a:t>apparent</a:t>
            </a:r>
            <a:r>
              <a:rPr lang="en-US" altLang="en-US" sz="2600">
                <a:cs typeface="Arial" charset="0"/>
              </a:rPr>
              <a:t>"</a:t>
            </a:r>
            <a:r>
              <a:rPr lang="en-US" altLang="en-US" sz="2600"/>
              <a:t> or </a:t>
            </a:r>
            <a:r>
              <a:rPr lang="en-US" altLang="en-US" sz="2600">
                <a:cs typeface="Arial" charset="0"/>
              </a:rPr>
              <a:t>"</a:t>
            </a:r>
            <a:r>
              <a:rPr lang="en-US" altLang="en-US" sz="2600"/>
              <a:t>accidental</a:t>
            </a:r>
            <a:r>
              <a:rPr lang="en-US" altLang="en-US" sz="2600">
                <a:cs typeface="Arial" charset="0"/>
              </a:rPr>
              <a:t>"</a:t>
            </a:r>
          </a:p>
          <a:p>
            <a:r>
              <a:rPr lang="en-US" altLang="en-US" sz="2600"/>
              <a:t>The combination </a:t>
            </a:r>
            <a:r>
              <a:rPr lang="en-US" altLang="en-US" sz="2600">
                <a:cs typeface="Arial" charset="0"/>
              </a:rPr>
              <a:t>– "</a:t>
            </a:r>
            <a:r>
              <a:rPr lang="en-US" altLang="en-US" sz="2600"/>
              <a:t>intelligent design</a:t>
            </a:r>
            <a:r>
              <a:rPr lang="en-US" altLang="en-US" sz="2600">
                <a:cs typeface="Arial" charset="0"/>
              </a:rPr>
              <a:t>"</a:t>
            </a:r>
            <a:r>
              <a:rPr lang="en-US" altLang="en-US" sz="2600"/>
              <a:t> </a:t>
            </a:r>
            <a:r>
              <a:rPr lang="en-US" altLang="en-US" sz="2600">
                <a:cs typeface="Arial" charset="0"/>
              </a:rPr>
              <a:t>–</a:t>
            </a:r>
            <a:r>
              <a:rPr lang="en-US" altLang="en-US" sz="2600"/>
              <a:t> is used as a term to describe a movement in the evolution controversy which maintains that design in nature implies a mind that produced this result rather than being a mere appearance of design produced by selection effects in a mindless universe.</a:t>
            </a:r>
          </a:p>
        </p:txBody>
      </p:sp>
    </p:spTree>
    <p:custDataLst>
      <p:tags r:id="rId1"/>
    </p:custDataLst>
  </p:cSld>
  <p:clrMapOvr>
    <a:masterClrMapping/>
  </p:clrMapOvr>
  <p:transition advTm="592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More Probabilities</a:t>
            </a:r>
          </a:p>
        </p:txBody>
      </p:sp>
      <p:sp>
        <p:nvSpPr>
          <p:cNvPr id="46083" name="Rectangle 3"/>
          <p:cNvSpPr>
            <a:spLocks noGrp="1" noChangeArrowheads="1"/>
          </p:cNvSpPr>
          <p:nvPr>
            <p:ph type="body" idx="1"/>
          </p:nvPr>
        </p:nvSpPr>
        <p:spPr/>
        <p:txBody>
          <a:bodyPr/>
          <a:lstStyle/>
          <a:p>
            <a:pPr>
              <a:lnSpc>
                <a:spcPct val="90000"/>
              </a:lnSpc>
            </a:pPr>
            <a:r>
              <a:rPr lang="en-US" altLang="en-US"/>
              <a:t>For multiple-enzyme systems, the probability would be far less than 1 in 10</a:t>
            </a:r>
            <a:r>
              <a:rPr lang="en-US" altLang="en-US" baseline="30000"/>
              <a:t>11</a:t>
            </a:r>
            <a:r>
              <a:rPr lang="en-US" altLang="en-US"/>
              <a:t> per try for each enzyme.</a:t>
            </a:r>
          </a:p>
          <a:p>
            <a:pPr>
              <a:lnSpc>
                <a:spcPct val="90000"/>
              </a:lnSpc>
            </a:pPr>
            <a:r>
              <a:rPr lang="en-US" altLang="en-US"/>
              <a:t>Glycolysis (10 enzymes):  &lt; 1 in 10</a:t>
            </a:r>
            <a:r>
              <a:rPr lang="en-US" altLang="en-US" baseline="30000"/>
              <a:t>110</a:t>
            </a:r>
          </a:p>
          <a:p>
            <a:pPr>
              <a:lnSpc>
                <a:spcPct val="90000"/>
              </a:lnSpc>
            </a:pPr>
            <a:r>
              <a:rPr lang="en-US" altLang="en-US"/>
              <a:t>ADP assembly (9): &lt; 1 in 10</a:t>
            </a:r>
            <a:r>
              <a:rPr lang="en-US" altLang="en-US" baseline="30000"/>
              <a:t>99</a:t>
            </a:r>
            <a:endParaRPr lang="en-US" altLang="en-US"/>
          </a:p>
          <a:p>
            <a:pPr>
              <a:lnSpc>
                <a:spcPct val="90000"/>
              </a:lnSpc>
            </a:pPr>
            <a:r>
              <a:rPr lang="en-US" altLang="en-US"/>
              <a:t>Histidine assembly (9): &lt; 1 in 10</a:t>
            </a:r>
            <a:r>
              <a:rPr lang="en-US" altLang="en-US" baseline="30000"/>
              <a:t>99</a:t>
            </a:r>
            <a:endParaRPr lang="en-US" altLang="en-US"/>
          </a:p>
          <a:p>
            <a:pPr>
              <a:lnSpc>
                <a:spcPct val="90000"/>
              </a:lnSpc>
            </a:pPr>
            <a:r>
              <a:rPr lang="en-US" altLang="en-US"/>
              <a:t>DNA polymerase (6): &lt; 1 in 10</a:t>
            </a:r>
            <a:r>
              <a:rPr lang="en-US" altLang="en-US" baseline="30000"/>
              <a:t>66</a:t>
            </a:r>
            <a:endParaRPr lang="en-US" altLang="en-US"/>
          </a:p>
          <a:p>
            <a:pPr>
              <a:lnSpc>
                <a:spcPct val="90000"/>
              </a:lnSpc>
            </a:pPr>
            <a:r>
              <a:rPr lang="en-US" altLang="en-US"/>
              <a:t>RNase (13): &lt; 1 in 10</a:t>
            </a:r>
            <a:r>
              <a:rPr lang="en-US" altLang="en-US" baseline="30000"/>
              <a:t>143</a:t>
            </a:r>
            <a:endParaRPr lang="en-US" altLang="en-US"/>
          </a:p>
          <a:p>
            <a:pPr>
              <a:lnSpc>
                <a:spcPct val="90000"/>
              </a:lnSpc>
            </a:pPr>
            <a:r>
              <a:rPr lang="en-US" altLang="en-US"/>
              <a:t>Transcription factors (10): &lt; 1 in 10</a:t>
            </a:r>
            <a:r>
              <a:rPr lang="en-US" altLang="en-US" baseline="30000"/>
              <a:t>110</a:t>
            </a:r>
            <a:endParaRPr lang="en-US" altLang="en-US"/>
          </a:p>
          <a:p>
            <a:pPr>
              <a:lnSpc>
                <a:spcPct val="90000"/>
              </a:lnSpc>
              <a:buFont typeface="Wingdings" pitchFamily="2" charset="2"/>
              <a:buNone/>
            </a:pPr>
            <a:endParaRPr lang="en-US" altLang="en-US"/>
          </a:p>
          <a:p>
            <a:pPr>
              <a:lnSpc>
                <a:spcPct val="90000"/>
              </a:lnSpc>
            </a:pPr>
            <a:endParaRPr lang="en-US" altLang="en-US" baseline="30000"/>
          </a:p>
          <a:p>
            <a:pPr>
              <a:lnSpc>
                <a:spcPct val="90000"/>
              </a:lnSpc>
            </a:pPr>
            <a:endParaRPr lang="en-US" altLang="en-US"/>
          </a:p>
          <a:p>
            <a:pPr>
              <a:lnSpc>
                <a:spcPct val="90000"/>
              </a:lnSpc>
            </a:pPr>
            <a:endParaRPr lang="en-US" altLang="en-US"/>
          </a:p>
        </p:txBody>
      </p:sp>
    </p:spTree>
    <p:custDataLst>
      <p:tags r:id="rId1"/>
    </p:custDataLst>
  </p:cSld>
  <p:clrMapOvr>
    <a:masterClrMapping/>
  </p:clrMapOvr>
  <p:transition advTm="5920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additive="base">
                                        <p:cTn id="25" dur="5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0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6083">
                                            <p:txEl>
                                              <p:pRg st="4" end="4"/>
                                            </p:txEl>
                                          </p:spTgt>
                                        </p:tgtEl>
                                        <p:attrNameLst>
                                          <p:attrName>style.visibility</p:attrName>
                                        </p:attrNameLst>
                                      </p:cBhvr>
                                      <p:to>
                                        <p:strVal val="visible"/>
                                      </p:to>
                                    </p:set>
                                    <p:anim calcmode="lin" valueType="num">
                                      <p:cBhvr additive="base">
                                        <p:cTn id="31" dur="5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60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6083">
                                            <p:txEl>
                                              <p:pRg st="5" end="5"/>
                                            </p:txEl>
                                          </p:spTgt>
                                        </p:tgtEl>
                                        <p:attrNameLst>
                                          <p:attrName>style.visibility</p:attrName>
                                        </p:attrNameLst>
                                      </p:cBhvr>
                                      <p:to>
                                        <p:strVal val="visible"/>
                                      </p:to>
                                    </p:set>
                                    <p:anim calcmode="lin" valueType="num">
                                      <p:cBhvr additive="base">
                                        <p:cTn id="37" dur="500" fill="hold"/>
                                        <p:tgtEl>
                                          <p:spTgt spid="4608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60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6083">
                                            <p:txEl>
                                              <p:pRg st="6" end="6"/>
                                            </p:txEl>
                                          </p:spTgt>
                                        </p:tgtEl>
                                        <p:attrNameLst>
                                          <p:attrName>style.visibility</p:attrName>
                                        </p:attrNameLst>
                                      </p:cBhvr>
                                      <p:to>
                                        <p:strVal val="visible"/>
                                      </p:to>
                                    </p:set>
                                    <p:anim calcmode="lin" valueType="num">
                                      <p:cBhvr additive="base">
                                        <p:cTn id="43" dur="500" fill="hold"/>
                                        <p:tgtEl>
                                          <p:spTgt spid="4608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608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Summary</a:t>
            </a:r>
          </a:p>
        </p:txBody>
      </p:sp>
      <p:sp>
        <p:nvSpPr>
          <p:cNvPr id="47107" name="Rectangle 3"/>
          <p:cNvSpPr>
            <a:spLocks noGrp="1" noChangeArrowheads="1"/>
          </p:cNvSpPr>
          <p:nvPr>
            <p:ph type="body" idx="1"/>
          </p:nvPr>
        </p:nvSpPr>
        <p:spPr>
          <a:xfrm>
            <a:off x="457200" y="2057400"/>
            <a:ext cx="8229600" cy="4267200"/>
          </a:xfrm>
        </p:spPr>
        <p:txBody>
          <a:bodyPr/>
          <a:lstStyle/>
          <a:p>
            <a:pPr>
              <a:lnSpc>
                <a:spcPct val="90000"/>
              </a:lnSpc>
            </a:pPr>
            <a:r>
              <a:rPr lang="en-US" altLang="en-US"/>
              <a:t>We are not taking into account the problem of left- and right-handed amino acids…</a:t>
            </a:r>
          </a:p>
          <a:p>
            <a:pPr>
              <a:lnSpc>
                <a:spcPct val="90000"/>
              </a:lnSpc>
            </a:pPr>
            <a:r>
              <a:rPr lang="en-US" altLang="en-US"/>
              <a:t>…nor the problem of the needed enzymes finding each other…</a:t>
            </a:r>
          </a:p>
          <a:p>
            <a:pPr>
              <a:lnSpc>
                <a:spcPct val="90000"/>
              </a:lnSpc>
            </a:pPr>
            <a:r>
              <a:rPr lang="en-US" altLang="en-US"/>
              <a:t>…nor of competing reactions destroying the needed components.</a:t>
            </a:r>
          </a:p>
          <a:p>
            <a:pPr>
              <a:lnSpc>
                <a:spcPct val="90000"/>
              </a:lnSpc>
            </a:pPr>
            <a:r>
              <a:rPr lang="en-US" altLang="en-US"/>
              <a:t>The naturalistic biochemical evolution of the first cell and naturalistic macroevolution are both highly irrational scientific hypotheses.</a:t>
            </a:r>
          </a:p>
        </p:txBody>
      </p:sp>
      <p:pic>
        <p:nvPicPr>
          <p:cNvPr id="47108" name="Picture 4" descr="NelsonEvoDi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9225" y="304800"/>
            <a:ext cx="11842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803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 calcmode="lin" valueType="num">
                                      <p:cBhvr additive="base">
                                        <p:cTn id="25"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1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The Cambrian Explosion</a:t>
            </a:r>
          </a:p>
        </p:txBody>
      </p:sp>
      <p:sp>
        <p:nvSpPr>
          <p:cNvPr id="48132" name="Rectangle 4"/>
          <p:cNvSpPr>
            <a:spLocks noGrp="1" noChangeArrowheads="1"/>
          </p:cNvSpPr>
          <p:nvPr>
            <p:ph type="body" sz="half" idx="1"/>
          </p:nvPr>
        </p:nvSpPr>
        <p:spPr>
          <a:xfrm>
            <a:off x="457200" y="1719263"/>
            <a:ext cx="4419600" cy="4411662"/>
          </a:xfrm>
        </p:spPr>
        <p:txBody>
          <a:bodyPr/>
          <a:lstStyle/>
          <a:p>
            <a:pPr>
              <a:lnSpc>
                <a:spcPct val="90000"/>
              </a:lnSpc>
              <a:buFont typeface="Wingdings" pitchFamily="2" charset="2"/>
              <a:buNone/>
            </a:pPr>
            <a:r>
              <a:rPr lang="en-US" altLang="en-US" sz="2600"/>
              <a:t>	Walter L. Starkey, retired professor of mechanical engineering at Ohio State University and a frequent expert witness in lawsuits related to causes of mechanical failure, analyzes the origin of animals from a mechanical engineering perspective (1999).</a:t>
            </a:r>
          </a:p>
        </p:txBody>
      </p:sp>
      <p:pic>
        <p:nvPicPr>
          <p:cNvPr id="48134" name="Picture 6" descr="StarkeyWalter"/>
          <p:cNvPicPr>
            <a:picLocks noGrp="1" noChangeAspect="1" noChangeArrowheads="1"/>
          </p:cNvPicPr>
          <p:nvPr>
            <p:ph sz="half" idx="2"/>
          </p:nvPr>
        </p:nvPicPr>
        <p:blipFill>
          <a:blip r:embed="rId3">
            <a:lum bright="6000" contrast="-24000"/>
            <a:extLst>
              <a:ext uri="{28A0092B-C50C-407E-A947-70E740481C1C}">
                <a14:useLocalDpi xmlns:a14="http://schemas.microsoft.com/office/drawing/2010/main" val="0"/>
              </a:ext>
            </a:extLst>
          </a:blip>
          <a:srcRect/>
          <a:stretch>
            <a:fillRect/>
          </a:stretch>
        </p:blipFill>
        <p:spPr>
          <a:xfrm>
            <a:off x="5357813" y="1981200"/>
            <a:ext cx="2619375" cy="3886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722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8134"/>
                                        </p:tgtEl>
                                        <p:attrNameLst>
                                          <p:attrName>style.visibility</p:attrName>
                                        </p:attrNameLst>
                                      </p:cBhvr>
                                      <p:to>
                                        <p:strVal val="visible"/>
                                      </p:to>
                                    </p:set>
                                    <p:animEffect transition="in" filter="checkerboard(across)">
                                      <p:cBhvr>
                                        <p:cTn id="7" dur="500"/>
                                        <p:tgtEl>
                                          <p:spTgt spid="481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8132">
                                            <p:txEl>
                                              <p:pRg st="0" end="0"/>
                                            </p:txEl>
                                          </p:spTgt>
                                        </p:tgtEl>
                                        <p:attrNameLst>
                                          <p:attrName>style.visibility</p:attrName>
                                        </p:attrNameLst>
                                      </p:cBhvr>
                                      <p:to>
                                        <p:strVal val="visible"/>
                                      </p:to>
                                    </p:set>
                                    <p:animEffect transition="in" filter="checkerboard(across)">
                                      <p:cBhvr>
                                        <p:cTn id="12" dur="500"/>
                                        <p:tgtEl>
                                          <p:spTgt spid="481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Evidences of a Designer</a:t>
            </a:r>
          </a:p>
        </p:txBody>
      </p:sp>
      <p:sp>
        <p:nvSpPr>
          <p:cNvPr id="50179" name="Rectangle 3"/>
          <p:cNvSpPr>
            <a:spLocks noGrp="1" noChangeArrowheads="1"/>
          </p:cNvSpPr>
          <p:nvPr>
            <p:ph type="body" sz="half" idx="1"/>
          </p:nvPr>
        </p:nvSpPr>
        <p:spPr/>
        <p:txBody>
          <a:bodyPr/>
          <a:lstStyle/>
          <a:p>
            <a:pPr>
              <a:buFont typeface="Wingdings" pitchFamily="2" charset="2"/>
              <a:buNone/>
            </a:pPr>
            <a:r>
              <a:rPr lang="en-US" altLang="en-US" sz="2600"/>
              <a:t>Starkey sees the following as evidence:</a:t>
            </a:r>
          </a:p>
          <a:p>
            <a:r>
              <a:rPr lang="en-US" altLang="en-US" sz="2600"/>
              <a:t>Ordered arrays of materials</a:t>
            </a:r>
          </a:p>
          <a:p>
            <a:r>
              <a:rPr lang="en-US" altLang="en-US" sz="2600"/>
              <a:t>Shapes of parts</a:t>
            </a:r>
          </a:p>
          <a:p>
            <a:r>
              <a:rPr lang="en-US" altLang="en-US" sz="2600"/>
              <a:t>Refined materials</a:t>
            </a:r>
          </a:p>
          <a:p>
            <a:r>
              <a:rPr lang="en-US" altLang="en-US" sz="2600"/>
              <a:t>Manufacturing processes</a:t>
            </a:r>
          </a:p>
          <a:p>
            <a:r>
              <a:rPr lang="en-US" altLang="en-US" sz="2600"/>
              <a:t>Multipart systems</a:t>
            </a:r>
          </a:p>
          <a:p>
            <a:endParaRPr lang="en-US" altLang="en-US" sz="2600"/>
          </a:p>
        </p:txBody>
      </p:sp>
      <p:sp>
        <p:nvSpPr>
          <p:cNvPr id="50180" name="Rectangle 4"/>
          <p:cNvSpPr>
            <a:spLocks noGrp="1" noChangeArrowheads="1"/>
          </p:cNvSpPr>
          <p:nvPr>
            <p:ph type="body" sz="half" idx="2"/>
          </p:nvPr>
        </p:nvSpPr>
        <p:spPr/>
        <p:txBody>
          <a:bodyPr/>
          <a:lstStyle/>
          <a:p>
            <a:r>
              <a:rPr lang="en-US" altLang="en-US" sz="2600"/>
              <a:t>Complex mechanical systems</a:t>
            </a:r>
          </a:p>
          <a:p>
            <a:r>
              <a:rPr lang="en-US" altLang="en-US" sz="2600"/>
              <a:t>Complex chemical systems</a:t>
            </a:r>
          </a:p>
          <a:p>
            <a:r>
              <a:rPr lang="en-US" altLang="en-US" sz="2600"/>
              <a:t>Complex electrical systems</a:t>
            </a:r>
          </a:p>
          <a:p>
            <a:r>
              <a:rPr lang="en-US" altLang="en-US" sz="2600"/>
              <a:t>Artistic patterns, colors &amp; shapes</a:t>
            </a:r>
          </a:p>
          <a:p>
            <a:r>
              <a:rPr lang="en-US" altLang="en-US" sz="2600"/>
              <a:t>Clever, novel, patentable devices</a:t>
            </a:r>
          </a:p>
        </p:txBody>
      </p:sp>
      <p:sp>
        <p:nvSpPr>
          <p:cNvPr id="50181" name="AutoShape 5"/>
          <p:cNvSpPr>
            <a:spLocks noChangeArrowheads="1"/>
          </p:cNvSpPr>
          <p:nvPr/>
        </p:nvSpPr>
        <p:spPr bwMode="auto">
          <a:xfrm rot="435273">
            <a:off x="1219200" y="2667000"/>
            <a:ext cx="7010400" cy="2438400"/>
          </a:xfrm>
          <a:prstGeom prst="irregularSeal2">
            <a:avLst/>
          </a:prstGeom>
          <a:solidFill>
            <a:schemeClr val="folHlink"/>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2" name="Text Box 6"/>
          <p:cNvSpPr txBox="1">
            <a:spLocks noChangeArrowheads="1"/>
          </p:cNvSpPr>
          <p:nvPr/>
        </p:nvSpPr>
        <p:spPr bwMode="auto">
          <a:xfrm>
            <a:off x="2514600" y="3276600"/>
            <a:ext cx="4419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All of these are present in animals from the beginning, the Cambrian Explosion</a:t>
            </a:r>
          </a:p>
        </p:txBody>
      </p:sp>
    </p:spTree>
    <p:custDataLst>
      <p:tags r:id="rId1"/>
    </p:custDataLst>
  </p:cSld>
  <p:clrMapOvr>
    <a:masterClrMapping/>
  </p:clrMapOvr>
  <p:transition advTm="562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anim calcmode="lin" valueType="num">
                                      <p:cBhvr additive="base">
                                        <p:cTn id="19" dur="500" fill="hold"/>
                                        <p:tgtEl>
                                          <p:spTgt spid="501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1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0179">
                                            <p:txEl>
                                              <p:pRg st="3" end="3"/>
                                            </p:txEl>
                                          </p:spTgt>
                                        </p:tgtEl>
                                        <p:attrNameLst>
                                          <p:attrName>style.visibility</p:attrName>
                                        </p:attrNameLst>
                                      </p:cBhvr>
                                      <p:to>
                                        <p:strVal val="visible"/>
                                      </p:to>
                                    </p:set>
                                    <p:anim calcmode="lin" valueType="num">
                                      <p:cBhvr additive="base">
                                        <p:cTn id="25" dur="500" fill="hold"/>
                                        <p:tgtEl>
                                          <p:spTgt spid="501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01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0179">
                                            <p:txEl>
                                              <p:pRg st="4" end="4"/>
                                            </p:txEl>
                                          </p:spTgt>
                                        </p:tgtEl>
                                        <p:attrNameLst>
                                          <p:attrName>style.visibility</p:attrName>
                                        </p:attrNameLst>
                                      </p:cBhvr>
                                      <p:to>
                                        <p:strVal val="visible"/>
                                      </p:to>
                                    </p:set>
                                    <p:anim calcmode="lin" valueType="num">
                                      <p:cBhvr additive="base">
                                        <p:cTn id="31" dur="500" fill="hold"/>
                                        <p:tgtEl>
                                          <p:spTgt spid="5017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01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0179">
                                            <p:txEl>
                                              <p:pRg st="5" end="5"/>
                                            </p:txEl>
                                          </p:spTgt>
                                        </p:tgtEl>
                                        <p:attrNameLst>
                                          <p:attrName>style.visibility</p:attrName>
                                        </p:attrNameLst>
                                      </p:cBhvr>
                                      <p:to>
                                        <p:strVal val="visible"/>
                                      </p:to>
                                    </p:set>
                                    <p:anim calcmode="lin" valueType="num">
                                      <p:cBhvr additive="base">
                                        <p:cTn id="37" dur="500" fill="hold"/>
                                        <p:tgtEl>
                                          <p:spTgt spid="5017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01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0180">
                                            <p:txEl>
                                              <p:pRg st="0" end="0"/>
                                            </p:txEl>
                                          </p:spTgt>
                                        </p:tgtEl>
                                        <p:attrNameLst>
                                          <p:attrName>style.visibility</p:attrName>
                                        </p:attrNameLst>
                                      </p:cBhvr>
                                      <p:to>
                                        <p:strVal val="visible"/>
                                      </p:to>
                                    </p:set>
                                    <p:anim calcmode="lin" valueType="num">
                                      <p:cBhvr additive="base">
                                        <p:cTn id="43" dur="500" fill="hold"/>
                                        <p:tgtEl>
                                          <p:spTgt spid="50180">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018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50180">
                                            <p:txEl>
                                              <p:pRg st="1" end="1"/>
                                            </p:txEl>
                                          </p:spTgt>
                                        </p:tgtEl>
                                        <p:attrNameLst>
                                          <p:attrName>style.visibility</p:attrName>
                                        </p:attrNameLst>
                                      </p:cBhvr>
                                      <p:to>
                                        <p:strVal val="visible"/>
                                      </p:to>
                                    </p:set>
                                    <p:anim calcmode="lin" valueType="num">
                                      <p:cBhvr additive="base">
                                        <p:cTn id="49" dur="500" fill="hold"/>
                                        <p:tgtEl>
                                          <p:spTgt spid="50180">
                                            <p:txEl>
                                              <p:pRg st="1" end="1"/>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018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50180">
                                            <p:txEl>
                                              <p:pRg st="2" end="2"/>
                                            </p:txEl>
                                          </p:spTgt>
                                        </p:tgtEl>
                                        <p:attrNameLst>
                                          <p:attrName>style.visibility</p:attrName>
                                        </p:attrNameLst>
                                      </p:cBhvr>
                                      <p:to>
                                        <p:strVal val="visible"/>
                                      </p:to>
                                    </p:set>
                                    <p:anim calcmode="lin" valueType="num">
                                      <p:cBhvr additive="base">
                                        <p:cTn id="55" dur="500" fill="hold"/>
                                        <p:tgtEl>
                                          <p:spTgt spid="50180">
                                            <p:txEl>
                                              <p:pRg st="2" end="2"/>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018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50180">
                                            <p:txEl>
                                              <p:pRg st="3" end="3"/>
                                            </p:txEl>
                                          </p:spTgt>
                                        </p:tgtEl>
                                        <p:attrNameLst>
                                          <p:attrName>style.visibility</p:attrName>
                                        </p:attrNameLst>
                                      </p:cBhvr>
                                      <p:to>
                                        <p:strVal val="visible"/>
                                      </p:to>
                                    </p:set>
                                    <p:anim calcmode="lin" valueType="num">
                                      <p:cBhvr additive="base">
                                        <p:cTn id="61" dur="500" fill="hold"/>
                                        <p:tgtEl>
                                          <p:spTgt spid="50180">
                                            <p:txEl>
                                              <p:pRg st="3" end="3"/>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5018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50180">
                                            <p:txEl>
                                              <p:pRg st="4" end="4"/>
                                            </p:txEl>
                                          </p:spTgt>
                                        </p:tgtEl>
                                        <p:attrNameLst>
                                          <p:attrName>style.visibility</p:attrName>
                                        </p:attrNameLst>
                                      </p:cBhvr>
                                      <p:to>
                                        <p:strVal val="visible"/>
                                      </p:to>
                                    </p:set>
                                    <p:anim calcmode="lin" valueType="num">
                                      <p:cBhvr additive="base">
                                        <p:cTn id="67" dur="500" fill="hold"/>
                                        <p:tgtEl>
                                          <p:spTgt spid="50180">
                                            <p:txEl>
                                              <p:pRg st="4" end="4"/>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5018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50181"/>
                                        </p:tgtEl>
                                        <p:attrNameLst>
                                          <p:attrName>style.visibility</p:attrName>
                                        </p:attrNameLst>
                                      </p:cBhvr>
                                      <p:to>
                                        <p:strVal val="visible"/>
                                      </p:to>
                                    </p:set>
                                    <p:anim calcmode="lin" valueType="num">
                                      <p:cBhvr>
                                        <p:cTn id="73" dur="500" fill="hold"/>
                                        <p:tgtEl>
                                          <p:spTgt spid="50181"/>
                                        </p:tgtEl>
                                        <p:attrNameLst>
                                          <p:attrName>ppt_w</p:attrName>
                                        </p:attrNameLst>
                                      </p:cBhvr>
                                      <p:tavLst>
                                        <p:tav tm="0">
                                          <p:val>
                                            <p:fltVal val="0"/>
                                          </p:val>
                                        </p:tav>
                                        <p:tav tm="100000">
                                          <p:val>
                                            <p:strVal val="#ppt_w"/>
                                          </p:val>
                                        </p:tav>
                                      </p:tavLst>
                                    </p:anim>
                                    <p:anim calcmode="lin" valueType="num">
                                      <p:cBhvr>
                                        <p:cTn id="74" dur="500" fill="hold"/>
                                        <p:tgtEl>
                                          <p:spTgt spid="50181"/>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0"/>
                                  </p:stCondLst>
                                  <p:childTnLst>
                                    <p:set>
                                      <p:cBhvr>
                                        <p:cTn id="76" dur="1" fill="hold">
                                          <p:stCondLst>
                                            <p:cond delay="0"/>
                                          </p:stCondLst>
                                        </p:cTn>
                                        <p:tgtEl>
                                          <p:spTgt spid="50182"/>
                                        </p:tgtEl>
                                        <p:attrNameLst>
                                          <p:attrName>style.visibility</p:attrName>
                                        </p:attrNameLst>
                                      </p:cBhvr>
                                      <p:to>
                                        <p:strVal val="visible"/>
                                      </p:to>
                                    </p:set>
                                    <p:anim calcmode="lin" valueType="num">
                                      <p:cBhvr>
                                        <p:cTn id="77" dur="500" fill="hold"/>
                                        <p:tgtEl>
                                          <p:spTgt spid="50182"/>
                                        </p:tgtEl>
                                        <p:attrNameLst>
                                          <p:attrName>ppt_w</p:attrName>
                                        </p:attrNameLst>
                                      </p:cBhvr>
                                      <p:tavLst>
                                        <p:tav tm="0">
                                          <p:val>
                                            <p:fltVal val="0"/>
                                          </p:val>
                                        </p:tav>
                                        <p:tav tm="100000">
                                          <p:val>
                                            <p:strVal val="#ppt_w"/>
                                          </p:val>
                                        </p:tav>
                                      </p:tavLst>
                                    </p:anim>
                                    <p:anim calcmode="lin" valueType="num">
                                      <p:cBhvr>
                                        <p:cTn id="78" dur="500" fill="hold"/>
                                        <p:tgtEl>
                                          <p:spTgt spid="501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P spid="50180" grpId="0" build="p"/>
      <p:bldP spid="50181" grpId="0" animBg="1"/>
      <p:bldP spid="5018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ctrTitle"/>
          </p:nvPr>
        </p:nvSpPr>
        <p:spPr/>
        <p:txBody>
          <a:bodyPr/>
          <a:lstStyle/>
          <a:p>
            <a:r>
              <a:rPr lang="en-US" altLang="en-US"/>
              <a:t>Some Other Books</a:t>
            </a:r>
          </a:p>
        </p:txBody>
      </p:sp>
      <p:sp>
        <p:nvSpPr>
          <p:cNvPr id="52229" name="Rectangle 5"/>
          <p:cNvSpPr>
            <a:spLocks noGrp="1" noChangeArrowheads="1"/>
          </p:cNvSpPr>
          <p:nvPr>
            <p:ph type="subTitle" idx="1"/>
          </p:nvPr>
        </p:nvSpPr>
        <p:spPr/>
        <p:txBody>
          <a:bodyPr/>
          <a:lstStyle/>
          <a:p>
            <a:r>
              <a:rPr lang="en-US" altLang="en-US"/>
              <a:t>on Intelligent Design</a:t>
            </a:r>
          </a:p>
        </p:txBody>
      </p:sp>
      <p:pic>
        <p:nvPicPr>
          <p:cNvPr id="52230" name="Picture 6" descr="MCj029065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444875"/>
            <a:ext cx="2819400" cy="24225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62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p:cTn id="7" dur="500" fill="hold"/>
                                        <p:tgtEl>
                                          <p:spTgt spid="52228"/>
                                        </p:tgtEl>
                                        <p:attrNameLst>
                                          <p:attrName>ppt_w</p:attrName>
                                        </p:attrNameLst>
                                      </p:cBhvr>
                                      <p:tavLst>
                                        <p:tav tm="0">
                                          <p:val>
                                            <p:fltVal val="0"/>
                                          </p:val>
                                        </p:tav>
                                        <p:tav tm="100000">
                                          <p:val>
                                            <p:strVal val="#ppt_w"/>
                                          </p:val>
                                        </p:tav>
                                      </p:tavLst>
                                    </p:anim>
                                    <p:anim calcmode="lin" valueType="num">
                                      <p:cBhvr>
                                        <p:cTn id="8" dur="500" fill="hold"/>
                                        <p:tgtEl>
                                          <p:spTgt spid="5222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52230"/>
                                        </p:tgtEl>
                                        <p:attrNameLst>
                                          <p:attrName>style.visibility</p:attrName>
                                        </p:attrNameLst>
                                      </p:cBhvr>
                                      <p:to>
                                        <p:strVal val="visible"/>
                                      </p:to>
                                    </p:set>
                                    <p:animEffect transition="in" filter="checkerboard(across)">
                                      <p:cBhvr>
                                        <p:cTn id="13" dur="500"/>
                                        <p:tgtEl>
                                          <p:spTgt spid="5223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2229">
                                            <p:txEl>
                                              <p:pRg st="0" end="0"/>
                                            </p:txEl>
                                          </p:spTgt>
                                        </p:tgtEl>
                                        <p:attrNameLst>
                                          <p:attrName>style.visibility</p:attrName>
                                        </p:attrNameLst>
                                      </p:cBhvr>
                                      <p:to>
                                        <p:strVal val="visible"/>
                                      </p:to>
                                    </p:set>
                                    <p:animEffect transition="in" filter="checkerboard(across)">
                                      <p:cBhvr>
                                        <p:cTn id="18" dur="500"/>
                                        <p:tgtEl>
                                          <p:spTgt spid="522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P spid="5222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Show Me God</a:t>
            </a:r>
          </a:p>
        </p:txBody>
      </p:sp>
      <p:sp>
        <p:nvSpPr>
          <p:cNvPr id="54276" name="Rectangle 4"/>
          <p:cNvSpPr>
            <a:spLocks noGrp="1" noChangeArrowheads="1"/>
          </p:cNvSpPr>
          <p:nvPr>
            <p:ph type="body" sz="half" idx="1"/>
          </p:nvPr>
        </p:nvSpPr>
        <p:spPr>
          <a:xfrm>
            <a:off x="457200" y="2133600"/>
            <a:ext cx="4038600" cy="3733800"/>
          </a:xfrm>
        </p:spPr>
        <p:txBody>
          <a:bodyPr/>
          <a:lstStyle/>
          <a:p>
            <a:pPr>
              <a:buFont typeface="Wingdings" pitchFamily="2" charset="2"/>
              <a:buNone/>
            </a:pPr>
            <a:r>
              <a:rPr lang="en-US" altLang="en-US" sz="2600"/>
              <a:t>	</a:t>
            </a:r>
            <a:r>
              <a:rPr lang="en-US" altLang="en-US" sz="2800"/>
              <a:t>Science writer Fred Heeren has put together a fascinating popular-level book subtitled </a:t>
            </a:r>
            <a:r>
              <a:rPr lang="en-US" altLang="en-US" sz="2800">
                <a:cs typeface="Arial" charset="0"/>
              </a:rPr>
              <a:t>"</a:t>
            </a:r>
            <a:r>
              <a:rPr lang="en-US" altLang="en-US" sz="2800"/>
              <a:t>What the Message from Space is Telling Us About God</a:t>
            </a:r>
            <a:r>
              <a:rPr lang="en-US" altLang="en-US" sz="2800">
                <a:cs typeface="Arial" charset="0"/>
              </a:rPr>
              <a:t>"</a:t>
            </a:r>
            <a:r>
              <a:rPr lang="en-US" altLang="en-US" sz="2800"/>
              <a:t> (1995).</a:t>
            </a:r>
          </a:p>
        </p:txBody>
      </p:sp>
      <p:pic>
        <p:nvPicPr>
          <p:cNvPr id="54280" name="Picture 8" descr="HeerenShowMeGod"/>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267325" y="1719263"/>
            <a:ext cx="2798763"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42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4280"/>
                                        </p:tgtEl>
                                        <p:attrNameLst>
                                          <p:attrName>style.visibility</p:attrName>
                                        </p:attrNameLst>
                                      </p:cBhvr>
                                      <p:to>
                                        <p:strVal val="visible"/>
                                      </p:to>
                                    </p:set>
                                    <p:animEffect transition="in" filter="checkerboard(across)">
                                      <p:cBhvr>
                                        <p:cTn id="7" dur="500"/>
                                        <p:tgtEl>
                                          <p:spTgt spid="542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4276">
                                            <p:txEl>
                                              <p:pRg st="0" end="0"/>
                                            </p:txEl>
                                          </p:spTgt>
                                        </p:tgtEl>
                                        <p:attrNameLst>
                                          <p:attrName>style.visibility</p:attrName>
                                        </p:attrNameLst>
                                      </p:cBhvr>
                                      <p:to>
                                        <p:strVal val="visible"/>
                                      </p:to>
                                    </p:set>
                                    <p:animEffect transition="in" filter="checkerboard(across)">
                                      <p:cBhvr>
                                        <p:cTn id="12" dur="500"/>
                                        <p:tgtEl>
                                          <p:spTgt spid="542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Contents</a:t>
            </a:r>
          </a:p>
        </p:txBody>
      </p:sp>
      <p:sp>
        <p:nvSpPr>
          <p:cNvPr id="56323" name="Rectangle 3"/>
          <p:cNvSpPr>
            <a:spLocks noGrp="1" noChangeArrowheads="1"/>
          </p:cNvSpPr>
          <p:nvPr>
            <p:ph type="body" idx="1"/>
          </p:nvPr>
        </p:nvSpPr>
        <p:spPr>
          <a:xfrm>
            <a:off x="457200" y="1828800"/>
            <a:ext cx="8229600" cy="4605338"/>
          </a:xfrm>
        </p:spPr>
        <p:txBody>
          <a:bodyPr/>
          <a:lstStyle/>
          <a:p>
            <a:pPr>
              <a:lnSpc>
                <a:spcPct val="90000"/>
              </a:lnSpc>
            </a:pPr>
            <a:r>
              <a:rPr lang="en-US" altLang="en-US"/>
              <a:t>Part III – God &amp; the Origin of Everything</a:t>
            </a:r>
          </a:p>
          <a:p>
            <a:pPr lvl="1">
              <a:lnSpc>
                <a:spcPct val="90000"/>
              </a:lnSpc>
            </a:pPr>
            <a:r>
              <a:rPr lang="en-US" altLang="en-US"/>
              <a:t>Chap 4 – Is the Bible</a:t>
            </a:r>
            <a:r>
              <a:rPr lang="en-US" altLang="en-US">
                <a:cs typeface="Arial" charset="0"/>
              </a:rPr>
              <a:t>'</a:t>
            </a:r>
            <a:r>
              <a:rPr lang="en-US" altLang="en-US"/>
              <a:t>s God the Best Explanation?</a:t>
            </a:r>
          </a:p>
          <a:p>
            <a:pPr lvl="1">
              <a:lnSpc>
                <a:spcPct val="90000"/>
              </a:lnSpc>
            </a:pPr>
            <a:r>
              <a:rPr lang="en-US" altLang="en-US"/>
              <a:t>Chap 5 – The Non-God Explanations</a:t>
            </a:r>
          </a:p>
          <a:p>
            <a:pPr lvl="1">
              <a:lnSpc>
                <a:spcPct val="90000"/>
              </a:lnSpc>
            </a:pPr>
            <a:r>
              <a:rPr lang="en-US" altLang="en-US"/>
              <a:t>Chap 6 – Scientific Pointers to Creation</a:t>
            </a:r>
          </a:p>
          <a:p>
            <a:pPr lvl="1">
              <a:lnSpc>
                <a:spcPct val="90000"/>
              </a:lnSpc>
            </a:pPr>
            <a:r>
              <a:rPr lang="en-US" altLang="en-US"/>
              <a:t>Chap 7 – the Big Bang Theory</a:t>
            </a:r>
          </a:p>
          <a:p>
            <a:pPr lvl="1">
              <a:lnSpc>
                <a:spcPct val="90000"/>
              </a:lnSpc>
            </a:pPr>
            <a:r>
              <a:rPr lang="en-US" altLang="en-US"/>
              <a:t>Chap 8 – The Bible &amp; the Big Bang</a:t>
            </a:r>
          </a:p>
          <a:p>
            <a:pPr>
              <a:lnSpc>
                <a:spcPct val="90000"/>
              </a:lnSpc>
            </a:pPr>
            <a:r>
              <a:rPr lang="en-US" altLang="en-US"/>
              <a:t>Part IV – Evidence of Divine Design</a:t>
            </a:r>
          </a:p>
          <a:p>
            <a:pPr lvl="1">
              <a:lnSpc>
                <a:spcPct val="90000"/>
              </a:lnSpc>
            </a:pPr>
            <a:r>
              <a:rPr lang="en-US" altLang="en-US"/>
              <a:t>Chap 9 – Evidence of Design</a:t>
            </a:r>
          </a:p>
          <a:p>
            <a:pPr lvl="1">
              <a:lnSpc>
                <a:spcPct val="90000"/>
              </a:lnSpc>
            </a:pPr>
            <a:r>
              <a:rPr lang="en-US" altLang="en-US"/>
              <a:t>Chap 10 – Alternative Explanations to Design</a:t>
            </a:r>
          </a:p>
          <a:p>
            <a:pPr lvl="1">
              <a:lnSpc>
                <a:spcPct val="90000"/>
              </a:lnSpc>
            </a:pPr>
            <a:r>
              <a:rPr lang="en-US" altLang="en-US"/>
              <a:t>Chap 11 – Implications of Design</a:t>
            </a:r>
          </a:p>
        </p:txBody>
      </p:sp>
      <p:pic>
        <p:nvPicPr>
          <p:cNvPr id="56324" name="Picture 4" descr="HeerenShowMeGo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2600" y="228600"/>
            <a:ext cx="91916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370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6323">
                                            <p:txEl>
                                              <p:pRg st="3" end="3"/>
                                            </p:txEl>
                                          </p:spTgt>
                                        </p:tgtEl>
                                        <p:attrNameLst>
                                          <p:attrName>style.visibility</p:attrName>
                                        </p:attrNameLst>
                                      </p:cBhvr>
                                      <p:to>
                                        <p:strVal val="visible"/>
                                      </p:to>
                                    </p:set>
                                    <p:anim calcmode="lin" valueType="num">
                                      <p:cBhvr additive="base">
                                        <p:cTn id="25"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6323">
                                            <p:txEl>
                                              <p:pRg st="4" end="4"/>
                                            </p:txEl>
                                          </p:spTgt>
                                        </p:tgtEl>
                                        <p:attrNameLst>
                                          <p:attrName>style.visibility</p:attrName>
                                        </p:attrNameLst>
                                      </p:cBhvr>
                                      <p:to>
                                        <p:strVal val="visible"/>
                                      </p:to>
                                    </p:set>
                                    <p:anim calcmode="lin" valueType="num">
                                      <p:cBhvr additive="base">
                                        <p:cTn id="31" dur="5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63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6323">
                                            <p:txEl>
                                              <p:pRg st="5" end="5"/>
                                            </p:txEl>
                                          </p:spTgt>
                                        </p:tgtEl>
                                        <p:attrNameLst>
                                          <p:attrName>style.visibility</p:attrName>
                                        </p:attrNameLst>
                                      </p:cBhvr>
                                      <p:to>
                                        <p:strVal val="visible"/>
                                      </p:to>
                                    </p:set>
                                    <p:anim calcmode="lin" valueType="num">
                                      <p:cBhvr additive="base">
                                        <p:cTn id="37" dur="500" fill="hold"/>
                                        <p:tgtEl>
                                          <p:spTgt spid="563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63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6323">
                                            <p:txEl>
                                              <p:pRg st="6" end="6"/>
                                            </p:txEl>
                                          </p:spTgt>
                                        </p:tgtEl>
                                        <p:attrNameLst>
                                          <p:attrName>style.visibility</p:attrName>
                                        </p:attrNameLst>
                                      </p:cBhvr>
                                      <p:to>
                                        <p:strVal val="visible"/>
                                      </p:to>
                                    </p:set>
                                    <p:anim calcmode="lin" valueType="num">
                                      <p:cBhvr additive="base">
                                        <p:cTn id="43" dur="500" fill="hold"/>
                                        <p:tgtEl>
                                          <p:spTgt spid="5632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63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6323">
                                            <p:txEl>
                                              <p:pRg st="7" end="7"/>
                                            </p:txEl>
                                          </p:spTgt>
                                        </p:tgtEl>
                                        <p:attrNameLst>
                                          <p:attrName>style.visibility</p:attrName>
                                        </p:attrNameLst>
                                      </p:cBhvr>
                                      <p:to>
                                        <p:strVal val="visible"/>
                                      </p:to>
                                    </p:set>
                                    <p:anim calcmode="lin" valueType="num">
                                      <p:cBhvr additive="base">
                                        <p:cTn id="49" dur="500" fill="hold"/>
                                        <p:tgtEl>
                                          <p:spTgt spid="5632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63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6323">
                                            <p:txEl>
                                              <p:pRg st="8" end="8"/>
                                            </p:txEl>
                                          </p:spTgt>
                                        </p:tgtEl>
                                        <p:attrNameLst>
                                          <p:attrName>style.visibility</p:attrName>
                                        </p:attrNameLst>
                                      </p:cBhvr>
                                      <p:to>
                                        <p:strVal val="visible"/>
                                      </p:to>
                                    </p:set>
                                    <p:anim calcmode="lin" valueType="num">
                                      <p:cBhvr additive="base">
                                        <p:cTn id="55" dur="500" fill="hold"/>
                                        <p:tgtEl>
                                          <p:spTgt spid="5632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63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6323">
                                            <p:txEl>
                                              <p:pRg st="9" end="9"/>
                                            </p:txEl>
                                          </p:spTgt>
                                        </p:tgtEl>
                                        <p:attrNameLst>
                                          <p:attrName>style.visibility</p:attrName>
                                        </p:attrNameLst>
                                      </p:cBhvr>
                                      <p:to>
                                        <p:strVal val="visible"/>
                                      </p:to>
                                    </p:set>
                                    <p:anim calcmode="lin" valueType="num">
                                      <p:cBhvr additive="base">
                                        <p:cTn id="61" dur="500" fill="hold"/>
                                        <p:tgtEl>
                                          <p:spTgt spid="5632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632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Contents</a:t>
            </a:r>
          </a:p>
        </p:txBody>
      </p:sp>
      <p:sp>
        <p:nvSpPr>
          <p:cNvPr id="57347" name="Rectangle 3"/>
          <p:cNvSpPr>
            <a:spLocks noGrp="1" noChangeArrowheads="1"/>
          </p:cNvSpPr>
          <p:nvPr>
            <p:ph type="body" sz="half" idx="1"/>
          </p:nvPr>
        </p:nvSpPr>
        <p:spPr/>
        <p:txBody>
          <a:bodyPr/>
          <a:lstStyle/>
          <a:p>
            <a:pPr>
              <a:buFont typeface="Wingdings" pitchFamily="2" charset="2"/>
              <a:buNone/>
            </a:pPr>
            <a:r>
              <a:rPr lang="en-US" altLang="en-US" sz="2200"/>
              <a:t>Includes interviews with:</a:t>
            </a:r>
          </a:p>
          <a:p>
            <a:r>
              <a:rPr lang="en-US" altLang="en-US" sz="2200"/>
              <a:t>Alan Guth (father of inflationary theory)</a:t>
            </a:r>
          </a:p>
          <a:p>
            <a:r>
              <a:rPr lang="en-US" altLang="en-US" sz="2200"/>
              <a:t>Stephen Hawking</a:t>
            </a:r>
          </a:p>
          <a:p>
            <a:r>
              <a:rPr lang="en-US" altLang="en-US" sz="2200"/>
              <a:t>Robert Jastrow</a:t>
            </a:r>
          </a:p>
          <a:p>
            <a:r>
              <a:rPr lang="en-US" altLang="en-US" sz="2200"/>
              <a:t>John Mather (chief scientist for COBE), Nobel 2006</a:t>
            </a:r>
          </a:p>
          <a:p>
            <a:r>
              <a:rPr lang="en-US" altLang="en-US" sz="2200"/>
              <a:t>Jeremiah Ostriker (co-discoverer of dark matter)</a:t>
            </a:r>
          </a:p>
        </p:txBody>
      </p:sp>
      <p:sp>
        <p:nvSpPr>
          <p:cNvPr id="57349" name="Rectangle 5"/>
          <p:cNvSpPr>
            <a:spLocks noGrp="1" noChangeArrowheads="1"/>
          </p:cNvSpPr>
          <p:nvPr>
            <p:ph type="body" sz="half" idx="2"/>
          </p:nvPr>
        </p:nvSpPr>
        <p:spPr>
          <a:xfrm>
            <a:off x="4648200" y="2133600"/>
            <a:ext cx="4038600" cy="4267200"/>
          </a:xfrm>
        </p:spPr>
        <p:txBody>
          <a:bodyPr/>
          <a:lstStyle/>
          <a:p>
            <a:r>
              <a:rPr lang="en-US" altLang="en-US" sz="2200"/>
              <a:t>Arno Penzias (co-discoverer of cosmic black body radiation) </a:t>
            </a:r>
          </a:p>
          <a:p>
            <a:r>
              <a:rPr lang="en-US" altLang="en-US" sz="2200"/>
              <a:t>George Smoot (leader of COBE team), Nobel 2006</a:t>
            </a:r>
          </a:p>
          <a:p>
            <a:r>
              <a:rPr lang="en-US" altLang="en-US" sz="2200"/>
              <a:t>James Truran (early galaxy formation)</a:t>
            </a:r>
          </a:p>
          <a:p>
            <a:r>
              <a:rPr lang="en-US" altLang="en-US" sz="2200"/>
              <a:t>Robert Wilson (co-discoverer of cosmic black body radiation</a:t>
            </a:r>
          </a:p>
        </p:txBody>
      </p:sp>
      <p:pic>
        <p:nvPicPr>
          <p:cNvPr id="57348" name="Picture 4" descr="HeerenShowMeGo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2600" y="228600"/>
            <a:ext cx="91916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469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347">
                                            <p:txEl>
                                              <p:pRg st="1" end="1"/>
                                            </p:txEl>
                                          </p:spTgt>
                                        </p:tgtEl>
                                        <p:attrNameLst>
                                          <p:attrName>style.visibility</p:attrName>
                                        </p:attrNameLst>
                                      </p:cBhvr>
                                      <p:to>
                                        <p:strVal val="visible"/>
                                      </p:to>
                                    </p:set>
                                    <p:anim calcmode="lin" valueType="num">
                                      <p:cBhvr additive="base">
                                        <p:cTn id="13" dur="5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 calcmode="lin" valueType="num">
                                      <p:cBhvr additive="base">
                                        <p:cTn id="19"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7347">
                                            <p:txEl>
                                              <p:pRg st="3" end="3"/>
                                            </p:txEl>
                                          </p:spTgt>
                                        </p:tgtEl>
                                        <p:attrNameLst>
                                          <p:attrName>style.visibility</p:attrName>
                                        </p:attrNameLst>
                                      </p:cBhvr>
                                      <p:to>
                                        <p:strVal val="visible"/>
                                      </p:to>
                                    </p:set>
                                    <p:anim calcmode="lin" valueType="num">
                                      <p:cBhvr additive="base">
                                        <p:cTn id="25" dur="5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73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7347">
                                            <p:txEl>
                                              <p:pRg st="4" end="4"/>
                                            </p:txEl>
                                          </p:spTgt>
                                        </p:tgtEl>
                                        <p:attrNameLst>
                                          <p:attrName>style.visibility</p:attrName>
                                        </p:attrNameLst>
                                      </p:cBhvr>
                                      <p:to>
                                        <p:strVal val="visible"/>
                                      </p:to>
                                    </p:set>
                                    <p:anim calcmode="lin" valueType="num">
                                      <p:cBhvr additive="base">
                                        <p:cTn id="31"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73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7347">
                                            <p:txEl>
                                              <p:pRg st="5" end="5"/>
                                            </p:txEl>
                                          </p:spTgt>
                                        </p:tgtEl>
                                        <p:attrNameLst>
                                          <p:attrName>style.visibility</p:attrName>
                                        </p:attrNameLst>
                                      </p:cBhvr>
                                      <p:to>
                                        <p:strVal val="visible"/>
                                      </p:to>
                                    </p:set>
                                    <p:anim calcmode="lin" valueType="num">
                                      <p:cBhvr additive="base">
                                        <p:cTn id="37" dur="500" fill="hold"/>
                                        <p:tgtEl>
                                          <p:spTgt spid="573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73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7349">
                                            <p:txEl>
                                              <p:pRg st="0" end="0"/>
                                            </p:txEl>
                                          </p:spTgt>
                                        </p:tgtEl>
                                        <p:attrNameLst>
                                          <p:attrName>style.visibility</p:attrName>
                                        </p:attrNameLst>
                                      </p:cBhvr>
                                      <p:to>
                                        <p:strVal val="visible"/>
                                      </p:to>
                                    </p:set>
                                    <p:anim calcmode="lin" valueType="num">
                                      <p:cBhvr additive="base">
                                        <p:cTn id="43" dur="500" fill="hold"/>
                                        <p:tgtEl>
                                          <p:spTgt spid="5734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73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7349">
                                            <p:txEl>
                                              <p:pRg st="1" end="1"/>
                                            </p:txEl>
                                          </p:spTgt>
                                        </p:tgtEl>
                                        <p:attrNameLst>
                                          <p:attrName>style.visibility</p:attrName>
                                        </p:attrNameLst>
                                      </p:cBhvr>
                                      <p:to>
                                        <p:strVal val="visible"/>
                                      </p:to>
                                    </p:set>
                                    <p:anim calcmode="lin" valueType="num">
                                      <p:cBhvr additive="base">
                                        <p:cTn id="49" dur="500" fill="hold"/>
                                        <p:tgtEl>
                                          <p:spTgt spid="57349">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734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7349">
                                            <p:txEl>
                                              <p:pRg st="2" end="2"/>
                                            </p:txEl>
                                          </p:spTgt>
                                        </p:tgtEl>
                                        <p:attrNameLst>
                                          <p:attrName>style.visibility</p:attrName>
                                        </p:attrNameLst>
                                      </p:cBhvr>
                                      <p:to>
                                        <p:strVal val="visible"/>
                                      </p:to>
                                    </p:set>
                                    <p:anim calcmode="lin" valueType="num">
                                      <p:cBhvr additive="base">
                                        <p:cTn id="55" dur="500" fill="hold"/>
                                        <p:tgtEl>
                                          <p:spTgt spid="57349">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734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7349">
                                            <p:txEl>
                                              <p:pRg st="3" end="3"/>
                                            </p:txEl>
                                          </p:spTgt>
                                        </p:tgtEl>
                                        <p:attrNameLst>
                                          <p:attrName>style.visibility</p:attrName>
                                        </p:attrNameLst>
                                      </p:cBhvr>
                                      <p:to>
                                        <p:strVal val="visible"/>
                                      </p:to>
                                    </p:set>
                                    <p:anim calcmode="lin" valueType="num">
                                      <p:cBhvr additive="base">
                                        <p:cTn id="61" dur="500" fill="hold"/>
                                        <p:tgtEl>
                                          <p:spTgt spid="57349">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734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P spid="5734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Introduction</a:t>
            </a:r>
          </a:p>
        </p:txBody>
      </p:sp>
      <p:sp>
        <p:nvSpPr>
          <p:cNvPr id="59396" name="Text Box 4"/>
          <p:cNvSpPr txBox="1">
            <a:spLocks noChangeArrowheads="1"/>
          </p:cNvSpPr>
          <p:nvPr/>
        </p:nvSpPr>
        <p:spPr bwMode="auto">
          <a:xfrm>
            <a:off x="457200" y="2286000"/>
            <a:ext cx="7772400"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This cutting-edge book explores creation where science and religion ask the same questions and think the same thoughts ….  an engaging and stimulating book that probes the frontier of science and faith, showing how they reconcile.  This ground-breaking book shows that Bible believers and scientists can have a healthy and – for both – uplifting dialogue, a thing I have long felt crucial for humanity.</a:t>
            </a:r>
          </a:p>
          <a:p>
            <a:pPr>
              <a:spcBef>
                <a:spcPct val="50000"/>
              </a:spcBef>
            </a:pPr>
            <a:r>
              <a:rPr lang="en-US" altLang="en-US" sz="2400"/>
              <a:t>George F. Smoot, Lawrence Berkeley Laboratory</a:t>
            </a:r>
          </a:p>
        </p:txBody>
      </p:sp>
      <p:pic>
        <p:nvPicPr>
          <p:cNvPr id="59397" name="Picture 5" descr="HeerenShowMeGo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2600" y="228600"/>
            <a:ext cx="91916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272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checkerboard(across)">
                                      <p:cBhvr>
                                        <p:cTn id="7" dur="5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Computer Viruses, Artificial Life and Evolution</a:t>
            </a:r>
          </a:p>
        </p:txBody>
      </p:sp>
      <p:sp>
        <p:nvSpPr>
          <p:cNvPr id="61444" name="Rectangle 4"/>
          <p:cNvSpPr>
            <a:spLocks noGrp="1" noChangeArrowheads="1"/>
          </p:cNvSpPr>
          <p:nvPr>
            <p:ph type="body" sz="half" idx="1"/>
          </p:nvPr>
        </p:nvSpPr>
        <p:spPr>
          <a:xfrm>
            <a:off x="457200" y="2209800"/>
            <a:ext cx="4038600" cy="3810000"/>
          </a:xfrm>
        </p:spPr>
        <p:txBody>
          <a:bodyPr/>
          <a:lstStyle/>
          <a:p>
            <a:pPr>
              <a:buFont typeface="Wingdings" pitchFamily="2" charset="2"/>
              <a:buNone/>
            </a:pPr>
            <a:r>
              <a:rPr lang="en-US" altLang="en-US" sz="2600"/>
              <a:t>	Computer scientist Mark Ludwig, author of </a:t>
            </a:r>
            <a:r>
              <a:rPr lang="en-US" altLang="en-US" sz="2600" i="1"/>
              <a:t>The Little Black Book of Computer Viruses, </a:t>
            </a:r>
            <a:r>
              <a:rPr lang="en-US" altLang="en-US" sz="2600"/>
              <a:t>suggests that computer viruses are more like life than anything else humans have ever made (1993).</a:t>
            </a:r>
            <a:r>
              <a:rPr lang="en-US" altLang="en-US" sz="2600" i="1"/>
              <a:t> </a:t>
            </a:r>
          </a:p>
        </p:txBody>
      </p:sp>
      <p:pic>
        <p:nvPicPr>
          <p:cNvPr id="61446" name="Picture 6" descr="compviruses"/>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218113" y="1719263"/>
            <a:ext cx="2898775"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29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1446"/>
                                        </p:tgtEl>
                                        <p:attrNameLst>
                                          <p:attrName>style.visibility</p:attrName>
                                        </p:attrNameLst>
                                      </p:cBhvr>
                                      <p:to>
                                        <p:strVal val="visible"/>
                                      </p:to>
                                    </p:set>
                                    <p:animEffect transition="in" filter="checkerboard(across)">
                                      <p:cBhvr>
                                        <p:cTn id="7" dur="500"/>
                                        <p:tgtEl>
                                          <p:spTgt spid="614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444">
                                            <p:txEl>
                                              <p:pRg st="0" end="0"/>
                                            </p:txEl>
                                          </p:spTgt>
                                        </p:tgtEl>
                                        <p:attrNameLst>
                                          <p:attrName>style.visibility</p:attrName>
                                        </p:attrNameLst>
                                      </p:cBhvr>
                                      <p:to>
                                        <p:strVal val="visible"/>
                                      </p:to>
                                    </p:set>
                                    <p:animEffect transition="in" filter="checkerboard(across)">
                                      <p:cBhvr>
                                        <p:cTn id="12" dur="500"/>
                                        <p:tgtEl>
                                          <p:spTgt spid="614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Some Historical Background</a:t>
            </a:r>
          </a:p>
        </p:txBody>
      </p:sp>
      <p:sp>
        <p:nvSpPr>
          <p:cNvPr id="11267" name="Rectangle 3"/>
          <p:cNvSpPr>
            <a:spLocks noGrp="1" noChangeArrowheads="1"/>
          </p:cNvSpPr>
          <p:nvPr>
            <p:ph type="body" sz="half" idx="1"/>
          </p:nvPr>
        </p:nvSpPr>
        <p:spPr>
          <a:xfrm>
            <a:off x="457200" y="1524000"/>
            <a:ext cx="4038600" cy="4606925"/>
          </a:xfrm>
        </p:spPr>
        <p:txBody>
          <a:bodyPr/>
          <a:lstStyle/>
          <a:p>
            <a:r>
              <a:rPr lang="en-US" altLang="en-US" sz="2600"/>
              <a:t>Evolution came to be seen as a replacement for a Designer in biology after 1859.</a:t>
            </a:r>
          </a:p>
          <a:p>
            <a:pPr lvl="1"/>
            <a:r>
              <a:rPr lang="en-US" altLang="en-US" sz="1800"/>
              <a:t>“Darwin made it possible to be an intellectually fulfilled atheist.” (Richard Dawkins)</a:t>
            </a:r>
          </a:p>
          <a:p>
            <a:pPr lvl="1"/>
            <a:r>
              <a:rPr lang="en-US" altLang="en-US" sz="1800"/>
              <a:t>Mutation and natural selection are seen to be the cause of all apparent ‘design.’</a:t>
            </a:r>
          </a:p>
          <a:p>
            <a:r>
              <a:rPr lang="en-US" altLang="en-US" sz="2600"/>
              <a:t>But what about apparent design in inanimate nature?</a:t>
            </a:r>
          </a:p>
        </p:txBody>
      </p:sp>
      <p:pic>
        <p:nvPicPr>
          <p:cNvPr id="11271" name="Picture 7" descr="darwin-vignett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86350" y="1719263"/>
            <a:ext cx="3160713"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63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1271"/>
                                        </p:tgtEl>
                                        <p:attrNameLst>
                                          <p:attrName>style.visibility</p:attrName>
                                        </p:attrNameLst>
                                      </p:cBhvr>
                                      <p:to>
                                        <p:strVal val="visible"/>
                                      </p:to>
                                    </p:set>
                                    <p:animEffect transition="in" filter="checkerboard(across)">
                                      <p:cBhvr>
                                        <p:cTn id="13" dur="500"/>
                                        <p:tgtEl>
                                          <p:spTgt spid="1127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267">
                                            <p:txEl>
                                              <p:pRg st="1" end="1"/>
                                            </p:txEl>
                                          </p:spTgt>
                                        </p:tgtEl>
                                        <p:attrNameLst>
                                          <p:attrName>style.visibility</p:attrName>
                                        </p:attrNameLst>
                                      </p:cBhvr>
                                      <p:to>
                                        <p:strVal val="visible"/>
                                      </p:to>
                                    </p:set>
                                    <p:anim calcmode="lin" valueType="num">
                                      <p:cBhvr additive="base">
                                        <p:cTn id="18"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267">
                                            <p:txEl>
                                              <p:pRg st="2" end="2"/>
                                            </p:txEl>
                                          </p:spTgt>
                                        </p:tgtEl>
                                        <p:attrNameLst>
                                          <p:attrName>style.visibility</p:attrName>
                                        </p:attrNameLst>
                                      </p:cBhvr>
                                      <p:to>
                                        <p:strVal val="visible"/>
                                      </p:to>
                                    </p:set>
                                    <p:anim calcmode="lin" valueType="num">
                                      <p:cBhvr additive="base">
                                        <p:cTn id="24"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267">
                                            <p:txEl>
                                              <p:pRg st="3" end="3"/>
                                            </p:txEl>
                                          </p:spTgt>
                                        </p:tgtEl>
                                        <p:attrNameLst>
                                          <p:attrName>style.visibility</p:attrName>
                                        </p:attrNameLst>
                                      </p:cBhvr>
                                      <p:to>
                                        <p:strVal val="visible"/>
                                      </p:to>
                                    </p:set>
                                    <p:anim calcmode="lin" valueType="num">
                                      <p:cBhvr additive="base">
                                        <p:cTn id="30"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Formation of </a:t>
            </a:r>
            <a:br>
              <a:rPr lang="en-US" altLang="en-US"/>
            </a:br>
            <a:r>
              <a:rPr lang="en-US" altLang="en-US"/>
              <a:t>Computer Viruses</a:t>
            </a:r>
          </a:p>
        </p:txBody>
      </p:sp>
      <p:sp>
        <p:nvSpPr>
          <p:cNvPr id="72707" name="Rectangle 3"/>
          <p:cNvSpPr>
            <a:spLocks noGrp="1" noChangeArrowheads="1"/>
          </p:cNvSpPr>
          <p:nvPr>
            <p:ph type="body" idx="1"/>
          </p:nvPr>
        </p:nvSpPr>
        <p:spPr>
          <a:xfrm>
            <a:off x="457200" y="1719263"/>
            <a:ext cx="8229600" cy="4910137"/>
          </a:xfrm>
        </p:spPr>
        <p:txBody>
          <a:bodyPr/>
          <a:lstStyle/>
          <a:p>
            <a:pPr>
              <a:lnSpc>
                <a:spcPct val="90000"/>
              </a:lnSpc>
            </a:pPr>
            <a:r>
              <a:rPr lang="en-US" altLang="en-US"/>
              <a:t>Ludwig sponsored the 1</a:t>
            </a:r>
            <a:r>
              <a:rPr lang="en-US" altLang="en-US" baseline="30000"/>
              <a:t>st</a:t>
            </a:r>
            <a:r>
              <a:rPr lang="en-US" altLang="en-US"/>
              <a:t> International Virus Writing Contest in 1993.</a:t>
            </a:r>
          </a:p>
          <a:p>
            <a:pPr>
              <a:lnSpc>
                <a:spcPct val="90000"/>
              </a:lnSpc>
            </a:pPr>
            <a:r>
              <a:rPr lang="en-US" altLang="en-US"/>
              <a:t>The purpose was to design the smallest possible virus having a certain minimal functionality.</a:t>
            </a:r>
          </a:p>
          <a:p>
            <a:pPr>
              <a:lnSpc>
                <a:spcPct val="90000"/>
              </a:lnSpc>
            </a:pPr>
            <a:r>
              <a:rPr lang="en-US" altLang="en-US"/>
              <a:t>The winning entry was 101 bytes in length.</a:t>
            </a:r>
          </a:p>
          <a:p>
            <a:pPr>
              <a:lnSpc>
                <a:spcPct val="90000"/>
              </a:lnSpc>
            </a:pPr>
            <a:r>
              <a:rPr lang="en-US" altLang="en-US"/>
              <a:t>If every elementary particle in the universe were a PC generating a 101-byte file every 10</a:t>
            </a:r>
            <a:r>
              <a:rPr lang="en-US" altLang="en-US" baseline="30000"/>
              <a:t>-26</a:t>
            </a:r>
            <a:r>
              <a:rPr lang="en-US" altLang="en-US"/>
              <a:t> sec from the big bang until now, the chance they would have produced this one is less than one chance in 10</a:t>
            </a:r>
            <a:r>
              <a:rPr lang="en-US" altLang="en-US" baseline="30000"/>
              <a:t>109</a:t>
            </a:r>
            <a:r>
              <a:rPr lang="en-US" altLang="en-US"/>
              <a:t>.</a:t>
            </a:r>
            <a:endParaRPr lang="en-US" altLang="en-US" baseline="30000"/>
          </a:p>
        </p:txBody>
      </p:sp>
      <p:pic>
        <p:nvPicPr>
          <p:cNvPr id="72708" name="Picture 4" descr="compvirus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7675" y="304800"/>
            <a:ext cx="901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549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anim calcmode="lin" valueType="num">
                                      <p:cBhvr additive="base">
                                        <p:cTn id="13" dur="5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27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2707">
                                            <p:txEl>
                                              <p:pRg st="2" end="2"/>
                                            </p:txEl>
                                          </p:spTgt>
                                        </p:tgtEl>
                                        <p:attrNameLst>
                                          <p:attrName>style.visibility</p:attrName>
                                        </p:attrNameLst>
                                      </p:cBhvr>
                                      <p:to>
                                        <p:strVal val="visible"/>
                                      </p:to>
                                    </p:set>
                                    <p:anim calcmode="lin" valueType="num">
                                      <p:cBhvr additive="base">
                                        <p:cTn id="19" dur="500" fill="hold"/>
                                        <p:tgtEl>
                                          <p:spTgt spid="727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27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2707">
                                            <p:txEl>
                                              <p:pRg st="3" end="3"/>
                                            </p:txEl>
                                          </p:spTgt>
                                        </p:tgtEl>
                                        <p:attrNameLst>
                                          <p:attrName>style.visibility</p:attrName>
                                        </p:attrNameLst>
                                      </p:cBhvr>
                                      <p:to>
                                        <p:strVal val="visible"/>
                                      </p:to>
                                    </p:set>
                                    <p:anim calcmode="lin" valueType="num">
                                      <p:cBhvr additive="base">
                                        <p:cTn id="25" dur="500" fill="hold"/>
                                        <p:tgtEl>
                                          <p:spTgt spid="727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27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Mere Creation</a:t>
            </a:r>
          </a:p>
        </p:txBody>
      </p:sp>
      <p:sp>
        <p:nvSpPr>
          <p:cNvPr id="63492" name="Rectangle 4"/>
          <p:cNvSpPr>
            <a:spLocks noGrp="1" noChangeArrowheads="1"/>
          </p:cNvSpPr>
          <p:nvPr>
            <p:ph type="body" sz="half" idx="1"/>
          </p:nvPr>
        </p:nvSpPr>
        <p:spPr>
          <a:xfrm>
            <a:off x="457200" y="1676400"/>
            <a:ext cx="4495800" cy="4800600"/>
          </a:xfrm>
        </p:spPr>
        <p:txBody>
          <a:bodyPr/>
          <a:lstStyle/>
          <a:p>
            <a:pPr>
              <a:lnSpc>
                <a:spcPct val="90000"/>
              </a:lnSpc>
              <a:buFont typeface="Wingdings" pitchFamily="2" charset="2"/>
              <a:buNone/>
            </a:pPr>
            <a:r>
              <a:rPr lang="en-US" altLang="en-US" sz="2600"/>
              <a:t>	These collected papers, edited by philosopher-mathematician William Dembski, were presented at a conference held at Biola University in 1996. Authors are scholars and scientists who reject naturalism as an adequate framework for doing science and identify with an intelligent design paradigm.</a:t>
            </a:r>
          </a:p>
        </p:txBody>
      </p:sp>
      <p:pic>
        <p:nvPicPr>
          <p:cNvPr id="63494" name="Picture 6" descr="DembskiMereCreation"/>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334000" y="1676400"/>
            <a:ext cx="2932113" cy="4411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62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3494"/>
                                        </p:tgtEl>
                                        <p:attrNameLst>
                                          <p:attrName>style.visibility</p:attrName>
                                        </p:attrNameLst>
                                      </p:cBhvr>
                                      <p:to>
                                        <p:strVal val="visible"/>
                                      </p:to>
                                    </p:set>
                                    <p:animEffect transition="in" filter="checkerboard(across)">
                                      <p:cBhvr>
                                        <p:cTn id="7" dur="500"/>
                                        <p:tgtEl>
                                          <p:spTgt spid="634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3492">
                                            <p:txEl>
                                              <p:pRg st="0" end="0"/>
                                            </p:txEl>
                                          </p:spTgt>
                                        </p:tgtEl>
                                        <p:attrNameLst>
                                          <p:attrName>style.visibility</p:attrName>
                                        </p:attrNameLst>
                                      </p:cBhvr>
                                      <p:to>
                                        <p:strVal val="visible"/>
                                      </p:to>
                                    </p:set>
                                    <p:animEffect transition="in" filter="checkerboard(across)">
                                      <p:cBhvr>
                                        <p:cTn id="12" dur="500"/>
                                        <p:tgtEl>
                                          <p:spTgt spid="634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Contents</a:t>
            </a:r>
          </a:p>
        </p:txBody>
      </p:sp>
      <p:sp>
        <p:nvSpPr>
          <p:cNvPr id="65539" name="Rectangle 3"/>
          <p:cNvSpPr>
            <a:spLocks noGrp="1" noChangeArrowheads="1"/>
          </p:cNvSpPr>
          <p:nvPr>
            <p:ph type="body" idx="1"/>
          </p:nvPr>
        </p:nvSpPr>
        <p:spPr/>
        <p:txBody>
          <a:bodyPr/>
          <a:lstStyle/>
          <a:p>
            <a:pPr>
              <a:buFont typeface="Wingdings" pitchFamily="2" charset="2"/>
              <a:buNone/>
            </a:pPr>
            <a:r>
              <a:rPr lang="en-US" altLang="en-US"/>
              <a:t>Sections on:</a:t>
            </a:r>
          </a:p>
          <a:p>
            <a:r>
              <a:rPr lang="en-US" altLang="en-US"/>
              <a:t>Unseating Naturalism</a:t>
            </a:r>
          </a:p>
          <a:p>
            <a:r>
              <a:rPr lang="en-US" altLang="en-US"/>
              <a:t>Design Theory</a:t>
            </a:r>
          </a:p>
          <a:p>
            <a:r>
              <a:rPr lang="en-US" altLang="en-US"/>
              <a:t>Biological Design</a:t>
            </a:r>
          </a:p>
          <a:p>
            <a:r>
              <a:rPr lang="en-US" altLang="en-US"/>
              <a:t>Philosophy and Design</a:t>
            </a:r>
          </a:p>
          <a:p>
            <a:r>
              <a:rPr lang="en-US" altLang="en-US"/>
              <a:t>Design in the Universe</a:t>
            </a:r>
          </a:p>
        </p:txBody>
      </p:sp>
      <p:pic>
        <p:nvPicPr>
          <p:cNvPr id="65540" name="Picture 4" descr="DembskiMereCre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0700" y="304800"/>
            <a:ext cx="8620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82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additive="base">
                                        <p:cTn id="13"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539">
                                            <p:txEl>
                                              <p:pRg st="2" end="2"/>
                                            </p:txEl>
                                          </p:spTgt>
                                        </p:tgtEl>
                                        <p:attrNameLst>
                                          <p:attrName>style.visibility</p:attrName>
                                        </p:attrNameLst>
                                      </p:cBhvr>
                                      <p:to>
                                        <p:strVal val="visible"/>
                                      </p:to>
                                    </p:set>
                                    <p:anim calcmode="lin" valueType="num">
                                      <p:cBhvr additive="base">
                                        <p:cTn id="19" dur="5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5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5539">
                                            <p:txEl>
                                              <p:pRg st="3" end="3"/>
                                            </p:txEl>
                                          </p:spTgt>
                                        </p:tgtEl>
                                        <p:attrNameLst>
                                          <p:attrName>style.visibility</p:attrName>
                                        </p:attrNameLst>
                                      </p:cBhvr>
                                      <p:to>
                                        <p:strVal val="visible"/>
                                      </p:to>
                                    </p:set>
                                    <p:anim calcmode="lin" valueType="num">
                                      <p:cBhvr additive="base">
                                        <p:cTn id="25" dur="500" fill="hold"/>
                                        <p:tgtEl>
                                          <p:spTgt spid="655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55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5539">
                                            <p:txEl>
                                              <p:pRg st="4" end="4"/>
                                            </p:txEl>
                                          </p:spTgt>
                                        </p:tgtEl>
                                        <p:attrNameLst>
                                          <p:attrName>style.visibility</p:attrName>
                                        </p:attrNameLst>
                                      </p:cBhvr>
                                      <p:to>
                                        <p:strVal val="visible"/>
                                      </p:to>
                                    </p:set>
                                    <p:anim calcmode="lin" valueType="num">
                                      <p:cBhvr additive="base">
                                        <p:cTn id="31" dur="500" fill="hold"/>
                                        <p:tgtEl>
                                          <p:spTgt spid="655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55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5539">
                                            <p:txEl>
                                              <p:pRg st="5" end="5"/>
                                            </p:txEl>
                                          </p:spTgt>
                                        </p:tgtEl>
                                        <p:attrNameLst>
                                          <p:attrName>style.visibility</p:attrName>
                                        </p:attrNameLst>
                                      </p:cBhvr>
                                      <p:to>
                                        <p:strVal val="visible"/>
                                      </p:to>
                                    </p:set>
                                    <p:anim calcmode="lin" valueType="num">
                                      <p:cBhvr additive="base">
                                        <p:cTn id="37" dur="500" fill="hold"/>
                                        <p:tgtEl>
                                          <p:spTgt spid="655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55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Chapter Titles</a:t>
            </a:r>
          </a:p>
        </p:txBody>
      </p:sp>
      <p:sp>
        <p:nvSpPr>
          <p:cNvPr id="66563" name="Rectangle 3"/>
          <p:cNvSpPr>
            <a:spLocks noGrp="1" noChangeArrowheads="1"/>
          </p:cNvSpPr>
          <p:nvPr>
            <p:ph type="body" idx="1"/>
          </p:nvPr>
        </p:nvSpPr>
        <p:spPr/>
        <p:txBody>
          <a:bodyPr/>
          <a:lstStyle/>
          <a:p>
            <a:endParaRPr lang="en-US" altLang="en-US" sz="2600"/>
          </a:p>
          <a:p>
            <a:r>
              <a:rPr lang="en-US" altLang="en-US" sz="2600"/>
              <a:t>Mere Creation – William Dembski</a:t>
            </a:r>
          </a:p>
          <a:p>
            <a:r>
              <a:rPr lang="en-US" altLang="en-US" sz="2600"/>
              <a:t>Nature: Designed or Designoid – Walter Bradley</a:t>
            </a:r>
          </a:p>
          <a:p>
            <a:r>
              <a:rPr lang="en-US" altLang="en-US" sz="2600"/>
              <a:t>Unseating Naturalism – Jonathan Wells</a:t>
            </a:r>
          </a:p>
          <a:p>
            <a:r>
              <a:rPr lang="en-US" altLang="en-US" sz="2600">
                <a:cs typeface="Arial" charset="0"/>
              </a:rPr>
              <a:t>"</a:t>
            </a:r>
            <a:r>
              <a:rPr lang="en-US" altLang="en-US" sz="2600"/>
              <a:t>You Guys Lost</a:t>
            </a:r>
            <a:r>
              <a:rPr lang="en-US" altLang="en-US" sz="2600">
                <a:cs typeface="Arial" charset="0"/>
              </a:rPr>
              <a:t>"</a:t>
            </a:r>
            <a:r>
              <a:rPr lang="en-US" altLang="en-US" sz="2600"/>
              <a:t> – Nancy Pearcy</a:t>
            </a:r>
          </a:p>
          <a:p>
            <a:r>
              <a:rPr lang="en-US" altLang="en-US" sz="2600"/>
              <a:t>Redesigning Science – William Dembski</a:t>
            </a:r>
          </a:p>
          <a:p>
            <a:r>
              <a:rPr lang="en-US" altLang="en-US" sz="2600"/>
              <a:t>The Explanatory Power of Design – Stephen Meyer</a:t>
            </a:r>
          </a:p>
          <a:p>
            <a:r>
              <a:rPr lang="en-US" altLang="en-US" sz="2600"/>
              <a:t>Applying Design Within Biology – Paul Nelson</a:t>
            </a:r>
          </a:p>
        </p:txBody>
      </p:sp>
      <p:pic>
        <p:nvPicPr>
          <p:cNvPr id="66564" name="Picture 4" descr="DembskiMereCre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0700" y="304800"/>
            <a:ext cx="8620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282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3">
                                            <p:txEl>
                                              <p:pRg st="1" end="1"/>
                                            </p:txEl>
                                          </p:spTgt>
                                        </p:tgtEl>
                                        <p:attrNameLst>
                                          <p:attrName>style.visibility</p:attrName>
                                        </p:attrNameLst>
                                      </p:cBhvr>
                                      <p:to>
                                        <p:strVal val="visible"/>
                                      </p:to>
                                    </p:set>
                                    <p:anim calcmode="lin" valueType="num">
                                      <p:cBhvr additive="base">
                                        <p:cTn id="7" dur="5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6563">
                                            <p:txEl>
                                              <p:pRg st="2" end="2"/>
                                            </p:txEl>
                                          </p:spTgt>
                                        </p:tgtEl>
                                        <p:attrNameLst>
                                          <p:attrName>style.visibility</p:attrName>
                                        </p:attrNameLst>
                                      </p:cBhvr>
                                      <p:to>
                                        <p:strVal val="visible"/>
                                      </p:to>
                                    </p:set>
                                    <p:anim calcmode="lin" valueType="num">
                                      <p:cBhvr additive="base">
                                        <p:cTn id="13" dur="500" fill="hold"/>
                                        <p:tgtEl>
                                          <p:spTgt spid="6656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6563">
                                            <p:txEl>
                                              <p:pRg st="3" end="3"/>
                                            </p:txEl>
                                          </p:spTgt>
                                        </p:tgtEl>
                                        <p:attrNameLst>
                                          <p:attrName>style.visibility</p:attrName>
                                        </p:attrNameLst>
                                      </p:cBhvr>
                                      <p:to>
                                        <p:strVal val="visible"/>
                                      </p:to>
                                    </p:set>
                                    <p:anim calcmode="lin" valueType="num">
                                      <p:cBhvr additive="base">
                                        <p:cTn id="19" dur="500" fill="hold"/>
                                        <p:tgtEl>
                                          <p:spTgt spid="6656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6563">
                                            <p:txEl>
                                              <p:pRg st="4" end="4"/>
                                            </p:txEl>
                                          </p:spTgt>
                                        </p:tgtEl>
                                        <p:attrNameLst>
                                          <p:attrName>style.visibility</p:attrName>
                                        </p:attrNameLst>
                                      </p:cBhvr>
                                      <p:to>
                                        <p:strVal val="visible"/>
                                      </p:to>
                                    </p:set>
                                    <p:anim calcmode="lin" valueType="num">
                                      <p:cBhvr additive="base">
                                        <p:cTn id="25" dur="500" fill="hold"/>
                                        <p:tgtEl>
                                          <p:spTgt spid="6656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6563">
                                            <p:txEl>
                                              <p:pRg st="5" end="5"/>
                                            </p:txEl>
                                          </p:spTgt>
                                        </p:tgtEl>
                                        <p:attrNameLst>
                                          <p:attrName>style.visibility</p:attrName>
                                        </p:attrNameLst>
                                      </p:cBhvr>
                                      <p:to>
                                        <p:strVal val="visible"/>
                                      </p:to>
                                    </p:set>
                                    <p:anim calcmode="lin" valueType="num">
                                      <p:cBhvr additive="base">
                                        <p:cTn id="31" dur="500" fill="hold"/>
                                        <p:tgtEl>
                                          <p:spTgt spid="6656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6563">
                                            <p:txEl>
                                              <p:pRg st="6" end="6"/>
                                            </p:txEl>
                                          </p:spTgt>
                                        </p:tgtEl>
                                        <p:attrNameLst>
                                          <p:attrName>style.visibility</p:attrName>
                                        </p:attrNameLst>
                                      </p:cBhvr>
                                      <p:to>
                                        <p:strVal val="visible"/>
                                      </p:to>
                                    </p:set>
                                    <p:anim calcmode="lin" valueType="num">
                                      <p:cBhvr additive="base">
                                        <p:cTn id="37" dur="500" fill="hold"/>
                                        <p:tgtEl>
                                          <p:spTgt spid="6656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65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6563">
                                            <p:txEl>
                                              <p:pRg st="7" end="7"/>
                                            </p:txEl>
                                          </p:spTgt>
                                        </p:tgtEl>
                                        <p:attrNameLst>
                                          <p:attrName>style.visibility</p:attrName>
                                        </p:attrNameLst>
                                      </p:cBhvr>
                                      <p:to>
                                        <p:strVal val="visible"/>
                                      </p:to>
                                    </p:set>
                                    <p:anim calcmode="lin" valueType="num">
                                      <p:cBhvr additive="base">
                                        <p:cTn id="43" dur="500" fill="hold"/>
                                        <p:tgtEl>
                                          <p:spTgt spid="6656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656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Chapter Titles</a:t>
            </a:r>
          </a:p>
        </p:txBody>
      </p:sp>
      <p:sp>
        <p:nvSpPr>
          <p:cNvPr id="67587" name="Rectangle 3"/>
          <p:cNvSpPr>
            <a:spLocks noGrp="1" noChangeArrowheads="1"/>
          </p:cNvSpPr>
          <p:nvPr>
            <p:ph type="body" idx="1"/>
          </p:nvPr>
        </p:nvSpPr>
        <p:spPr/>
        <p:txBody>
          <a:bodyPr/>
          <a:lstStyle/>
          <a:p>
            <a:pPr>
              <a:lnSpc>
                <a:spcPct val="90000"/>
              </a:lnSpc>
            </a:pPr>
            <a:r>
              <a:rPr lang="en-US" altLang="en-US" sz="2600"/>
              <a:t>ID Theory as a Tool for Analyzing Biochemical Systems – Michael Behe</a:t>
            </a:r>
          </a:p>
          <a:p>
            <a:pPr>
              <a:lnSpc>
                <a:spcPct val="90000"/>
              </a:lnSpc>
            </a:pPr>
            <a:r>
              <a:rPr lang="en-US" altLang="en-US" sz="2600"/>
              <a:t>Basic Types of Life – Siegfried Scherer</a:t>
            </a:r>
          </a:p>
          <a:p>
            <a:pPr>
              <a:lnSpc>
                <a:spcPct val="90000"/>
              </a:lnSpc>
            </a:pPr>
            <a:r>
              <a:rPr lang="en-US" altLang="en-US" sz="2600"/>
              <a:t>Apes or Ancestors? – Sigrid Hartwig-Scherer</a:t>
            </a:r>
          </a:p>
          <a:p>
            <a:pPr>
              <a:lnSpc>
                <a:spcPct val="90000"/>
              </a:lnSpc>
            </a:pPr>
            <a:r>
              <a:rPr lang="en-US" altLang="en-US" sz="2600"/>
              <a:t>Evolutionary Accounts of Altruism &amp; the Problem of Goodness by Design – Jeffrey Schloss</a:t>
            </a:r>
          </a:p>
          <a:p>
            <a:pPr>
              <a:lnSpc>
                <a:spcPct val="90000"/>
              </a:lnSpc>
            </a:pPr>
            <a:r>
              <a:rPr lang="en-US" altLang="en-US" sz="2600"/>
              <a:t>The Explanatory Relevance of Libertarian Agency as a Model of Theistic Design – JP Moreland</a:t>
            </a:r>
          </a:p>
          <a:p>
            <a:pPr>
              <a:lnSpc>
                <a:spcPct val="90000"/>
              </a:lnSpc>
            </a:pPr>
            <a:r>
              <a:rPr lang="en-US" altLang="en-US" sz="2600"/>
              <a:t>Design, Chance &amp; Theistic Evolution – Del Ratzsch</a:t>
            </a:r>
          </a:p>
          <a:p>
            <a:pPr>
              <a:lnSpc>
                <a:spcPct val="90000"/>
              </a:lnSpc>
            </a:pPr>
            <a:r>
              <a:rPr lang="en-US" altLang="en-US" sz="2600"/>
              <a:t>God of the Gaps – John Mark Reynolds</a:t>
            </a:r>
          </a:p>
        </p:txBody>
      </p:sp>
      <p:pic>
        <p:nvPicPr>
          <p:cNvPr id="67588" name="Picture 4" descr="DembskiMereCre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0700" y="304800"/>
            <a:ext cx="8620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335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7587">
                                            <p:txEl>
                                              <p:pRg st="1" end="1"/>
                                            </p:txEl>
                                          </p:spTgt>
                                        </p:tgtEl>
                                        <p:attrNameLst>
                                          <p:attrName>style.visibility</p:attrName>
                                        </p:attrNameLst>
                                      </p:cBhvr>
                                      <p:to>
                                        <p:strVal val="visible"/>
                                      </p:to>
                                    </p:set>
                                    <p:anim calcmode="lin" valueType="num">
                                      <p:cBhvr additive="base">
                                        <p:cTn id="13" dur="5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7587">
                                            <p:txEl>
                                              <p:pRg st="2" end="2"/>
                                            </p:txEl>
                                          </p:spTgt>
                                        </p:tgtEl>
                                        <p:attrNameLst>
                                          <p:attrName>style.visibility</p:attrName>
                                        </p:attrNameLst>
                                      </p:cBhvr>
                                      <p:to>
                                        <p:strVal val="visible"/>
                                      </p:to>
                                    </p:set>
                                    <p:anim calcmode="lin" valueType="num">
                                      <p:cBhvr additive="base">
                                        <p:cTn id="19" dur="5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75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7587">
                                            <p:txEl>
                                              <p:pRg st="3" end="3"/>
                                            </p:txEl>
                                          </p:spTgt>
                                        </p:tgtEl>
                                        <p:attrNameLst>
                                          <p:attrName>style.visibility</p:attrName>
                                        </p:attrNameLst>
                                      </p:cBhvr>
                                      <p:to>
                                        <p:strVal val="visible"/>
                                      </p:to>
                                    </p:set>
                                    <p:anim calcmode="lin" valueType="num">
                                      <p:cBhvr additive="base">
                                        <p:cTn id="25" dur="500" fill="hold"/>
                                        <p:tgtEl>
                                          <p:spTgt spid="675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5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7587">
                                            <p:txEl>
                                              <p:pRg st="4" end="4"/>
                                            </p:txEl>
                                          </p:spTgt>
                                        </p:tgtEl>
                                        <p:attrNameLst>
                                          <p:attrName>style.visibility</p:attrName>
                                        </p:attrNameLst>
                                      </p:cBhvr>
                                      <p:to>
                                        <p:strVal val="visible"/>
                                      </p:to>
                                    </p:set>
                                    <p:anim calcmode="lin" valueType="num">
                                      <p:cBhvr additive="base">
                                        <p:cTn id="31" dur="500" fill="hold"/>
                                        <p:tgtEl>
                                          <p:spTgt spid="675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75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7587">
                                            <p:txEl>
                                              <p:pRg st="5" end="5"/>
                                            </p:txEl>
                                          </p:spTgt>
                                        </p:tgtEl>
                                        <p:attrNameLst>
                                          <p:attrName>style.visibility</p:attrName>
                                        </p:attrNameLst>
                                      </p:cBhvr>
                                      <p:to>
                                        <p:strVal val="visible"/>
                                      </p:to>
                                    </p:set>
                                    <p:anim calcmode="lin" valueType="num">
                                      <p:cBhvr additive="base">
                                        <p:cTn id="37" dur="500" fill="hold"/>
                                        <p:tgtEl>
                                          <p:spTgt spid="675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75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7587">
                                            <p:txEl>
                                              <p:pRg st="6" end="6"/>
                                            </p:txEl>
                                          </p:spTgt>
                                        </p:tgtEl>
                                        <p:attrNameLst>
                                          <p:attrName>style.visibility</p:attrName>
                                        </p:attrNameLst>
                                      </p:cBhvr>
                                      <p:to>
                                        <p:strVal val="visible"/>
                                      </p:to>
                                    </p:set>
                                    <p:anim calcmode="lin" valueType="num">
                                      <p:cBhvr additive="base">
                                        <p:cTn id="43" dur="500" fill="hold"/>
                                        <p:tgtEl>
                                          <p:spTgt spid="675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75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Chapter Titles</a:t>
            </a:r>
          </a:p>
        </p:txBody>
      </p:sp>
      <p:sp>
        <p:nvSpPr>
          <p:cNvPr id="68611" name="Rectangle 3"/>
          <p:cNvSpPr>
            <a:spLocks noGrp="1" noChangeArrowheads="1"/>
          </p:cNvSpPr>
          <p:nvPr>
            <p:ph type="body" idx="1"/>
          </p:nvPr>
        </p:nvSpPr>
        <p:spPr/>
        <p:txBody>
          <a:bodyPr/>
          <a:lstStyle/>
          <a:p>
            <a:r>
              <a:rPr lang="en-US" altLang="en-US"/>
              <a:t>Design &amp; the Cosmological Argument – William Lane Craig</a:t>
            </a:r>
          </a:p>
          <a:p>
            <a:r>
              <a:rPr lang="en-US" altLang="en-US"/>
              <a:t>Big Bang Model Refined by Fire – Hugh Ross</a:t>
            </a:r>
          </a:p>
          <a:p>
            <a:r>
              <a:rPr lang="en-US" altLang="en-US"/>
              <a:t>Design in Physics &amp; Biology – Robert Kaita</a:t>
            </a:r>
          </a:p>
          <a:p>
            <a:r>
              <a:rPr lang="en-US" altLang="en-US"/>
              <a:t>G</a:t>
            </a:r>
            <a:r>
              <a:rPr lang="en-US" altLang="en-US">
                <a:cs typeface="Arial" charset="0"/>
              </a:rPr>
              <a:t>ödel’s Question – David Berlinski</a:t>
            </a:r>
          </a:p>
          <a:p>
            <a:r>
              <a:rPr lang="en-US" altLang="en-US">
                <a:cs typeface="Arial" charset="0"/>
              </a:rPr>
              <a:t>Artificial Life &amp; Cellular Automata – Robert Newman</a:t>
            </a:r>
          </a:p>
          <a:p>
            <a:r>
              <a:rPr lang="en-US" altLang="en-US">
                <a:cs typeface="Arial" charset="0"/>
              </a:rPr>
              <a:t>How to Sink a Battleship – Phillip Johnson</a:t>
            </a:r>
          </a:p>
        </p:txBody>
      </p:sp>
      <p:pic>
        <p:nvPicPr>
          <p:cNvPr id="68612" name="Picture 4" descr="DembskiMereCre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0700" y="304800"/>
            <a:ext cx="8620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229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anim calcmode="lin" valueType="num">
                                      <p:cBhvr additive="base">
                                        <p:cTn id="13" dur="5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8611">
                                            <p:txEl>
                                              <p:pRg st="2" end="2"/>
                                            </p:txEl>
                                          </p:spTgt>
                                        </p:tgtEl>
                                        <p:attrNameLst>
                                          <p:attrName>style.visibility</p:attrName>
                                        </p:attrNameLst>
                                      </p:cBhvr>
                                      <p:to>
                                        <p:strVal val="visible"/>
                                      </p:to>
                                    </p:set>
                                    <p:anim calcmode="lin" valueType="num">
                                      <p:cBhvr additive="base">
                                        <p:cTn id="19" dur="5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86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8611">
                                            <p:txEl>
                                              <p:pRg st="3" end="3"/>
                                            </p:txEl>
                                          </p:spTgt>
                                        </p:tgtEl>
                                        <p:attrNameLst>
                                          <p:attrName>style.visibility</p:attrName>
                                        </p:attrNameLst>
                                      </p:cBhvr>
                                      <p:to>
                                        <p:strVal val="visible"/>
                                      </p:to>
                                    </p:set>
                                    <p:anim calcmode="lin" valueType="num">
                                      <p:cBhvr additive="base">
                                        <p:cTn id="25" dur="5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86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8611">
                                            <p:txEl>
                                              <p:pRg st="4" end="4"/>
                                            </p:txEl>
                                          </p:spTgt>
                                        </p:tgtEl>
                                        <p:attrNameLst>
                                          <p:attrName>style.visibility</p:attrName>
                                        </p:attrNameLst>
                                      </p:cBhvr>
                                      <p:to>
                                        <p:strVal val="visible"/>
                                      </p:to>
                                    </p:set>
                                    <p:anim calcmode="lin" valueType="num">
                                      <p:cBhvr additive="base">
                                        <p:cTn id="31" dur="500" fill="hold"/>
                                        <p:tgtEl>
                                          <p:spTgt spid="686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86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8611">
                                            <p:txEl>
                                              <p:pRg st="5" end="5"/>
                                            </p:txEl>
                                          </p:spTgt>
                                        </p:tgtEl>
                                        <p:attrNameLst>
                                          <p:attrName>style.visibility</p:attrName>
                                        </p:attrNameLst>
                                      </p:cBhvr>
                                      <p:to>
                                        <p:strVal val="visible"/>
                                      </p:to>
                                    </p:set>
                                    <p:anim calcmode="lin" valueType="num">
                                      <p:cBhvr additive="base">
                                        <p:cTn id="37" dur="500" fill="hold"/>
                                        <p:tgtEl>
                                          <p:spTgt spid="686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86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a:t>Obtaining These Books</a:t>
            </a:r>
          </a:p>
        </p:txBody>
      </p:sp>
      <p:sp>
        <p:nvSpPr>
          <p:cNvPr id="73734" name="Rectangle 6"/>
          <p:cNvSpPr>
            <a:spLocks noGrp="1" noChangeArrowheads="1"/>
          </p:cNvSpPr>
          <p:nvPr>
            <p:ph type="body" sz="half" idx="1"/>
          </p:nvPr>
        </p:nvSpPr>
        <p:spPr/>
        <p:txBody>
          <a:bodyPr/>
          <a:lstStyle/>
          <a:p>
            <a:endParaRPr lang="en-US" altLang="en-US" sz="2600"/>
          </a:p>
        </p:txBody>
      </p:sp>
      <p:sp>
        <p:nvSpPr>
          <p:cNvPr id="73732" name="Text Box 4"/>
          <p:cNvSpPr txBox="1">
            <a:spLocks noChangeArrowheads="1"/>
          </p:cNvSpPr>
          <p:nvPr/>
        </p:nvSpPr>
        <p:spPr bwMode="auto">
          <a:xfrm>
            <a:off x="762000" y="2286000"/>
            <a:ext cx="34290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t>All of the books mentioned in this talk are currently available on Amazon.com</a:t>
            </a:r>
          </a:p>
        </p:txBody>
      </p:sp>
      <p:pic>
        <p:nvPicPr>
          <p:cNvPr id="73736" name="Picture 8" descr="MCj0410511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91063" y="2208213"/>
            <a:ext cx="3951287" cy="3433762"/>
          </a:xfrm>
        </p:spPr>
      </p:pic>
    </p:spTree>
    <p:custDataLst>
      <p:tags r:id="rId1"/>
    </p:custDataLst>
  </p:cSld>
  <p:clrMapOvr>
    <a:masterClrMapping/>
  </p:clrMapOvr>
  <p:transition advTm="229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checkerboard(across)">
                                      <p:cBhvr>
                                        <p:cTn id="7" dur="500"/>
                                        <p:tgtEl>
                                          <p:spTgt spid="73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p:txBody>
          <a:bodyPr/>
          <a:lstStyle/>
          <a:p>
            <a:r>
              <a:rPr lang="en-US" altLang="en-US"/>
              <a:t>Intelligent Design</a:t>
            </a:r>
          </a:p>
        </p:txBody>
      </p:sp>
      <p:sp>
        <p:nvSpPr>
          <p:cNvPr id="71683" name="Rectangle 3"/>
          <p:cNvSpPr>
            <a:spLocks noGrp="1" noChangeArrowheads="1"/>
          </p:cNvSpPr>
          <p:nvPr>
            <p:ph type="subTitle" idx="1"/>
          </p:nvPr>
        </p:nvSpPr>
        <p:spPr/>
        <p:txBody>
          <a:bodyPr/>
          <a:lstStyle/>
          <a:p>
            <a:r>
              <a:rPr lang="en-US" altLang="en-US"/>
              <a:t>Something Worth Thinking About</a:t>
            </a:r>
          </a:p>
        </p:txBody>
      </p:sp>
      <p:pic>
        <p:nvPicPr>
          <p:cNvPr id="71684" name="Picture 4" descr="MCj029065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810000"/>
            <a:ext cx="2819400" cy="24225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66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p:cTn id="7" dur="500" fill="hold"/>
                                        <p:tgtEl>
                                          <p:spTgt spid="71682"/>
                                        </p:tgtEl>
                                        <p:attrNameLst>
                                          <p:attrName>ppt_w</p:attrName>
                                        </p:attrNameLst>
                                      </p:cBhvr>
                                      <p:tavLst>
                                        <p:tav tm="0">
                                          <p:val>
                                            <p:fltVal val="0"/>
                                          </p:val>
                                        </p:tav>
                                        <p:tav tm="100000">
                                          <p:val>
                                            <p:strVal val="#ppt_w"/>
                                          </p:val>
                                        </p:tav>
                                      </p:tavLst>
                                    </p:anim>
                                    <p:anim calcmode="lin" valueType="num">
                                      <p:cBhvr>
                                        <p:cTn id="8" dur="500" fill="hold"/>
                                        <p:tgtEl>
                                          <p:spTgt spid="7168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71684"/>
                                        </p:tgtEl>
                                        <p:attrNameLst>
                                          <p:attrName>style.visibility</p:attrName>
                                        </p:attrNameLst>
                                      </p:cBhvr>
                                      <p:to>
                                        <p:strVal val="visible"/>
                                      </p:to>
                                    </p:set>
                                    <p:animEffect transition="in" filter="checkerboard(across)">
                                      <p:cBhvr>
                                        <p:cTn id="13" dur="500"/>
                                        <p:tgtEl>
                                          <p:spTgt spid="7168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1683">
                                            <p:txEl>
                                              <p:pRg st="0" end="0"/>
                                            </p:txEl>
                                          </p:spTgt>
                                        </p:tgtEl>
                                        <p:attrNameLst>
                                          <p:attrName>style.visibility</p:attrName>
                                        </p:attrNameLst>
                                      </p:cBhvr>
                                      <p:to>
                                        <p:strVal val="visible"/>
                                      </p:to>
                                    </p:set>
                                    <p:animEffect transition="in" filter="checkerboard(across)">
                                      <p:cBhvr>
                                        <p:cTn id="18" dur="500"/>
                                        <p:tgtEl>
                                          <p:spTgt spid="716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Design in Inanimate Nature</a:t>
            </a:r>
          </a:p>
        </p:txBody>
      </p:sp>
      <p:sp>
        <p:nvSpPr>
          <p:cNvPr id="12291" name="Rectangle 3"/>
          <p:cNvSpPr>
            <a:spLocks noGrp="1" noChangeArrowheads="1"/>
          </p:cNvSpPr>
          <p:nvPr>
            <p:ph type="body" idx="1"/>
          </p:nvPr>
        </p:nvSpPr>
        <p:spPr/>
        <p:txBody>
          <a:bodyPr/>
          <a:lstStyle/>
          <a:p>
            <a:pPr>
              <a:lnSpc>
                <a:spcPct val="90000"/>
              </a:lnSpc>
            </a:pPr>
            <a:r>
              <a:rPr lang="en-US" altLang="en-US"/>
              <a:t>Design in inanimate nature had been noticed and discussed a number of times before Darwin: in William Paley</a:t>
            </a:r>
            <a:r>
              <a:rPr lang="en-US" altLang="en-US">
                <a:cs typeface="Arial" charset="0"/>
              </a:rPr>
              <a:t>'</a:t>
            </a:r>
            <a:r>
              <a:rPr lang="en-US" altLang="en-US"/>
              <a:t>s </a:t>
            </a:r>
            <a:r>
              <a:rPr lang="en-US" altLang="en-US" i="1"/>
              <a:t>Natural Theology</a:t>
            </a:r>
            <a:r>
              <a:rPr lang="en-US" altLang="en-US"/>
              <a:t> (1802), and especially in a series of books </a:t>
            </a:r>
            <a:r>
              <a:rPr lang="en-US" altLang="en-US" i="1"/>
              <a:t>The Bridgewater Treatises</a:t>
            </a:r>
            <a:r>
              <a:rPr lang="en-US" altLang="en-US"/>
              <a:t> (1833-40)</a:t>
            </a:r>
            <a:r>
              <a:rPr lang="en-US" altLang="en-US" i="1"/>
              <a:t>.</a:t>
            </a:r>
            <a:endParaRPr lang="en-US" altLang="en-US"/>
          </a:p>
          <a:p>
            <a:pPr>
              <a:lnSpc>
                <a:spcPct val="90000"/>
              </a:lnSpc>
            </a:pPr>
            <a:r>
              <a:rPr lang="en-US" altLang="en-US"/>
              <a:t>After Darwin, the problem surfaced again in the 1913 book by Lawrence J. Henderson, </a:t>
            </a:r>
            <a:r>
              <a:rPr lang="en-US" altLang="en-US" i="1"/>
              <a:t>The Fitness of the Environment</a:t>
            </a:r>
            <a:r>
              <a:rPr lang="en-US" altLang="en-US"/>
              <a:t>, which noticed many strange features of chemistry that are quite necessary for life to exist.</a:t>
            </a:r>
          </a:p>
        </p:txBody>
      </p:sp>
    </p:spTree>
    <p:custDataLst>
      <p:tags r:id="rId1"/>
    </p:custDataLst>
  </p:cSld>
  <p:clrMapOvr>
    <a:masterClrMapping/>
  </p:clrMapOvr>
  <p:transition advTm="316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9" descr="AccidentalUniver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676400"/>
            <a:ext cx="2674938" cy="4114800"/>
          </a:xfrm>
          <a:prstGeom prst="rect">
            <a:avLst/>
          </a:prstGeom>
          <a:noFill/>
          <a:extLst>
            <a:ext uri="{909E8E84-426E-40DD-AFC4-6F175D3DCCD1}">
              <a14:hiddenFill xmlns:a14="http://schemas.microsoft.com/office/drawing/2010/main">
                <a:solidFill>
                  <a:srgbClr val="FFFFFF"/>
                </a:solidFill>
              </a14:hiddenFill>
            </a:ext>
          </a:extLst>
        </p:spPr>
      </p:pic>
      <p:sp>
        <p:nvSpPr>
          <p:cNvPr id="21506" name="Rectangle 2"/>
          <p:cNvSpPr>
            <a:spLocks noGrp="1" noChangeArrowheads="1"/>
          </p:cNvSpPr>
          <p:nvPr>
            <p:ph type="title"/>
          </p:nvPr>
        </p:nvSpPr>
        <p:spPr/>
        <p:txBody>
          <a:bodyPr/>
          <a:lstStyle/>
          <a:p>
            <a:r>
              <a:rPr lang="en-US" altLang="en-US"/>
              <a:t>Design in Inanimate Nature</a:t>
            </a:r>
          </a:p>
        </p:txBody>
      </p:sp>
      <p:sp>
        <p:nvSpPr>
          <p:cNvPr id="21507" name="Rectangle 3"/>
          <p:cNvSpPr>
            <a:spLocks noGrp="1" noChangeArrowheads="1"/>
          </p:cNvSpPr>
          <p:nvPr>
            <p:ph type="body" sz="half" idx="1"/>
          </p:nvPr>
        </p:nvSpPr>
        <p:spPr/>
        <p:txBody>
          <a:bodyPr/>
          <a:lstStyle/>
          <a:p>
            <a:pPr>
              <a:buFont typeface="Wingdings" pitchFamily="2" charset="2"/>
              <a:buNone/>
            </a:pPr>
            <a:r>
              <a:rPr lang="en-US" altLang="en-US" sz="3600"/>
              <a:t>	</a:t>
            </a:r>
            <a:r>
              <a:rPr lang="en-US" altLang="en-US" sz="3600">
                <a:solidFill>
                  <a:srgbClr val="CC3300"/>
                </a:solidFill>
                <a:cs typeface="Arial" charset="0"/>
              </a:rPr>
              <a:t>'</a:t>
            </a:r>
            <a:r>
              <a:rPr lang="en-US" altLang="en-US" sz="3600">
                <a:solidFill>
                  <a:srgbClr val="CC3300"/>
                </a:solidFill>
              </a:rPr>
              <a:t>Fine-tuning</a:t>
            </a:r>
            <a:r>
              <a:rPr lang="en-US" altLang="en-US" sz="3600">
                <a:solidFill>
                  <a:srgbClr val="CC3300"/>
                </a:solidFill>
                <a:cs typeface="Arial" charset="0"/>
              </a:rPr>
              <a:t>'</a:t>
            </a:r>
            <a:r>
              <a:rPr lang="en-US" altLang="en-US" sz="3600">
                <a:solidFill>
                  <a:srgbClr val="CC3300"/>
                </a:solidFill>
              </a:rPr>
              <a:t> in the laws of physics:</a:t>
            </a:r>
          </a:p>
          <a:p>
            <a:r>
              <a:rPr lang="en-US" altLang="en-US" sz="2600"/>
              <a:t>Paul Davies, </a:t>
            </a:r>
            <a:r>
              <a:rPr lang="en-US" altLang="en-US" sz="2600" i="1"/>
              <a:t>Accidental Universe</a:t>
            </a:r>
            <a:r>
              <a:rPr lang="en-US" altLang="en-US" sz="2600"/>
              <a:t> (1982)</a:t>
            </a:r>
          </a:p>
          <a:p>
            <a:r>
              <a:rPr lang="en-US" altLang="en-US" sz="2600"/>
              <a:t>Barrow &amp; Tipler, </a:t>
            </a:r>
            <a:r>
              <a:rPr lang="en-US" altLang="en-US" sz="2600" i="1"/>
              <a:t>The Anthropic Cosmological Principle</a:t>
            </a:r>
            <a:r>
              <a:rPr lang="en-US" altLang="en-US" sz="2600"/>
              <a:t> (1986)</a:t>
            </a:r>
          </a:p>
          <a:p>
            <a:pPr>
              <a:buFont typeface="Wingdings" pitchFamily="2" charset="2"/>
              <a:buNone/>
            </a:pPr>
            <a:endParaRPr lang="en-US" altLang="en-US" sz="2600"/>
          </a:p>
        </p:txBody>
      </p:sp>
      <p:pic>
        <p:nvPicPr>
          <p:cNvPr id="21511" name="Picture 7" descr="AnthropicCosmPrinc"/>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019800" y="2667000"/>
            <a:ext cx="2552700" cy="3695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710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21513"/>
                                        </p:tgtEl>
                                        <p:attrNameLst>
                                          <p:attrName>style.visibility</p:attrName>
                                        </p:attrNameLst>
                                      </p:cBhvr>
                                      <p:to>
                                        <p:strVal val="visible"/>
                                      </p:to>
                                    </p:set>
                                    <p:animEffect transition="in" filter="checkerboard(across)">
                                      <p:cBhvr>
                                        <p:cTn id="19" dur="500"/>
                                        <p:tgtEl>
                                          <p:spTgt spid="215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1507">
                                            <p:txEl>
                                              <p:pRg st="2" end="2"/>
                                            </p:txEl>
                                          </p:spTgt>
                                        </p:tgtEl>
                                        <p:attrNameLst>
                                          <p:attrName>style.visibility</p:attrName>
                                        </p:attrNameLst>
                                      </p:cBhvr>
                                      <p:to>
                                        <p:strVal val="visible"/>
                                      </p:to>
                                    </p:set>
                                    <p:anim calcmode="lin" valueType="num">
                                      <p:cBhvr additive="base">
                                        <p:cTn id="24"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21511"/>
                                        </p:tgtEl>
                                        <p:attrNameLst>
                                          <p:attrName>style.visibility</p:attrName>
                                        </p:attrNameLst>
                                      </p:cBhvr>
                                      <p:to>
                                        <p:strVal val="visible"/>
                                      </p:to>
                                    </p:set>
                                    <p:animEffect transition="in" filter="checkerboard(across)">
                                      <p:cBhvr>
                                        <p:cTn id="30"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7" name="Picture 9" descr="CreatorandCos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81200"/>
            <a:ext cx="2543175" cy="3810000"/>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p:txBody>
          <a:bodyPr/>
          <a:lstStyle/>
          <a:p>
            <a:r>
              <a:rPr lang="en-US" altLang="en-US"/>
              <a:t>Design in Inanimate Nature</a:t>
            </a:r>
          </a:p>
        </p:txBody>
      </p:sp>
      <p:sp>
        <p:nvSpPr>
          <p:cNvPr id="17414" name="Rectangle 6"/>
          <p:cNvSpPr>
            <a:spLocks noGrp="1" noChangeArrowheads="1"/>
          </p:cNvSpPr>
          <p:nvPr>
            <p:ph type="body" sz="half" idx="1"/>
          </p:nvPr>
        </p:nvSpPr>
        <p:spPr/>
        <p:txBody>
          <a:bodyPr/>
          <a:lstStyle/>
          <a:p>
            <a:pPr>
              <a:buFont typeface="Wingdings" pitchFamily="2" charset="2"/>
              <a:buNone/>
            </a:pPr>
            <a:r>
              <a:rPr lang="en-US" altLang="en-US" sz="2600"/>
              <a:t>	</a:t>
            </a:r>
            <a:r>
              <a:rPr lang="en-US" altLang="en-US" sz="3600">
                <a:solidFill>
                  <a:srgbClr val="CC3300"/>
                </a:solidFill>
                <a:cs typeface="Arial" charset="0"/>
              </a:rPr>
              <a:t>'</a:t>
            </a:r>
            <a:r>
              <a:rPr lang="en-US" altLang="en-US" sz="3600">
                <a:solidFill>
                  <a:srgbClr val="CC3300"/>
                </a:solidFill>
              </a:rPr>
              <a:t>Fine-tuning</a:t>
            </a:r>
            <a:r>
              <a:rPr lang="en-US" altLang="en-US" sz="3600">
                <a:solidFill>
                  <a:srgbClr val="CC3300"/>
                </a:solidFill>
                <a:cs typeface="Arial" charset="0"/>
              </a:rPr>
              <a:t>'</a:t>
            </a:r>
            <a:r>
              <a:rPr lang="en-US" altLang="en-US" sz="3600">
                <a:solidFill>
                  <a:srgbClr val="CC3300"/>
                </a:solidFill>
              </a:rPr>
              <a:t> in Earth</a:t>
            </a:r>
            <a:r>
              <a:rPr lang="en-US" altLang="en-US" sz="3600">
                <a:solidFill>
                  <a:srgbClr val="CC3300"/>
                </a:solidFill>
                <a:cs typeface="Arial" charset="0"/>
              </a:rPr>
              <a:t>'</a:t>
            </a:r>
            <a:r>
              <a:rPr lang="en-US" altLang="en-US" sz="3600">
                <a:solidFill>
                  <a:srgbClr val="CC3300"/>
                </a:solidFill>
              </a:rPr>
              <a:t>s cosmic environment:</a:t>
            </a:r>
          </a:p>
          <a:p>
            <a:r>
              <a:rPr lang="en-US" altLang="en-US" sz="2600"/>
              <a:t>Hugh Ross, </a:t>
            </a:r>
            <a:r>
              <a:rPr lang="en-US" altLang="en-US" sz="2600" i="1"/>
              <a:t>The Creator and the Cosmos</a:t>
            </a:r>
            <a:r>
              <a:rPr lang="en-US" altLang="en-US" sz="2600"/>
              <a:t> (1995)</a:t>
            </a:r>
          </a:p>
          <a:p>
            <a:r>
              <a:rPr lang="en-US" altLang="en-US" sz="2600"/>
              <a:t>Ward &amp; Brownlee, </a:t>
            </a:r>
            <a:r>
              <a:rPr lang="en-US" altLang="en-US" sz="2600" i="1"/>
              <a:t>Rare Earth</a:t>
            </a:r>
            <a:r>
              <a:rPr lang="en-US" altLang="en-US" sz="2600"/>
              <a:t> (2000)</a:t>
            </a:r>
          </a:p>
          <a:p>
            <a:pPr>
              <a:buFont typeface="Wingdings" pitchFamily="2" charset="2"/>
              <a:buNone/>
            </a:pPr>
            <a:endParaRPr lang="en-US" altLang="en-US" sz="2600"/>
          </a:p>
        </p:txBody>
      </p:sp>
      <p:pic>
        <p:nvPicPr>
          <p:cNvPr id="17416" name="Picture 8" descr="RareEarth"/>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427788" y="3048000"/>
            <a:ext cx="2392362" cy="3573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743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4">
                                            <p:txEl>
                                              <p:pRg st="0" end="0"/>
                                            </p:txEl>
                                          </p:spTgt>
                                        </p:tgtEl>
                                        <p:attrNameLst>
                                          <p:attrName>style.visibility</p:attrName>
                                        </p:attrNameLst>
                                      </p:cBhvr>
                                      <p:to>
                                        <p:strVal val="visible"/>
                                      </p:to>
                                    </p:set>
                                    <p:anim calcmode="lin" valueType="num">
                                      <p:cBhvr additive="base">
                                        <p:cTn id="7" dur="500" fill="hold"/>
                                        <p:tgtEl>
                                          <p:spTgt spid="174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4">
                                            <p:txEl>
                                              <p:pRg st="1" end="1"/>
                                            </p:txEl>
                                          </p:spTgt>
                                        </p:tgtEl>
                                        <p:attrNameLst>
                                          <p:attrName>style.visibility</p:attrName>
                                        </p:attrNameLst>
                                      </p:cBhvr>
                                      <p:to>
                                        <p:strVal val="visible"/>
                                      </p:to>
                                    </p:set>
                                    <p:anim calcmode="lin" valueType="num">
                                      <p:cBhvr additive="base">
                                        <p:cTn id="13" dur="500" fill="hold"/>
                                        <p:tgtEl>
                                          <p:spTgt spid="174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17417"/>
                                        </p:tgtEl>
                                        <p:attrNameLst>
                                          <p:attrName>style.visibility</p:attrName>
                                        </p:attrNameLst>
                                      </p:cBhvr>
                                      <p:to>
                                        <p:strVal val="visible"/>
                                      </p:to>
                                    </p:set>
                                    <p:animEffect transition="in" filter="checkerboard(across)">
                                      <p:cBhvr>
                                        <p:cTn id="19" dur="500"/>
                                        <p:tgtEl>
                                          <p:spTgt spid="1741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414">
                                            <p:txEl>
                                              <p:pRg st="2" end="2"/>
                                            </p:txEl>
                                          </p:spTgt>
                                        </p:tgtEl>
                                        <p:attrNameLst>
                                          <p:attrName>style.visibility</p:attrName>
                                        </p:attrNameLst>
                                      </p:cBhvr>
                                      <p:to>
                                        <p:strVal val="visible"/>
                                      </p:to>
                                    </p:set>
                                    <p:anim calcmode="lin" valueType="num">
                                      <p:cBhvr additive="base">
                                        <p:cTn id="24" dur="500" fill="hold"/>
                                        <p:tgtEl>
                                          <p:spTgt spid="1741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4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17416"/>
                                        </p:tgtEl>
                                        <p:attrNameLst>
                                          <p:attrName>style.visibility</p:attrName>
                                        </p:attrNameLst>
                                      </p:cBhvr>
                                      <p:to>
                                        <p:strVal val="visible"/>
                                      </p:to>
                                    </p:set>
                                    <p:animEffect transition="in" filter="checkerboard(across)">
                                      <p:cBhvr>
                                        <p:cTn id="30"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Historical Background, cont.</a:t>
            </a:r>
          </a:p>
        </p:txBody>
      </p:sp>
      <p:sp>
        <p:nvSpPr>
          <p:cNvPr id="13315" name="Rectangle 3"/>
          <p:cNvSpPr>
            <a:spLocks noGrp="1" noChangeArrowheads="1"/>
          </p:cNvSpPr>
          <p:nvPr>
            <p:ph type="body" idx="1"/>
          </p:nvPr>
        </p:nvSpPr>
        <p:spPr/>
        <p:txBody>
          <a:bodyPr/>
          <a:lstStyle/>
          <a:p>
            <a:r>
              <a:rPr lang="en-US" altLang="en-US"/>
              <a:t>Meanwhile, in the US, a pair of court decisions (1982, 1985) had struck down state laws which required teaching of creation alongside evolution. The US Supreme Court upheld these decisions in 1987.</a:t>
            </a:r>
          </a:p>
          <a:p>
            <a:r>
              <a:rPr lang="en-US" altLang="en-US"/>
              <a:t>But a number of observers felt these decisions were flawed because they used:</a:t>
            </a:r>
          </a:p>
          <a:p>
            <a:pPr lvl="1"/>
            <a:r>
              <a:rPr lang="en-US" altLang="en-US"/>
              <a:t>A very narrow definition of creation</a:t>
            </a:r>
          </a:p>
          <a:p>
            <a:pPr lvl="1"/>
            <a:r>
              <a:rPr lang="en-US" altLang="en-US"/>
              <a:t>A narrow definition of science</a:t>
            </a:r>
          </a:p>
        </p:txBody>
      </p:sp>
    </p:spTree>
    <p:custDataLst>
      <p:tags r:id="rId1"/>
    </p:custDataLst>
  </p:cSld>
  <p:clrMapOvr>
    <a:masterClrMapping/>
  </p:clrMapOvr>
  <p:transition advTm="323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Historical Background, cont.</a:t>
            </a:r>
          </a:p>
        </p:txBody>
      </p:sp>
      <p:sp>
        <p:nvSpPr>
          <p:cNvPr id="14339" name="Rectangle 3"/>
          <p:cNvSpPr>
            <a:spLocks noGrp="1" noChangeArrowheads="1"/>
          </p:cNvSpPr>
          <p:nvPr>
            <p:ph type="body" idx="1"/>
          </p:nvPr>
        </p:nvSpPr>
        <p:spPr/>
        <p:txBody>
          <a:bodyPr/>
          <a:lstStyle/>
          <a:p>
            <a:pPr>
              <a:lnSpc>
                <a:spcPct val="90000"/>
              </a:lnSpc>
            </a:pPr>
            <a:r>
              <a:rPr lang="en-US" altLang="en-US"/>
              <a:t>Narrow definition of creation:</a:t>
            </a:r>
          </a:p>
          <a:p>
            <a:pPr lvl="1">
              <a:lnSpc>
                <a:spcPct val="90000"/>
              </a:lnSpc>
            </a:pPr>
            <a:r>
              <a:rPr lang="en-US" altLang="en-US"/>
              <a:t>Creation is religious, but evolution is not.</a:t>
            </a:r>
          </a:p>
          <a:p>
            <a:pPr>
              <a:lnSpc>
                <a:spcPct val="90000"/>
              </a:lnSpc>
            </a:pPr>
            <a:r>
              <a:rPr lang="en-US" altLang="en-US"/>
              <a:t>Narrow definition of science:</a:t>
            </a:r>
          </a:p>
          <a:p>
            <a:pPr lvl="1">
              <a:lnSpc>
                <a:spcPct val="90000"/>
              </a:lnSpc>
            </a:pPr>
            <a:r>
              <a:rPr lang="en-US" altLang="en-US"/>
              <a:t>Only naturalistic explanations are allowed.</a:t>
            </a:r>
          </a:p>
          <a:p>
            <a:pPr>
              <a:lnSpc>
                <a:spcPct val="90000"/>
              </a:lnSpc>
            </a:pPr>
            <a:r>
              <a:rPr lang="en-US" altLang="en-US"/>
              <a:t>The really crucial problem is this second one, as it rules out all versions of creation without considering the evidence.</a:t>
            </a:r>
          </a:p>
          <a:p>
            <a:pPr>
              <a:lnSpc>
                <a:spcPct val="90000"/>
              </a:lnSpc>
            </a:pPr>
            <a:r>
              <a:rPr lang="en-US" altLang="en-US"/>
              <a:t>This led rather quickly to the intelligent design movement.</a:t>
            </a:r>
          </a:p>
        </p:txBody>
      </p:sp>
    </p:spTree>
    <p:custDataLst>
      <p:tags r:id="rId1"/>
    </p:custDataLst>
  </p:cSld>
  <p:clrMapOvr>
    <a:masterClrMapping/>
  </p:clrMapOvr>
  <p:transition advTm="1441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The Rise of the ID Movement</a:t>
            </a:r>
          </a:p>
        </p:txBody>
      </p:sp>
      <p:sp>
        <p:nvSpPr>
          <p:cNvPr id="15363" name="Rectangle 3"/>
          <p:cNvSpPr>
            <a:spLocks noGrp="1" noChangeArrowheads="1"/>
          </p:cNvSpPr>
          <p:nvPr>
            <p:ph type="body" sz="half" idx="1"/>
          </p:nvPr>
        </p:nvSpPr>
        <p:spPr>
          <a:xfrm>
            <a:off x="457200" y="1719263"/>
            <a:ext cx="4419600" cy="4411662"/>
          </a:xfrm>
        </p:spPr>
        <p:txBody>
          <a:bodyPr/>
          <a:lstStyle/>
          <a:p>
            <a:pPr>
              <a:buFont typeface="Wingdings" pitchFamily="2" charset="2"/>
              <a:buNone/>
            </a:pPr>
            <a:r>
              <a:rPr lang="en-US" altLang="en-US" sz="2600"/>
              <a:t>	Usually marked as beginning with the publication of </a:t>
            </a:r>
            <a:r>
              <a:rPr lang="en-US" altLang="en-US" sz="2600" i="1"/>
              <a:t>Darwin on Trial</a:t>
            </a:r>
            <a:r>
              <a:rPr lang="en-US" altLang="en-US" sz="2600"/>
              <a:t> (1991) by Phillip Johnson, Professor of Law at the University of California at Berkeley, who was aroused by the problematic nature of the legal argumentation.</a:t>
            </a:r>
          </a:p>
        </p:txBody>
      </p:sp>
      <p:pic>
        <p:nvPicPr>
          <p:cNvPr id="15365" name="Picture 5" descr="darwin_on_tria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1600200"/>
            <a:ext cx="2741613"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6" name="Picture 6" descr="JohnsonASA93"/>
          <p:cNvPicPr>
            <a:picLocks noChangeAspect="1" noChangeArrowheads="1"/>
          </p:cNvPicPr>
          <p:nvPr/>
        </p:nvPicPr>
        <p:blipFill>
          <a:blip r:embed="rId4">
            <a:extLst>
              <a:ext uri="{28A0092B-C50C-407E-A947-70E740481C1C}">
                <a14:useLocalDpi xmlns:a14="http://schemas.microsoft.com/office/drawing/2010/main" val="0"/>
              </a:ext>
            </a:extLst>
          </a:blip>
          <a:srcRect l="26598" t="20253" r="16660"/>
          <a:stretch>
            <a:fillRect/>
          </a:stretch>
        </p:blipFill>
        <p:spPr bwMode="auto">
          <a:xfrm>
            <a:off x="5181600" y="3763963"/>
            <a:ext cx="3200400" cy="27559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466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checkerboard(across)">
                                      <p:cBhvr>
                                        <p:cTn id="7" dur="500"/>
                                        <p:tgtEl>
                                          <p:spTgt spid="15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checkerboard(across)">
                                      <p:cBhvr>
                                        <p:cTn id="12" dur="500"/>
                                        <p:tgtEl>
                                          <p:spTgt spid="153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5366"/>
                                        </p:tgtEl>
                                        <p:attrNameLst>
                                          <p:attrName>style.visibility</p:attrName>
                                        </p:attrNameLst>
                                      </p:cBhvr>
                                      <p:to>
                                        <p:strVal val="visible"/>
                                      </p:to>
                                    </p:set>
                                    <p:animEffect transition="in" filter="checkerboard(across)">
                                      <p:cBhvr>
                                        <p:cTn id="17"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11.1|0.9"/>
</p:tagLst>
</file>

<file path=ppt/tags/tag10.xml><?xml version="1.0" encoding="utf-8"?>
<p:tagLst xmlns:a="http://schemas.openxmlformats.org/drawingml/2006/main" xmlns:r="http://schemas.openxmlformats.org/officeDocument/2006/relationships" xmlns:p="http://schemas.openxmlformats.org/presentationml/2006/main">
  <p:tag name="TIMING" val="|0.2|3.9"/>
</p:tagLst>
</file>

<file path=ppt/tags/tag11.xml><?xml version="1.0" encoding="utf-8"?>
<p:tagLst xmlns:a="http://schemas.openxmlformats.org/drawingml/2006/main" xmlns:r="http://schemas.openxmlformats.org/officeDocument/2006/relationships" xmlns:p="http://schemas.openxmlformats.org/presentationml/2006/main">
  <p:tag name="TIMING" val="|0.2|7.6|7.3"/>
</p:tagLst>
</file>

<file path=ppt/tags/tag12.xml><?xml version="1.0" encoding="utf-8"?>
<p:tagLst xmlns:a="http://schemas.openxmlformats.org/drawingml/2006/main" xmlns:r="http://schemas.openxmlformats.org/officeDocument/2006/relationships" xmlns:p="http://schemas.openxmlformats.org/presentationml/2006/main">
  <p:tag name="TIMING" val="|1.1|12.1|3.8|9.1|1.4"/>
</p:tagLst>
</file>

<file path=ppt/tags/tag13.xml><?xml version="1.0" encoding="utf-8"?>
<p:tagLst xmlns:a="http://schemas.openxmlformats.org/drawingml/2006/main" xmlns:r="http://schemas.openxmlformats.org/officeDocument/2006/relationships" xmlns:p="http://schemas.openxmlformats.org/presentationml/2006/main">
  <p:tag name="TIMING" val="|0.4|5.8|3.2|3|101.4|39.4|70.4|23"/>
</p:tagLst>
</file>

<file path=ppt/tags/tag14.xml><?xml version="1.0" encoding="utf-8"?>
<p:tagLst xmlns:a="http://schemas.openxmlformats.org/drawingml/2006/main" xmlns:r="http://schemas.openxmlformats.org/officeDocument/2006/relationships" xmlns:p="http://schemas.openxmlformats.org/presentationml/2006/main">
  <p:tag name="TIMING" val="|4|2.9"/>
</p:tagLst>
</file>

<file path=ppt/tags/tag15.xml><?xml version="1.0" encoding="utf-8"?>
<p:tagLst xmlns:a="http://schemas.openxmlformats.org/drawingml/2006/main" xmlns:r="http://schemas.openxmlformats.org/officeDocument/2006/relationships" xmlns:p="http://schemas.openxmlformats.org/presentationml/2006/main">
  <p:tag name="TIMING" val="|0.4|1.1|0.7|0.7|1.2|0.8|0.7|1.3|9.9|0.8|2.3|1.2"/>
</p:tagLst>
</file>

<file path=ppt/tags/tag16.xml><?xml version="1.0" encoding="utf-8"?>
<p:tagLst xmlns:a="http://schemas.openxmlformats.org/drawingml/2006/main" xmlns:r="http://schemas.openxmlformats.org/officeDocument/2006/relationships" xmlns:p="http://schemas.openxmlformats.org/presentationml/2006/main">
  <p:tag name="TIMING" val="|0.7|79.3"/>
</p:tagLst>
</file>

<file path=ppt/tags/tag17.xml><?xml version="1.0" encoding="utf-8"?>
<p:tagLst xmlns:a="http://schemas.openxmlformats.org/drawingml/2006/main" xmlns:r="http://schemas.openxmlformats.org/officeDocument/2006/relationships" xmlns:p="http://schemas.openxmlformats.org/presentationml/2006/main">
  <p:tag name="TIMING" val="|1.8|3.4"/>
</p:tagLst>
</file>

<file path=ppt/tags/tag18.xml><?xml version="1.0" encoding="utf-8"?>
<p:tagLst xmlns:a="http://schemas.openxmlformats.org/drawingml/2006/main" xmlns:r="http://schemas.openxmlformats.org/officeDocument/2006/relationships" xmlns:p="http://schemas.openxmlformats.org/presentationml/2006/main">
  <p:tag name="TIMING" val="|0.4|18.5|24.9|35.9"/>
</p:tagLst>
</file>

<file path=ppt/tags/tag19.xml><?xml version="1.0" encoding="utf-8"?>
<p:tagLst xmlns:a="http://schemas.openxmlformats.org/drawingml/2006/main" xmlns:r="http://schemas.openxmlformats.org/officeDocument/2006/relationships" xmlns:p="http://schemas.openxmlformats.org/presentationml/2006/main">
  <p:tag name="TIMING" val="|0.9|19.4|12"/>
</p:tagLst>
</file>

<file path=ppt/tags/tag2.xml><?xml version="1.0" encoding="utf-8"?>
<p:tagLst xmlns:a="http://schemas.openxmlformats.org/drawingml/2006/main" xmlns:r="http://schemas.openxmlformats.org/officeDocument/2006/relationships" xmlns:p="http://schemas.openxmlformats.org/presentationml/2006/main">
  <p:tag name="TIMING" val="|6.7|17.2|14.6"/>
</p:tagLst>
</file>

<file path=ppt/tags/tag20.xml><?xml version="1.0" encoding="utf-8"?>
<p:tagLst xmlns:a="http://schemas.openxmlformats.org/drawingml/2006/main" xmlns:r="http://schemas.openxmlformats.org/officeDocument/2006/relationships" xmlns:p="http://schemas.openxmlformats.org/presentationml/2006/main">
  <p:tag name="TIMING" val="|0.4|5.3|7.9|9.3|5.6|11.1|7.2"/>
</p:tagLst>
</file>

<file path=ppt/tags/tag21.xml><?xml version="1.0" encoding="utf-8"?>
<p:tagLst xmlns:a="http://schemas.openxmlformats.org/drawingml/2006/main" xmlns:r="http://schemas.openxmlformats.org/officeDocument/2006/relationships" xmlns:p="http://schemas.openxmlformats.org/presentationml/2006/main">
  <p:tag name="TIMING" val="|1|10.7|18.5|28.6"/>
</p:tagLst>
</file>

<file path=ppt/tags/tag22.xml><?xml version="1.0" encoding="utf-8"?>
<p:tagLst xmlns:a="http://schemas.openxmlformats.org/drawingml/2006/main" xmlns:r="http://schemas.openxmlformats.org/officeDocument/2006/relationships" xmlns:p="http://schemas.openxmlformats.org/presentationml/2006/main">
  <p:tag name="TIMING" val="|2.8|4.5"/>
</p:tagLst>
</file>

<file path=ppt/tags/tag23.xml><?xml version="1.0" encoding="utf-8"?>
<p:tagLst xmlns:a="http://schemas.openxmlformats.org/drawingml/2006/main" xmlns:r="http://schemas.openxmlformats.org/officeDocument/2006/relationships" xmlns:p="http://schemas.openxmlformats.org/presentationml/2006/main">
  <p:tag name="TIMING" val="|6.8|1.6|1.3|2.6|2.7|2.9|2.4|2.3|2.1|3.6|5.3|9"/>
</p:tagLst>
</file>

<file path=ppt/tags/tag24.xml><?xml version="1.0" encoding="utf-8"?>
<p:tagLst xmlns:a="http://schemas.openxmlformats.org/drawingml/2006/main" xmlns:r="http://schemas.openxmlformats.org/officeDocument/2006/relationships" xmlns:p="http://schemas.openxmlformats.org/presentationml/2006/main">
  <p:tag name="TIMING" val="|1|1.2|0.8"/>
</p:tagLst>
</file>

<file path=ppt/tags/tag25.xml><?xml version="1.0" encoding="utf-8"?>
<p:tagLst xmlns:a="http://schemas.openxmlformats.org/drawingml/2006/main" xmlns:r="http://schemas.openxmlformats.org/officeDocument/2006/relationships" xmlns:p="http://schemas.openxmlformats.org/presentationml/2006/main">
  <p:tag name="TIMING" val="|0.7|2.4"/>
</p:tagLst>
</file>

<file path=ppt/tags/tag26.xml><?xml version="1.0" encoding="utf-8"?>
<p:tagLst xmlns:a="http://schemas.openxmlformats.org/drawingml/2006/main" xmlns:r="http://schemas.openxmlformats.org/officeDocument/2006/relationships" xmlns:p="http://schemas.openxmlformats.org/presentationml/2006/main">
  <p:tag name="TIMING" val="|0.4|5.9|4.7|2.4|3.1|2.5|2.9|3.5|2.5|3.6"/>
</p:tagLst>
</file>

<file path=ppt/tags/tag27.xml><?xml version="1.0" encoding="utf-8"?>
<p:tagLst xmlns:a="http://schemas.openxmlformats.org/drawingml/2006/main" xmlns:r="http://schemas.openxmlformats.org/officeDocument/2006/relationships" xmlns:p="http://schemas.openxmlformats.org/presentationml/2006/main">
  <p:tag name="TIMING" val="|0.3|1.2|4.8|7.1|2.9|5.2|3.4|4.8|3|3.8"/>
</p:tagLst>
</file>

<file path=ppt/tags/tag28.xml><?xml version="1.0" encoding="utf-8"?>
<p:tagLst xmlns:a="http://schemas.openxmlformats.org/drawingml/2006/main" xmlns:r="http://schemas.openxmlformats.org/officeDocument/2006/relationships" xmlns:p="http://schemas.openxmlformats.org/presentationml/2006/main">
  <p:tag name="TIMING" val="|0.5"/>
</p:tagLst>
</file>

<file path=ppt/tags/tag29.xml><?xml version="1.0" encoding="utf-8"?>
<p:tagLst xmlns:a="http://schemas.openxmlformats.org/drawingml/2006/main" xmlns:r="http://schemas.openxmlformats.org/officeDocument/2006/relationships" xmlns:p="http://schemas.openxmlformats.org/presentationml/2006/main">
  <p:tag name="TIMING" val="|4.6|2.1"/>
</p:tagLst>
</file>

<file path=ppt/tags/tag3.xml><?xml version="1.0" encoding="utf-8"?>
<p:tagLst xmlns:a="http://schemas.openxmlformats.org/drawingml/2006/main" xmlns:r="http://schemas.openxmlformats.org/officeDocument/2006/relationships" xmlns:p="http://schemas.openxmlformats.org/presentationml/2006/main">
  <p:tag name="TIMING" val="|4.6|1.2|8.3|10.2|7.8"/>
</p:tagLst>
</file>

<file path=ppt/tags/tag30.xml><?xml version="1.0" encoding="utf-8"?>
<p:tagLst xmlns:a="http://schemas.openxmlformats.org/drawingml/2006/main" xmlns:r="http://schemas.openxmlformats.org/officeDocument/2006/relationships" xmlns:p="http://schemas.openxmlformats.org/presentationml/2006/main">
  <p:tag name="TIMING" val="|0.5|5.4|17.8|6.8"/>
</p:tagLst>
</file>

<file path=ppt/tags/tag31.xml><?xml version="1.0" encoding="utf-8"?>
<p:tagLst xmlns:a="http://schemas.openxmlformats.org/drawingml/2006/main" xmlns:r="http://schemas.openxmlformats.org/officeDocument/2006/relationships" xmlns:p="http://schemas.openxmlformats.org/presentationml/2006/main">
  <p:tag name="TIMING" val="|0.4|5.5"/>
</p:tagLst>
</file>

<file path=ppt/tags/tag32.xml><?xml version="1.0" encoding="utf-8"?>
<p:tagLst xmlns:a="http://schemas.openxmlformats.org/drawingml/2006/main" xmlns:r="http://schemas.openxmlformats.org/officeDocument/2006/relationships" xmlns:p="http://schemas.openxmlformats.org/presentationml/2006/main">
  <p:tag name="TIMING" val="|0.6|0.8|0.8|0.7|0.9|1.5"/>
</p:tagLst>
</file>

<file path=ppt/tags/tag33.xml><?xml version="1.0" encoding="utf-8"?>
<p:tagLst xmlns:a="http://schemas.openxmlformats.org/drawingml/2006/main" xmlns:r="http://schemas.openxmlformats.org/officeDocument/2006/relationships" xmlns:p="http://schemas.openxmlformats.org/presentationml/2006/main">
  <p:tag name="TIMING" val="|0.9|3.3|4.9|3.5|2.9|3.5|3.5"/>
</p:tagLst>
</file>

<file path=ppt/tags/tag34.xml><?xml version="1.0" encoding="utf-8"?>
<p:tagLst xmlns:a="http://schemas.openxmlformats.org/drawingml/2006/main" xmlns:r="http://schemas.openxmlformats.org/officeDocument/2006/relationships" xmlns:p="http://schemas.openxmlformats.org/presentationml/2006/main">
  <p:tag name="TIMING" val="|0.4|4.9|3.8|4.1|6.9|6.1|3.5"/>
</p:tagLst>
</file>

<file path=ppt/tags/tag35.xml><?xml version="1.0" encoding="utf-8"?>
<p:tagLst xmlns:a="http://schemas.openxmlformats.org/drawingml/2006/main" xmlns:r="http://schemas.openxmlformats.org/officeDocument/2006/relationships" xmlns:p="http://schemas.openxmlformats.org/presentationml/2006/main">
  <p:tag name="TIMING" val="|0.3|2.8|3.4|3.5|2.7|4"/>
</p:tagLst>
</file>

<file path=ppt/tags/tag36.xml><?xml version="1.0" encoding="utf-8"?>
<p:tagLst xmlns:a="http://schemas.openxmlformats.org/drawingml/2006/main" xmlns:r="http://schemas.openxmlformats.org/officeDocument/2006/relationships" xmlns:p="http://schemas.openxmlformats.org/presentationml/2006/main">
  <p:tag name="TIMING" val="|4.2"/>
</p:tagLst>
</file>

<file path=ppt/tags/tag37.xml><?xml version="1.0" encoding="utf-8"?>
<p:tagLst xmlns:a="http://schemas.openxmlformats.org/drawingml/2006/main" xmlns:r="http://schemas.openxmlformats.org/officeDocument/2006/relationships" xmlns:p="http://schemas.openxmlformats.org/presentationml/2006/main">
  <p:tag name="TIMING" val="|0.4|1.2|1"/>
</p:tagLst>
</file>

<file path=ppt/tags/tag4.xml><?xml version="1.0" encoding="utf-8"?>
<p:tagLst xmlns:a="http://schemas.openxmlformats.org/drawingml/2006/main" xmlns:r="http://schemas.openxmlformats.org/officeDocument/2006/relationships" xmlns:p="http://schemas.openxmlformats.org/presentationml/2006/main">
  <p:tag name="TIMING" val="|1.4|15.2"/>
</p:tagLst>
</file>

<file path=ppt/tags/tag5.xml><?xml version="1.0" encoding="utf-8"?>
<p:tagLst xmlns:a="http://schemas.openxmlformats.org/drawingml/2006/main" xmlns:r="http://schemas.openxmlformats.org/officeDocument/2006/relationships" xmlns:p="http://schemas.openxmlformats.org/presentationml/2006/main">
  <p:tag name="TIMING" val="|10.1|5.4|1.6|5.4|1.5"/>
</p:tagLst>
</file>

<file path=ppt/tags/tag6.xml><?xml version="1.0" encoding="utf-8"?>
<p:tagLst xmlns:a="http://schemas.openxmlformats.org/drawingml/2006/main" xmlns:r="http://schemas.openxmlformats.org/officeDocument/2006/relationships" xmlns:p="http://schemas.openxmlformats.org/presentationml/2006/main">
  <p:tag name="TIMING" val="|0.5|7.5|2.7|9.4|1.2"/>
</p:tagLst>
</file>

<file path=ppt/tags/tag7.xml><?xml version="1.0" encoding="utf-8"?>
<p:tagLst xmlns:a="http://schemas.openxmlformats.org/drawingml/2006/main" xmlns:r="http://schemas.openxmlformats.org/officeDocument/2006/relationships" xmlns:p="http://schemas.openxmlformats.org/presentationml/2006/main">
  <p:tag name="TIMING" val="|1.2|20.8|4.3|2.6"/>
</p:tagLst>
</file>

<file path=ppt/tags/tag8.xml><?xml version="1.0" encoding="utf-8"?>
<p:tagLst xmlns:a="http://schemas.openxmlformats.org/drawingml/2006/main" xmlns:r="http://schemas.openxmlformats.org/officeDocument/2006/relationships" xmlns:p="http://schemas.openxmlformats.org/presentationml/2006/main">
  <p:tag name="TIMING" val="|0.4|1.1|75.9|6.4|53.1|2.6"/>
</p:tagLst>
</file>

<file path=ppt/tags/tag9.xml><?xml version="1.0" encoding="utf-8"?>
<p:tagLst xmlns:a="http://schemas.openxmlformats.org/drawingml/2006/main" xmlns:r="http://schemas.openxmlformats.org/officeDocument/2006/relationships" xmlns:p="http://schemas.openxmlformats.org/presentationml/2006/main">
  <p:tag name="TIMING" val="|0.9|1.9|23.9"/>
</p:tagLst>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Network</Template>
  <TotalTime>580</TotalTime>
  <Words>1664</Words>
  <Application>Microsoft Office PowerPoint</Application>
  <PresentationFormat>On-screen Show (4:3)</PresentationFormat>
  <Paragraphs>186</Paragraphs>
  <Slides>37</Slides>
  <Notes>0</Notes>
  <HiddenSlides>0</HiddenSlides>
  <MMClips>1</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Network</vt:lpstr>
      <vt:lpstr>Intelligent Design</vt:lpstr>
      <vt:lpstr>What is 'Intelligent Design'?</vt:lpstr>
      <vt:lpstr>Some Historical Background</vt:lpstr>
      <vt:lpstr>Design in Inanimate Nature</vt:lpstr>
      <vt:lpstr>Design in Inanimate Nature</vt:lpstr>
      <vt:lpstr>Design in Inanimate Nature</vt:lpstr>
      <vt:lpstr>Historical Background, cont.</vt:lpstr>
      <vt:lpstr>Historical Background, cont.</vt:lpstr>
      <vt:lpstr>The Rise of the ID Movement</vt:lpstr>
      <vt:lpstr>The Rise of the ID Movement</vt:lpstr>
      <vt:lpstr>Darwin’s Black Box</vt:lpstr>
      <vt:lpstr>Irreducible Complexity</vt:lpstr>
      <vt:lpstr>Irreducible Complexity</vt:lpstr>
      <vt:lpstr>Nature's Destiny</vt:lpstr>
      <vt:lpstr>Nature's Destiny</vt:lpstr>
      <vt:lpstr>Denton's Summary</vt:lpstr>
      <vt:lpstr>Evolution Dissected</vt:lpstr>
      <vt:lpstr>Stubborn Physical Limits</vt:lpstr>
      <vt:lpstr>Calculating Probabilities</vt:lpstr>
      <vt:lpstr>More Probabilities</vt:lpstr>
      <vt:lpstr>Summary</vt:lpstr>
      <vt:lpstr>The Cambrian Explosion</vt:lpstr>
      <vt:lpstr>Evidences of a Designer</vt:lpstr>
      <vt:lpstr>Some Other Books</vt:lpstr>
      <vt:lpstr>Show Me God</vt:lpstr>
      <vt:lpstr>Contents</vt:lpstr>
      <vt:lpstr>Contents</vt:lpstr>
      <vt:lpstr>Introduction</vt:lpstr>
      <vt:lpstr>Computer Viruses, Artificial Life and Evolution</vt:lpstr>
      <vt:lpstr>Formation of  Computer Viruses</vt:lpstr>
      <vt:lpstr>Mere Creation</vt:lpstr>
      <vt:lpstr>Contents</vt:lpstr>
      <vt:lpstr>Chapter Titles</vt:lpstr>
      <vt:lpstr>Chapter Titles</vt:lpstr>
      <vt:lpstr>Chapter Titles</vt:lpstr>
      <vt:lpstr>Obtaining These Books</vt:lpstr>
      <vt:lpstr>Intelligent Design</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Intelligent Design</dc:title>
  <dc:creator>rnewman</dc:creator>
  <cp:lastModifiedBy>Newman</cp:lastModifiedBy>
  <cp:revision>209</cp:revision>
  <dcterms:created xsi:type="dcterms:W3CDTF">2006-07-28T14:07:55Z</dcterms:created>
  <dcterms:modified xsi:type="dcterms:W3CDTF">2015-07-04T20:44:47Z</dcterms:modified>
</cp:coreProperties>
</file>