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7" r:id="rId6"/>
    <p:sldId id="268" r:id="rId7"/>
    <p:sldId id="269" r:id="rId8"/>
    <p:sldId id="260" r:id="rId9"/>
    <p:sldId id="270" r:id="rId10"/>
    <p:sldId id="271" r:id="rId11"/>
    <p:sldId id="272" r:id="rId12"/>
    <p:sldId id="261" r:id="rId13"/>
    <p:sldId id="273" r:id="rId14"/>
    <p:sldId id="274" r:id="rId15"/>
    <p:sldId id="275" r:id="rId16"/>
    <p:sldId id="276" r:id="rId17"/>
    <p:sldId id="277" r:id="rId18"/>
    <p:sldId id="262" r:id="rId19"/>
    <p:sldId id="278" r:id="rId20"/>
    <p:sldId id="279" r:id="rId21"/>
    <p:sldId id="280" r:id="rId22"/>
    <p:sldId id="281" r:id="rId23"/>
    <p:sldId id="263" r:id="rId24"/>
    <p:sldId id="282" r:id="rId25"/>
    <p:sldId id="283" r:id="rId26"/>
    <p:sldId id="264" r:id="rId27"/>
    <p:sldId id="284" r:id="rId28"/>
    <p:sldId id="285" r:id="rId29"/>
    <p:sldId id="286" r:id="rId30"/>
    <p:sldId id="287" r:id="rId31"/>
    <p:sldId id="288" r:id="rId32"/>
    <p:sldId id="289" r:id="rId33"/>
    <p:sldId id="290" r:id="rId34"/>
    <p:sldId id="265" r:id="rId35"/>
    <p:sldId id="291" r:id="rId36"/>
    <p:sldId id="292" r:id="rId37"/>
    <p:sldId id="293" r:id="rId38"/>
    <p:sldId id="294" r:id="rId39"/>
    <p:sldId id="295" r:id="rId40"/>
    <p:sldId id="297" r:id="rId41"/>
    <p:sldId id="296" r:id="rId42"/>
    <p:sldId id="266"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2438400"/>
            <a:ext cx="9009063" cy="1052513"/>
            <a:chOff x="0" y="1536"/>
            <a:chExt cx="5675" cy="663"/>
          </a:xfrm>
        </p:grpSpPr>
        <p:grpSp>
          <p:nvGrpSpPr>
            <p:cNvPr id="25603" name="Group 1027"/>
            <p:cNvGrpSpPr>
              <a:grpSpLocks/>
            </p:cNvGrpSpPr>
            <p:nvPr/>
          </p:nvGrpSpPr>
          <p:grpSpPr bwMode="auto">
            <a:xfrm>
              <a:off x="183" y="1604"/>
              <a:ext cx="448" cy="299"/>
              <a:chOff x="720" y="336"/>
              <a:chExt cx="624" cy="432"/>
            </a:xfrm>
          </p:grpSpPr>
          <p:sp>
            <p:nvSpPr>
              <p:cNvPr id="25604" name="Rectangle 1028"/>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06" name="Group 1030"/>
            <p:cNvGrpSpPr>
              <a:grpSpLocks/>
            </p:cNvGrpSpPr>
            <p:nvPr/>
          </p:nvGrpSpPr>
          <p:grpSpPr bwMode="auto">
            <a:xfrm>
              <a:off x="261" y="1870"/>
              <a:ext cx="465" cy="299"/>
              <a:chOff x="912" y="2640"/>
              <a:chExt cx="672" cy="432"/>
            </a:xfrm>
          </p:grpSpPr>
          <p:sp>
            <p:nvSpPr>
              <p:cNvPr id="25607" name="Rectangle 1031"/>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09"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Rectangle 1034"/>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12" name="Rectangle 1036"/>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25613"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5614" name="Rectangle 103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25615" name="Rectangle 103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25616" name="Rectangle 104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E42FD5DF-7417-4998-A0F3-4F3DB1D9EA1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84A0A9-2099-4828-8A06-E2CE67DA8A94}" type="slidenum">
              <a:rPr lang="en-US" altLang="en-US"/>
              <a:pPr/>
              <a:t>‹#›</a:t>
            </a:fld>
            <a:endParaRPr lang="en-US" altLang="en-US"/>
          </a:p>
        </p:txBody>
      </p:sp>
    </p:spTree>
    <p:extLst>
      <p:ext uri="{BB962C8B-B14F-4D97-AF65-F5344CB8AC3E}">
        <p14:creationId xmlns:p14="http://schemas.microsoft.com/office/powerpoint/2010/main" val="423373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82CF69-5728-49A9-9C17-A9DDA9BB2DA3}" type="slidenum">
              <a:rPr lang="en-US" altLang="en-US"/>
              <a:pPr/>
              <a:t>‹#›</a:t>
            </a:fld>
            <a:endParaRPr lang="en-US" altLang="en-US"/>
          </a:p>
        </p:txBody>
      </p:sp>
    </p:spTree>
    <p:extLst>
      <p:ext uri="{BB962C8B-B14F-4D97-AF65-F5344CB8AC3E}">
        <p14:creationId xmlns:p14="http://schemas.microsoft.com/office/powerpoint/2010/main" val="132971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2166274F-6DE6-40A2-946F-3E9A291581BD}" type="slidenum">
              <a:rPr lang="en-US" altLang="en-US"/>
              <a:pPr/>
              <a:t>‹#›</a:t>
            </a:fld>
            <a:endParaRPr lang="en-US" altLang="en-US"/>
          </a:p>
        </p:txBody>
      </p:sp>
    </p:spTree>
    <p:extLst>
      <p:ext uri="{BB962C8B-B14F-4D97-AF65-F5344CB8AC3E}">
        <p14:creationId xmlns:p14="http://schemas.microsoft.com/office/powerpoint/2010/main" val="142910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DA013F-C7A3-4423-9335-5172C8FC2755}" type="slidenum">
              <a:rPr lang="en-US" altLang="en-US"/>
              <a:pPr/>
              <a:t>‹#›</a:t>
            </a:fld>
            <a:endParaRPr lang="en-US" altLang="en-US"/>
          </a:p>
        </p:txBody>
      </p:sp>
    </p:spTree>
    <p:extLst>
      <p:ext uri="{BB962C8B-B14F-4D97-AF65-F5344CB8AC3E}">
        <p14:creationId xmlns:p14="http://schemas.microsoft.com/office/powerpoint/2010/main" val="358717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60A0AC-C8F7-4E03-B0E0-43F7497BB606}" type="slidenum">
              <a:rPr lang="en-US" altLang="en-US"/>
              <a:pPr/>
              <a:t>‹#›</a:t>
            </a:fld>
            <a:endParaRPr lang="en-US" altLang="en-US"/>
          </a:p>
        </p:txBody>
      </p:sp>
    </p:spTree>
    <p:extLst>
      <p:ext uri="{BB962C8B-B14F-4D97-AF65-F5344CB8AC3E}">
        <p14:creationId xmlns:p14="http://schemas.microsoft.com/office/powerpoint/2010/main" val="465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8B8C3D-4E04-40A7-90D7-257A620B32AD}" type="slidenum">
              <a:rPr lang="en-US" altLang="en-US"/>
              <a:pPr/>
              <a:t>‹#›</a:t>
            </a:fld>
            <a:endParaRPr lang="en-US" altLang="en-US"/>
          </a:p>
        </p:txBody>
      </p:sp>
    </p:spTree>
    <p:extLst>
      <p:ext uri="{BB962C8B-B14F-4D97-AF65-F5344CB8AC3E}">
        <p14:creationId xmlns:p14="http://schemas.microsoft.com/office/powerpoint/2010/main" val="358521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5F44EE-68E3-4031-81D8-75756D20A6DD}" type="slidenum">
              <a:rPr lang="en-US" altLang="en-US"/>
              <a:pPr/>
              <a:t>‹#›</a:t>
            </a:fld>
            <a:endParaRPr lang="en-US" altLang="en-US"/>
          </a:p>
        </p:txBody>
      </p:sp>
    </p:spTree>
    <p:extLst>
      <p:ext uri="{BB962C8B-B14F-4D97-AF65-F5344CB8AC3E}">
        <p14:creationId xmlns:p14="http://schemas.microsoft.com/office/powerpoint/2010/main" val="147590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91ACC8F-10C2-477A-BA81-E97BD07F61B6}" type="slidenum">
              <a:rPr lang="en-US" altLang="en-US"/>
              <a:pPr/>
              <a:t>‹#›</a:t>
            </a:fld>
            <a:endParaRPr lang="en-US" altLang="en-US"/>
          </a:p>
        </p:txBody>
      </p:sp>
    </p:spTree>
    <p:extLst>
      <p:ext uri="{BB962C8B-B14F-4D97-AF65-F5344CB8AC3E}">
        <p14:creationId xmlns:p14="http://schemas.microsoft.com/office/powerpoint/2010/main" val="294232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586842F-D90E-4A5B-A5FC-B7F540CE0BFF}" type="slidenum">
              <a:rPr lang="en-US" altLang="en-US"/>
              <a:pPr/>
              <a:t>‹#›</a:t>
            </a:fld>
            <a:endParaRPr lang="en-US" altLang="en-US"/>
          </a:p>
        </p:txBody>
      </p:sp>
    </p:spTree>
    <p:extLst>
      <p:ext uri="{BB962C8B-B14F-4D97-AF65-F5344CB8AC3E}">
        <p14:creationId xmlns:p14="http://schemas.microsoft.com/office/powerpoint/2010/main" val="11730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4A6E448-2BE1-4209-9505-2C65FAD5A13C}" type="slidenum">
              <a:rPr lang="en-US" altLang="en-US"/>
              <a:pPr/>
              <a:t>‹#›</a:t>
            </a:fld>
            <a:endParaRPr lang="en-US" altLang="en-US"/>
          </a:p>
        </p:txBody>
      </p:sp>
    </p:spTree>
    <p:extLst>
      <p:ext uri="{BB962C8B-B14F-4D97-AF65-F5344CB8AC3E}">
        <p14:creationId xmlns:p14="http://schemas.microsoft.com/office/powerpoint/2010/main" val="378252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92779C-8382-4BF6-8B83-5F24F115590D}" type="slidenum">
              <a:rPr lang="en-US" altLang="en-US"/>
              <a:pPr/>
              <a:t>‹#›</a:t>
            </a:fld>
            <a:endParaRPr lang="en-US" altLang="en-US"/>
          </a:p>
        </p:txBody>
      </p:sp>
    </p:spTree>
    <p:extLst>
      <p:ext uri="{BB962C8B-B14F-4D97-AF65-F5344CB8AC3E}">
        <p14:creationId xmlns:p14="http://schemas.microsoft.com/office/powerpoint/2010/main" val="96620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7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8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8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8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8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8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24585"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458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7"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2458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2458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319E5D9E-E80F-47D1-90AF-6286EBCF6D1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US" altLang="en-US"/>
              <a:t>God</a:t>
            </a:r>
            <a:r>
              <a:rPr lang="en-US" altLang="en-US">
                <a:cs typeface="Tahoma" pitchFamily="34" charset="0"/>
              </a:rPr>
              <a:t>'</a:t>
            </a:r>
            <a:r>
              <a:rPr lang="en-US" altLang="en-US"/>
              <a:t>s </a:t>
            </a:r>
            <a:br>
              <a:rPr lang="en-US" altLang="en-US"/>
            </a:br>
            <a:r>
              <a:rPr lang="en-US" altLang="en-US"/>
              <a:t>Self-Portraits</a:t>
            </a:r>
          </a:p>
        </p:txBody>
      </p:sp>
      <p:sp>
        <p:nvSpPr>
          <p:cNvPr id="23555" name="Rectangle 3"/>
          <p:cNvSpPr>
            <a:spLocks noGrp="1" noChangeArrowheads="1"/>
          </p:cNvSpPr>
          <p:nvPr>
            <p:ph type="subTitle" idx="1"/>
          </p:nvPr>
        </p:nvSpPr>
        <p:spPr/>
        <p:txBody>
          <a:bodyPr/>
          <a:lstStyle/>
          <a:p>
            <a:pPr algn="l"/>
            <a:r>
              <a:rPr lang="en-US" altLang="en-US"/>
              <a:t>Robert C. Newman</a:t>
            </a:r>
          </a:p>
        </p:txBody>
      </p:sp>
      <p:pic>
        <p:nvPicPr>
          <p:cNvPr id="23556" name="Picture 4" descr="BD051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538" y="1143000"/>
            <a:ext cx="344805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2" name="godselfpor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715000"/>
            <a:ext cx="609600" cy="609600"/>
          </a:xfrm>
          <a:prstGeom prst="rect">
            <a:avLst/>
          </a:prstGeom>
        </p:spPr>
      </p:pic>
    </p:spTree>
    <p:custDataLst>
      <p:tags r:id="rId1"/>
    </p:custDataLst>
  </p:cSld>
  <p:clrMapOvr>
    <a:masterClrMapping/>
  </p:clrMapOvr>
  <p:transition advTm="3073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checkerboard(across)">
                                      <p:cBhvr>
                                        <p:cTn id="11" dur="500"/>
                                        <p:tgtEl>
                                          <p:spTgt spid="2355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3554"/>
                                        </p:tgtEl>
                                        <p:attrNameLst>
                                          <p:attrName>style.visibility</p:attrName>
                                        </p:attrNameLst>
                                      </p:cBhvr>
                                      <p:to>
                                        <p:strVal val="visible"/>
                                      </p:to>
                                    </p:set>
                                    <p:anim calcmode="lin" valueType="num">
                                      <p:cBhvr>
                                        <p:cTn id="16" dur="500" fill="hold"/>
                                        <p:tgtEl>
                                          <p:spTgt spid="23554"/>
                                        </p:tgtEl>
                                        <p:attrNameLst>
                                          <p:attrName>ppt_w</p:attrName>
                                        </p:attrNameLst>
                                      </p:cBhvr>
                                      <p:tavLst>
                                        <p:tav tm="0">
                                          <p:val>
                                            <p:fltVal val="0"/>
                                          </p:val>
                                        </p:tav>
                                        <p:tav tm="100000">
                                          <p:val>
                                            <p:strVal val="#ppt_w"/>
                                          </p:val>
                                        </p:tav>
                                      </p:tavLst>
                                    </p:anim>
                                    <p:anim calcmode="lin" valueType="num">
                                      <p:cBhvr>
                                        <p:cTn id="17"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3555">
                                            <p:txEl>
                                              <p:pRg st="0" end="0"/>
                                            </p:txEl>
                                          </p:spTgt>
                                        </p:tgtEl>
                                        <p:attrNameLst>
                                          <p:attrName>style.visibility</p:attrName>
                                        </p:attrNameLst>
                                      </p:cBhvr>
                                      <p:to>
                                        <p:strVal val="visible"/>
                                      </p:to>
                                    </p:set>
                                    <p:anim calcmode="lin" valueType="num">
                                      <p:cBhvr additive="base">
                                        <p:cTn id="22"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23554" grpId="0" autoUpdateAnimBg="0"/>
      <p:bldP spid="2355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Wicked as endangered plant</a:t>
            </a:r>
          </a:p>
        </p:txBody>
      </p:sp>
      <p:sp>
        <p:nvSpPr>
          <p:cNvPr id="48131" name="Text Box 3"/>
          <p:cNvSpPr txBox="1">
            <a:spLocks noChangeArrowheads="1"/>
          </p:cNvSpPr>
          <p:nvPr/>
        </p:nvSpPr>
        <p:spPr bwMode="auto">
          <a:xfrm>
            <a:off x="990600" y="25146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Not so the wicked!  They are like chaff that the wind blows away. – Psalm 1:4</a:t>
            </a:r>
          </a:p>
        </p:txBody>
      </p:sp>
      <p:sp>
        <p:nvSpPr>
          <p:cNvPr id="48132" name="Text Box 4"/>
          <p:cNvSpPr txBox="1">
            <a:spLocks noChangeArrowheads="1"/>
          </p:cNvSpPr>
          <p:nvPr/>
        </p:nvSpPr>
        <p:spPr bwMode="auto">
          <a:xfrm>
            <a:off x="1143000" y="3810000"/>
            <a:ext cx="685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axe is already at the root of the trees, and every tree that does not produce good fruit will be cut down and thrown into the fire. – Matthew 3:10</a:t>
            </a:r>
          </a:p>
        </p:txBody>
      </p:sp>
    </p:spTree>
    <p:custDataLst>
      <p:tags r:id="rId1"/>
    </p:custDataLst>
  </p:cSld>
  <p:clrMapOvr>
    <a:masterClrMapping/>
  </p:clrMapOvr>
  <p:transition advTm="724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heckerboard(across)">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checkerboard(across)">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God</a:t>
            </a:r>
            <a:r>
              <a:rPr lang="en-US" altLang="en-US">
                <a:cs typeface="Tahoma" pitchFamily="34" charset="0"/>
              </a:rPr>
              <a:t>'</a:t>
            </a:r>
            <a:r>
              <a:rPr lang="en-US" altLang="en-US"/>
              <a:t>s grace as ingrafting</a:t>
            </a:r>
          </a:p>
        </p:txBody>
      </p:sp>
      <p:sp>
        <p:nvSpPr>
          <p:cNvPr id="49155" name="Text Box 3"/>
          <p:cNvSpPr txBox="1">
            <a:spLocks noChangeArrowheads="1"/>
          </p:cNvSpPr>
          <p:nvPr/>
        </p:nvSpPr>
        <p:spPr bwMode="auto">
          <a:xfrm>
            <a:off x="1143000" y="2590800"/>
            <a:ext cx="6705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If some of the branches have been broken off, and you, though a wild olive shoot, have been grafted in among the others and now share in the nourishing sap from the olive root… – Romans 11:17</a:t>
            </a:r>
          </a:p>
        </p:txBody>
      </p:sp>
      <p:sp>
        <p:nvSpPr>
          <p:cNvPr id="49156" name="Text Box 4"/>
          <p:cNvSpPr txBox="1">
            <a:spLocks noChangeArrowheads="1"/>
          </p:cNvSpPr>
          <p:nvPr/>
        </p:nvSpPr>
        <p:spPr bwMode="auto">
          <a:xfrm>
            <a:off x="1219200" y="4876800"/>
            <a:ext cx="6629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 if they do not persist in unbelief, they will be grafted in, for God is able to graft them in again. – Romans 11:23</a:t>
            </a:r>
          </a:p>
        </p:txBody>
      </p:sp>
    </p:spTree>
    <p:custDataLst>
      <p:tags r:id="rId1"/>
    </p:custDataLst>
  </p:cSld>
  <p:clrMapOvr>
    <a:masterClrMapping/>
  </p:clrMapOvr>
  <p:transition advTm="800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checkerboard(across)">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checkerboard(across)">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God as Shepherd</a:t>
            </a:r>
          </a:p>
        </p:txBody>
      </p:sp>
      <p:sp>
        <p:nvSpPr>
          <p:cNvPr id="30723" name="Rectangle 3"/>
          <p:cNvSpPr>
            <a:spLocks noGrp="1" noChangeArrowheads="1"/>
          </p:cNvSpPr>
          <p:nvPr>
            <p:ph type="body" sz="half" idx="1"/>
          </p:nvPr>
        </p:nvSpPr>
        <p:spPr/>
        <p:txBody>
          <a:bodyPr/>
          <a:lstStyle/>
          <a:p>
            <a:pPr>
              <a:lnSpc>
                <a:spcPct val="90000"/>
              </a:lnSpc>
            </a:pPr>
            <a:r>
              <a:rPr lang="en-US" altLang="en-US" sz="2800"/>
              <a:t>The shepherd seeks &amp; finds his sheep.</a:t>
            </a:r>
          </a:p>
          <a:p>
            <a:pPr>
              <a:lnSpc>
                <a:spcPct val="90000"/>
              </a:lnSpc>
            </a:pPr>
            <a:r>
              <a:rPr lang="en-US" altLang="en-US" sz="2800"/>
              <a:t>The shepherd leads his flock.</a:t>
            </a:r>
          </a:p>
          <a:p>
            <a:pPr>
              <a:lnSpc>
                <a:spcPct val="90000"/>
              </a:lnSpc>
            </a:pPr>
            <a:r>
              <a:rPr lang="en-US" altLang="en-US" sz="2800"/>
              <a:t>He feeds them.</a:t>
            </a:r>
          </a:p>
          <a:p>
            <a:pPr>
              <a:lnSpc>
                <a:spcPct val="90000"/>
              </a:lnSpc>
            </a:pPr>
            <a:r>
              <a:rPr lang="en-US" altLang="en-US" sz="2800"/>
              <a:t>He protects them from predators.</a:t>
            </a:r>
          </a:p>
          <a:p>
            <a:pPr>
              <a:lnSpc>
                <a:spcPct val="90000"/>
              </a:lnSpc>
            </a:pPr>
            <a:r>
              <a:rPr lang="en-US" altLang="en-US" sz="2800"/>
              <a:t>He will even die for his sheep.</a:t>
            </a:r>
          </a:p>
        </p:txBody>
      </p:sp>
      <p:pic>
        <p:nvPicPr>
          <p:cNvPr id="30726" name="Picture 6" descr="AN02335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886075"/>
            <a:ext cx="3810000" cy="237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8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 calcmode="lin" valueType="num">
                                      <p:cBhvr additive="base">
                                        <p:cTn id="12"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723">
                                            <p:txEl>
                                              <p:pRg st="1" end="1"/>
                                            </p:txEl>
                                          </p:spTgt>
                                        </p:tgtEl>
                                        <p:attrNameLst>
                                          <p:attrName>style.visibility</p:attrName>
                                        </p:attrNameLst>
                                      </p:cBhvr>
                                      <p:to>
                                        <p:strVal val="visible"/>
                                      </p:to>
                                    </p:set>
                                    <p:anim calcmode="lin" valueType="num">
                                      <p:cBhvr additive="base">
                                        <p:cTn id="18"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 calcmode="lin" valueType="num">
                                      <p:cBhvr additive="base">
                                        <p:cTn id="24"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0723">
                                            <p:txEl>
                                              <p:pRg st="3" end="3"/>
                                            </p:txEl>
                                          </p:spTgt>
                                        </p:tgtEl>
                                        <p:attrNameLst>
                                          <p:attrName>style.visibility</p:attrName>
                                        </p:attrNameLst>
                                      </p:cBhvr>
                                      <p:to>
                                        <p:strVal val="visible"/>
                                      </p:to>
                                    </p:set>
                                    <p:anim calcmode="lin" valueType="num">
                                      <p:cBhvr additive="base">
                                        <p:cTn id="30"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0723">
                                            <p:txEl>
                                              <p:pRg st="4" end="4"/>
                                            </p:txEl>
                                          </p:spTgt>
                                        </p:tgtEl>
                                        <p:attrNameLst>
                                          <p:attrName>style.visibility</p:attrName>
                                        </p:attrNameLst>
                                      </p:cBhvr>
                                      <p:to>
                                        <p:strVal val="visible"/>
                                      </p:to>
                                    </p:set>
                                    <p:anim calcmode="lin" valueType="num">
                                      <p:cBhvr additive="base">
                                        <p:cTn id="36"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God finds his sheep</a:t>
            </a:r>
          </a:p>
        </p:txBody>
      </p:sp>
      <p:sp>
        <p:nvSpPr>
          <p:cNvPr id="50179" name="Text Box 3"/>
          <p:cNvSpPr txBox="1">
            <a:spLocks noChangeArrowheads="1"/>
          </p:cNvSpPr>
          <p:nvPr/>
        </p:nvSpPr>
        <p:spPr bwMode="auto">
          <a:xfrm>
            <a:off x="1219200" y="2514600"/>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 all, like sheep, have gone astray, each of us has turned to his own way… – Isaiah 53:6</a:t>
            </a:r>
          </a:p>
        </p:txBody>
      </p:sp>
      <p:sp>
        <p:nvSpPr>
          <p:cNvPr id="50180" name="Text Box 4"/>
          <p:cNvSpPr txBox="1">
            <a:spLocks noChangeArrowheads="1"/>
          </p:cNvSpPr>
          <p:nvPr/>
        </p:nvSpPr>
        <p:spPr bwMode="auto">
          <a:xfrm>
            <a:off x="1295400" y="3962400"/>
            <a:ext cx="6248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Suppose one of you has a 100 sheep and loses one of them.  Does he not leave the 99 in the open country and go after the lost sheep until he finds it? – Luke 15:4</a:t>
            </a:r>
          </a:p>
        </p:txBody>
      </p:sp>
    </p:spTree>
    <p:custDataLst>
      <p:tags r:id="rId1"/>
    </p:custDataLst>
  </p:cSld>
  <p:clrMapOvr>
    <a:masterClrMapping/>
  </p:clrMapOvr>
  <p:transition advTm="224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checkerboard(across)">
                                      <p:cBhvr>
                                        <p:cTn id="7" dur="5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checkerboard(across)">
                                      <p:cBhvr>
                                        <p:cTn id="12"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God leads his flock</a:t>
            </a:r>
          </a:p>
        </p:txBody>
      </p:sp>
      <p:sp>
        <p:nvSpPr>
          <p:cNvPr id="51203" name="Text Box 3"/>
          <p:cNvSpPr txBox="1">
            <a:spLocks noChangeArrowheads="1"/>
          </p:cNvSpPr>
          <p:nvPr/>
        </p:nvSpPr>
        <p:spPr bwMode="auto">
          <a:xfrm>
            <a:off x="1066800" y="2362200"/>
            <a:ext cx="701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Lord is my shepherd, I shall not be in want.  He makes me lie down in green pastures, he leads me beside quiet waters, he restores my soul.  He guides me in paths of of righteousness for his name’s sake. – Psalm 23:1-3</a:t>
            </a:r>
          </a:p>
        </p:txBody>
      </p:sp>
      <p:sp>
        <p:nvSpPr>
          <p:cNvPr id="51205" name="Text Box 5"/>
          <p:cNvSpPr txBox="1">
            <a:spLocks noChangeArrowheads="1"/>
          </p:cNvSpPr>
          <p:nvPr/>
        </p:nvSpPr>
        <p:spPr bwMode="auto">
          <a:xfrm>
            <a:off x="1143000" y="4800600"/>
            <a:ext cx="693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man who enters by the gate is the shepherd of the sheep…  He calls his own sheep by name and leads them out. – John 10:2-3</a:t>
            </a:r>
          </a:p>
        </p:txBody>
      </p:sp>
    </p:spTree>
    <p:custDataLst>
      <p:tags r:id="rId1"/>
    </p:custDataLst>
  </p:cSld>
  <p:clrMapOvr>
    <a:masterClrMapping/>
  </p:clrMapOvr>
  <p:transition advTm="316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checkerboard(across)">
                                      <p:cBhvr>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en-US" altLang="en-US"/>
              <a:t>God feeds his sheep</a:t>
            </a:r>
          </a:p>
        </p:txBody>
      </p:sp>
      <p:sp>
        <p:nvSpPr>
          <p:cNvPr id="52227" name="Text Box 1027"/>
          <p:cNvSpPr txBox="1">
            <a:spLocks noChangeArrowheads="1"/>
          </p:cNvSpPr>
          <p:nvPr/>
        </p:nvSpPr>
        <p:spPr bwMode="auto">
          <a:xfrm>
            <a:off x="1066800" y="2743200"/>
            <a:ext cx="6858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As a shepherd looks after his scattered flock when he is with them, so I will look after my sheep…  I will tend them in good pasture, and the mountain heights of Israel will be their grazing land.  There they will lie down in good grazing land, and there they will feed in a rich pasture on the mountains of Israel. – Ezekiel 34:12,14</a:t>
            </a:r>
          </a:p>
        </p:txBody>
      </p:sp>
    </p:spTree>
    <p:custDataLst>
      <p:tags r:id="rId1"/>
    </p:custDataLst>
  </p:cSld>
  <p:clrMapOvr>
    <a:masterClrMapping/>
  </p:clrMapOvr>
  <p:transition advTm="229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checkerboard(across)">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God protects his sheep</a:t>
            </a:r>
          </a:p>
        </p:txBody>
      </p:sp>
      <p:sp>
        <p:nvSpPr>
          <p:cNvPr id="53251" name="Text Box 3"/>
          <p:cNvSpPr txBox="1">
            <a:spLocks noChangeArrowheads="1"/>
          </p:cNvSpPr>
          <p:nvPr/>
        </p:nvSpPr>
        <p:spPr bwMode="auto">
          <a:xfrm>
            <a:off x="1066800" y="2286000"/>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Even though I walk through the valley of the shadow of death, I will fear no evil, for you are with me; your rod and your staff, they comfort me. – Psalm 23:4</a:t>
            </a:r>
          </a:p>
        </p:txBody>
      </p:sp>
      <p:sp>
        <p:nvSpPr>
          <p:cNvPr id="53253" name="Text Box 5"/>
          <p:cNvSpPr txBox="1">
            <a:spLocks noChangeArrowheads="1"/>
          </p:cNvSpPr>
          <p:nvPr/>
        </p:nvSpPr>
        <p:spPr bwMode="auto">
          <a:xfrm>
            <a:off x="1066800" y="4267200"/>
            <a:ext cx="655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As a shepherd looks after his scattered flock when he is with them, so I will look after my sheep.  I will rescue them from all the places where they were scattered… – Ezekiel 34:12</a:t>
            </a:r>
          </a:p>
        </p:txBody>
      </p:sp>
    </p:spTree>
    <p:custDataLst>
      <p:tags r:id="rId1"/>
    </p:custDataLst>
  </p:cSld>
  <p:clrMapOvr>
    <a:masterClrMapping/>
  </p:clrMapOvr>
  <p:transition advTm="23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heckerboard(across)">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checkerboard(across)">
                                      <p:cBhvr>
                                        <p:cTn id="12"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532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God will die for his sheep</a:t>
            </a:r>
          </a:p>
        </p:txBody>
      </p:sp>
      <p:sp>
        <p:nvSpPr>
          <p:cNvPr id="54275" name="Text Box 3"/>
          <p:cNvSpPr txBox="1">
            <a:spLocks noChangeArrowheads="1"/>
          </p:cNvSpPr>
          <p:nvPr/>
        </p:nvSpPr>
        <p:spPr bwMode="auto">
          <a:xfrm>
            <a:off x="914400" y="2590800"/>
            <a:ext cx="701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Awake, O sword, against my shepherd, against the man who is close to me! declares the Lord Almighty.  Strike the shepherd and the sheep will be scattered. – Zechariah 13:7</a:t>
            </a:r>
          </a:p>
        </p:txBody>
      </p:sp>
      <p:sp>
        <p:nvSpPr>
          <p:cNvPr id="54276" name="Text Box 4"/>
          <p:cNvSpPr txBox="1">
            <a:spLocks noChangeArrowheads="1"/>
          </p:cNvSpPr>
          <p:nvPr/>
        </p:nvSpPr>
        <p:spPr bwMode="auto">
          <a:xfrm>
            <a:off x="914400" y="46482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 am the good shepherd.  The good shepherd lays down his life for the sheep. – John 10:11</a:t>
            </a:r>
          </a:p>
        </p:txBody>
      </p:sp>
    </p:spTree>
    <p:custDataLst>
      <p:tags r:id="rId1"/>
    </p:custDataLst>
  </p:cSld>
  <p:clrMapOvr>
    <a:masterClrMapping/>
  </p:clrMapOvr>
  <p:transition advTm="506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checkerboard(across)">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checkerboard(across)">
                                      <p:cBhvr>
                                        <p:cTn id="12"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God as King</a:t>
            </a:r>
          </a:p>
        </p:txBody>
      </p:sp>
      <p:sp>
        <p:nvSpPr>
          <p:cNvPr id="31747" name="Rectangle 3"/>
          <p:cNvSpPr>
            <a:spLocks noGrp="1" noChangeArrowheads="1"/>
          </p:cNvSpPr>
          <p:nvPr>
            <p:ph type="body" sz="half" idx="1"/>
          </p:nvPr>
        </p:nvSpPr>
        <p:spPr>
          <a:xfrm>
            <a:off x="1182688" y="2362200"/>
            <a:ext cx="3810000" cy="3770313"/>
          </a:xfrm>
        </p:spPr>
        <p:txBody>
          <a:bodyPr/>
          <a:lstStyle/>
          <a:p>
            <a:r>
              <a:rPr lang="en-US" altLang="en-US" sz="2800"/>
              <a:t>A king has prestige.</a:t>
            </a:r>
          </a:p>
          <a:p>
            <a:r>
              <a:rPr lang="en-US" altLang="en-US" sz="2800"/>
              <a:t>A king rules.</a:t>
            </a:r>
          </a:p>
          <a:p>
            <a:r>
              <a:rPr lang="en-US" altLang="en-US" sz="2800"/>
              <a:t>A king protects his subjects.</a:t>
            </a:r>
          </a:p>
          <a:p>
            <a:r>
              <a:rPr lang="en-US" altLang="en-US" sz="2800"/>
              <a:t>An insult against the king is rebellion.</a:t>
            </a:r>
          </a:p>
        </p:txBody>
      </p:sp>
      <p:pic>
        <p:nvPicPr>
          <p:cNvPr id="31750" name="Picture 6" descr="BD10886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267450" y="2017713"/>
            <a:ext cx="15636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4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checkerboard(across)">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additive="base">
                                        <p:cTn id="18"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additive="base">
                                        <p:cTn id="24"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additive="base">
                                        <p:cTn id="30"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A king has prestige</a:t>
            </a:r>
          </a:p>
        </p:txBody>
      </p:sp>
      <p:sp>
        <p:nvSpPr>
          <p:cNvPr id="55299" name="Text Box 3"/>
          <p:cNvSpPr txBox="1">
            <a:spLocks noChangeArrowheads="1"/>
          </p:cNvSpPr>
          <p:nvPr/>
        </p:nvSpPr>
        <p:spPr bwMode="auto">
          <a:xfrm>
            <a:off x="1295400" y="2819400"/>
            <a:ext cx="6400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I am a great king, says the Lord Almighty, and my name is to be feared among the nations. – Malachi 1:14</a:t>
            </a:r>
          </a:p>
        </p:txBody>
      </p:sp>
    </p:spTree>
    <p:custDataLst>
      <p:tags r:id="rId1"/>
    </p:custDataLst>
  </p:cSld>
  <p:clrMapOvr>
    <a:masterClrMapping/>
  </p:clrMapOvr>
  <p:transition advTm="258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checkerboard(across)">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What does God look like?</a:t>
            </a:r>
          </a:p>
        </p:txBody>
      </p:sp>
      <p:sp>
        <p:nvSpPr>
          <p:cNvPr id="26627" name="Rectangle 3"/>
          <p:cNvSpPr>
            <a:spLocks noGrp="1" noChangeArrowheads="1"/>
          </p:cNvSpPr>
          <p:nvPr>
            <p:ph type="body" idx="1"/>
          </p:nvPr>
        </p:nvSpPr>
        <p:spPr/>
        <p:txBody>
          <a:bodyPr/>
          <a:lstStyle/>
          <a:p>
            <a:pPr>
              <a:lnSpc>
                <a:spcPct val="90000"/>
              </a:lnSpc>
            </a:pPr>
            <a:r>
              <a:rPr lang="en-US" altLang="en-US"/>
              <a:t>Humans were created in God</a:t>
            </a:r>
            <a:r>
              <a:rPr lang="en-US" altLang="en-US">
                <a:cs typeface="Tahoma" pitchFamily="34" charset="0"/>
              </a:rPr>
              <a:t>'</a:t>
            </a:r>
            <a:r>
              <a:rPr lang="en-US" altLang="en-US"/>
              <a:t>s image.</a:t>
            </a:r>
          </a:p>
          <a:p>
            <a:pPr>
              <a:lnSpc>
                <a:spcPct val="90000"/>
              </a:lnSpc>
            </a:pPr>
            <a:r>
              <a:rPr lang="en-US" altLang="en-US"/>
              <a:t>This image was distorted, but not destroyed, by our rebellion.</a:t>
            </a:r>
          </a:p>
          <a:p>
            <a:pPr>
              <a:lnSpc>
                <a:spcPct val="90000"/>
              </a:lnSpc>
            </a:pPr>
            <a:r>
              <a:rPr lang="en-US" altLang="en-US"/>
              <a:t>As a result, we tend to make for ourselves gods in our (distorted) image.</a:t>
            </a:r>
          </a:p>
          <a:p>
            <a:pPr>
              <a:lnSpc>
                <a:spcPct val="90000"/>
              </a:lnSpc>
            </a:pPr>
            <a:r>
              <a:rPr lang="en-US" altLang="en-US"/>
              <a:t>God wants us to know what He is really like, so He has provided us images of Himself in the Bible.</a:t>
            </a:r>
          </a:p>
        </p:txBody>
      </p:sp>
    </p:spTree>
    <p:custDataLst>
      <p:tags r:id="rId1"/>
    </p:custDataLst>
  </p:cSld>
  <p:clrMapOvr>
    <a:masterClrMapping/>
  </p:clrMapOvr>
  <p:transition advTm="259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A king rules</a:t>
            </a:r>
          </a:p>
        </p:txBody>
      </p:sp>
      <p:sp>
        <p:nvSpPr>
          <p:cNvPr id="56323" name="Text Box 3"/>
          <p:cNvSpPr txBox="1">
            <a:spLocks noChangeArrowheads="1"/>
          </p:cNvSpPr>
          <p:nvPr/>
        </p:nvSpPr>
        <p:spPr bwMode="auto">
          <a:xfrm>
            <a:off x="990600" y="25146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Lord sits enthroned over the flood; the Lord is enthroned as king forever. – Psalm 29:10</a:t>
            </a:r>
          </a:p>
        </p:txBody>
      </p:sp>
      <p:sp>
        <p:nvSpPr>
          <p:cNvPr id="56324" name="Text Box 4"/>
          <p:cNvSpPr txBox="1">
            <a:spLocks noChangeArrowheads="1"/>
          </p:cNvSpPr>
          <p:nvPr/>
        </p:nvSpPr>
        <p:spPr bwMode="auto">
          <a:xfrm>
            <a:off x="1066800" y="3962400"/>
            <a:ext cx="678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God reigns over the nations; God is seated on his holy throne…  the kings of the earth belong to God; he is greatly exalted. – Psalm 47:8-9</a:t>
            </a:r>
          </a:p>
        </p:txBody>
      </p:sp>
    </p:spTree>
    <p:custDataLst>
      <p:tags r:id="rId1"/>
    </p:custDataLst>
  </p:cSld>
  <p:clrMapOvr>
    <a:masterClrMapping/>
  </p:clrMapOvr>
  <p:transition advTm="214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heckerboard(across)">
                                      <p:cBhvr>
                                        <p:cTn id="7" dur="500"/>
                                        <p:tgtEl>
                                          <p:spTgt spid="56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checkerboard(across)">
                                      <p:cBhvr>
                                        <p:cTn id="1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P spid="5632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A king protects his subjects</a:t>
            </a:r>
          </a:p>
        </p:txBody>
      </p:sp>
      <p:sp>
        <p:nvSpPr>
          <p:cNvPr id="57347" name="Text Box 3"/>
          <p:cNvSpPr txBox="1">
            <a:spLocks noChangeArrowheads="1"/>
          </p:cNvSpPr>
          <p:nvPr/>
        </p:nvSpPr>
        <p:spPr bwMode="auto">
          <a:xfrm>
            <a:off x="914400" y="2362200"/>
            <a:ext cx="708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Lord is king forever and ever…  You hear, O Lord, the desire of the afflicted… defending the fatherless and the oppressed, in order that man, who is of the earth, may terrify no more. – Psalm 10:16-18</a:t>
            </a:r>
          </a:p>
        </p:txBody>
      </p:sp>
      <p:sp>
        <p:nvSpPr>
          <p:cNvPr id="57348" name="Text Box 4"/>
          <p:cNvSpPr txBox="1">
            <a:spLocks noChangeArrowheads="1"/>
          </p:cNvSpPr>
          <p:nvPr/>
        </p:nvSpPr>
        <p:spPr bwMode="auto">
          <a:xfrm>
            <a:off x="990600" y="4495800"/>
            <a:ext cx="708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 the Lord is our judge, the Lord is our lawgiver, the Lord is our king; it is he who will save us. – Isaiah 33:22</a:t>
            </a:r>
          </a:p>
        </p:txBody>
      </p:sp>
    </p:spTree>
    <p:custDataLst>
      <p:tags r:id="rId1"/>
    </p:custDataLst>
  </p:cSld>
  <p:clrMapOvr>
    <a:masterClrMapping/>
  </p:clrMapOvr>
  <p:transition advTm="28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checkerboard(across)">
                                      <p:cBhvr>
                                        <p:cTn id="12"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To insult a king…</a:t>
            </a:r>
          </a:p>
        </p:txBody>
      </p:sp>
      <p:sp>
        <p:nvSpPr>
          <p:cNvPr id="58371" name="Text Box 3"/>
          <p:cNvSpPr txBox="1">
            <a:spLocks noChangeArrowheads="1"/>
          </p:cNvSpPr>
          <p:nvPr/>
        </p:nvSpPr>
        <p:spPr bwMode="auto">
          <a:xfrm>
            <a:off x="762000" y="1981200"/>
            <a:ext cx="7162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But his subjects hated him and sent a delegation after him to say, </a:t>
            </a:r>
            <a:r>
              <a:rPr lang="en-US" altLang="en-US">
                <a:cs typeface="Tahoma" pitchFamily="34" charset="0"/>
              </a:rPr>
              <a:t>'</a:t>
            </a:r>
            <a:r>
              <a:rPr lang="en-US" altLang="en-US"/>
              <a:t>We don</a:t>
            </a:r>
            <a:r>
              <a:rPr lang="en-US" altLang="en-US">
                <a:cs typeface="Tahoma" pitchFamily="34" charset="0"/>
              </a:rPr>
              <a:t>'</a:t>
            </a:r>
            <a:r>
              <a:rPr lang="en-US" altLang="en-US"/>
              <a:t>t want this man to be our king.</a:t>
            </a:r>
            <a:r>
              <a:rPr lang="en-US" altLang="en-US">
                <a:cs typeface="Tahoma" pitchFamily="34" charset="0"/>
              </a:rPr>
              <a:t>'</a:t>
            </a:r>
            <a:r>
              <a:rPr lang="en-US" altLang="en-US"/>
              <a:t>  But he was made king, however, and returned home…  [He said] </a:t>
            </a:r>
            <a:r>
              <a:rPr lang="en-US" altLang="en-US">
                <a:cs typeface="Tahoma" pitchFamily="34" charset="0"/>
              </a:rPr>
              <a:t>'</a:t>
            </a:r>
            <a:r>
              <a:rPr lang="en-US" altLang="en-US"/>
              <a:t>But those enemies of mine who did not want me to be king over them</a:t>
            </a:r>
            <a:r>
              <a:rPr lang="en-US" altLang="en-US">
                <a:cs typeface="Tahoma" pitchFamily="34" charset="0"/>
              </a:rPr>
              <a:t>—bring them here and kill them in front of me.' – Luke 19:12-27</a:t>
            </a:r>
            <a:endParaRPr lang="en-US" altLang="en-US"/>
          </a:p>
        </p:txBody>
      </p:sp>
      <p:sp>
        <p:nvSpPr>
          <p:cNvPr id="58372" name="Text Box 4"/>
          <p:cNvSpPr txBox="1">
            <a:spLocks noChangeArrowheads="1"/>
          </p:cNvSpPr>
          <p:nvPr/>
        </p:nvSpPr>
        <p:spPr bwMode="auto">
          <a:xfrm>
            <a:off x="762000" y="4724400"/>
            <a:ext cx="739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rest seized his servants, mistreated them and killed them.  The king was enraged.  He sent his army and destroyed those murderers and burned their city. – Matthew 22:6-7</a:t>
            </a:r>
          </a:p>
        </p:txBody>
      </p:sp>
    </p:spTree>
    <p:custDataLst>
      <p:tags r:id="rId1"/>
    </p:custDataLst>
  </p:cSld>
  <p:clrMapOvr>
    <a:masterClrMapping/>
  </p:clrMapOvr>
  <p:transition advTm="67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checkerboard(across)">
                                      <p:cBhvr>
                                        <p:cTn id="7" dur="5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checkerboard(across)">
                                      <p:cBhvr>
                                        <p:cTn id="12"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God as Master</a:t>
            </a:r>
          </a:p>
        </p:txBody>
      </p:sp>
      <p:sp>
        <p:nvSpPr>
          <p:cNvPr id="32771" name="Rectangle 3"/>
          <p:cNvSpPr>
            <a:spLocks noGrp="1" noChangeArrowheads="1"/>
          </p:cNvSpPr>
          <p:nvPr>
            <p:ph type="body" sz="half" idx="1"/>
          </p:nvPr>
        </p:nvSpPr>
        <p:spPr/>
        <p:txBody>
          <a:bodyPr/>
          <a:lstStyle/>
          <a:p>
            <a:pPr>
              <a:lnSpc>
                <a:spcPct val="90000"/>
              </a:lnSpc>
            </a:pPr>
            <a:r>
              <a:rPr lang="en-US" altLang="en-US" sz="2400"/>
              <a:t>Picture is so common in the Bible as to be a dead metaphor.</a:t>
            </a:r>
          </a:p>
          <a:p>
            <a:pPr>
              <a:lnSpc>
                <a:spcPct val="90000"/>
              </a:lnSpc>
            </a:pPr>
            <a:r>
              <a:rPr lang="en-US" altLang="en-US" sz="2400"/>
              <a:t>It is definitely out of favor in our society.</a:t>
            </a:r>
          </a:p>
          <a:p>
            <a:pPr>
              <a:lnSpc>
                <a:spcPct val="90000"/>
              </a:lnSpc>
            </a:pPr>
            <a:r>
              <a:rPr lang="en-US" altLang="en-US" sz="2400"/>
              <a:t>A master deserves honor &amp; respect.</a:t>
            </a:r>
          </a:p>
          <a:p>
            <a:pPr>
              <a:lnSpc>
                <a:spcPct val="90000"/>
              </a:lnSpc>
            </a:pPr>
            <a:r>
              <a:rPr lang="en-US" altLang="en-US" sz="2400"/>
              <a:t>God</a:t>
            </a:r>
            <a:r>
              <a:rPr lang="en-US" altLang="en-US" sz="2400">
                <a:cs typeface="Tahoma" pitchFamily="34" charset="0"/>
              </a:rPr>
              <a:t>'</a:t>
            </a:r>
            <a:r>
              <a:rPr lang="en-US" altLang="en-US" sz="2400"/>
              <a:t>s relation to humans is pictured in the master-slave relationship.</a:t>
            </a:r>
          </a:p>
        </p:txBody>
      </p:sp>
      <p:pic>
        <p:nvPicPr>
          <p:cNvPr id="32774" name="Picture 6" descr="BD07033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646738" y="2017713"/>
            <a:ext cx="28067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53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checkerboard(across)">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 calcmode="lin" valueType="num">
                                      <p:cBhvr additive="base">
                                        <p:cTn id="18"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1">
                                            <p:txEl>
                                              <p:pRg st="2" end="2"/>
                                            </p:txEl>
                                          </p:spTgt>
                                        </p:tgtEl>
                                        <p:attrNameLst>
                                          <p:attrName>style.visibility</p:attrName>
                                        </p:attrNameLst>
                                      </p:cBhvr>
                                      <p:to>
                                        <p:strVal val="visible"/>
                                      </p:to>
                                    </p:set>
                                    <p:anim calcmode="lin" valueType="num">
                                      <p:cBhvr additive="base">
                                        <p:cTn id="24"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2771">
                                            <p:txEl>
                                              <p:pRg st="3" end="3"/>
                                            </p:txEl>
                                          </p:spTgt>
                                        </p:tgtEl>
                                        <p:attrNameLst>
                                          <p:attrName>style.visibility</p:attrName>
                                        </p:attrNameLst>
                                      </p:cBhvr>
                                      <p:to>
                                        <p:strVal val="visible"/>
                                      </p:to>
                                    </p:set>
                                    <p:anim calcmode="lin" valueType="num">
                                      <p:cBhvr additive="base">
                                        <p:cTn id="30"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A master deserves respect</a:t>
            </a:r>
          </a:p>
        </p:txBody>
      </p:sp>
      <p:sp>
        <p:nvSpPr>
          <p:cNvPr id="59395" name="Text Box 3"/>
          <p:cNvSpPr txBox="1">
            <a:spLocks noChangeArrowheads="1"/>
          </p:cNvSpPr>
          <p:nvPr/>
        </p:nvSpPr>
        <p:spPr bwMode="auto">
          <a:xfrm>
            <a:off x="1066800" y="2667000"/>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 son honors his father, and a servant his master.  If I am a father, where is the honor due me?  If I am a master, where is the respect due me? – Malachi 1:6</a:t>
            </a:r>
          </a:p>
        </p:txBody>
      </p:sp>
    </p:spTree>
    <p:custDataLst>
      <p:tags r:id="rId1"/>
    </p:custDataLst>
  </p:cSld>
  <p:clrMapOvr>
    <a:masterClrMapping/>
  </p:clrMapOvr>
  <p:transition advTm="104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Master-slave relation</a:t>
            </a:r>
          </a:p>
        </p:txBody>
      </p:sp>
      <p:sp>
        <p:nvSpPr>
          <p:cNvPr id="60419" name="Text Box 3"/>
          <p:cNvSpPr txBox="1">
            <a:spLocks noChangeArrowheads="1"/>
          </p:cNvSpPr>
          <p:nvPr/>
        </p:nvSpPr>
        <p:spPr bwMode="auto">
          <a:xfrm>
            <a:off x="990600" y="2590800"/>
            <a:ext cx="7239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Slaves, obey your earthly masters with respect and fear, and with sincerity of heart, just as you would obey Christ… And masters, treat your slaves in the same way.  Do not threaten them, since you know that he who is both their Master and yours is in heaven, and there is no favoritism with him. – Ephesians 6:5-9</a:t>
            </a:r>
          </a:p>
        </p:txBody>
      </p:sp>
    </p:spTree>
    <p:custDataLst>
      <p:tags r:id="rId1"/>
    </p:custDataLst>
  </p:cSld>
  <p:clrMapOvr>
    <a:masterClrMapping/>
  </p:clrMapOvr>
  <p:transition advTm="416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checkerboard(across)">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God as Father</a:t>
            </a:r>
          </a:p>
        </p:txBody>
      </p:sp>
      <p:sp>
        <p:nvSpPr>
          <p:cNvPr id="33795" name="Rectangle 3"/>
          <p:cNvSpPr>
            <a:spLocks noGrp="1" noChangeArrowheads="1"/>
          </p:cNvSpPr>
          <p:nvPr>
            <p:ph type="body" sz="half" idx="1"/>
          </p:nvPr>
        </p:nvSpPr>
        <p:spPr/>
        <p:txBody>
          <a:bodyPr/>
          <a:lstStyle/>
          <a:p>
            <a:pPr>
              <a:lnSpc>
                <a:spcPct val="90000"/>
              </a:lnSpc>
            </a:pPr>
            <a:r>
              <a:rPr lang="en-US" altLang="en-US" sz="2400"/>
              <a:t>Sometimes as mother</a:t>
            </a:r>
          </a:p>
          <a:p>
            <a:pPr>
              <a:lnSpc>
                <a:spcPct val="90000"/>
              </a:lnSpc>
            </a:pPr>
            <a:r>
              <a:rPr lang="en-US" altLang="en-US" sz="2400"/>
              <a:t>A father has natural children.</a:t>
            </a:r>
          </a:p>
          <a:p>
            <a:pPr>
              <a:lnSpc>
                <a:spcPct val="90000"/>
              </a:lnSpc>
            </a:pPr>
            <a:r>
              <a:rPr lang="en-US" altLang="en-US" sz="2400"/>
              <a:t>A father may adopt children.</a:t>
            </a:r>
          </a:p>
          <a:p>
            <a:pPr>
              <a:lnSpc>
                <a:spcPct val="90000"/>
              </a:lnSpc>
            </a:pPr>
            <a:r>
              <a:rPr lang="en-US" altLang="en-US" sz="2400"/>
              <a:t>Children have a family resemblance.</a:t>
            </a:r>
          </a:p>
          <a:p>
            <a:pPr>
              <a:lnSpc>
                <a:spcPct val="90000"/>
              </a:lnSpc>
            </a:pPr>
            <a:r>
              <a:rPr lang="en-US" altLang="en-US" sz="2400"/>
              <a:t>God provides as a good father does.</a:t>
            </a:r>
          </a:p>
          <a:p>
            <a:pPr>
              <a:lnSpc>
                <a:spcPct val="90000"/>
              </a:lnSpc>
            </a:pPr>
            <a:r>
              <a:rPr lang="en-US" altLang="en-US" sz="2400"/>
              <a:t>He disciplines.</a:t>
            </a:r>
          </a:p>
          <a:p>
            <a:pPr>
              <a:lnSpc>
                <a:spcPct val="90000"/>
              </a:lnSpc>
            </a:pPr>
            <a:r>
              <a:rPr lang="en-US" altLang="en-US" sz="2400"/>
              <a:t>He loves and forgives.</a:t>
            </a:r>
          </a:p>
        </p:txBody>
      </p:sp>
      <p:pic>
        <p:nvPicPr>
          <p:cNvPr id="33798" name="Picture 6" descr="PE02632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252663"/>
            <a:ext cx="3810000" cy="3644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1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heckerboard(across)">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 calcmode="lin" valueType="num">
                                      <p:cBhvr additive="base">
                                        <p:cTn id="18"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3795">
                                            <p:txEl>
                                              <p:pRg st="2" end="2"/>
                                            </p:txEl>
                                          </p:spTgt>
                                        </p:tgtEl>
                                        <p:attrNameLst>
                                          <p:attrName>style.visibility</p:attrName>
                                        </p:attrNameLst>
                                      </p:cBhvr>
                                      <p:to>
                                        <p:strVal val="visible"/>
                                      </p:to>
                                    </p:set>
                                    <p:anim calcmode="lin" valueType="num">
                                      <p:cBhvr additive="base">
                                        <p:cTn id="24"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3795">
                                            <p:txEl>
                                              <p:pRg st="3" end="3"/>
                                            </p:txEl>
                                          </p:spTgt>
                                        </p:tgtEl>
                                        <p:attrNameLst>
                                          <p:attrName>style.visibility</p:attrName>
                                        </p:attrNameLst>
                                      </p:cBhvr>
                                      <p:to>
                                        <p:strVal val="visible"/>
                                      </p:to>
                                    </p:set>
                                    <p:anim calcmode="lin" valueType="num">
                                      <p:cBhvr additive="base">
                                        <p:cTn id="30"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3795">
                                            <p:txEl>
                                              <p:pRg st="4" end="4"/>
                                            </p:txEl>
                                          </p:spTgt>
                                        </p:tgtEl>
                                        <p:attrNameLst>
                                          <p:attrName>style.visibility</p:attrName>
                                        </p:attrNameLst>
                                      </p:cBhvr>
                                      <p:to>
                                        <p:strVal val="visible"/>
                                      </p:to>
                                    </p:set>
                                    <p:anim calcmode="lin" valueType="num">
                                      <p:cBhvr additive="base">
                                        <p:cTn id="36"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3795">
                                            <p:txEl>
                                              <p:pRg st="5" end="5"/>
                                            </p:txEl>
                                          </p:spTgt>
                                        </p:tgtEl>
                                        <p:attrNameLst>
                                          <p:attrName>style.visibility</p:attrName>
                                        </p:attrNameLst>
                                      </p:cBhvr>
                                      <p:to>
                                        <p:strVal val="visible"/>
                                      </p:to>
                                    </p:set>
                                    <p:anim calcmode="lin" valueType="num">
                                      <p:cBhvr additive="base">
                                        <p:cTn id="42"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3795">
                                            <p:txEl>
                                              <p:pRg st="6" end="6"/>
                                            </p:txEl>
                                          </p:spTgt>
                                        </p:tgtEl>
                                        <p:attrNameLst>
                                          <p:attrName>style.visibility</p:attrName>
                                        </p:attrNameLst>
                                      </p:cBhvr>
                                      <p:to>
                                        <p:strVal val="visible"/>
                                      </p:to>
                                    </p:set>
                                    <p:anim calcmode="lin" valueType="num">
                                      <p:cBhvr additive="base">
                                        <p:cTn id="48"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Sometimes as mother</a:t>
            </a:r>
          </a:p>
        </p:txBody>
      </p:sp>
      <p:sp>
        <p:nvSpPr>
          <p:cNvPr id="61443" name="Text Box 3"/>
          <p:cNvSpPr txBox="1">
            <a:spLocks noChangeArrowheads="1"/>
          </p:cNvSpPr>
          <p:nvPr/>
        </p:nvSpPr>
        <p:spPr bwMode="auto">
          <a:xfrm>
            <a:off x="914400" y="2362200"/>
            <a:ext cx="708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My heart is not proud, O Lord… I have stilled and quieted my soul; like a weaned child with its mother, like a weaned child is my soul within me. – Psalm 131:1-2</a:t>
            </a:r>
          </a:p>
        </p:txBody>
      </p:sp>
      <p:sp>
        <p:nvSpPr>
          <p:cNvPr id="61444" name="Text Box 4"/>
          <p:cNvSpPr txBox="1">
            <a:spLocks noChangeArrowheads="1"/>
          </p:cNvSpPr>
          <p:nvPr/>
        </p:nvSpPr>
        <p:spPr bwMode="auto">
          <a:xfrm>
            <a:off x="838200" y="41148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 Jerusalem, Jerusalem, you who kill the prophets and stone those sent to you, how often I have longed to gather your children together, as a hen gathers her chicks under her wings, but you were not willing. – Matthew 23:37</a:t>
            </a:r>
          </a:p>
        </p:txBody>
      </p:sp>
    </p:spTree>
    <p:custDataLst>
      <p:tags r:id="rId1"/>
    </p:custDataLst>
  </p:cSld>
  <p:clrMapOvr>
    <a:masterClrMapping/>
  </p:clrMapOvr>
  <p:transition advTm="476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checkerboard(across)">
                                      <p:cBhvr>
                                        <p:cTn id="7" dur="5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checkerboard(across)">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Natural children</a:t>
            </a:r>
          </a:p>
        </p:txBody>
      </p:sp>
      <p:sp>
        <p:nvSpPr>
          <p:cNvPr id="62467" name="Text Box 3"/>
          <p:cNvSpPr txBox="1">
            <a:spLocks noChangeArrowheads="1"/>
          </p:cNvSpPr>
          <p:nvPr/>
        </p:nvSpPr>
        <p:spPr bwMode="auto">
          <a:xfrm>
            <a:off x="914400" y="22860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Yet to all who received him, to those who believed in his name, he gave the right to become children of God</a:t>
            </a:r>
            <a:r>
              <a:rPr lang="en-US" altLang="en-US">
                <a:cs typeface="Tahoma" pitchFamily="34" charset="0"/>
              </a:rPr>
              <a:t>—children born not of natural descent, nor of human decision or a husband’s will, but born of God. – John 1:12-13</a:t>
            </a:r>
            <a:endParaRPr lang="en-US" altLang="en-US"/>
          </a:p>
        </p:txBody>
      </p:sp>
      <p:sp>
        <p:nvSpPr>
          <p:cNvPr id="62468" name="Text Box 4"/>
          <p:cNvSpPr txBox="1">
            <a:spLocks noChangeArrowheads="1"/>
          </p:cNvSpPr>
          <p:nvPr/>
        </p:nvSpPr>
        <p:spPr bwMode="auto">
          <a:xfrm>
            <a:off x="838200" y="4648200"/>
            <a:ext cx="7467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Praise be to the God and Father of our Lord Jesus Christ!  In his great mercy he has given us new birth… into an inheritance that can never fade… </a:t>
            </a:r>
            <a:r>
              <a:rPr lang="en-US" altLang="en-US">
                <a:cs typeface="Tahoma" pitchFamily="34" charset="0"/>
              </a:rPr>
              <a:t>– </a:t>
            </a:r>
            <a:r>
              <a:rPr lang="en-US" altLang="en-US"/>
              <a:t>1 Peter 1:3-4</a:t>
            </a:r>
          </a:p>
        </p:txBody>
      </p:sp>
    </p:spTree>
    <p:custDataLst>
      <p:tags r:id="rId1"/>
    </p:custDataLst>
  </p:cSld>
  <p:clrMapOvr>
    <a:masterClrMapping/>
  </p:clrMapOvr>
  <p:transition advTm="305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checkerboard(across)">
                                      <p:cBhvr>
                                        <p:cTn id="7" dur="500"/>
                                        <p:tgtEl>
                                          <p:spTgt spid="62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checkerboard(across)">
                                      <p:cBhvr>
                                        <p:cTn id="1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Adopted children</a:t>
            </a:r>
          </a:p>
        </p:txBody>
      </p:sp>
      <p:sp>
        <p:nvSpPr>
          <p:cNvPr id="63491" name="Text Box 3"/>
          <p:cNvSpPr txBox="1">
            <a:spLocks noChangeArrowheads="1"/>
          </p:cNvSpPr>
          <p:nvPr/>
        </p:nvSpPr>
        <p:spPr bwMode="auto">
          <a:xfrm>
            <a:off x="914400" y="2590800"/>
            <a:ext cx="708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the time had fully come, God sent his Son… that we might receive the full rights of sons…  So you are no longer a slave, but a son; and since you are a son, God has made you also an heir. – Galatians 4:4-7</a:t>
            </a:r>
          </a:p>
        </p:txBody>
      </p:sp>
    </p:spTree>
    <p:custDataLst>
      <p:tags r:id="rId1"/>
    </p:custDataLst>
  </p:cSld>
  <p:clrMapOvr>
    <a:masterClrMapping/>
  </p:clrMapOvr>
  <p:transition advTm="179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checkerboard(across)">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God</a:t>
            </a:r>
            <a:r>
              <a:rPr lang="en-US" altLang="en-US">
                <a:cs typeface="Tahoma" pitchFamily="34" charset="0"/>
              </a:rPr>
              <a:t>'</a:t>
            </a:r>
            <a:r>
              <a:rPr lang="en-US" altLang="en-US"/>
              <a:t>s Pictures of Himself</a:t>
            </a:r>
          </a:p>
        </p:txBody>
      </p:sp>
      <p:sp>
        <p:nvSpPr>
          <p:cNvPr id="27651" name="Rectangle 3"/>
          <p:cNvSpPr>
            <a:spLocks noGrp="1" noChangeArrowheads="1"/>
          </p:cNvSpPr>
          <p:nvPr>
            <p:ph type="body" idx="1"/>
          </p:nvPr>
        </p:nvSpPr>
        <p:spPr/>
        <p:txBody>
          <a:bodyPr/>
          <a:lstStyle/>
          <a:p>
            <a:r>
              <a:rPr lang="en-US" altLang="en-US"/>
              <a:t>Potter</a:t>
            </a:r>
          </a:p>
          <a:p>
            <a:r>
              <a:rPr lang="en-US" altLang="en-US"/>
              <a:t>Farmer</a:t>
            </a:r>
          </a:p>
          <a:p>
            <a:r>
              <a:rPr lang="en-US" altLang="en-US"/>
              <a:t>Shepherd</a:t>
            </a:r>
          </a:p>
          <a:p>
            <a:r>
              <a:rPr lang="en-US" altLang="en-US"/>
              <a:t>King</a:t>
            </a:r>
          </a:p>
          <a:p>
            <a:r>
              <a:rPr lang="en-US" altLang="en-US"/>
              <a:t>Master</a:t>
            </a:r>
          </a:p>
          <a:p>
            <a:r>
              <a:rPr lang="en-US" altLang="en-US"/>
              <a:t>Father</a:t>
            </a:r>
          </a:p>
          <a:p>
            <a:r>
              <a:rPr lang="en-US" altLang="en-US"/>
              <a:t>Husband</a:t>
            </a:r>
          </a:p>
        </p:txBody>
      </p:sp>
    </p:spTree>
    <p:custDataLst>
      <p:tags r:id="rId1"/>
    </p:custDataLst>
  </p:cSld>
  <p:clrMapOvr>
    <a:masterClrMapping/>
  </p:clrMapOvr>
  <p:transition advTm="157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A family resemblance</a:t>
            </a:r>
          </a:p>
        </p:txBody>
      </p:sp>
      <p:sp>
        <p:nvSpPr>
          <p:cNvPr id="64515" name="Text Box 3"/>
          <p:cNvSpPr txBox="1">
            <a:spLocks noChangeArrowheads="1"/>
          </p:cNvSpPr>
          <p:nvPr/>
        </p:nvSpPr>
        <p:spPr bwMode="auto">
          <a:xfrm>
            <a:off x="990600" y="2133600"/>
            <a:ext cx="6781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This is how we know who the children of God are and who the children of the devil are:  Anyone who does not do what is right is not a child of God; nor is anyone who does not love his brother. – 1 John 3:10</a:t>
            </a:r>
          </a:p>
        </p:txBody>
      </p:sp>
      <p:sp>
        <p:nvSpPr>
          <p:cNvPr id="64516" name="Text Box 4"/>
          <p:cNvSpPr txBox="1">
            <a:spLocks noChangeArrowheads="1"/>
          </p:cNvSpPr>
          <p:nvPr/>
        </p:nvSpPr>
        <p:spPr bwMode="auto">
          <a:xfrm>
            <a:off x="990600" y="4191000"/>
            <a:ext cx="678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Love your enemies and pray for those who persecute you, that you may be sons of your Father in heaven.  He causes his sun to rise on the evil and the good, and sends rain on the righteous and the unrighteous. – Matthew 5:44-45</a:t>
            </a:r>
          </a:p>
        </p:txBody>
      </p:sp>
    </p:spTree>
    <p:custDataLst>
      <p:tags r:id="rId1"/>
    </p:custDataLst>
  </p:cSld>
  <p:clrMapOvr>
    <a:masterClrMapping/>
  </p:clrMapOvr>
  <p:transition advTm="366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checkerboard(across)">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checkerboard(across)">
                                      <p:cBhvr>
                                        <p:cTn id="12"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God provides</a:t>
            </a:r>
          </a:p>
        </p:txBody>
      </p:sp>
      <p:sp>
        <p:nvSpPr>
          <p:cNvPr id="65539" name="Text Box 3"/>
          <p:cNvSpPr txBox="1">
            <a:spLocks noChangeArrowheads="1"/>
          </p:cNvSpPr>
          <p:nvPr/>
        </p:nvSpPr>
        <p:spPr bwMode="auto">
          <a:xfrm>
            <a:off x="762000" y="2438400"/>
            <a:ext cx="7162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Which of you, if his son asks for bread, will give him a stone?  Or if he asks for a fish, will give him a snake?  If you then, though you are evil, know how to give good gifts to your children, how much more will your Father in heaven give good gifts to those who ask him! – Matthew 7:9-11</a:t>
            </a:r>
          </a:p>
        </p:txBody>
      </p:sp>
    </p:spTree>
    <p:custDataLst>
      <p:tags r:id="rId1"/>
    </p:custDataLst>
  </p:cSld>
  <p:clrMapOvr>
    <a:masterClrMapping/>
  </p:clrMapOvr>
  <p:transition advTm="175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checkerboard(across)">
                                      <p:cBhvr>
                                        <p:cTn id="7"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God disciplines</a:t>
            </a:r>
          </a:p>
        </p:txBody>
      </p:sp>
      <p:sp>
        <p:nvSpPr>
          <p:cNvPr id="66563" name="Text Box 3"/>
          <p:cNvSpPr txBox="1">
            <a:spLocks noChangeArrowheads="1"/>
          </p:cNvSpPr>
          <p:nvPr/>
        </p:nvSpPr>
        <p:spPr bwMode="auto">
          <a:xfrm>
            <a:off x="914400" y="2590800"/>
            <a:ext cx="685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Our fathers disciplined us for a little while as they thought best; but God disciplines us for our good, that we may share in his holiness. – Hebrews 12:10</a:t>
            </a:r>
          </a:p>
        </p:txBody>
      </p:sp>
      <p:sp>
        <p:nvSpPr>
          <p:cNvPr id="66564" name="Text Box 4"/>
          <p:cNvSpPr txBox="1">
            <a:spLocks noChangeArrowheads="1"/>
          </p:cNvSpPr>
          <p:nvPr/>
        </p:nvSpPr>
        <p:spPr bwMode="auto">
          <a:xfrm>
            <a:off x="990600" y="4419600"/>
            <a:ext cx="693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My son, do not make light of the Lord</a:t>
            </a:r>
            <a:r>
              <a:rPr lang="en-US" altLang="en-US">
                <a:cs typeface="Tahoma" pitchFamily="34" charset="0"/>
              </a:rPr>
              <a:t>'</a:t>
            </a:r>
            <a:r>
              <a:rPr lang="en-US" altLang="en-US"/>
              <a:t>s discipline, and do not lose heart when he rebukes you, because the Lord disciplines those he loves, and he punishes everyone he accepts as a son. – Proverbs 3:11-12</a:t>
            </a:r>
          </a:p>
        </p:txBody>
      </p:sp>
    </p:spTree>
    <p:custDataLst>
      <p:tags r:id="rId1"/>
    </p:custDataLst>
  </p:cSld>
  <p:clrMapOvr>
    <a:masterClrMapping/>
  </p:clrMapOvr>
  <p:transition advTm="285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checkerboard(across)">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checkerboard(across)">
                                      <p:cBhvr>
                                        <p:cTn id="12"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God loves &amp; forgives</a:t>
            </a:r>
          </a:p>
        </p:txBody>
      </p:sp>
      <p:sp>
        <p:nvSpPr>
          <p:cNvPr id="67587" name="Text Box 3"/>
          <p:cNvSpPr txBox="1">
            <a:spLocks noChangeArrowheads="1"/>
          </p:cNvSpPr>
          <p:nvPr/>
        </p:nvSpPr>
        <p:spPr bwMode="auto">
          <a:xfrm>
            <a:off x="838200" y="2514600"/>
            <a:ext cx="7543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But while he was still a long way off, his father saw him and was filled with compassion for him; he ran to his son, threw his arms around him and kissed him… </a:t>
            </a:r>
            <a:r>
              <a:rPr lang="en-US" altLang="en-US">
                <a:cs typeface="Tahoma" pitchFamily="34" charset="0"/>
              </a:rPr>
              <a:t>'</a:t>
            </a:r>
            <a:r>
              <a:rPr lang="en-US" altLang="en-US"/>
              <a:t>Quick! Bring the best robe and put it on him.  Put a ring on his finger and sandals on his feet.  Bring the fattened calf and kill it.  Let</a:t>
            </a:r>
            <a:r>
              <a:rPr lang="en-US" altLang="en-US">
                <a:cs typeface="Tahoma" pitchFamily="34" charset="0"/>
              </a:rPr>
              <a:t>'</a:t>
            </a:r>
            <a:r>
              <a:rPr lang="en-US" altLang="en-US"/>
              <a:t>s have a feast and celebrate.  For this son of mine was dead and is alive again; he was lost and is found.</a:t>
            </a:r>
            <a:r>
              <a:rPr lang="en-US" altLang="en-US">
                <a:cs typeface="Tahoma" pitchFamily="34" charset="0"/>
              </a:rPr>
              <a:t>'</a:t>
            </a:r>
            <a:r>
              <a:rPr lang="en-US" altLang="en-US"/>
              <a:t> – Luke 15:20-24</a:t>
            </a:r>
          </a:p>
        </p:txBody>
      </p:sp>
    </p:spTree>
    <p:custDataLst>
      <p:tags r:id="rId1"/>
    </p:custDataLst>
  </p:cSld>
  <p:clrMapOvr>
    <a:masterClrMapping/>
  </p:clrMapOvr>
  <p:transition advTm="674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God as Husband</a:t>
            </a:r>
          </a:p>
        </p:txBody>
      </p:sp>
      <p:sp>
        <p:nvSpPr>
          <p:cNvPr id="34819" name="Rectangle 3"/>
          <p:cNvSpPr>
            <a:spLocks noGrp="1" noChangeArrowheads="1"/>
          </p:cNvSpPr>
          <p:nvPr>
            <p:ph type="body" sz="half" idx="1"/>
          </p:nvPr>
        </p:nvSpPr>
        <p:spPr/>
        <p:txBody>
          <a:bodyPr/>
          <a:lstStyle/>
          <a:p>
            <a:pPr>
              <a:lnSpc>
                <a:spcPct val="90000"/>
              </a:lnSpc>
            </a:pPr>
            <a:r>
              <a:rPr lang="en-US" altLang="en-US" sz="2400"/>
              <a:t>God</a:t>
            </a:r>
            <a:r>
              <a:rPr lang="en-US" altLang="en-US" sz="2400">
                <a:cs typeface="Tahoma" pitchFamily="34" charset="0"/>
              </a:rPr>
              <a:t>'</a:t>
            </a:r>
            <a:r>
              <a:rPr lang="en-US" altLang="en-US" sz="2400"/>
              <a:t>s covenant with believers is compared to the marriage covenant.</a:t>
            </a:r>
          </a:p>
          <a:p>
            <a:pPr>
              <a:lnSpc>
                <a:spcPct val="90000"/>
              </a:lnSpc>
            </a:pPr>
            <a:r>
              <a:rPr lang="en-US" altLang="en-US" sz="2400"/>
              <a:t>A marriage involves mutual love &amp; joy.</a:t>
            </a:r>
          </a:p>
          <a:p>
            <a:pPr>
              <a:lnSpc>
                <a:spcPct val="90000"/>
              </a:lnSpc>
            </a:pPr>
            <a:r>
              <a:rPr lang="en-US" altLang="en-US" sz="2400"/>
              <a:t>The wife is to submit to her husband.</a:t>
            </a:r>
          </a:p>
          <a:p>
            <a:pPr>
              <a:lnSpc>
                <a:spcPct val="90000"/>
              </a:lnSpc>
            </a:pPr>
            <a:r>
              <a:rPr lang="en-US" altLang="en-US" sz="2400"/>
              <a:t>One purpose of marriage is children.</a:t>
            </a:r>
          </a:p>
          <a:p>
            <a:pPr>
              <a:lnSpc>
                <a:spcPct val="90000"/>
              </a:lnSpc>
            </a:pPr>
            <a:r>
              <a:rPr lang="en-US" altLang="en-US" sz="2400"/>
              <a:t>A husband provides &amp; protects.</a:t>
            </a:r>
          </a:p>
        </p:txBody>
      </p:sp>
      <p:pic>
        <p:nvPicPr>
          <p:cNvPr id="34822" name="Picture 6" descr="BD00007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383213" y="2017713"/>
            <a:ext cx="33321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9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4819">
                                            <p:txEl>
                                              <p:pRg st="3" end="3"/>
                                            </p:txEl>
                                          </p:spTgt>
                                        </p:tgtEl>
                                        <p:attrNameLst>
                                          <p:attrName>style.visibility</p:attrName>
                                        </p:attrNameLst>
                                      </p:cBhvr>
                                      <p:to>
                                        <p:strVal val="visible"/>
                                      </p:to>
                                    </p:set>
                                    <p:anim calcmode="lin" valueType="num">
                                      <p:cBhvr additive="base">
                                        <p:cTn id="30"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4819">
                                            <p:txEl>
                                              <p:pRg st="4" end="4"/>
                                            </p:txEl>
                                          </p:spTgt>
                                        </p:tgtEl>
                                        <p:attrNameLst>
                                          <p:attrName>style.visibility</p:attrName>
                                        </p:attrNameLst>
                                      </p:cBhvr>
                                      <p:to>
                                        <p:strVal val="visible"/>
                                      </p:to>
                                    </p:set>
                                    <p:anim calcmode="lin" valueType="num">
                                      <p:cBhvr additive="base">
                                        <p:cTn id="36"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Marriage as covenant</a:t>
            </a:r>
          </a:p>
        </p:txBody>
      </p:sp>
      <p:sp>
        <p:nvSpPr>
          <p:cNvPr id="68611" name="Text Box 3"/>
          <p:cNvSpPr txBox="1">
            <a:spLocks noChangeArrowheads="1"/>
          </p:cNvSpPr>
          <p:nvPr/>
        </p:nvSpPr>
        <p:spPr bwMode="auto">
          <a:xfrm>
            <a:off x="990600" y="2362200"/>
            <a:ext cx="7162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It will not be like the covenant I made with their forefathers when I took them by the hand to lead them out of Egypt, because they broke my covenant, though I was a husband to them. – Jeremiah 31:32</a:t>
            </a:r>
          </a:p>
        </p:txBody>
      </p:sp>
      <p:sp>
        <p:nvSpPr>
          <p:cNvPr id="68612" name="Text Box 4"/>
          <p:cNvSpPr txBox="1">
            <a:spLocks noChangeArrowheads="1"/>
          </p:cNvSpPr>
          <p:nvPr/>
        </p:nvSpPr>
        <p:spPr bwMode="auto">
          <a:xfrm>
            <a:off x="990600" y="4572000"/>
            <a:ext cx="708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 am jealous for you with a godly jealousy.  I promised you to one husband, to Christ, so that I might present you as a pure virgin to him. – 2 Corinthians 11:2</a:t>
            </a:r>
          </a:p>
        </p:txBody>
      </p:sp>
    </p:spTree>
    <p:custDataLst>
      <p:tags r:id="rId1"/>
    </p:custDataLst>
  </p:cSld>
  <p:clrMapOvr>
    <a:masterClrMapping/>
  </p:clrMapOvr>
  <p:transition advTm="317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checkerboard(across)">
                                      <p:cBhvr>
                                        <p:cTn id="12"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P spid="6861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Mutual love &amp; joy</a:t>
            </a:r>
          </a:p>
        </p:txBody>
      </p:sp>
      <p:sp>
        <p:nvSpPr>
          <p:cNvPr id="69635" name="Text Box 3"/>
          <p:cNvSpPr txBox="1">
            <a:spLocks noChangeArrowheads="1"/>
          </p:cNvSpPr>
          <p:nvPr/>
        </p:nvSpPr>
        <p:spPr bwMode="auto">
          <a:xfrm>
            <a:off x="838200" y="25908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As a bridegroom rejoices over his bride, so will your God rejoice over you. – Isaiah 62:5</a:t>
            </a:r>
          </a:p>
        </p:txBody>
      </p:sp>
      <p:sp>
        <p:nvSpPr>
          <p:cNvPr id="69636" name="Text Box 4"/>
          <p:cNvSpPr txBox="1">
            <a:spLocks noChangeArrowheads="1"/>
          </p:cNvSpPr>
          <p:nvPr/>
        </p:nvSpPr>
        <p:spPr bwMode="auto">
          <a:xfrm>
            <a:off x="838200" y="3962400"/>
            <a:ext cx="678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Husbands, love your wives, just as Christ loved the church and gave himself up for her. Ephesians 5:25</a:t>
            </a:r>
          </a:p>
        </p:txBody>
      </p:sp>
    </p:spTree>
    <p:custDataLst>
      <p:tags r:id="rId1"/>
    </p:custDataLst>
  </p:cSld>
  <p:clrMapOvr>
    <a:masterClrMapping/>
  </p:clrMapOvr>
  <p:transition advTm="182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checkerboard(across)">
                                      <p:cBhvr>
                                        <p:cTn id="1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P spid="6963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Wife</a:t>
            </a:r>
            <a:r>
              <a:rPr lang="en-US" altLang="en-US">
                <a:cs typeface="Tahoma" pitchFamily="34" charset="0"/>
              </a:rPr>
              <a:t>'</a:t>
            </a:r>
            <a:r>
              <a:rPr lang="en-US" altLang="en-US"/>
              <a:t>s submission</a:t>
            </a:r>
          </a:p>
        </p:txBody>
      </p:sp>
      <p:sp>
        <p:nvSpPr>
          <p:cNvPr id="70659" name="Text Box 3"/>
          <p:cNvSpPr txBox="1">
            <a:spLocks noChangeArrowheads="1"/>
          </p:cNvSpPr>
          <p:nvPr/>
        </p:nvSpPr>
        <p:spPr bwMode="auto">
          <a:xfrm>
            <a:off x="838200" y="25908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king is enthralled by your beauty; honor him, for he is your lord. – Psalm 45:11</a:t>
            </a:r>
          </a:p>
        </p:txBody>
      </p:sp>
      <p:sp>
        <p:nvSpPr>
          <p:cNvPr id="70660" name="Text Box 4"/>
          <p:cNvSpPr txBox="1">
            <a:spLocks noChangeArrowheads="1"/>
          </p:cNvSpPr>
          <p:nvPr/>
        </p:nvSpPr>
        <p:spPr bwMode="auto">
          <a:xfrm>
            <a:off x="914400" y="3886200"/>
            <a:ext cx="716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Now as the church submits to Christ, so also wives should submit to their husbands in everything. – Ephesians 5:24</a:t>
            </a:r>
          </a:p>
        </p:txBody>
      </p:sp>
    </p:spTree>
    <p:custDataLst>
      <p:tags r:id="rId1"/>
    </p:custDataLst>
  </p:cSld>
  <p:clrMapOvr>
    <a:masterClrMapping/>
  </p:clrMapOvr>
  <p:transition advTm="236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checkerboard(across)">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checkerboard(across)">
                                      <p:cBhvr>
                                        <p:cTn id="12"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Bearing children</a:t>
            </a:r>
          </a:p>
        </p:txBody>
      </p:sp>
      <p:sp>
        <p:nvSpPr>
          <p:cNvPr id="71683" name="Text Box 3"/>
          <p:cNvSpPr txBox="1">
            <a:spLocks noChangeArrowheads="1"/>
          </p:cNvSpPr>
          <p:nvPr/>
        </p:nvSpPr>
        <p:spPr bwMode="auto">
          <a:xfrm>
            <a:off x="914400" y="2590800"/>
            <a:ext cx="7543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Sing, O barren woman, you who never bore a child; burst into song, shout for joy, you who were never in labor; because more are the children of the desolate woman than of her who has a husband. – Isaiah 54:1</a:t>
            </a:r>
          </a:p>
        </p:txBody>
      </p:sp>
      <p:sp>
        <p:nvSpPr>
          <p:cNvPr id="71684" name="Text Box 4"/>
          <p:cNvSpPr txBox="1">
            <a:spLocks noChangeArrowheads="1"/>
          </p:cNvSpPr>
          <p:nvPr/>
        </p:nvSpPr>
        <p:spPr bwMode="auto">
          <a:xfrm>
            <a:off x="838200" y="4800600"/>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Your sons will take the place of your fathers; you will make them princes throughout the land. – Psalm 45:16</a:t>
            </a:r>
          </a:p>
        </p:txBody>
      </p:sp>
    </p:spTree>
    <p:custDataLst>
      <p:tags r:id="rId1"/>
    </p:custDataLst>
  </p:cSld>
  <p:clrMapOvr>
    <a:masterClrMapping/>
  </p:clrMapOvr>
  <p:transition advTm="327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checkerboard(across)">
                                      <p:cBhvr>
                                        <p:cTn id="1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P spid="7168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Husband provides &amp; protects</a:t>
            </a:r>
          </a:p>
        </p:txBody>
      </p:sp>
      <p:sp>
        <p:nvSpPr>
          <p:cNvPr id="72707" name="Text Box 3"/>
          <p:cNvSpPr txBox="1">
            <a:spLocks noChangeArrowheads="1"/>
          </p:cNvSpPr>
          <p:nvPr/>
        </p:nvSpPr>
        <p:spPr bwMode="auto">
          <a:xfrm>
            <a:off x="838200" y="2514600"/>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All your sons will be taught by the Lord, and great will be your children</a:t>
            </a:r>
            <a:r>
              <a:rPr lang="en-US" altLang="en-US">
                <a:cs typeface="Tahoma" pitchFamily="34" charset="0"/>
              </a:rPr>
              <a:t>'</a:t>
            </a:r>
            <a:r>
              <a:rPr lang="en-US" altLang="en-US"/>
              <a:t>s peace… no weapon formed against you will prevail, and you will refute every tongue that accuses you. – Isaiah 54:13-17</a:t>
            </a:r>
          </a:p>
        </p:txBody>
      </p:sp>
      <p:sp>
        <p:nvSpPr>
          <p:cNvPr id="72708" name="Text Box 4"/>
          <p:cNvSpPr txBox="1">
            <a:spLocks noChangeArrowheads="1"/>
          </p:cNvSpPr>
          <p:nvPr/>
        </p:nvSpPr>
        <p:spPr bwMode="auto">
          <a:xfrm>
            <a:off x="838200" y="4419600"/>
            <a:ext cx="716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 the husband is the head of the wife as Christ is head of the church, his body, of which he is the Savior. – Ephesians 5:23</a:t>
            </a:r>
          </a:p>
        </p:txBody>
      </p:sp>
    </p:spTree>
    <p:custDataLst>
      <p:tags r:id="rId1"/>
    </p:custDataLst>
  </p:cSld>
  <p:clrMapOvr>
    <a:masterClrMapping/>
  </p:clrMapOvr>
  <p:transition advTm="288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checkerboard(across)">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checkerboard(across)">
                                      <p:cBhvr>
                                        <p:cTn id="12"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God as Potter</a:t>
            </a:r>
          </a:p>
        </p:txBody>
      </p:sp>
      <p:sp>
        <p:nvSpPr>
          <p:cNvPr id="28675" name="Rectangle 3"/>
          <p:cNvSpPr>
            <a:spLocks noGrp="1" noChangeArrowheads="1"/>
          </p:cNvSpPr>
          <p:nvPr>
            <p:ph type="body" sz="half" idx="1"/>
          </p:nvPr>
        </p:nvSpPr>
        <p:spPr/>
        <p:txBody>
          <a:bodyPr/>
          <a:lstStyle/>
          <a:p>
            <a:r>
              <a:rPr lang="en-US" altLang="en-US" sz="2800"/>
              <a:t>As a potter makes clay pots, so God made us.</a:t>
            </a:r>
          </a:p>
          <a:p>
            <a:r>
              <a:rPr lang="en-US" altLang="en-US" sz="2800"/>
              <a:t>As clay pots are fragile, so are we.</a:t>
            </a:r>
          </a:p>
          <a:p>
            <a:r>
              <a:rPr lang="en-US" altLang="en-US" sz="2800"/>
              <a:t>As a potter makes pots for various purposes, so God has made us.</a:t>
            </a:r>
          </a:p>
        </p:txBody>
      </p:sp>
      <p:pic>
        <p:nvPicPr>
          <p:cNvPr id="28678" name="Picture 6" descr="TR00405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314575"/>
            <a:ext cx="3810000" cy="351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9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checkerboard(across)">
                                      <p:cBhvr>
                                        <p:cTn id="7" dur="5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additive="base">
                                        <p:cTn id="24"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God</a:t>
            </a:r>
            <a:r>
              <a:rPr lang="en-US" altLang="en-US">
                <a:cs typeface="Tahoma" pitchFamily="34" charset="0"/>
              </a:rPr>
              <a:t>'</a:t>
            </a:r>
            <a:r>
              <a:rPr lang="en-US" altLang="en-US"/>
              <a:t>s Pictures of Himself</a:t>
            </a:r>
          </a:p>
        </p:txBody>
      </p:sp>
      <p:sp>
        <p:nvSpPr>
          <p:cNvPr id="74755" name="Rectangle 3"/>
          <p:cNvSpPr>
            <a:spLocks noGrp="1" noChangeArrowheads="1"/>
          </p:cNvSpPr>
          <p:nvPr>
            <p:ph type="body" idx="1"/>
          </p:nvPr>
        </p:nvSpPr>
        <p:spPr/>
        <p:txBody>
          <a:bodyPr/>
          <a:lstStyle/>
          <a:p>
            <a:r>
              <a:rPr lang="en-US" altLang="en-US"/>
              <a:t>Potter</a:t>
            </a:r>
          </a:p>
          <a:p>
            <a:r>
              <a:rPr lang="en-US" altLang="en-US"/>
              <a:t>Farmer</a:t>
            </a:r>
          </a:p>
          <a:p>
            <a:r>
              <a:rPr lang="en-US" altLang="en-US"/>
              <a:t>Shepherd</a:t>
            </a:r>
          </a:p>
          <a:p>
            <a:r>
              <a:rPr lang="en-US" altLang="en-US"/>
              <a:t>King</a:t>
            </a:r>
          </a:p>
          <a:p>
            <a:r>
              <a:rPr lang="en-US" altLang="en-US"/>
              <a:t>Master</a:t>
            </a:r>
          </a:p>
          <a:p>
            <a:r>
              <a:rPr lang="en-US" altLang="en-US"/>
              <a:t>Father</a:t>
            </a:r>
          </a:p>
          <a:p>
            <a:r>
              <a:rPr lang="en-US" altLang="en-US"/>
              <a:t>Husband</a:t>
            </a:r>
          </a:p>
        </p:txBody>
      </p:sp>
    </p:spTree>
    <p:custDataLst>
      <p:tags r:id="rId1"/>
    </p:custDataLst>
  </p:cSld>
  <p:clrMapOvr>
    <a:masterClrMapping/>
  </p:clrMapOvr>
  <p:transition advTm="997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755">
                                            <p:txEl>
                                              <p:pRg st="6" end="6"/>
                                            </p:txEl>
                                          </p:spTgt>
                                        </p:tgtEl>
                                        <p:attrNameLst>
                                          <p:attrName>style.visibility</p:attrName>
                                        </p:attrNameLst>
                                      </p:cBhvr>
                                      <p:to>
                                        <p:strVal val="visible"/>
                                      </p:to>
                                    </p:set>
                                    <p:anim calcmode="lin" valueType="num">
                                      <p:cBhvr additive="base">
                                        <p:cTn id="43"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7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Conclusions</a:t>
            </a:r>
          </a:p>
        </p:txBody>
      </p:sp>
      <p:sp>
        <p:nvSpPr>
          <p:cNvPr id="73731" name="Rectangle 3"/>
          <p:cNvSpPr>
            <a:spLocks noGrp="1" noChangeArrowheads="1"/>
          </p:cNvSpPr>
          <p:nvPr>
            <p:ph type="body" idx="1"/>
          </p:nvPr>
        </p:nvSpPr>
        <p:spPr/>
        <p:txBody>
          <a:bodyPr/>
          <a:lstStyle/>
          <a:p>
            <a:pPr>
              <a:lnSpc>
                <a:spcPct val="90000"/>
              </a:lnSpc>
            </a:pPr>
            <a:r>
              <a:rPr lang="en-US" altLang="en-US"/>
              <a:t>These images can help us understand God better, especially through experiencing what it feels like.</a:t>
            </a:r>
          </a:p>
          <a:p>
            <a:pPr>
              <a:lnSpc>
                <a:spcPct val="90000"/>
              </a:lnSpc>
            </a:pPr>
            <a:r>
              <a:rPr lang="en-US" altLang="en-US"/>
              <a:t>These images can help us understand how we should act as potters, farmers, parents, etc.</a:t>
            </a:r>
          </a:p>
          <a:p>
            <a:pPr>
              <a:lnSpc>
                <a:spcPct val="90000"/>
              </a:lnSpc>
            </a:pPr>
            <a:r>
              <a:rPr lang="en-US" altLang="en-US"/>
              <a:t>These images may help a seeker to see God for the first time.</a:t>
            </a:r>
          </a:p>
        </p:txBody>
      </p:sp>
    </p:spTree>
    <p:custDataLst>
      <p:tags r:id="rId1"/>
    </p:custDataLst>
  </p:cSld>
  <p:clrMapOvr>
    <a:masterClrMapping/>
  </p:clrMapOvr>
  <p:transition advTm="1052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altLang="en-US"/>
              <a:t>The End</a:t>
            </a:r>
          </a:p>
        </p:txBody>
      </p:sp>
      <p:sp>
        <p:nvSpPr>
          <p:cNvPr id="43011" name="Rectangle 3"/>
          <p:cNvSpPr>
            <a:spLocks noGrp="1" noChangeArrowheads="1"/>
          </p:cNvSpPr>
          <p:nvPr>
            <p:ph type="subTitle" idx="1"/>
          </p:nvPr>
        </p:nvSpPr>
        <p:spPr/>
        <p:txBody>
          <a:bodyPr/>
          <a:lstStyle/>
          <a:p>
            <a:r>
              <a:rPr lang="en-US" altLang="en-US"/>
              <a:t>May we use the biblical pictures to know and love God better.</a:t>
            </a:r>
          </a:p>
        </p:txBody>
      </p:sp>
      <p:pic>
        <p:nvPicPr>
          <p:cNvPr id="43012" name="Picture 4" descr="BD0510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609600"/>
            <a:ext cx="2439988" cy="2952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2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checkerboard(across)">
                                      <p:cBhvr>
                                        <p:cTn id="13" dur="500"/>
                                        <p:tgtEl>
                                          <p:spTgt spid="430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18"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God as potter made us</a:t>
            </a:r>
          </a:p>
        </p:txBody>
      </p:sp>
      <p:sp>
        <p:nvSpPr>
          <p:cNvPr id="44035" name="Text Box 3"/>
          <p:cNvSpPr txBox="1">
            <a:spLocks noChangeArrowheads="1"/>
          </p:cNvSpPr>
          <p:nvPr/>
        </p:nvSpPr>
        <p:spPr bwMode="auto">
          <a:xfrm>
            <a:off x="1066800" y="2590800"/>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 are the clay, you are the potter; we are all the work of your hand. – Isaiah 64:8</a:t>
            </a:r>
          </a:p>
        </p:txBody>
      </p:sp>
      <p:sp>
        <p:nvSpPr>
          <p:cNvPr id="44036" name="Text Box 4"/>
          <p:cNvSpPr txBox="1">
            <a:spLocks noChangeArrowheads="1"/>
          </p:cNvSpPr>
          <p:nvPr/>
        </p:nvSpPr>
        <p:spPr bwMode="auto">
          <a:xfrm>
            <a:off x="1143000" y="3810000"/>
            <a:ext cx="6705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Woe to him who quarrels with his Maker, to him who is but a potsherd among the potsherds on the ground.  Does the clay say to the potter, </a:t>
            </a:r>
            <a:r>
              <a:rPr lang="en-US" altLang="en-US">
                <a:cs typeface="Tahoma" pitchFamily="34" charset="0"/>
              </a:rPr>
              <a:t>'</a:t>
            </a:r>
            <a:r>
              <a:rPr lang="en-US" altLang="en-US"/>
              <a:t>What are you making?</a:t>
            </a:r>
            <a:r>
              <a:rPr lang="en-US" altLang="en-US">
                <a:cs typeface="Tahoma" pitchFamily="34" charset="0"/>
              </a:rPr>
              <a:t>'</a:t>
            </a:r>
            <a:r>
              <a:rPr lang="en-US" altLang="en-US"/>
              <a:t>  Does your work say, </a:t>
            </a:r>
            <a:r>
              <a:rPr lang="en-US" altLang="en-US">
                <a:cs typeface="Tahoma" pitchFamily="34" charset="0"/>
              </a:rPr>
              <a:t>'</a:t>
            </a:r>
            <a:r>
              <a:rPr lang="en-US" altLang="en-US"/>
              <a:t>He has no hands?</a:t>
            </a:r>
            <a:r>
              <a:rPr lang="en-US" altLang="en-US">
                <a:cs typeface="Tahoma" pitchFamily="34" charset="0"/>
              </a:rPr>
              <a:t>'</a:t>
            </a:r>
            <a:r>
              <a:rPr lang="en-US" altLang="en-US"/>
              <a:t> – Isaiah 45:9</a:t>
            </a:r>
          </a:p>
        </p:txBody>
      </p:sp>
    </p:spTree>
    <p:custDataLst>
      <p:tags r:id="rId1"/>
    </p:custDataLst>
  </p:cSld>
  <p:clrMapOvr>
    <a:masterClrMapping/>
  </p:clrMapOvr>
  <p:transition advTm="23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checkerboard(across)">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checkerboard(across)">
                                      <p:cBhvr>
                                        <p:cTn id="12"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We are fragile like clay pots</a:t>
            </a:r>
          </a:p>
        </p:txBody>
      </p:sp>
      <p:sp>
        <p:nvSpPr>
          <p:cNvPr id="45059" name="Text Box 3"/>
          <p:cNvSpPr txBox="1">
            <a:spLocks noChangeArrowheads="1"/>
          </p:cNvSpPr>
          <p:nvPr/>
        </p:nvSpPr>
        <p:spPr bwMode="auto">
          <a:xfrm>
            <a:off x="1066800" y="2667000"/>
            <a:ext cx="701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Your hands shaped me and made me.  Will you now turn and destroy me?  Remember that you molded me like clay.  Will you now turn me to dust again? – Job 10:8-9</a:t>
            </a:r>
          </a:p>
        </p:txBody>
      </p:sp>
      <p:sp>
        <p:nvSpPr>
          <p:cNvPr id="45060" name="Text Box 4"/>
          <p:cNvSpPr txBox="1">
            <a:spLocks noChangeArrowheads="1"/>
          </p:cNvSpPr>
          <p:nvPr/>
        </p:nvSpPr>
        <p:spPr bwMode="auto">
          <a:xfrm>
            <a:off x="1143000" y="4572000"/>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You will rule them with an iron scepter; you will dash them to pieces like pottery. – Psalm 2:9</a:t>
            </a:r>
          </a:p>
        </p:txBody>
      </p:sp>
    </p:spTree>
    <p:custDataLst>
      <p:tags r:id="rId1"/>
    </p:custDataLst>
  </p:cSld>
  <p:clrMapOvr>
    <a:masterClrMapping/>
  </p:clrMapOvr>
  <p:transition advTm="262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checkerboard(across)">
                                      <p:cBhvr>
                                        <p:cTn id="7" dur="5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checkerboard(across)">
                                      <p:cBhvr>
                                        <p:cTn id="12"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r>
              <a:rPr lang="en-US" altLang="en-US"/>
              <a:t>God makes us for a purpose</a:t>
            </a:r>
          </a:p>
        </p:txBody>
      </p:sp>
      <p:sp>
        <p:nvSpPr>
          <p:cNvPr id="46083" name="Text Box 1027"/>
          <p:cNvSpPr txBox="1">
            <a:spLocks noChangeArrowheads="1"/>
          </p:cNvSpPr>
          <p:nvPr/>
        </p:nvSpPr>
        <p:spPr bwMode="auto">
          <a:xfrm>
            <a:off x="1066800" y="2590800"/>
            <a:ext cx="7010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 a large house there are articles not only of gold and silver, but also of wood and clay; some are for noble purposes and some for ignoble.  If a man cleanses himself… he will be an instrument for noble purposes, made holy, useful to the Master and prepared to do any good work. – 2 Timothy 2:20-21</a:t>
            </a:r>
          </a:p>
        </p:txBody>
      </p:sp>
    </p:spTree>
    <p:custDataLst>
      <p:tags r:id="rId1"/>
    </p:custDataLst>
  </p:cSld>
  <p:clrMapOvr>
    <a:masterClrMapping/>
  </p:clrMapOvr>
  <p:transition advTm="489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checkerboard(across)">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God as Farmer</a:t>
            </a:r>
          </a:p>
        </p:txBody>
      </p:sp>
      <p:sp>
        <p:nvSpPr>
          <p:cNvPr id="29699" name="Rectangle 3"/>
          <p:cNvSpPr>
            <a:spLocks noGrp="1" noChangeArrowheads="1"/>
          </p:cNvSpPr>
          <p:nvPr>
            <p:ph type="body" sz="half" idx="1"/>
          </p:nvPr>
        </p:nvSpPr>
        <p:spPr/>
        <p:txBody>
          <a:bodyPr/>
          <a:lstStyle/>
          <a:p>
            <a:pPr>
              <a:lnSpc>
                <a:spcPct val="90000"/>
              </a:lnSpc>
            </a:pPr>
            <a:r>
              <a:rPr lang="en-US" altLang="en-US" sz="2800"/>
              <a:t>The righteous are pictured as a healthy tree.</a:t>
            </a:r>
          </a:p>
          <a:p>
            <a:pPr>
              <a:lnSpc>
                <a:spcPct val="90000"/>
              </a:lnSpc>
            </a:pPr>
            <a:r>
              <a:rPr lang="en-US" altLang="en-US" sz="2800"/>
              <a:t>The wicked are pictured as various sorts of endangered plants.</a:t>
            </a:r>
          </a:p>
          <a:p>
            <a:pPr>
              <a:lnSpc>
                <a:spcPct val="90000"/>
              </a:lnSpc>
            </a:pPr>
            <a:r>
              <a:rPr lang="en-US" altLang="en-US" sz="2800"/>
              <a:t>God</a:t>
            </a:r>
            <a:r>
              <a:rPr lang="en-US" altLang="en-US" sz="2800">
                <a:cs typeface="Tahoma" pitchFamily="34" charset="0"/>
              </a:rPr>
              <a:t>'</a:t>
            </a:r>
            <a:r>
              <a:rPr lang="en-US" altLang="en-US" sz="2800"/>
              <a:t>s grace is pictured as ingrafting.</a:t>
            </a:r>
          </a:p>
        </p:txBody>
      </p:sp>
      <p:pic>
        <p:nvPicPr>
          <p:cNvPr id="29702" name="Picture 6" descr="BD07693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311775" y="2017713"/>
            <a:ext cx="34750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4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checkerboard(across)">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additive="base">
                                        <p:cTn id="12"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699">
                                            <p:txEl>
                                              <p:pRg st="1" end="1"/>
                                            </p:txEl>
                                          </p:spTgt>
                                        </p:tgtEl>
                                        <p:attrNameLst>
                                          <p:attrName>style.visibility</p:attrName>
                                        </p:attrNameLst>
                                      </p:cBhvr>
                                      <p:to>
                                        <p:strVal val="visible"/>
                                      </p:to>
                                    </p:set>
                                    <p:anim calcmode="lin" valueType="num">
                                      <p:cBhvr additive="base">
                                        <p:cTn id="18"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anim calcmode="lin" valueType="num">
                                      <p:cBhvr additive="base">
                                        <p:cTn id="24"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Righteous as healthy tree</a:t>
            </a:r>
          </a:p>
        </p:txBody>
      </p:sp>
      <p:sp>
        <p:nvSpPr>
          <p:cNvPr id="47107" name="Text Box 3"/>
          <p:cNvSpPr txBox="1">
            <a:spLocks noChangeArrowheads="1"/>
          </p:cNvSpPr>
          <p:nvPr/>
        </p:nvSpPr>
        <p:spPr bwMode="auto">
          <a:xfrm>
            <a:off x="1295400" y="25908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He is like a tree planted by streams of water, which yields its fruit in season and whose leaf does not wither. – Psalm 1:3</a:t>
            </a:r>
          </a:p>
        </p:txBody>
      </p:sp>
      <p:sp>
        <p:nvSpPr>
          <p:cNvPr id="47108" name="Text Box 4"/>
          <p:cNvSpPr txBox="1">
            <a:spLocks noChangeArrowheads="1"/>
          </p:cNvSpPr>
          <p:nvPr/>
        </p:nvSpPr>
        <p:spPr bwMode="auto">
          <a:xfrm>
            <a:off x="1371600" y="4267200"/>
            <a:ext cx="6400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righteous will flourish like a palm tree, they will grow like a cedar of Lebanon…  They will still bear fruit in old age, they will stay fresh and green. – Psalm 92:12,14</a:t>
            </a:r>
          </a:p>
        </p:txBody>
      </p:sp>
    </p:spTree>
    <p:custDataLst>
      <p:tags r:id="rId1"/>
    </p:custDataLst>
  </p:cSld>
  <p:clrMapOvr>
    <a:masterClrMapping/>
  </p:clrMapOvr>
  <p:transition advTm="466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checkerboard(across)">
                                      <p:cBhvr>
                                        <p:cTn id="7" dur="5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checkerboard(across)">
                                      <p:cBhvr>
                                        <p:cTn id="1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4.9|1.3"/>
</p:tagLst>
</file>

<file path=ppt/tags/tag10.xml><?xml version="1.0" encoding="utf-8"?>
<p:tagLst xmlns:a="http://schemas.openxmlformats.org/drawingml/2006/main" xmlns:r="http://schemas.openxmlformats.org/officeDocument/2006/relationships" xmlns:p="http://schemas.openxmlformats.org/presentationml/2006/main">
  <p:tag name="TIMING" val="|5.3|30.8"/>
</p:tagLst>
</file>

<file path=ppt/tags/tag11.xml><?xml version="1.0" encoding="utf-8"?>
<p:tagLst xmlns:a="http://schemas.openxmlformats.org/drawingml/2006/main" xmlns:r="http://schemas.openxmlformats.org/officeDocument/2006/relationships" xmlns:p="http://schemas.openxmlformats.org/presentationml/2006/main">
  <p:tag name="TIMING" val="|10.8|25.4"/>
</p:tagLst>
</file>

<file path=ppt/tags/tag12.xml><?xml version="1.0" encoding="utf-8"?>
<p:tagLst xmlns:a="http://schemas.openxmlformats.org/drawingml/2006/main" xmlns:r="http://schemas.openxmlformats.org/officeDocument/2006/relationships" xmlns:p="http://schemas.openxmlformats.org/presentationml/2006/main">
  <p:tag name="TIMING" val="|1.6|3.7|10.2|1.9|1.1|2.6"/>
</p:tagLst>
</file>

<file path=ppt/tags/tag13.xml><?xml version="1.0" encoding="utf-8"?>
<p:tagLst xmlns:a="http://schemas.openxmlformats.org/drawingml/2006/main" xmlns:r="http://schemas.openxmlformats.org/officeDocument/2006/relationships" xmlns:p="http://schemas.openxmlformats.org/presentationml/2006/main">
  <p:tag name="TIMING" val="|1.1|10.9"/>
</p:tagLst>
</file>

<file path=ppt/tags/tag14.xml><?xml version="1.0" encoding="utf-8"?>
<p:tagLst xmlns:a="http://schemas.openxmlformats.org/drawingml/2006/main" xmlns:r="http://schemas.openxmlformats.org/officeDocument/2006/relationships" xmlns:p="http://schemas.openxmlformats.org/presentationml/2006/main">
  <p:tag name="TIMING" val="|6.5|16.6"/>
</p:tagLst>
</file>

<file path=ppt/tags/tag15.xml><?xml version="1.0" encoding="utf-8"?>
<p:tagLst xmlns:a="http://schemas.openxmlformats.org/drawingml/2006/main" xmlns:r="http://schemas.openxmlformats.org/officeDocument/2006/relationships" xmlns:p="http://schemas.openxmlformats.org/presentationml/2006/main">
  <p:tag name="TIMING" val="|3"/>
</p:tagLst>
</file>

<file path=ppt/tags/tag16.xml><?xml version="1.0" encoding="utf-8"?>
<p:tagLst xmlns:a="http://schemas.openxmlformats.org/drawingml/2006/main" xmlns:r="http://schemas.openxmlformats.org/officeDocument/2006/relationships" xmlns:p="http://schemas.openxmlformats.org/presentationml/2006/main">
  <p:tag name="TIMING" val="|2.3|10.8"/>
</p:tagLst>
</file>

<file path=ppt/tags/tag17.xml><?xml version="1.0" encoding="utf-8"?>
<p:tagLst xmlns:a="http://schemas.openxmlformats.org/drawingml/2006/main" xmlns:r="http://schemas.openxmlformats.org/officeDocument/2006/relationships" xmlns:p="http://schemas.openxmlformats.org/presentationml/2006/main">
  <p:tag name="TIMING" val="|1.2|12.5"/>
</p:tagLst>
</file>

<file path=ppt/tags/tag18.xml><?xml version="1.0" encoding="utf-8"?>
<p:tagLst xmlns:a="http://schemas.openxmlformats.org/drawingml/2006/main" xmlns:r="http://schemas.openxmlformats.org/officeDocument/2006/relationships" xmlns:p="http://schemas.openxmlformats.org/presentationml/2006/main">
  <p:tag name="TIMING" val="|1.1|7.1|3|1.6|4"/>
</p:tagLst>
</file>

<file path=ppt/tags/tag19.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3.7|6.4|3.7|5"/>
</p:tagLst>
</file>

<file path=ppt/tags/tag20.xml><?xml version="1.0" encoding="utf-8"?>
<p:tagLst xmlns:a="http://schemas.openxmlformats.org/drawingml/2006/main" xmlns:r="http://schemas.openxmlformats.org/officeDocument/2006/relationships" xmlns:p="http://schemas.openxmlformats.org/presentationml/2006/main">
  <p:tag name="TIMING" val="|1.9|8.5"/>
</p:tagLst>
</file>

<file path=ppt/tags/tag21.xml><?xml version="1.0" encoding="utf-8"?>
<p:tagLst xmlns:a="http://schemas.openxmlformats.org/drawingml/2006/main" xmlns:r="http://schemas.openxmlformats.org/officeDocument/2006/relationships" xmlns:p="http://schemas.openxmlformats.org/presentationml/2006/main">
  <p:tag name="TIMING" val="|3.8|14.6"/>
</p:tagLst>
</file>

<file path=ppt/tags/tag22.xml><?xml version="1.0" encoding="utf-8"?>
<p:tagLst xmlns:a="http://schemas.openxmlformats.org/drawingml/2006/main" xmlns:r="http://schemas.openxmlformats.org/officeDocument/2006/relationships" xmlns:p="http://schemas.openxmlformats.org/presentationml/2006/main">
  <p:tag name="TIMING" val="|3|28.5"/>
</p:tagLst>
</file>

<file path=ppt/tags/tag23.xml><?xml version="1.0" encoding="utf-8"?>
<p:tagLst xmlns:a="http://schemas.openxmlformats.org/drawingml/2006/main" xmlns:r="http://schemas.openxmlformats.org/officeDocument/2006/relationships" xmlns:p="http://schemas.openxmlformats.org/presentationml/2006/main">
  <p:tag name="TIMING" val="|0.9|2|35.2|4.7|7.9"/>
</p:tagLst>
</file>

<file path=ppt/tags/tag24.xml><?xml version="1.0" encoding="utf-8"?>
<p:tagLst xmlns:a="http://schemas.openxmlformats.org/drawingml/2006/main" xmlns:r="http://schemas.openxmlformats.org/officeDocument/2006/relationships" xmlns:p="http://schemas.openxmlformats.org/presentationml/2006/main">
  <p:tag name="TIMING" val="|0.7"/>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2|4.3|1.8|2|2.4|2.7|5.5|1.1"/>
</p:tagLst>
</file>

<file path=ppt/tags/tag27.xml><?xml version="1.0" encoding="utf-8"?>
<p:tagLst xmlns:a="http://schemas.openxmlformats.org/drawingml/2006/main" xmlns:r="http://schemas.openxmlformats.org/officeDocument/2006/relationships" xmlns:p="http://schemas.openxmlformats.org/presentationml/2006/main">
  <p:tag name="TIMING" val="|0.5|21.1"/>
</p:tagLst>
</file>

<file path=ppt/tags/tag28.xml><?xml version="1.0" encoding="utf-8"?>
<p:tagLst xmlns:a="http://schemas.openxmlformats.org/drawingml/2006/main" xmlns:r="http://schemas.openxmlformats.org/officeDocument/2006/relationships" xmlns:p="http://schemas.openxmlformats.org/presentationml/2006/main">
  <p:tag name="TIMING" val="|0.5|19.1"/>
</p:tagLst>
</file>

<file path=ppt/tags/tag29.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3.1|1.4|1.3|1.5|1.4|1.7|1.3"/>
</p:tagLst>
</file>

<file path=ppt/tags/tag30.xml><?xml version="1.0" encoding="utf-8"?>
<p:tagLst xmlns:a="http://schemas.openxmlformats.org/drawingml/2006/main" xmlns:r="http://schemas.openxmlformats.org/officeDocument/2006/relationships" xmlns:p="http://schemas.openxmlformats.org/presentationml/2006/main">
  <p:tag name="TIMING" val="|3.2|15.8"/>
</p:tagLst>
</file>

<file path=ppt/tags/tag31.xml><?xml version="1.0" encoding="utf-8"?>
<p:tagLst xmlns:a="http://schemas.openxmlformats.org/drawingml/2006/main" xmlns:r="http://schemas.openxmlformats.org/officeDocument/2006/relationships" xmlns:p="http://schemas.openxmlformats.org/presentationml/2006/main">
  <p:tag name="TIMING" val="|0.5"/>
</p:tagLst>
</file>

<file path=ppt/tags/tag32.xml><?xml version="1.0" encoding="utf-8"?>
<p:tagLst xmlns:a="http://schemas.openxmlformats.org/drawingml/2006/main" xmlns:r="http://schemas.openxmlformats.org/officeDocument/2006/relationships" xmlns:p="http://schemas.openxmlformats.org/presentationml/2006/main">
  <p:tag name="TIMING" val="|1.7|10.7"/>
</p:tagLst>
</file>

<file path=ppt/tags/tag33.xml><?xml version="1.0" encoding="utf-8"?>
<p:tagLst xmlns:a="http://schemas.openxmlformats.org/drawingml/2006/main" xmlns:r="http://schemas.openxmlformats.org/officeDocument/2006/relationships" xmlns:p="http://schemas.openxmlformats.org/presentationml/2006/main">
  <p:tag name="TIMING" val="|18.9"/>
</p:tagLst>
</file>

<file path=ppt/tags/tag34.xml><?xml version="1.0" encoding="utf-8"?>
<p:tagLst xmlns:a="http://schemas.openxmlformats.org/drawingml/2006/main" xmlns:r="http://schemas.openxmlformats.org/officeDocument/2006/relationships" xmlns:p="http://schemas.openxmlformats.org/presentationml/2006/main">
  <p:tag name="TIMING" val="|0.7|6.3|3.6|2.6|2.2|3.5"/>
</p:tagLst>
</file>

<file path=ppt/tags/tag35.xml><?xml version="1.0" encoding="utf-8"?>
<p:tagLst xmlns:a="http://schemas.openxmlformats.org/drawingml/2006/main" xmlns:r="http://schemas.openxmlformats.org/officeDocument/2006/relationships" xmlns:p="http://schemas.openxmlformats.org/presentationml/2006/main">
  <p:tag name="TIMING" val="|0.7|18"/>
</p:tagLst>
</file>

<file path=ppt/tags/tag36.xml><?xml version="1.0" encoding="utf-8"?>
<p:tagLst xmlns:a="http://schemas.openxmlformats.org/drawingml/2006/main" xmlns:r="http://schemas.openxmlformats.org/officeDocument/2006/relationships" xmlns:p="http://schemas.openxmlformats.org/presentationml/2006/main">
  <p:tag name="TIMING" val="|2.9|7.2"/>
</p:tagLst>
</file>

<file path=ppt/tags/tag37.xml><?xml version="1.0" encoding="utf-8"?>
<p:tagLst xmlns:a="http://schemas.openxmlformats.org/drawingml/2006/main" xmlns:r="http://schemas.openxmlformats.org/officeDocument/2006/relationships" xmlns:p="http://schemas.openxmlformats.org/presentationml/2006/main">
  <p:tag name="TIMING" val="|1.3|13.9"/>
</p:tagLst>
</file>

<file path=ppt/tags/tag38.xml><?xml version="1.0" encoding="utf-8"?>
<p:tagLst xmlns:a="http://schemas.openxmlformats.org/drawingml/2006/main" xmlns:r="http://schemas.openxmlformats.org/officeDocument/2006/relationships" xmlns:p="http://schemas.openxmlformats.org/presentationml/2006/main">
  <p:tag name="TIMING" val="|2.1|22.3"/>
</p:tagLst>
</file>

<file path=ppt/tags/tag39.xml><?xml version="1.0" encoding="utf-8"?>
<p:tagLst xmlns:a="http://schemas.openxmlformats.org/drawingml/2006/main" xmlns:r="http://schemas.openxmlformats.org/officeDocument/2006/relationships" xmlns:p="http://schemas.openxmlformats.org/presentationml/2006/main">
  <p:tag name="TIMING" val="|3.5|14.1"/>
</p:tagLst>
</file>

<file path=ppt/tags/tag4.xml><?xml version="1.0" encoding="utf-8"?>
<p:tagLst xmlns:a="http://schemas.openxmlformats.org/drawingml/2006/main" xmlns:r="http://schemas.openxmlformats.org/officeDocument/2006/relationships" xmlns:p="http://schemas.openxmlformats.org/presentationml/2006/main">
  <p:tag name="TIMING" val="|2.3|1.2|5.2|4"/>
</p:tagLst>
</file>

<file path=ppt/tags/tag40.xml><?xml version="1.0" encoding="utf-8"?>
<p:tagLst xmlns:a="http://schemas.openxmlformats.org/drawingml/2006/main" xmlns:r="http://schemas.openxmlformats.org/officeDocument/2006/relationships" xmlns:p="http://schemas.openxmlformats.org/presentationml/2006/main">
  <p:tag name="TIMING" val="|1.6|13.8|8.7|18.6|17.9|15.2|12"/>
</p:tagLst>
</file>

<file path=ppt/tags/tag41.xml><?xml version="1.0" encoding="utf-8"?>
<p:tagLst xmlns:a="http://schemas.openxmlformats.org/drawingml/2006/main" xmlns:r="http://schemas.openxmlformats.org/officeDocument/2006/relationships" xmlns:p="http://schemas.openxmlformats.org/presentationml/2006/main">
  <p:tag name="TIMING" val="|1|78.8|11.5"/>
</p:tagLst>
</file>

<file path=ppt/tags/tag42.xml><?xml version="1.0" encoding="utf-8"?>
<p:tagLst xmlns:a="http://schemas.openxmlformats.org/drawingml/2006/main" xmlns:r="http://schemas.openxmlformats.org/officeDocument/2006/relationships" xmlns:p="http://schemas.openxmlformats.org/presentationml/2006/main">
  <p:tag name="TIMING" val="|0.4|1.9|1.1"/>
</p:tagLst>
</file>

<file path=ppt/tags/tag5.xml><?xml version="1.0" encoding="utf-8"?>
<p:tagLst xmlns:a="http://schemas.openxmlformats.org/drawingml/2006/main" xmlns:r="http://schemas.openxmlformats.org/officeDocument/2006/relationships" xmlns:p="http://schemas.openxmlformats.org/presentationml/2006/main">
  <p:tag name="TIMING" val="|0.8|7.2"/>
</p:tagLst>
</file>

<file path=ppt/tags/tag6.xml><?xml version="1.0" encoding="utf-8"?>
<p:tagLst xmlns:a="http://schemas.openxmlformats.org/drawingml/2006/main" xmlns:r="http://schemas.openxmlformats.org/officeDocument/2006/relationships" xmlns:p="http://schemas.openxmlformats.org/presentationml/2006/main">
  <p:tag name="TIMING" val="|2.2|13.5"/>
</p:tagLst>
</file>

<file path=ppt/tags/tag7.xml><?xml version="1.0" encoding="utf-8"?>
<p:tagLst xmlns:a="http://schemas.openxmlformats.org/drawingml/2006/main" xmlns:r="http://schemas.openxmlformats.org/officeDocument/2006/relationships" xmlns:p="http://schemas.openxmlformats.org/presentationml/2006/main">
  <p:tag name="TIMING" val="|2.6"/>
</p:tagLst>
</file>

<file path=ppt/tags/tag8.xml><?xml version="1.0" encoding="utf-8"?>
<p:tagLst xmlns:a="http://schemas.openxmlformats.org/drawingml/2006/main" xmlns:r="http://schemas.openxmlformats.org/officeDocument/2006/relationships" xmlns:p="http://schemas.openxmlformats.org/presentationml/2006/main">
  <p:tag name="TIMING" val="|1.2|17.8|3.2|4.3"/>
</p:tagLst>
</file>

<file path=ppt/tags/tag9.xml><?xml version="1.0" encoding="utf-8"?>
<p:tagLst xmlns:a="http://schemas.openxmlformats.org/drawingml/2006/main" xmlns:r="http://schemas.openxmlformats.org/officeDocument/2006/relationships" xmlns:p="http://schemas.openxmlformats.org/presentationml/2006/main">
  <p:tag name="TIMING" val="|3.2|28.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268</TotalTime>
  <Words>2467</Words>
  <Application>Microsoft Office PowerPoint</Application>
  <PresentationFormat>On-screen Show (4:3)</PresentationFormat>
  <Paragraphs>146</Paragraphs>
  <Slides>42</Slides>
  <Notes>0</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Blends</vt:lpstr>
      <vt:lpstr>God's  Self-Portraits</vt:lpstr>
      <vt:lpstr>What does God look like?</vt:lpstr>
      <vt:lpstr>God's Pictures of Himself</vt:lpstr>
      <vt:lpstr>God as Potter</vt:lpstr>
      <vt:lpstr>God as potter made us</vt:lpstr>
      <vt:lpstr>We are fragile like clay pots</vt:lpstr>
      <vt:lpstr>God makes us for a purpose</vt:lpstr>
      <vt:lpstr>God as Farmer</vt:lpstr>
      <vt:lpstr>Righteous as healthy tree</vt:lpstr>
      <vt:lpstr>Wicked as endangered plant</vt:lpstr>
      <vt:lpstr>God's grace as ingrafting</vt:lpstr>
      <vt:lpstr>God as Shepherd</vt:lpstr>
      <vt:lpstr>God finds his sheep</vt:lpstr>
      <vt:lpstr>God leads his flock</vt:lpstr>
      <vt:lpstr>God feeds his sheep</vt:lpstr>
      <vt:lpstr>God protects his sheep</vt:lpstr>
      <vt:lpstr>God will die for his sheep</vt:lpstr>
      <vt:lpstr>God as King</vt:lpstr>
      <vt:lpstr>A king has prestige</vt:lpstr>
      <vt:lpstr>A king rules</vt:lpstr>
      <vt:lpstr>A king protects his subjects</vt:lpstr>
      <vt:lpstr>To insult a king…</vt:lpstr>
      <vt:lpstr>God as Master</vt:lpstr>
      <vt:lpstr>A master deserves respect</vt:lpstr>
      <vt:lpstr>Master-slave relation</vt:lpstr>
      <vt:lpstr>God as Father</vt:lpstr>
      <vt:lpstr>Sometimes as mother</vt:lpstr>
      <vt:lpstr>Natural children</vt:lpstr>
      <vt:lpstr>Adopted children</vt:lpstr>
      <vt:lpstr>A family resemblance</vt:lpstr>
      <vt:lpstr>God provides</vt:lpstr>
      <vt:lpstr>God disciplines</vt:lpstr>
      <vt:lpstr>God loves &amp; forgives</vt:lpstr>
      <vt:lpstr>God as Husband</vt:lpstr>
      <vt:lpstr>Marriage as covenant</vt:lpstr>
      <vt:lpstr>Mutual love &amp; joy</vt:lpstr>
      <vt:lpstr>Wife's submission</vt:lpstr>
      <vt:lpstr>Bearing children</vt:lpstr>
      <vt:lpstr>Husband provides &amp; protects</vt:lpstr>
      <vt:lpstr>God's Pictures of Himself</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Self-Portraits</dc:title>
  <dc:creator>RC Newman</dc:creator>
  <cp:lastModifiedBy>Newman</cp:lastModifiedBy>
  <cp:revision>102</cp:revision>
  <cp:lastPrinted>1601-01-01T00:00:00Z</cp:lastPrinted>
  <dcterms:created xsi:type="dcterms:W3CDTF">2003-11-14T15:10:09Z</dcterms:created>
  <dcterms:modified xsi:type="dcterms:W3CDTF">2015-07-04T16:56:41Z</dcterms:modified>
</cp:coreProperties>
</file>