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25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25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25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0B63A85-F5DE-43F0-937B-34DCEEFCF9A5}" type="slidenum">
              <a:rPr lang="en-US" altLang="en-US"/>
              <a:pPr/>
              <a:t>‹#›</a:t>
            </a:fld>
            <a:endParaRPr lang="en-US" altLang="en-US"/>
          </a:p>
        </p:txBody>
      </p:sp>
    </p:spTree>
    <p:extLst>
      <p:ext uri="{BB962C8B-B14F-4D97-AF65-F5344CB8AC3E}">
        <p14:creationId xmlns:p14="http://schemas.microsoft.com/office/powerpoint/2010/main" val="17060294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F427772-4495-4D45-BBA3-A97A63E6EDF3}" type="slidenum">
              <a:rPr lang="en-US" altLang="en-US"/>
              <a:pPr/>
              <a:t>‹#›</a:t>
            </a:fld>
            <a:endParaRPr lang="en-US" altLang="en-US"/>
          </a:p>
        </p:txBody>
      </p:sp>
    </p:spTree>
    <p:extLst>
      <p:ext uri="{BB962C8B-B14F-4D97-AF65-F5344CB8AC3E}">
        <p14:creationId xmlns:p14="http://schemas.microsoft.com/office/powerpoint/2010/main" val="268401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C60E41E-CEAD-437D-81DF-B439A4F6D720}" type="slidenum">
              <a:rPr lang="en-US" altLang="en-US"/>
              <a:pPr/>
              <a:t>‹#›</a:t>
            </a:fld>
            <a:endParaRPr lang="en-US" altLang="en-US"/>
          </a:p>
        </p:txBody>
      </p:sp>
    </p:spTree>
    <p:extLst>
      <p:ext uri="{BB962C8B-B14F-4D97-AF65-F5344CB8AC3E}">
        <p14:creationId xmlns:p14="http://schemas.microsoft.com/office/powerpoint/2010/main" val="279997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A13061-46C7-4F32-A9E3-87374FFB8C51}" type="slidenum">
              <a:rPr lang="en-US" altLang="en-US"/>
              <a:pPr/>
              <a:t>‹#›</a:t>
            </a:fld>
            <a:endParaRPr lang="en-US" altLang="en-US"/>
          </a:p>
        </p:txBody>
      </p:sp>
    </p:spTree>
    <p:extLst>
      <p:ext uri="{BB962C8B-B14F-4D97-AF65-F5344CB8AC3E}">
        <p14:creationId xmlns:p14="http://schemas.microsoft.com/office/powerpoint/2010/main" val="293401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C249C7D-128E-451A-8B99-ABBA3714868B}" type="slidenum">
              <a:rPr lang="en-US" altLang="en-US"/>
              <a:pPr/>
              <a:t>‹#›</a:t>
            </a:fld>
            <a:endParaRPr lang="en-US" altLang="en-US"/>
          </a:p>
        </p:txBody>
      </p:sp>
    </p:spTree>
    <p:extLst>
      <p:ext uri="{BB962C8B-B14F-4D97-AF65-F5344CB8AC3E}">
        <p14:creationId xmlns:p14="http://schemas.microsoft.com/office/powerpoint/2010/main" val="79874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A7178D-CCCB-439A-BC73-C83CA2883ECB}" type="slidenum">
              <a:rPr lang="en-US" altLang="en-US"/>
              <a:pPr/>
              <a:t>‹#›</a:t>
            </a:fld>
            <a:endParaRPr lang="en-US" altLang="en-US"/>
          </a:p>
        </p:txBody>
      </p:sp>
    </p:spTree>
    <p:extLst>
      <p:ext uri="{BB962C8B-B14F-4D97-AF65-F5344CB8AC3E}">
        <p14:creationId xmlns:p14="http://schemas.microsoft.com/office/powerpoint/2010/main" val="142040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16DB1B6-25BB-4200-8F42-DF18E72F853F}" type="slidenum">
              <a:rPr lang="en-US" altLang="en-US"/>
              <a:pPr/>
              <a:t>‹#›</a:t>
            </a:fld>
            <a:endParaRPr lang="en-US" altLang="en-US"/>
          </a:p>
        </p:txBody>
      </p:sp>
    </p:spTree>
    <p:extLst>
      <p:ext uri="{BB962C8B-B14F-4D97-AF65-F5344CB8AC3E}">
        <p14:creationId xmlns:p14="http://schemas.microsoft.com/office/powerpoint/2010/main" val="87202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C87CDE9-911E-491A-9529-DDFF44549618}" type="slidenum">
              <a:rPr lang="en-US" altLang="en-US"/>
              <a:pPr/>
              <a:t>‹#›</a:t>
            </a:fld>
            <a:endParaRPr lang="en-US" altLang="en-US"/>
          </a:p>
        </p:txBody>
      </p:sp>
    </p:spTree>
    <p:extLst>
      <p:ext uri="{BB962C8B-B14F-4D97-AF65-F5344CB8AC3E}">
        <p14:creationId xmlns:p14="http://schemas.microsoft.com/office/powerpoint/2010/main" val="303630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8668098-161F-4E78-9717-302D87538297}" type="slidenum">
              <a:rPr lang="en-US" altLang="en-US"/>
              <a:pPr/>
              <a:t>‹#›</a:t>
            </a:fld>
            <a:endParaRPr lang="en-US" altLang="en-US"/>
          </a:p>
        </p:txBody>
      </p:sp>
    </p:spTree>
    <p:extLst>
      <p:ext uri="{BB962C8B-B14F-4D97-AF65-F5344CB8AC3E}">
        <p14:creationId xmlns:p14="http://schemas.microsoft.com/office/powerpoint/2010/main" val="251646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F79CBCB-5BCB-417B-9D99-EECFB6888B47}" type="slidenum">
              <a:rPr lang="en-US" altLang="en-US"/>
              <a:pPr/>
              <a:t>‹#›</a:t>
            </a:fld>
            <a:endParaRPr lang="en-US" altLang="en-US"/>
          </a:p>
        </p:txBody>
      </p:sp>
    </p:spTree>
    <p:extLst>
      <p:ext uri="{BB962C8B-B14F-4D97-AF65-F5344CB8AC3E}">
        <p14:creationId xmlns:p14="http://schemas.microsoft.com/office/powerpoint/2010/main" val="341630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53D1CDC-685D-486C-8AA2-85161F574238}" type="slidenum">
              <a:rPr lang="en-US" altLang="en-US"/>
              <a:pPr/>
              <a:t>‹#›</a:t>
            </a:fld>
            <a:endParaRPr lang="en-US" altLang="en-US"/>
          </a:p>
        </p:txBody>
      </p:sp>
    </p:spTree>
    <p:extLst>
      <p:ext uri="{BB962C8B-B14F-4D97-AF65-F5344CB8AC3E}">
        <p14:creationId xmlns:p14="http://schemas.microsoft.com/office/powerpoint/2010/main" val="239064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2460BC5-7942-4FAA-92AD-C0C28625F894}" type="slidenum">
              <a:rPr lang="en-US" altLang="en-US"/>
              <a:pPr/>
              <a:t>‹#›</a:t>
            </a:fld>
            <a:endParaRPr lang="en-US" altLang="en-US"/>
          </a:p>
        </p:txBody>
      </p:sp>
    </p:spTree>
    <p:extLst>
      <p:ext uri="{BB962C8B-B14F-4D97-AF65-F5344CB8AC3E}">
        <p14:creationId xmlns:p14="http://schemas.microsoft.com/office/powerpoint/2010/main" val="3568919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9E9B03E-03E5-4A9E-B4FC-3CBAC15B9B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3holy"/>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381000" y="-1588"/>
            <a:ext cx="8382000" cy="6861176"/>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You Will Be Like God</a:t>
            </a:r>
          </a:p>
        </p:txBody>
      </p:sp>
      <p:sp>
        <p:nvSpPr>
          <p:cNvPr id="2051" name="Rectangle 3"/>
          <p:cNvSpPr>
            <a:spLocks noGrp="1" noChangeArrowheads="1"/>
          </p:cNvSpPr>
          <p:nvPr>
            <p:ph type="subTitle" idx="1"/>
          </p:nvPr>
        </p:nvSpPr>
        <p:spPr/>
        <p:txBody>
          <a:bodyPr/>
          <a:lstStyle/>
          <a:p>
            <a:r>
              <a:rPr lang="en-US" altLang="en-US"/>
              <a:t>Ephesians 3:14-21</a:t>
            </a:r>
          </a:p>
          <a:p>
            <a:r>
              <a:rPr lang="en-US" altLang="en-US" i="1"/>
              <a:t>Robert C. Newman</a:t>
            </a:r>
          </a:p>
        </p:txBody>
      </p:sp>
      <p:pic>
        <p:nvPicPr>
          <p:cNvPr id="2" name="You Will Be Like God.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62000" y="6019800"/>
            <a:ext cx="609600" cy="609600"/>
          </a:xfrm>
          <a:prstGeom prst="rect">
            <a:avLst/>
          </a:prstGeom>
        </p:spPr>
      </p:pic>
    </p:spTree>
    <p:custDataLst>
      <p:tags r:id="rId1"/>
    </p:custDataLst>
  </p:cSld>
  <p:clrMapOvr>
    <a:masterClrMapping/>
  </p:clrMapOvr>
  <p:transition advTm="2769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4000"/>
              <a:t>What Does It Mean </a:t>
            </a:r>
            <a:br>
              <a:rPr lang="en-US" altLang="en-US" sz="4000"/>
            </a:br>
            <a:r>
              <a:rPr lang="en-US" altLang="en-US" sz="4000"/>
              <a:t>to Be Like God?</a:t>
            </a:r>
          </a:p>
        </p:txBody>
      </p:sp>
      <p:sp>
        <p:nvSpPr>
          <p:cNvPr id="15363" name="Rectangle 3"/>
          <p:cNvSpPr>
            <a:spLocks noGrp="1" noChangeArrowheads="1"/>
          </p:cNvSpPr>
          <p:nvPr>
            <p:ph type="body" idx="1"/>
          </p:nvPr>
        </p:nvSpPr>
        <p:spPr/>
        <p:txBody>
          <a:bodyPr/>
          <a:lstStyle/>
          <a:p>
            <a:r>
              <a:rPr lang="en-US" altLang="en-US"/>
              <a:t>Until we delight in:</a:t>
            </a:r>
          </a:p>
          <a:p>
            <a:pPr lvl="1"/>
            <a:r>
              <a:rPr lang="en-US" altLang="en-US"/>
              <a:t>Kindness</a:t>
            </a:r>
          </a:p>
          <a:p>
            <a:pPr lvl="1"/>
            <a:r>
              <a:rPr lang="en-US" altLang="en-US"/>
              <a:t>Justice</a:t>
            </a:r>
          </a:p>
          <a:p>
            <a:pPr lvl="1"/>
            <a:r>
              <a:rPr lang="en-US" altLang="en-US"/>
              <a:t>Righteousness</a:t>
            </a:r>
          </a:p>
          <a:p>
            <a:r>
              <a:rPr lang="en-US" altLang="en-US"/>
              <a:t>We cannot really be like God.</a:t>
            </a:r>
          </a:p>
          <a:p>
            <a:r>
              <a:rPr lang="en-US" altLang="en-US"/>
              <a:t>This is another way of saying </a:t>
            </a:r>
          </a:p>
          <a:p>
            <a:pPr lvl="1"/>
            <a:r>
              <a:rPr lang="en-US" altLang="en-US"/>
              <a:t>Until we love like God… </a:t>
            </a:r>
          </a:p>
          <a:p>
            <a:pPr lvl="1"/>
            <a:r>
              <a:rPr lang="en-US" altLang="en-US"/>
              <a:t>We cannot really be like God.</a:t>
            </a:r>
          </a:p>
        </p:txBody>
      </p:sp>
    </p:spTree>
    <p:custDataLst>
      <p:tags r:id="rId1"/>
    </p:custDataLst>
  </p:cSld>
  <p:clrMapOvr>
    <a:masterClrMapping/>
  </p:clrMapOvr>
  <p:transition advTm="22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363">
                                            <p:txEl>
                                              <p:pRg st="7" end="7"/>
                                            </p:txEl>
                                          </p:spTgt>
                                        </p:tgtEl>
                                        <p:attrNameLst>
                                          <p:attrName>style.visibility</p:attrName>
                                        </p:attrNameLst>
                                      </p:cBhvr>
                                      <p:to>
                                        <p:strVal val="visible"/>
                                      </p:to>
                                    </p:set>
                                    <p:anim calcmode="lin" valueType="num">
                                      <p:cBhvr additive="base">
                                        <p:cTn id="49"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Being Like God</a:t>
            </a:r>
          </a:p>
        </p:txBody>
      </p:sp>
      <p:sp>
        <p:nvSpPr>
          <p:cNvPr id="16387" name="Rectangle 3"/>
          <p:cNvSpPr>
            <a:spLocks noGrp="1" noChangeArrowheads="1"/>
          </p:cNvSpPr>
          <p:nvPr>
            <p:ph type="body" idx="1"/>
          </p:nvPr>
        </p:nvSpPr>
        <p:spPr/>
        <p:txBody>
          <a:bodyPr/>
          <a:lstStyle/>
          <a:p>
            <a:r>
              <a:rPr lang="en-US" altLang="en-US"/>
              <a:t>Not grasping for power &amp; independence</a:t>
            </a:r>
          </a:p>
          <a:p>
            <a:pPr lvl="1"/>
            <a:r>
              <a:rPr lang="en-US" altLang="en-US"/>
              <a:t>Satan’s way of “being like God”</a:t>
            </a:r>
          </a:p>
          <a:p>
            <a:r>
              <a:rPr lang="en-US" altLang="en-US"/>
              <a:t>Not playing it safe, either</a:t>
            </a:r>
          </a:p>
          <a:p>
            <a:pPr lvl="1"/>
            <a:r>
              <a:rPr lang="en-US" altLang="en-US"/>
              <a:t>Seeking security first</a:t>
            </a:r>
          </a:p>
          <a:p>
            <a:pPr lvl="1"/>
            <a:r>
              <a:rPr lang="en-US" altLang="en-US"/>
              <a:t>If we always stay with what is safe, in a sense we dictate what God can do with us.</a:t>
            </a:r>
          </a:p>
          <a:p>
            <a:r>
              <a:rPr lang="en-US" altLang="en-US"/>
              <a:t>Instead, trusting God with everything we are and have</a:t>
            </a:r>
          </a:p>
        </p:txBody>
      </p:sp>
    </p:spTree>
    <p:custDataLst>
      <p:tags r:id="rId1"/>
    </p:custDataLst>
  </p:cSld>
  <p:clrMapOvr>
    <a:masterClrMapping/>
  </p:clrMapOvr>
  <p:transition advTm="539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Paul’s Prayer</a:t>
            </a:r>
          </a:p>
        </p:txBody>
      </p:sp>
      <p:sp>
        <p:nvSpPr>
          <p:cNvPr id="17411" name="Rectangle 3"/>
          <p:cNvSpPr>
            <a:spLocks noGrp="1" noChangeArrowheads="1"/>
          </p:cNvSpPr>
          <p:nvPr>
            <p:ph type="body" idx="1"/>
          </p:nvPr>
        </p:nvSpPr>
        <p:spPr>
          <a:xfrm>
            <a:off x="1600200" y="1600200"/>
            <a:ext cx="6096000" cy="4525963"/>
          </a:xfrm>
        </p:spPr>
        <p:txBody>
          <a:bodyPr/>
          <a:lstStyle/>
          <a:p>
            <a:r>
              <a:rPr lang="en-US" altLang="en-US"/>
              <a:t>For the Ephesian Christians (and for us)</a:t>
            </a:r>
          </a:p>
          <a:p>
            <a:pPr lvl="1"/>
            <a:r>
              <a:rPr lang="en-US" altLang="en-US"/>
              <a:t>Is that we may know the power of God’s love in &amp; thru us.</a:t>
            </a:r>
          </a:p>
          <a:p>
            <a:r>
              <a:rPr lang="en-US" altLang="en-US"/>
              <a:t>We should pray this for ourselves</a:t>
            </a:r>
          </a:p>
          <a:p>
            <a:pPr lvl="1"/>
            <a:r>
              <a:rPr lang="en-US" altLang="en-US"/>
              <a:t>And for others.</a:t>
            </a:r>
          </a:p>
        </p:txBody>
      </p:sp>
    </p:spTree>
    <p:custDataLst>
      <p:tags r:id="rId1"/>
    </p:custDataLst>
  </p:cSld>
  <p:clrMapOvr>
    <a:masterClrMapping/>
  </p:clrMapOvr>
  <p:transition advTm="203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altLang="en-US"/>
              <a:t>Paul’s Benediction</a:t>
            </a:r>
          </a:p>
        </p:txBody>
      </p:sp>
      <p:sp>
        <p:nvSpPr>
          <p:cNvPr id="18437" name="Text Box 5"/>
          <p:cNvSpPr txBox="1">
            <a:spLocks noChangeArrowheads="1"/>
          </p:cNvSpPr>
          <p:nvPr/>
        </p:nvSpPr>
        <p:spPr bwMode="auto">
          <a:xfrm>
            <a:off x="914400" y="1905000"/>
            <a:ext cx="73152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Ephesians 3:20 (NIV) Now to him who is able to do immeasurably more than all we ask or imagine, according to his power that is at work within us, 21 to him be glory in the church and in Christ Jesus throughout all generations, for ever and ever! Amen. </a:t>
            </a:r>
          </a:p>
        </p:txBody>
      </p:sp>
    </p:spTree>
    <p:custDataLst>
      <p:tags r:id="rId1"/>
    </p:custDataLst>
  </p:cSld>
  <p:clrMapOvr>
    <a:masterClrMapping/>
  </p:clrMapOvr>
  <p:transition advTm="491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checkerboard(across)">
                                      <p:cBhvr>
                                        <p:cTn id="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ApostlePaul_Rembrandt-van-Ryn_1657-Wide_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371600" y="0"/>
            <a:ext cx="6400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4"/>
          <p:cNvSpPr>
            <a:spLocks noGrp="1" noChangeArrowheads="1"/>
          </p:cNvSpPr>
          <p:nvPr>
            <p:ph type="ctrTitle"/>
          </p:nvPr>
        </p:nvSpPr>
        <p:spPr/>
        <p:txBody>
          <a:bodyPr/>
          <a:lstStyle/>
          <a:p>
            <a:r>
              <a:rPr lang="en-US" altLang="en-US"/>
              <a:t>The End</a:t>
            </a:r>
          </a:p>
        </p:txBody>
      </p:sp>
      <p:sp>
        <p:nvSpPr>
          <p:cNvPr id="20485" name="Rectangle 5"/>
          <p:cNvSpPr>
            <a:spLocks noGrp="1" noChangeArrowheads="1"/>
          </p:cNvSpPr>
          <p:nvPr>
            <p:ph type="subTitle" idx="1"/>
          </p:nvPr>
        </p:nvSpPr>
        <p:spPr/>
        <p:txBody>
          <a:bodyPr/>
          <a:lstStyle/>
          <a:p>
            <a:r>
              <a:rPr lang="en-US" altLang="en-US"/>
              <a:t>May Paul’s prayer &amp; benediction be true for us, too!</a:t>
            </a:r>
          </a:p>
        </p:txBody>
      </p:sp>
    </p:spTree>
    <p:custDataLst>
      <p:tags r:id="rId1"/>
    </p:custDataLst>
  </p:cSld>
  <p:clrMapOvr>
    <a:masterClrMapping/>
  </p:clrMapOvr>
  <p:transition advTm="210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485">
                                            <p:txEl>
                                              <p:pRg st="0" end="0"/>
                                            </p:txEl>
                                          </p:spTgt>
                                        </p:tgtEl>
                                        <p:attrNameLst>
                                          <p:attrName>style.visibility</p:attrName>
                                        </p:attrNameLst>
                                      </p:cBhvr>
                                      <p:to>
                                        <p:strVal val="visible"/>
                                      </p:to>
                                    </p:set>
                                    <p:animEffect transition="in" filter="checkerboard(across)">
                                      <p:cBhvr>
                                        <p:cTn id="13" dur="500"/>
                                        <p:tgtEl>
                                          <p:spTgt spid="20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You Will Be Like God</a:t>
            </a:r>
          </a:p>
        </p:txBody>
      </p:sp>
      <p:sp>
        <p:nvSpPr>
          <p:cNvPr id="3075" name="Rectangle 3"/>
          <p:cNvSpPr>
            <a:spLocks noGrp="1" noChangeArrowheads="1"/>
          </p:cNvSpPr>
          <p:nvPr>
            <p:ph type="body" idx="1"/>
          </p:nvPr>
        </p:nvSpPr>
        <p:spPr/>
        <p:txBody>
          <a:bodyPr/>
          <a:lstStyle/>
          <a:p>
            <a:r>
              <a:rPr lang="en-US" altLang="en-US" sz="2800"/>
              <a:t>This was Satan’s temptation to Eve in the Garden of Eden (Genesis 3:5):</a:t>
            </a:r>
          </a:p>
          <a:p>
            <a:pPr lvl="1"/>
            <a:r>
              <a:rPr lang="en-US" altLang="en-US" sz="2400"/>
              <a:t>(NIV) "For God knows that when you eat of it your eyes will be opened, and you will be like God, knowing good and evil." </a:t>
            </a:r>
          </a:p>
          <a:p>
            <a:r>
              <a:rPr lang="en-US" altLang="en-US" sz="2800"/>
              <a:t>Similarly Satan tempted Jesus in the wilderness (Matthew 4):</a:t>
            </a:r>
          </a:p>
          <a:p>
            <a:pPr lvl="1"/>
            <a:r>
              <a:rPr lang="en-US" altLang="en-US" sz="2400"/>
              <a:t>To use His miraculous power to feed Himself</a:t>
            </a:r>
          </a:p>
          <a:p>
            <a:pPr lvl="1"/>
            <a:r>
              <a:rPr lang="en-US" altLang="en-US" sz="2400"/>
              <a:t>To force God’s hand in order to win others</a:t>
            </a:r>
          </a:p>
          <a:p>
            <a:pPr lvl="1"/>
            <a:r>
              <a:rPr lang="en-US" altLang="en-US" sz="2400"/>
              <a:t>To worship Satan to gain power</a:t>
            </a:r>
          </a:p>
        </p:txBody>
      </p:sp>
    </p:spTree>
    <p:custDataLst>
      <p:tags r:id="rId1"/>
    </p:custDataLst>
  </p:cSld>
  <p:clrMapOvr>
    <a:masterClrMapping/>
  </p:clrMapOvr>
  <p:transition advTm="505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What is God Like?</a:t>
            </a:r>
          </a:p>
        </p:txBody>
      </p:sp>
      <p:sp>
        <p:nvSpPr>
          <p:cNvPr id="4100" name="Rectangle 4"/>
          <p:cNvSpPr>
            <a:spLocks noGrp="1" noChangeArrowheads="1"/>
          </p:cNvSpPr>
          <p:nvPr>
            <p:ph type="body" idx="1"/>
          </p:nvPr>
        </p:nvSpPr>
        <p:spPr/>
        <p:txBody>
          <a:bodyPr/>
          <a:lstStyle/>
          <a:p>
            <a:r>
              <a:rPr lang="en-US" altLang="en-US" sz="2800"/>
              <a:t>See Jeremiah 9:23-24:</a:t>
            </a:r>
          </a:p>
          <a:p>
            <a:r>
              <a:rPr lang="en-US" altLang="en-US" sz="2800"/>
              <a:t>23 (NIV) This is what the LORD says: "Let not the wise man boast of his wisdom or the strong man boast of his strength or the rich man boast of his riches, 24 but let him who boasts boast about this: that he understands and knows me, that I am the LORD, who exercises kindness, justice and righteousness on earth, for in these I delight,"  declares the LORD. </a:t>
            </a:r>
          </a:p>
          <a:p>
            <a:endParaRPr lang="en-US" altLang="en-US" sz="2800"/>
          </a:p>
        </p:txBody>
      </p:sp>
    </p:spTree>
    <p:custDataLst>
      <p:tags r:id="rId1"/>
    </p:custDataLst>
  </p:cSld>
  <p:clrMapOvr>
    <a:masterClrMapping/>
  </p:clrMapOvr>
  <p:transition advTm="319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checkerboard(across)">
                                      <p:cBhvr>
                                        <p:cTn id="7" dur="500"/>
                                        <p:tgtEl>
                                          <p:spTgt spid="4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checkerboard(across)">
                                      <p:cBhvr>
                                        <p:cTn id="12" dur="500"/>
                                        <p:tgtEl>
                                          <p:spTgt spid="4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What is God Like?</a:t>
            </a:r>
          </a:p>
        </p:txBody>
      </p:sp>
      <p:sp>
        <p:nvSpPr>
          <p:cNvPr id="7171" name="Rectangle 3"/>
          <p:cNvSpPr>
            <a:spLocks noGrp="1" noChangeArrowheads="1"/>
          </p:cNvSpPr>
          <p:nvPr>
            <p:ph type="body" idx="1"/>
          </p:nvPr>
        </p:nvSpPr>
        <p:spPr/>
        <p:txBody>
          <a:bodyPr/>
          <a:lstStyle/>
          <a:p>
            <a:r>
              <a:rPr lang="en-US" altLang="en-US"/>
              <a:t>Though God is:</a:t>
            </a:r>
          </a:p>
          <a:p>
            <a:pPr lvl="1"/>
            <a:r>
              <a:rPr lang="en-US" altLang="en-US"/>
              <a:t>All-wise</a:t>
            </a:r>
          </a:p>
          <a:p>
            <a:pPr lvl="1"/>
            <a:r>
              <a:rPr lang="en-US" altLang="en-US"/>
              <a:t>All-powerful</a:t>
            </a:r>
          </a:p>
          <a:p>
            <a:pPr lvl="1"/>
            <a:r>
              <a:rPr lang="en-US" altLang="en-US"/>
              <a:t>Owns all the wealth in the universe</a:t>
            </a:r>
          </a:p>
          <a:p>
            <a:r>
              <a:rPr lang="en-US" altLang="en-US"/>
              <a:t>He delights in:</a:t>
            </a:r>
          </a:p>
          <a:p>
            <a:pPr lvl="1"/>
            <a:r>
              <a:rPr lang="en-US" altLang="en-US"/>
              <a:t>Kindness</a:t>
            </a:r>
          </a:p>
          <a:p>
            <a:pPr lvl="1"/>
            <a:r>
              <a:rPr lang="en-US" altLang="en-US"/>
              <a:t>Justice</a:t>
            </a:r>
          </a:p>
          <a:p>
            <a:pPr lvl="1"/>
            <a:r>
              <a:rPr lang="en-US" altLang="en-US"/>
              <a:t>Righteousness</a:t>
            </a:r>
          </a:p>
        </p:txBody>
      </p:sp>
    </p:spTree>
    <p:custDataLst>
      <p:tags r:id="rId1"/>
    </p:custDataLst>
  </p:cSld>
  <p:clrMapOvr>
    <a:masterClrMapping/>
  </p:clrMapOvr>
  <p:transition advTm="158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Paul-prison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extLst>
            <a:ext uri="{909E8E84-426E-40DD-AFC4-6F175D3DCCD1}">
              <a14:hiddenFill xmlns:a14="http://schemas.microsoft.com/office/drawing/2010/main">
                <a:solidFill>
                  <a:srgbClr val="FFFFFF"/>
                </a:solidFill>
              </a14:hiddenFill>
            </a:ext>
          </a:extLst>
        </p:spPr>
      </p:pic>
      <p:sp>
        <p:nvSpPr>
          <p:cNvPr id="8196" name="Rectangle 4"/>
          <p:cNvSpPr>
            <a:spLocks noGrp="1" noChangeArrowheads="1"/>
          </p:cNvSpPr>
          <p:nvPr>
            <p:ph type="ctrTitle"/>
          </p:nvPr>
        </p:nvSpPr>
        <p:spPr/>
        <p:txBody>
          <a:bodyPr/>
          <a:lstStyle/>
          <a:p>
            <a:r>
              <a:rPr lang="en-US" altLang="en-US"/>
              <a:t>Paul’s Prayer for the Ephesians</a:t>
            </a:r>
          </a:p>
        </p:txBody>
      </p:sp>
      <p:sp>
        <p:nvSpPr>
          <p:cNvPr id="8197" name="Rectangle 5"/>
          <p:cNvSpPr>
            <a:spLocks noGrp="1" noChangeArrowheads="1"/>
          </p:cNvSpPr>
          <p:nvPr>
            <p:ph type="subTitle" idx="1"/>
          </p:nvPr>
        </p:nvSpPr>
        <p:spPr/>
        <p:txBody>
          <a:bodyPr/>
          <a:lstStyle/>
          <a:p>
            <a:r>
              <a:rPr lang="en-US" altLang="en-US"/>
              <a:t>Ephesians 3:14-19</a:t>
            </a:r>
          </a:p>
        </p:txBody>
      </p:sp>
    </p:spTree>
    <p:custDataLst>
      <p:tags r:id="rId1"/>
    </p:custDataLst>
  </p:cSld>
  <p:clrMapOvr>
    <a:masterClrMapping/>
  </p:clrMapOvr>
  <p:transition advTm="122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197">
                                            <p:txEl>
                                              <p:pRg st="0" end="0"/>
                                            </p:txEl>
                                          </p:spTgt>
                                        </p:tgtEl>
                                        <p:attrNameLst>
                                          <p:attrName>style.visibility</p:attrName>
                                        </p:attrNameLst>
                                      </p:cBhvr>
                                      <p:to>
                                        <p:strVal val="visible"/>
                                      </p:to>
                                    </p:set>
                                    <p:animEffect transition="in" filter="checkerboard(across)">
                                      <p:cBhvr>
                                        <p:cTn id="13" dur="500"/>
                                        <p:tgtEl>
                                          <p:spTgt spid="81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US" altLang="en-US"/>
              <a:t>Paul’s Prayer</a:t>
            </a:r>
          </a:p>
        </p:txBody>
      </p:sp>
      <p:sp>
        <p:nvSpPr>
          <p:cNvPr id="10245" name="Text Box 5"/>
          <p:cNvSpPr txBox="1">
            <a:spLocks noChangeArrowheads="1"/>
          </p:cNvSpPr>
          <p:nvPr/>
        </p:nvSpPr>
        <p:spPr bwMode="auto">
          <a:xfrm>
            <a:off x="914400" y="1600200"/>
            <a:ext cx="7696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Ephesians 3:14 (NIV) For this reason I kneel before the Father, 15 from whom his whole family in heaven and on earth derives its name. 16 I pray that out of his glorious riches he may strengthen you with power through his Spirit in your inner being, 17 so that Christ may dwell in your hearts through faith. And I pray that you, being rooted and established in love, 18 may have power, together with all the saints, to grasp how wide and long and high and deep is the love of Christ, 19 and to know this love that surpasses knowledge</a:t>
            </a:r>
            <a:r>
              <a:rPr lang="en-US" altLang="en-US" sz="2400">
                <a:latin typeface="WP TypographicSymbols" pitchFamily="2" charset="0"/>
              </a:rPr>
              <a:t>n</a:t>
            </a:r>
            <a:r>
              <a:rPr lang="en-US" altLang="en-US" sz="2400"/>
              <a:t>that you may be filled to the measure of all the fullness of God. </a:t>
            </a:r>
          </a:p>
        </p:txBody>
      </p:sp>
    </p:spTree>
    <p:custDataLst>
      <p:tags r:id="rId1"/>
    </p:custDataLst>
  </p:cSld>
  <p:clrMapOvr>
    <a:masterClrMapping/>
  </p:clrMapOvr>
  <p:transition advTm="478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checkerboard(across)">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Request #1</a:t>
            </a:r>
          </a:p>
        </p:txBody>
      </p:sp>
      <p:sp>
        <p:nvSpPr>
          <p:cNvPr id="12291" name="Rectangle 3"/>
          <p:cNvSpPr>
            <a:spLocks noGrp="1" noChangeArrowheads="1"/>
          </p:cNvSpPr>
          <p:nvPr>
            <p:ph type="body" idx="1"/>
          </p:nvPr>
        </p:nvSpPr>
        <p:spPr>
          <a:xfrm>
            <a:off x="1143000" y="1676400"/>
            <a:ext cx="6781800" cy="4525963"/>
          </a:xfrm>
        </p:spPr>
        <p:txBody>
          <a:bodyPr/>
          <a:lstStyle/>
          <a:p>
            <a:pPr>
              <a:buFontTx/>
              <a:buNone/>
            </a:pPr>
            <a:r>
              <a:rPr lang="en-US" altLang="en-US" b="1"/>
              <a:t>Empowered with inner strength:</a:t>
            </a:r>
          </a:p>
          <a:p>
            <a:r>
              <a:rPr lang="en-US" altLang="en-US"/>
              <a:t>God’s power granted to us.</a:t>
            </a:r>
          </a:p>
          <a:p>
            <a:r>
              <a:rPr lang="en-US" altLang="en-US"/>
              <a:t>Mediated through the Holy Spirit.</a:t>
            </a:r>
          </a:p>
          <a:p>
            <a:r>
              <a:rPr lang="en-US" altLang="en-US"/>
              <a:t>Christ living in us.</a:t>
            </a:r>
          </a:p>
          <a:p>
            <a:endParaRPr lang="en-US" altLang="en-US"/>
          </a:p>
        </p:txBody>
      </p:sp>
    </p:spTree>
    <p:custDataLst>
      <p:tags r:id="rId1"/>
    </p:custDataLst>
  </p:cSld>
  <p:clrMapOvr>
    <a:masterClrMapping/>
  </p:clrMapOvr>
  <p:transition advTm="288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Request #2</a:t>
            </a:r>
          </a:p>
        </p:txBody>
      </p:sp>
      <p:sp>
        <p:nvSpPr>
          <p:cNvPr id="13315" name="Rectangle 3"/>
          <p:cNvSpPr>
            <a:spLocks noGrp="1" noChangeArrowheads="1"/>
          </p:cNvSpPr>
          <p:nvPr>
            <p:ph type="body" idx="1"/>
          </p:nvPr>
        </p:nvSpPr>
        <p:spPr>
          <a:xfrm>
            <a:off x="1219200" y="1600200"/>
            <a:ext cx="6629400" cy="3657600"/>
          </a:xfrm>
        </p:spPr>
        <p:txBody>
          <a:bodyPr/>
          <a:lstStyle/>
          <a:p>
            <a:pPr>
              <a:buFontTx/>
              <a:buNone/>
            </a:pPr>
            <a:r>
              <a:rPr lang="en-US" altLang="en-US" b="1"/>
              <a:t>Able to grasp the love of God:</a:t>
            </a:r>
          </a:p>
          <a:p>
            <a:r>
              <a:rPr lang="en-US" altLang="en-US"/>
              <a:t>Rooted and established in love.</a:t>
            </a:r>
          </a:p>
          <a:p>
            <a:r>
              <a:rPr lang="en-US" altLang="en-US"/>
              <a:t>Realizing the magnitude &amp; character of Christ’s love for us.</a:t>
            </a:r>
          </a:p>
          <a:p>
            <a:r>
              <a:rPr lang="en-US" altLang="en-US"/>
              <a:t>Even to experience this love surpassing knowledge.</a:t>
            </a:r>
          </a:p>
          <a:p>
            <a:endParaRPr lang="en-US" altLang="en-US"/>
          </a:p>
        </p:txBody>
      </p:sp>
    </p:spTree>
    <p:custDataLst>
      <p:tags r:id="rId1"/>
    </p:custDataLst>
  </p:cSld>
  <p:clrMapOvr>
    <a:masterClrMapping/>
  </p:clrMapOvr>
  <p:transition advTm="257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Request #3</a:t>
            </a:r>
          </a:p>
        </p:txBody>
      </p:sp>
      <p:sp>
        <p:nvSpPr>
          <p:cNvPr id="14339" name="Rectangle 3"/>
          <p:cNvSpPr>
            <a:spLocks noGrp="1" noChangeArrowheads="1"/>
          </p:cNvSpPr>
          <p:nvPr>
            <p:ph type="body" idx="1"/>
          </p:nvPr>
        </p:nvSpPr>
        <p:spPr>
          <a:xfrm>
            <a:off x="1752600" y="1905000"/>
            <a:ext cx="5410200" cy="2667000"/>
          </a:xfrm>
        </p:spPr>
        <p:txBody>
          <a:bodyPr/>
          <a:lstStyle/>
          <a:p>
            <a:pPr>
              <a:buFontTx/>
              <a:buNone/>
            </a:pPr>
            <a:r>
              <a:rPr lang="en-US" altLang="en-US" b="1"/>
              <a:t>Filled with God’s fulness:</a:t>
            </a:r>
          </a:p>
          <a:p>
            <a:r>
              <a:rPr lang="en-US" altLang="en-US"/>
              <a:t>Not explained</a:t>
            </a:r>
          </a:p>
          <a:p>
            <a:r>
              <a:rPr lang="en-US" altLang="en-US"/>
              <a:t>But the Bible characterizes God as love</a:t>
            </a:r>
          </a:p>
        </p:txBody>
      </p:sp>
    </p:spTree>
    <p:custDataLst>
      <p:tags r:id="rId1"/>
    </p:custDataLst>
  </p:cSld>
  <p:clrMapOvr>
    <a:masterClrMapping/>
  </p:clrMapOvr>
  <p:transition advTm="186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5|2.2"/>
</p:tagLst>
</file>

<file path=ppt/tags/tag10.xml><?xml version="1.0" encoding="utf-8"?>
<p:tagLst xmlns:a="http://schemas.openxmlformats.org/drawingml/2006/main" xmlns:r="http://schemas.openxmlformats.org/officeDocument/2006/relationships" xmlns:p="http://schemas.openxmlformats.org/presentationml/2006/main">
  <p:tag name="TIMING" val="|2.9|0.8|1.1|0.7|1.8|4.2|3.3|2.7"/>
</p:tagLst>
</file>

<file path=ppt/tags/tag11.xml><?xml version="1.0" encoding="utf-8"?>
<p:tagLst xmlns:a="http://schemas.openxmlformats.org/drawingml/2006/main" xmlns:r="http://schemas.openxmlformats.org/officeDocument/2006/relationships" xmlns:p="http://schemas.openxmlformats.org/presentationml/2006/main">
  <p:tag name="TIMING" val="|3.2|3|12.5|2.5|5|20.2"/>
</p:tagLst>
</file>

<file path=ppt/tags/tag12.xml><?xml version="1.0" encoding="utf-8"?>
<p:tagLst xmlns:a="http://schemas.openxmlformats.org/drawingml/2006/main" xmlns:r="http://schemas.openxmlformats.org/officeDocument/2006/relationships" xmlns:p="http://schemas.openxmlformats.org/presentationml/2006/main">
  <p:tag name="TIMING" val="|1.8|1.3|4.3|3.4"/>
</p:tagLst>
</file>

<file path=ppt/tags/tag13.xml><?xml version="1.0" encoding="utf-8"?>
<p:tagLst xmlns:a="http://schemas.openxmlformats.org/drawingml/2006/main" xmlns:r="http://schemas.openxmlformats.org/officeDocument/2006/relationships" xmlns:p="http://schemas.openxmlformats.org/presentationml/2006/main">
  <p:tag name="TIMING" val="|4.2"/>
</p:tagLst>
</file>

<file path=ppt/tags/tag14.xml><?xml version="1.0" encoding="utf-8"?>
<p:tagLst xmlns:a="http://schemas.openxmlformats.org/drawingml/2006/main" xmlns:r="http://schemas.openxmlformats.org/officeDocument/2006/relationships" xmlns:p="http://schemas.openxmlformats.org/presentationml/2006/main">
  <p:tag name="TIMING" val="|0.9|5.3"/>
</p:tagLst>
</file>

<file path=ppt/tags/tag2.xml><?xml version="1.0" encoding="utf-8"?>
<p:tagLst xmlns:a="http://schemas.openxmlformats.org/drawingml/2006/main" xmlns:r="http://schemas.openxmlformats.org/officeDocument/2006/relationships" xmlns:p="http://schemas.openxmlformats.org/presentationml/2006/main">
  <p:tag name="TIMING" val="|2.6|5.2|8.7|4|3.1|17.1"/>
</p:tagLst>
</file>

<file path=ppt/tags/tag3.xml><?xml version="1.0" encoding="utf-8"?>
<p:tagLst xmlns:a="http://schemas.openxmlformats.org/drawingml/2006/main" xmlns:r="http://schemas.openxmlformats.org/officeDocument/2006/relationships" xmlns:p="http://schemas.openxmlformats.org/presentationml/2006/main">
  <p:tag name="TIMING" val="|6.6|4.1"/>
</p:tagLst>
</file>

<file path=ppt/tags/tag4.xml><?xml version="1.0" encoding="utf-8"?>
<p:tagLst xmlns:a="http://schemas.openxmlformats.org/drawingml/2006/main" xmlns:r="http://schemas.openxmlformats.org/officeDocument/2006/relationships" xmlns:p="http://schemas.openxmlformats.org/presentationml/2006/main">
  <p:tag name="TIMING" val="|1.1|0.7|1.2|1.9|2.3|1.2|1.2|1.1"/>
</p:tagLst>
</file>

<file path=ppt/tags/tag5.xml><?xml version="1.0" encoding="utf-8"?>
<p:tagLst xmlns:a="http://schemas.openxmlformats.org/drawingml/2006/main" xmlns:r="http://schemas.openxmlformats.org/officeDocument/2006/relationships" xmlns:p="http://schemas.openxmlformats.org/presentationml/2006/main">
  <p:tag name="TIMING" val="|2|2.7"/>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ags/tag7.xml><?xml version="1.0" encoding="utf-8"?>
<p:tagLst xmlns:a="http://schemas.openxmlformats.org/drawingml/2006/main" xmlns:r="http://schemas.openxmlformats.org/officeDocument/2006/relationships" xmlns:p="http://schemas.openxmlformats.org/presentationml/2006/main">
  <p:tag name="TIMING" val="|3.5|5.3|3.2|3.5"/>
</p:tagLst>
</file>

<file path=ppt/tags/tag8.xml><?xml version="1.0" encoding="utf-8"?>
<p:tagLst xmlns:a="http://schemas.openxmlformats.org/drawingml/2006/main" xmlns:r="http://schemas.openxmlformats.org/officeDocument/2006/relationships" xmlns:p="http://schemas.openxmlformats.org/presentationml/2006/main">
  <p:tag name="TIMING" val="|2.1|5.5|5.6|6.3"/>
</p:tagLst>
</file>

<file path=ppt/tags/tag9.xml><?xml version="1.0" encoding="utf-8"?>
<p:tagLst xmlns:a="http://schemas.openxmlformats.org/drawingml/2006/main" xmlns:r="http://schemas.openxmlformats.org/officeDocument/2006/relationships" xmlns:p="http://schemas.openxmlformats.org/presentationml/2006/main">
  <p:tag name="TIMING" val="|2.8|3.9|3.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628</Words>
  <Application>Microsoft Office PowerPoint</Application>
  <PresentationFormat>On-screen Show (4:3)</PresentationFormat>
  <Paragraphs>65</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You Will Be Like God</vt:lpstr>
      <vt:lpstr>You Will Be Like God</vt:lpstr>
      <vt:lpstr>What is God Like?</vt:lpstr>
      <vt:lpstr>What is God Like?</vt:lpstr>
      <vt:lpstr>Paul’s Prayer for the Ephesians</vt:lpstr>
      <vt:lpstr>Paul’s Prayer</vt:lpstr>
      <vt:lpstr>Request #1</vt:lpstr>
      <vt:lpstr>Request #2</vt:lpstr>
      <vt:lpstr>Request #3</vt:lpstr>
      <vt:lpstr>What Does It Mean  to Be Like God?</vt:lpstr>
      <vt:lpstr>Being Like God</vt:lpstr>
      <vt:lpstr>Paul’s Prayer</vt:lpstr>
      <vt:lpstr>Paul’s Benediction</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Will Be Like God</dc:title>
  <dc:creator>rnewman</dc:creator>
  <cp:lastModifiedBy>Newman</cp:lastModifiedBy>
  <cp:revision>45</cp:revision>
  <dcterms:created xsi:type="dcterms:W3CDTF">2011-05-04T22:14:11Z</dcterms:created>
  <dcterms:modified xsi:type="dcterms:W3CDTF">2015-07-10T23:21:51Z</dcterms:modified>
</cp:coreProperties>
</file>