
<file path=[Content_Types].xml><?xml version="1.0" encoding="utf-8"?>
<Types xmlns="http://schemas.openxmlformats.org/package/2006/content-types">
  <Default Extension="mp3" ContentType="audio/unknown"/>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7" r:id="rId14"/>
    <p:sldId id="278" r:id="rId15"/>
    <p:sldId id="279" r:id="rId16"/>
    <p:sldId id="283" r:id="rId17"/>
    <p:sldId id="268" r:id="rId18"/>
    <p:sldId id="269" r:id="rId19"/>
    <p:sldId id="270" r:id="rId20"/>
    <p:sldId id="271" r:id="rId21"/>
    <p:sldId id="272" r:id="rId22"/>
    <p:sldId id="273" r:id="rId23"/>
    <p:sldId id="274" r:id="rId24"/>
    <p:sldId id="275" r:id="rId25"/>
    <p:sldId id="276" r:id="rId26"/>
    <p:sldId id="280" r:id="rId27"/>
    <p:sldId id="281" r:id="rId28"/>
    <p:sldId id="282" r:id="rId29"/>
    <p:sldId id="284" r:id="rId30"/>
    <p:sldId id="285" r:id="rId31"/>
    <p:sldId id="286" r:id="rId32"/>
    <p:sldId id="287" r:id="rId33"/>
    <p:sldId id="288"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55" autoAdjust="0"/>
  </p:normalViewPr>
  <p:slideViewPr>
    <p:cSldViewPr>
      <p:cViewPr varScale="1">
        <p:scale>
          <a:sx n="110" d="100"/>
          <a:sy n="110" d="100"/>
        </p:scale>
        <p:origin x="-16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31382D9-8852-4C3B-A26D-8E8C09A61800}" type="slidenum">
              <a:rPr lang="en-US" altLang="en-US"/>
              <a:pPr/>
              <a:t>‹#›</a:t>
            </a:fld>
            <a:endParaRPr lang="en-US" altLang="en-US"/>
          </a:p>
        </p:txBody>
      </p:sp>
    </p:spTree>
    <p:extLst>
      <p:ext uri="{BB962C8B-B14F-4D97-AF65-F5344CB8AC3E}">
        <p14:creationId xmlns:p14="http://schemas.microsoft.com/office/powerpoint/2010/main" val="1882703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823FF5A-41F9-4A10-9A8D-00B8AFCE2B8A}" type="slidenum">
              <a:rPr lang="en-US" altLang="en-US"/>
              <a:pPr/>
              <a:t>‹#›</a:t>
            </a:fld>
            <a:endParaRPr lang="en-US" altLang="en-US"/>
          </a:p>
        </p:txBody>
      </p:sp>
    </p:spTree>
    <p:extLst>
      <p:ext uri="{BB962C8B-B14F-4D97-AF65-F5344CB8AC3E}">
        <p14:creationId xmlns:p14="http://schemas.microsoft.com/office/powerpoint/2010/main" val="948206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31ED9EB-6142-4CD8-9354-D1FD58FB2659}" type="slidenum">
              <a:rPr lang="en-US" altLang="en-US"/>
              <a:pPr/>
              <a:t>‹#›</a:t>
            </a:fld>
            <a:endParaRPr lang="en-US" altLang="en-US"/>
          </a:p>
        </p:txBody>
      </p:sp>
    </p:spTree>
    <p:extLst>
      <p:ext uri="{BB962C8B-B14F-4D97-AF65-F5344CB8AC3E}">
        <p14:creationId xmlns:p14="http://schemas.microsoft.com/office/powerpoint/2010/main" val="2858941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434C56C-426A-48C1-8F8C-ED4D77102B4D}" type="slidenum">
              <a:rPr lang="en-US" altLang="en-US"/>
              <a:pPr/>
              <a:t>‹#›</a:t>
            </a:fld>
            <a:endParaRPr lang="en-US" altLang="en-US"/>
          </a:p>
        </p:txBody>
      </p:sp>
    </p:spTree>
    <p:extLst>
      <p:ext uri="{BB962C8B-B14F-4D97-AF65-F5344CB8AC3E}">
        <p14:creationId xmlns:p14="http://schemas.microsoft.com/office/powerpoint/2010/main" val="759827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181B258-BA15-4752-B0BA-5ABE0182B6F5}" type="slidenum">
              <a:rPr lang="en-US" altLang="en-US"/>
              <a:pPr/>
              <a:t>‹#›</a:t>
            </a:fld>
            <a:endParaRPr lang="en-US" altLang="en-US"/>
          </a:p>
        </p:txBody>
      </p:sp>
    </p:spTree>
    <p:extLst>
      <p:ext uri="{BB962C8B-B14F-4D97-AF65-F5344CB8AC3E}">
        <p14:creationId xmlns:p14="http://schemas.microsoft.com/office/powerpoint/2010/main" val="2089667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C3D8F50-4E3B-4A27-9AA8-21FC65DFC95D}" type="slidenum">
              <a:rPr lang="en-US" altLang="en-US"/>
              <a:pPr/>
              <a:t>‹#›</a:t>
            </a:fld>
            <a:endParaRPr lang="en-US" altLang="en-US"/>
          </a:p>
        </p:txBody>
      </p:sp>
    </p:spTree>
    <p:extLst>
      <p:ext uri="{BB962C8B-B14F-4D97-AF65-F5344CB8AC3E}">
        <p14:creationId xmlns:p14="http://schemas.microsoft.com/office/powerpoint/2010/main" val="1102677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30A88EB-25C7-4118-93D8-C651A6398D8C}" type="slidenum">
              <a:rPr lang="en-US" altLang="en-US"/>
              <a:pPr/>
              <a:t>‹#›</a:t>
            </a:fld>
            <a:endParaRPr lang="en-US" altLang="en-US"/>
          </a:p>
        </p:txBody>
      </p:sp>
    </p:spTree>
    <p:extLst>
      <p:ext uri="{BB962C8B-B14F-4D97-AF65-F5344CB8AC3E}">
        <p14:creationId xmlns:p14="http://schemas.microsoft.com/office/powerpoint/2010/main" val="2447417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0817DDA-29ED-443F-B33F-D9B42E74B3E3}" type="slidenum">
              <a:rPr lang="en-US" altLang="en-US"/>
              <a:pPr/>
              <a:t>‹#›</a:t>
            </a:fld>
            <a:endParaRPr lang="en-US" altLang="en-US"/>
          </a:p>
        </p:txBody>
      </p:sp>
    </p:spTree>
    <p:extLst>
      <p:ext uri="{BB962C8B-B14F-4D97-AF65-F5344CB8AC3E}">
        <p14:creationId xmlns:p14="http://schemas.microsoft.com/office/powerpoint/2010/main" val="541912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DCE9F240-DC9F-4E03-8C89-A8E754FDA889}" type="slidenum">
              <a:rPr lang="en-US" altLang="en-US"/>
              <a:pPr/>
              <a:t>‹#›</a:t>
            </a:fld>
            <a:endParaRPr lang="en-US" altLang="en-US"/>
          </a:p>
        </p:txBody>
      </p:sp>
    </p:spTree>
    <p:extLst>
      <p:ext uri="{BB962C8B-B14F-4D97-AF65-F5344CB8AC3E}">
        <p14:creationId xmlns:p14="http://schemas.microsoft.com/office/powerpoint/2010/main" val="170556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2D39261-C80E-40C1-8A0E-44D562577F2B}" type="slidenum">
              <a:rPr lang="en-US" altLang="en-US"/>
              <a:pPr/>
              <a:t>‹#›</a:t>
            </a:fld>
            <a:endParaRPr lang="en-US" altLang="en-US"/>
          </a:p>
        </p:txBody>
      </p:sp>
    </p:spTree>
    <p:extLst>
      <p:ext uri="{BB962C8B-B14F-4D97-AF65-F5344CB8AC3E}">
        <p14:creationId xmlns:p14="http://schemas.microsoft.com/office/powerpoint/2010/main" val="290788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307072C-CF38-4D34-8BA7-8F20EE355C40}" type="slidenum">
              <a:rPr lang="en-US" altLang="en-US"/>
              <a:pPr/>
              <a:t>‹#›</a:t>
            </a:fld>
            <a:endParaRPr lang="en-US" altLang="en-US"/>
          </a:p>
        </p:txBody>
      </p:sp>
    </p:spTree>
    <p:extLst>
      <p:ext uri="{BB962C8B-B14F-4D97-AF65-F5344CB8AC3E}">
        <p14:creationId xmlns:p14="http://schemas.microsoft.com/office/powerpoint/2010/main" val="333233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646AE46-F527-4011-AE8A-7412222C5FCA}" type="slidenum">
              <a:rPr lang="en-US" altLang="en-US"/>
              <a:pPr/>
              <a:t>‹#›</a:t>
            </a:fld>
            <a:endParaRPr lang="en-US" altLang="en-US"/>
          </a:p>
        </p:txBody>
      </p:sp>
    </p:spTree>
    <p:extLst>
      <p:ext uri="{BB962C8B-B14F-4D97-AF65-F5344CB8AC3E}">
        <p14:creationId xmlns:p14="http://schemas.microsoft.com/office/powerpoint/2010/main" val="1132645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3339F17-5245-48D4-8DAB-9BAEBA68EE2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Pj04117930000[1]"/>
          <p:cNvPicPr>
            <a:picLocks noChangeAspect="1" noChangeArrowheads="1"/>
          </p:cNvPicPr>
          <p:nvPr/>
        </p:nvPicPr>
        <p:blipFill>
          <a:blip r:embed="rId5">
            <a:lum bright="50000" contrast="-60000"/>
            <a:extLst>
              <a:ext uri="{28A0092B-C50C-407E-A947-70E740481C1C}">
                <a14:useLocalDpi xmlns:a14="http://schemas.microsoft.com/office/drawing/2010/main" val="0"/>
              </a:ext>
            </a:extLst>
          </a:blip>
          <a:srcRect/>
          <a:stretch>
            <a:fillRect/>
          </a:stretch>
        </p:blipFill>
        <p:spPr bwMode="auto">
          <a:xfrm>
            <a:off x="2403475" y="177800"/>
            <a:ext cx="4337050" cy="65024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p:txBody>
          <a:bodyPr/>
          <a:lstStyle/>
          <a:p>
            <a:r>
              <a:rPr lang="en-US" altLang="en-US" sz="6600"/>
              <a:t>You Bet Your Life!</a:t>
            </a:r>
          </a:p>
        </p:txBody>
      </p:sp>
      <p:sp>
        <p:nvSpPr>
          <p:cNvPr id="2051" name="Rectangle 3"/>
          <p:cNvSpPr>
            <a:spLocks noGrp="1" noChangeArrowheads="1"/>
          </p:cNvSpPr>
          <p:nvPr>
            <p:ph type="subTitle" idx="1"/>
          </p:nvPr>
        </p:nvSpPr>
        <p:spPr/>
        <p:txBody>
          <a:bodyPr/>
          <a:lstStyle/>
          <a:p>
            <a:r>
              <a:rPr lang="en-US" altLang="en-US"/>
              <a:t>Pascal</a:t>
            </a:r>
            <a:r>
              <a:rPr lang="en-US" altLang="en-US">
                <a:cs typeface="Arial" charset="0"/>
              </a:rPr>
              <a:t>'</a:t>
            </a:r>
            <a:r>
              <a:rPr lang="en-US" altLang="en-US"/>
              <a:t>s Wager and </a:t>
            </a:r>
          </a:p>
          <a:p>
            <a:r>
              <a:rPr lang="en-US" altLang="en-US"/>
              <a:t>Modern Game Theory</a:t>
            </a:r>
          </a:p>
          <a:p>
            <a:r>
              <a:rPr lang="en-US" altLang="en-US" i="1"/>
              <a:t>Robert C. Newman</a:t>
            </a:r>
          </a:p>
          <a:p>
            <a:endParaRPr lang="en-US" altLang="en-US" i="1"/>
          </a:p>
        </p:txBody>
      </p:sp>
      <p:pic>
        <p:nvPicPr>
          <p:cNvPr id="2" name="YouBetYourLife.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381000" y="5943600"/>
            <a:ext cx="609600" cy="609600"/>
          </a:xfrm>
          <a:prstGeom prst="rect">
            <a:avLst/>
          </a:prstGeom>
        </p:spPr>
      </p:pic>
    </p:spTree>
    <p:custDataLst>
      <p:tags r:id="rId1"/>
    </p:custDataLst>
  </p:cSld>
  <p:clrMapOvr>
    <a:masterClrMapping/>
  </p:clrMapOvr>
  <p:transition advTm="31435"/>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1">
                                            <p:txEl>
                                              <p:pRg st="1" end="1"/>
                                            </p:txEl>
                                          </p:spTgt>
                                        </p:tgtEl>
                                        <p:attrNameLst>
                                          <p:attrName>style.visibility</p:attrName>
                                        </p:attrNameLst>
                                      </p:cBhvr>
                                      <p:to>
                                        <p:strVal val="visible"/>
                                      </p:to>
                                    </p:set>
                                    <p:animEffect transition="in" filter="checkerboard(across)">
                                      <p:cBhvr>
                                        <p:cTn id="22" dur="500"/>
                                        <p:tgtEl>
                                          <p:spTgt spid="2051">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051">
                                            <p:txEl>
                                              <p:pRg st="2" end="2"/>
                                            </p:txEl>
                                          </p:spTgt>
                                        </p:tgtEl>
                                        <p:attrNameLst>
                                          <p:attrName>style.visibility</p:attrName>
                                        </p:attrNameLst>
                                      </p:cBhvr>
                                      <p:to>
                                        <p:strVal val="visible"/>
                                      </p:to>
                                    </p:set>
                                    <p:animEffect transition="in" filter="checkerboard(across)">
                                      <p:cBhvr>
                                        <p:cTn id="27" dur="500"/>
                                        <p:tgtEl>
                                          <p:spTgt spid="2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8"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A Matrix Game</a:t>
            </a:r>
          </a:p>
        </p:txBody>
      </p:sp>
      <p:sp>
        <p:nvSpPr>
          <p:cNvPr id="13315" name="Rectangle 3"/>
          <p:cNvSpPr>
            <a:spLocks noGrp="1" noChangeArrowheads="1"/>
          </p:cNvSpPr>
          <p:nvPr>
            <p:ph type="body" idx="1"/>
          </p:nvPr>
        </p:nvSpPr>
        <p:spPr>
          <a:xfrm>
            <a:off x="457200" y="1600200"/>
            <a:ext cx="8229600" cy="4876800"/>
          </a:xfrm>
        </p:spPr>
        <p:txBody>
          <a:bodyPr/>
          <a:lstStyle/>
          <a:p>
            <a:pPr>
              <a:lnSpc>
                <a:spcPct val="90000"/>
              </a:lnSpc>
            </a:pPr>
            <a:r>
              <a:rPr lang="en-US" altLang="en-US"/>
              <a:t>A 2 x 2 matrix game involves two players, say Ron (rows) and Charles (columns).</a:t>
            </a:r>
          </a:p>
          <a:p>
            <a:pPr>
              <a:lnSpc>
                <a:spcPct val="90000"/>
              </a:lnSpc>
            </a:pPr>
            <a:r>
              <a:rPr lang="en-US" altLang="en-US"/>
              <a:t>Ron secretly chooses one of the two rows.</a:t>
            </a:r>
          </a:p>
          <a:p>
            <a:pPr>
              <a:lnSpc>
                <a:spcPct val="90000"/>
              </a:lnSpc>
            </a:pPr>
            <a:r>
              <a:rPr lang="en-US" altLang="en-US"/>
              <a:t>Charles covertly selects one of the two columns.</a:t>
            </a:r>
          </a:p>
          <a:p>
            <a:pPr>
              <a:lnSpc>
                <a:spcPct val="90000"/>
              </a:lnSpc>
            </a:pPr>
            <a:r>
              <a:rPr lang="en-US" altLang="en-US"/>
              <a:t>The two choices (when announced by the judge) determine a particular number in the matrix.  If this number is positive, Ron wins that amount from Charles; if negative he pays that amount to Charles.</a:t>
            </a:r>
          </a:p>
        </p:txBody>
      </p:sp>
    </p:spTree>
    <p:custDataLst>
      <p:tags r:id="rId1"/>
    </p:custDataLst>
  </p:cSld>
  <p:clrMapOvr>
    <a:masterClrMapping/>
  </p:clrMapOvr>
  <p:transition advTm="822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An Example</a:t>
            </a:r>
          </a:p>
        </p:txBody>
      </p:sp>
      <p:sp>
        <p:nvSpPr>
          <p:cNvPr id="14340" name="Rectangle 4"/>
          <p:cNvSpPr>
            <a:spLocks noGrp="1" noChangeArrowheads="1"/>
          </p:cNvSpPr>
          <p:nvPr>
            <p:ph type="body" sz="half" idx="1"/>
          </p:nvPr>
        </p:nvSpPr>
        <p:spPr/>
        <p:txBody>
          <a:bodyPr/>
          <a:lstStyle/>
          <a:p>
            <a:r>
              <a:rPr lang="en-US" altLang="en-US" sz="2400"/>
              <a:t>The character of the game depends entirely on the values of the 4 numbers.</a:t>
            </a:r>
          </a:p>
          <a:p>
            <a:r>
              <a:rPr lang="en-US" altLang="en-US" sz="2400"/>
              <a:t>Given the matrix at right:</a:t>
            </a:r>
          </a:p>
          <a:p>
            <a:r>
              <a:rPr lang="en-US" altLang="en-US" sz="2400"/>
              <a:t>If Ron chooses row 1, he will always win 1 (say, a dollar) from Charles.</a:t>
            </a:r>
          </a:p>
          <a:p>
            <a:r>
              <a:rPr lang="en-US" altLang="en-US" sz="2400"/>
              <a:t>Charles will not want to play, but if it is warfare he may have no choice.</a:t>
            </a:r>
          </a:p>
        </p:txBody>
      </p:sp>
      <p:sp>
        <p:nvSpPr>
          <p:cNvPr id="14341" name="Rectangle 5"/>
          <p:cNvSpPr>
            <a:spLocks noGrp="1" noChangeArrowheads="1"/>
          </p:cNvSpPr>
          <p:nvPr>
            <p:ph type="body" sz="half" idx="2"/>
          </p:nvPr>
        </p:nvSpPr>
        <p:spPr/>
        <p:txBody>
          <a:bodyPr/>
          <a:lstStyle/>
          <a:p>
            <a:pPr>
              <a:lnSpc>
                <a:spcPct val="90000"/>
              </a:lnSpc>
            </a:pPr>
            <a:endParaRPr lang="en-US" altLang="en-US"/>
          </a:p>
        </p:txBody>
      </p:sp>
      <p:sp>
        <p:nvSpPr>
          <p:cNvPr id="14342" name="Text Box 6"/>
          <p:cNvSpPr txBox="1">
            <a:spLocks noChangeArrowheads="1"/>
          </p:cNvSpPr>
          <p:nvPr/>
        </p:nvSpPr>
        <p:spPr bwMode="auto">
          <a:xfrm>
            <a:off x="5638800" y="2438400"/>
            <a:ext cx="2743200"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en-US" altLang="en-US" sz="3200"/>
              <a:t>1                  1  </a:t>
            </a:r>
          </a:p>
          <a:p>
            <a:pPr>
              <a:spcBef>
                <a:spcPct val="50000"/>
              </a:spcBef>
            </a:pPr>
            <a:endParaRPr lang="en-US" altLang="en-US" sz="3200"/>
          </a:p>
          <a:p>
            <a:pPr>
              <a:spcBef>
                <a:spcPct val="50000"/>
              </a:spcBef>
            </a:pPr>
            <a:endParaRPr lang="en-US" altLang="en-US" sz="3200"/>
          </a:p>
          <a:p>
            <a:pPr>
              <a:spcBef>
                <a:spcPct val="50000"/>
              </a:spcBef>
            </a:pPr>
            <a:r>
              <a:rPr lang="en-US" altLang="en-US" sz="3200"/>
              <a:t>-3                -4</a:t>
            </a:r>
          </a:p>
        </p:txBody>
      </p:sp>
    </p:spTree>
    <p:custDataLst>
      <p:tags r:id="rId1"/>
    </p:custDataLst>
  </p:cSld>
  <p:clrMapOvr>
    <a:masterClrMapping/>
  </p:clrMapOvr>
  <p:transition advTm="3085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 calcmode="lin" valueType="num">
                                      <p:cBhvr additive="base">
                                        <p:cTn id="7" dur="500" fill="hold"/>
                                        <p:tgtEl>
                                          <p:spTgt spid="143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40">
                                            <p:txEl>
                                              <p:pRg st="1" end="1"/>
                                            </p:txEl>
                                          </p:spTgt>
                                        </p:tgtEl>
                                        <p:attrNameLst>
                                          <p:attrName>style.visibility</p:attrName>
                                        </p:attrNameLst>
                                      </p:cBhvr>
                                      <p:to>
                                        <p:strVal val="visible"/>
                                      </p:to>
                                    </p:set>
                                    <p:anim calcmode="lin" valueType="num">
                                      <p:cBhvr additive="base">
                                        <p:cTn id="13" dur="500" fill="hold"/>
                                        <p:tgtEl>
                                          <p:spTgt spid="1434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4342"/>
                                        </p:tgtEl>
                                        <p:attrNameLst>
                                          <p:attrName>style.visibility</p:attrName>
                                        </p:attrNameLst>
                                      </p:cBhvr>
                                      <p:to>
                                        <p:strVal val="visible"/>
                                      </p:to>
                                    </p:set>
                                    <p:animEffect transition="in" filter="checkerboard(across)">
                                      <p:cBhvr>
                                        <p:cTn id="19" dur="500"/>
                                        <p:tgtEl>
                                          <p:spTgt spid="1434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340">
                                            <p:txEl>
                                              <p:pRg st="2" end="2"/>
                                            </p:txEl>
                                          </p:spTgt>
                                        </p:tgtEl>
                                        <p:attrNameLst>
                                          <p:attrName>style.visibility</p:attrName>
                                        </p:attrNameLst>
                                      </p:cBhvr>
                                      <p:to>
                                        <p:strVal val="visible"/>
                                      </p:to>
                                    </p:set>
                                    <p:anim calcmode="lin" valueType="num">
                                      <p:cBhvr additive="base">
                                        <p:cTn id="24" dur="500" fill="hold"/>
                                        <p:tgtEl>
                                          <p:spTgt spid="1434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3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340">
                                            <p:txEl>
                                              <p:pRg st="3" end="3"/>
                                            </p:txEl>
                                          </p:spTgt>
                                        </p:tgtEl>
                                        <p:attrNameLst>
                                          <p:attrName>style.visibility</p:attrName>
                                        </p:attrNameLst>
                                      </p:cBhvr>
                                      <p:to>
                                        <p:strVal val="visible"/>
                                      </p:to>
                                    </p:set>
                                    <p:anim calcmode="lin" valueType="num">
                                      <p:cBhvr additive="base">
                                        <p:cTn id="30" dur="500" fill="hold"/>
                                        <p:tgtEl>
                                          <p:spTgt spid="14340">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34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uiExpand="1" build="p"/>
      <p:bldP spid="143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Another Example</a:t>
            </a:r>
          </a:p>
        </p:txBody>
      </p:sp>
      <p:sp>
        <p:nvSpPr>
          <p:cNvPr id="16388" name="Rectangle 4"/>
          <p:cNvSpPr>
            <a:spLocks noGrp="1" noChangeArrowheads="1"/>
          </p:cNvSpPr>
          <p:nvPr>
            <p:ph type="body" sz="half" idx="1"/>
          </p:nvPr>
        </p:nvSpPr>
        <p:spPr>
          <a:xfrm>
            <a:off x="457200" y="1600200"/>
            <a:ext cx="4038600" cy="5029200"/>
          </a:xfrm>
        </p:spPr>
        <p:txBody>
          <a:bodyPr/>
          <a:lstStyle/>
          <a:p>
            <a:pPr>
              <a:lnSpc>
                <a:spcPct val="90000"/>
              </a:lnSpc>
            </a:pPr>
            <a:r>
              <a:rPr lang="en-US" altLang="en-US" sz="3200"/>
              <a:t>This game would be more interesting:</a:t>
            </a:r>
          </a:p>
          <a:p>
            <a:pPr>
              <a:lnSpc>
                <a:spcPct val="90000"/>
              </a:lnSpc>
            </a:pPr>
            <a:r>
              <a:rPr lang="en-US" altLang="en-US" sz="3200"/>
              <a:t>Here, sometimes Ron will win, sometimes Charles.</a:t>
            </a:r>
          </a:p>
          <a:p>
            <a:pPr>
              <a:lnSpc>
                <a:spcPct val="90000"/>
              </a:lnSpc>
            </a:pPr>
            <a:r>
              <a:rPr lang="en-US" altLang="en-US" sz="3200"/>
              <a:t>One can work out a best strategy for each.</a:t>
            </a:r>
          </a:p>
        </p:txBody>
      </p:sp>
      <p:sp>
        <p:nvSpPr>
          <p:cNvPr id="16389" name="Rectangle 5"/>
          <p:cNvSpPr>
            <a:spLocks noGrp="1" noChangeArrowheads="1"/>
          </p:cNvSpPr>
          <p:nvPr>
            <p:ph type="body" sz="half" idx="2"/>
          </p:nvPr>
        </p:nvSpPr>
        <p:spPr/>
        <p:txBody>
          <a:bodyPr/>
          <a:lstStyle/>
          <a:p>
            <a:pPr>
              <a:lnSpc>
                <a:spcPct val="90000"/>
              </a:lnSpc>
            </a:pPr>
            <a:endParaRPr lang="en-US" altLang="en-US"/>
          </a:p>
        </p:txBody>
      </p:sp>
      <p:sp>
        <p:nvSpPr>
          <p:cNvPr id="16390" name="Text Box 6"/>
          <p:cNvSpPr txBox="1">
            <a:spLocks noChangeArrowheads="1"/>
          </p:cNvSpPr>
          <p:nvPr/>
        </p:nvSpPr>
        <p:spPr bwMode="auto">
          <a:xfrm>
            <a:off x="5105400" y="2514600"/>
            <a:ext cx="3124200"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t>1                  -4  </a:t>
            </a:r>
          </a:p>
          <a:p>
            <a:endParaRPr lang="en-US" altLang="en-US" sz="3200"/>
          </a:p>
          <a:p>
            <a:endParaRPr lang="en-US" altLang="en-US" sz="3200"/>
          </a:p>
          <a:p>
            <a:endParaRPr lang="en-US" altLang="en-US" sz="3200"/>
          </a:p>
          <a:p>
            <a:r>
              <a:rPr lang="en-US" altLang="en-US" sz="3200"/>
              <a:t>-3                  1</a:t>
            </a:r>
          </a:p>
        </p:txBody>
      </p:sp>
    </p:spTree>
    <p:custDataLst>
      <p:tags r:id="rId1"/>
    </p:custDataLst>
  </p:cSld>
  <p:clrMapOvr>
    <a:masterClrMapping/>
  </p:clrMapOvr>
  <p:transition advTm="2716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 calcmode="lin" valueType="num">
                                      <p:cBhvr additive="base">
                                        <p:cTn id="7" dur="500" fill="hold"/>
                                        <p:tgtEl>
                                          <p:spTgt spid="163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6390"/>
                                        </p:tgtEl>
                                        <p:attrNameLst>
                                          <p:attrName>style.visibility</p:attrName>
                                        </p:attrNameLst>
                                      </p:cBhvr>
                                      <p:to>
                                        <p:strVal val="visible"/>
                                      </p:to>
                                    </p:set>
                                    <p:animEffect transition="in" filter="checkerboard(across)">
                                      <p:cBhvr>
                                        <p:cTn id="13" dur="500"/>
                                        <p:tgtEl>
                                          <p:spTgt spid="1639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388">
                                            <p:txEl>
                                              <p:pRg st="1" end="1"/>
                                            </p:txEl>
                                          </p:spTgt>
                                        </p:tgtEl>
                                        <p:attrNameLst>
                                          <p:attrName>style.visibility</p:attrName>
                                        </p:attrNameLst>
                                      </p:cBhvr>
                                      <p:to>
                                        <p:strVal val="visible"/>
                                      </p:to>
                                    </p:set>
                                    <p:anim calcmode="lin" valueType="num">
                                      <p:cBhvr additive="base">
                                        <p:cTn id="18" dur="500" fill="hold"/>
                                        <p:tgtEl>
                                          <p:spTgt spid="1638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638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6388">
                                            <p:txEl>
                                              <p:pRg st="2" end="2"/>
                                            </p:txEl>
                                          </p:spTgt>
                                        </p:tgtEl>
                                        <p:attrNameLst>
                                          <p:attrName>style.visibility</p:attrName>
                                        </p:attrNameLst>
                                      </p:cBhvr>
                                      <p:to>
                                        <p:strVal val="visible"/>
                                      </p:to>
                                    </p:set>
                                    <p:anim calcmode="lin" valueType="num">
                                      <p:cBhvr additive="base">
                                        <p:cTn id="24" dur="500" fill="hold"/>
                                        <p:tgtEl>
                                          <p:spTgt spid="1638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638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uiExpand="1" build="p"/>
      <p:bldP spid="1639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The Strategy</a:t>
            </a:r>
          </a:p>
        </p:txBody>
      </p:sp>
      <p:sp>
        <p:nvSpPr>
          <p:cNvPr id="28675" name="Rectangle 3"/>
          <p:cNvSpPr>
            <a:spLocks noGrp="1" noChangeArrowheads="1"/>
          </p:cNvSpPr>
          <p:nvPr>
            <p:ph type="body" idx="1"/>
          </p:nvPr>
        </p:nvSpPr>
        <p:spPr>
          <a:xfrm>
            <a:off x="457200" y="1600200"/>
            <a:ext cx="8229600" cy="4876800"/>
          </a:xfrm>
        </p:spPr>
        <p:txBody>
          <a:bodyPr/>
          <a:lstStyle/>
          <a:p>
            <a:pPr>
              <a:lnSpc>
                <a:spcPct val="90000"/>
              </a:lnSpc>
            </a:pPr>
            <a:r>
              <a:rPr lang="en-US" altLang="en-US"/>
              <a:t>Let Ron play row one a fraction p of the time.  (Then he plays row two a fraction 1-p of the time.)</a:t>
            </a:r>
          </a:p>
          <a:p>
            <a:pPr>
              <a:lnSpc>
                <a:spcPct val="90000"/>
              </a:lnSpc>
            </a:pPr>
            <a:r>
              <a:rPr lang="en-US" altLang="en-US"/>
              <a:t>Let Charles play column one a fraction q of the time (and column two 1-q).</a:t>
            </a:r>
          </a:p>
          <a:p>
            <a:pPr>
              <a:lnSpc>
                <a:spcPct val="90000"/>
              </a:lnSpc>
            </a:pPr>
            <a:r>
              <a:rPr lang="en-US" altLang="en-US"/>
              <a:t>Ron</a:t>
            </a:r>
            <a:r>
              <a:rPr lang="en-US" altLang="en-US">
                <a:cs typeface="Arial" charset="0"/>
              </a:rPr>
              <a:t>'</a:t>
            </a:r>
            <a:r>
              <a:rPr lang="en-US" altLang="en-US"/>
              <a:t>s expected winnings (if positive) or losses (if negative) will be a weighted average of the four possible outcomes, multiplying each by the fraction of the time it will occur.</a:t>
            </a:r>
          </a:p>
        </p:txBody>
      </p:sp>
    </p:spTree>
    <p:custDataLst>
      <p:tags r:id="rId1"/>
    </p:custDataLst>
  </p:cSld>
  <p:clrMapOvr>
    <a:masterClrMapping/>
  </p:clrMapOvr>
  <p:transition advTm="4243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checkerboard(across)">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checkerboard(across)">
                                      <p:cBhvr>
                                        <p:cTn id="12" dur="500"/>
                                        <p:tgtEl>
                                          <p:spTgt spid="286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checkerboard(across)">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Ron</a:t>
            </a:r>
            <a:r>
              <a:rPr lang="en-US" altLang="en-US">
                <a:cs typeface="Arial" charset="0"/>
              </a:rPr>
              <a:t>'</a:t>
            </a:r>
            <a:r>
              <a:rPr lang="en-US" altLang="en-US"/>
              <a:t>s Expected Winnings</a:t>
            </a:r>
          </a:p>
        </p:txBody>
      </p:sp>
      <p:sp>
        <p:nvSpPr>
          <p:cNvPr id="29699" name="Rectangle 3"/>
          <p:cNvSpPr>
            <a:spLocks noGrp="1" noChangeArrowheads="1"/>
          </p:cNvSpPr>
          <p:nvPr>
            <p:ph type="body" idx="1"/>
          </p:nvPr>
        </p:nvSpPr>
        <p:spPr/>
        <p:txBody>
          <a:bodyPr/>
          <a:lstStyle/>
          <a:p>
            <a:r>
              <a:rPr lang="en-US" altLang="en-US"/>
              <a:t>E = pqa + p(1-q)b +(1-p)qc + (1-p)(1-q)d</a:t>
            </a:r>
          </a:p>
          <a:p>
            <a:r>
              <a:rPr lang="en-US" altLang="en-US"/>
              <a:t>For the second matrix game, above, we plug in a = 1, b = -4, c = -3, and d = 1.</a:t>
            </a:r>
          </a:p>
          <a:p>
            <a:r>
              <a:rPr lang="en-US" altLang="en-US"/>
              <a:t>With a little algebra this gives:</a:t>
            </a:r>
          </a:p>
          <a:p>
            <a:pPr lvl="1">
              <a:buFontTx/>
              <a:buNone/>
            </a:pPr>
            <a:r>
              <a:rPr lang="en-US" altLang="en-US"/>
              <a:t>E = 9pq – 5p – 4q + 1</a:t>
            </a:r>
          </a:p>
          <a:p>
            <a:r>
              <a:rPr lang="en-US" altLang="en-US"/>
              <a:t>Consider the simple cases:</a:t>
            </a:r>
          </a:p>
          <a:p>
            <a:pPr lvl="1"/>
            <a:r>
              <a:rPr lang="en-US" altLang="en-US"/>
              <a:t>p,q = 0, E = 1</a:t>
            </a:r>
          </a:p>
          <a:p>
            <a:pPr lvl="1"/>
            <a:r>
              <a:rPr lang="en-US" altLang="en-US"/>
              <a:t>p,q = 1, E = 1</a:t>
            </a:r>
          </a:p>
        </p:txBody>
      </p:sp>
    </p:spTree>
    <p:custDataLst>
      <p:tags r:id="rId1"/>
    </p:custDataLst>
  </p:cSld>
  <p:clrMapOvr>
    <a:masterClrMapping/>
  </p:clrMapOvr>
  <p:transition advTm="14373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checkerboard(across)">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checkerboard(across)">
                                      <p:cBhvr>
                                        <p:cTn id="12" dur="500"/>
                                        <p:tgtEl>
                                          <p:spTgt spid="296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checkerboard(across)">
                                      <p:cBhvr>
                                        <p:cTn id="17" dur="500"/>
                                        <p:tgtEl>
                                          <p:spTgt spid="296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checkerboard(across)">
                                      <p:cBhvr>
                                        <p:cTn id="22" dur="500"/>
                                        <p:tgtEl>
                                          <p:spTgt spid="296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animEffect transition="in" filter="checkerboard(across)">
                                      <p:cBhvr>
                                        <p:cTn id="27" dur="500"/>
                                        <p:tgtEl>
                                          <p:spTgt spid="2969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9699">
                                            <p:txEl>
                                              <p:pRg st="5" end="5"/>
                                            </p:txEl>
                                          </p:spTgt>
                                        </p:tgtEl>
                                        <p:attrNameLst>
                                          <p:attrName>style.visibility</p:attrName>
                                        </p:attrNameLst>
                                      </p:cBhvr>
                                      <p:to>
                                        <p:strVal val="visible"/>
                                      </p:to>
                                    </p:set>
                                    <p:animEffect transition="in" filter="checkerboard(across)">
                                      <p:cBhvr>
                                        <p:cTn id="32" dur="500"/>
                                        <p:tgtEl>
                                          <p:spTgt spid="2969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9699">
                                            <p:txEl>
                                              <p:pRg st="6" end="6"/>
                                            </p:txEl>
                                          </p:spTgt>
                                        </p:tgtEl>
                                        <p:attrNameLst>
                                          <p:attrName>style.visibility</p:attrName>
                                        </p:attrNameLst>
                                      </p:cBhvr>
                                      <p:to>
                                        <p:strVal val="visible"/>
                                      </p:to>
                                    </p:set>
                                    <p:animEffect transition="in" filter="checkerboard(across)">
                                      <p:cBhvr>
                                        <p:cTn id="37" dur="500"/>
                                        <p:tgtEl>
                                          <p:spTgt spid="296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Ron</a:t>
            </a:r>
            <a:r>
              <a:rPr lang="en-US" altLang="en-US">
                <a:cs typeface="Arial" charset="0"/>
              </a:rPr>
              <a:t>'</a:t>
            </a:r>
            <a:r>
              <a:rPr lang="en-US" altLang="en-US"/>
              <a:t>s Expected Winnings</a:t>
            </a:r>
          </a:p>
        </p:txBody>
      </p:sp>
      <p:sp>
        <p:nvSpPr>
          <p:cNvPr id="30723" name="Rectangle 3"/>
          <p:cNvSpPr>
            <a:spLocks noGrp="1" noChangeArrowheads="1"/>
          </p:cNvSpPr>
          <p:nvPr>
            <p:ph type="body" idx="1"/>
          </p:nvPr>
        </p:nvSpPr>
        <p:spPr/>
        <p:txBody>
          <a:bodyPr/>
          <a:lstStyle/>
          <a:p>
            <a:pPr>
              <a:lnSpc>
                <a:spcPct val="90000"/>
              </a:lnSpc>
            </a:pPr>
            <a:r>
              <a:rPr lang="en-US" altLang="en-US"/>
              <a:t>E = 9pq – 5p – 4q +1</a:t>
            </a:r>
          </a:p>
          <a:p>
            <a:pPr lvl="1">
              <a:lnSpc>
                <a:spcPct val="90000"/>
              </a:lnSpc>
            </a:pPr>
            <a:r>
              <a:rPr lang="en-US" altLang="en-US"/>
              <a:t>p = 0, q = 1, E = -3</a:t>
            </a:r>
          </a:p>
          <a:p>
            <a:pPr lvl="1">
              <a:lnSpc>
                <a:spcPct val="90000"/>
              </a:lnSpc>
            </a:pPr>
            <a:r>
              <a:rPr lang="en-US" altLang="en-US"/>
              <a:t>p = 1, q = 0, E = -4</a:t>
            </a:r>
          </a:p>
          <a:p>
            <a:pPr>
              <a:lnSpc>
                <a:spcPct val="90000"/>
              </a:lnSpc>
            </a:pPr>
            <a:r>
              <a:rPr lang="en-US" altLang="en-US"/>
              <a:t>Ron</a:t>
            </a:r>
            <a:r>
              <a:rPr lang="en-US" altLang="en-US">
                <a:cs typeface="Arial" charset="0"/>
              </a:rPr>
              <a:t>'</a:t>
            </a:r>
            <a:r>
              <a:rPr lang="en-US" altLang="en-US"/>
              <a:t>s best strategy is to choose p so as to make E as large as possible.</a:t>
            </a:r>
          </a:p>
          <a:p>
            <a:pPr>
              <a:lnSpc>
                <a:spcPct val="90000"/>
              </a:lnSpc>
            </a:pPr>
            <a:r>
              <a:rPr lang="en-US" altLang="en-US"/>
              <a:t>Charles</a:t>
            </a:r>
            <a:r>
              <a:rPr lang="en-US" altLang="en-US">
                <a:cs typeface="Arial" charset="0"/>
              </a:rPr>
              <a:t>'</a:t>
            </a:r>
            <a:r>
              <a:rPr lang="en-US" altLang="en-US"/>
              <a:t> best strategy is to choose q so as to make E as small as possible.</a:t>
            </a:r>
          </a:p>
          <a:p>
            <a:pPr>
              <a:lnSpc>
                <a:spcPct val="90000"/>
              </a:lnSpc>
            </a:pPr>
            <a:r>
              <a:rPr lang="en-US" altLang="en-US"/>
              <a:t>Ron</a:t>
            </a:r>
            <a:r>
              <a:rPr lang="en-US" altLang="en-US">
                <a:cs typeface="Arial" charset="0"/>
              </a:rPr>
              <a:t>'</a:t>
            </a:r>
            <a:r>
              <a:rPr lang="en-US" altLang="en-US"/>
              <a:t>s best is p = 4/9, but E is still -11/9, so Ron loses $1.22 per play on average.</a:t>
            </a:r>
          </a:p>
        </p:txBody>
      </p:sp>
    </p:spTree>
    <p:custDataLst>
      <p:tags r:id="rId1"/>
    </p:custDataLst>
  </p:cSld>
  <p:clrMapOvr>
    <a:masterClrMapping/>
  </p:clrMapOvr>
  <p:transition advTm="12686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checkerboard(across)">
                                      <p:cBhvr>
                                        <p:cTn id="7" dur="5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checkerboard(across)">
                                      <p:cBhvr>
                                        <p:cTn id="12" dur="500"/>
                                        <p:tgtEl>
                                          <p:spTgt spid="307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checkerboard(across)">
                                      <p:cBhvr>
                                        <p:cTn id="17" dur="500"/>
                                        <p:tgtEl>
                                          <p:spTgt spid="307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checkerboard(across)">
                                      <p:cBhvr>
                                        <p:cTn id="22" dur="500"/>
                                        <p:tgtEl>
                                          <p:spTgt spid="307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animEffect transition="in" filter="checkerboard(across)">
                                      <p:cBhvr>
                                        <p:cTn id="27" dur="500"/>
                                        <p:tgtEl>
                                          <p:spTgt spid="307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0723">
                                            <p:txEl>
                                              <p:pRg st="5" end="5"/>
                                            </p:txEl>
                                          </p:spTgt>
                                        </p:tgtEl>
                                        <p:attrNameLst>
                                          <p:attrName>style.visibility</p:attrName>
                                        </p:attrNameLst>
                                      </p:cBhvr>
                                      <p:to>
                                        <p:strVal val="visible"/>
                                      </p:to>
                                    </p:set>
                                    <p:animEffect transition="in" filter="checkerboard(across)">
                                      <p:cBhvr>
                                        <p:cTn id="32" dur="500"/>
                                        <p:tgtEl>
                                          <p:spTgt spid="307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2" name="Picture 6" descr="Blaise_Pascal"/>
          <p:cNvPicPr>
            <a:picLocks noChangeAspect="1" noChangeArrowheads="1"/>
          </p:cNvPicPr>
          <p:nvPr/>
        </p:nvPicPr>
        <p:blipFill>
          <a:blip r:embed="rId3">
            <a:lum bright="60000" contrast="-60000"/>
            <a:extLst>
              <a:ext uri="{28A0092B-C50C-407E-A947-70E740481C1C}">
                <a14:useLocalDpi xmlns:a14="http://schemas.microsoft.com/office/drawing/2010/main" val="0"/>
              </a:ext>
            </a:extLst>
          </a:blip>
          <a:srcRect/>
          <a:stretch>
            <a:fillRect/>
          </a:stretch>
        </p:blipFill>
        <p:spPr bwMode="auto">
          <a:xfrm>
            <a:off x="2724150" y="914400"/>
            <a:ext cx="3695700" cy="5029200"/>
          </a:xfrm>
          <a:prstGeom prst="rect">
            <a:avLst/>
          </a:prstGeom>
          <a:noFill/>
          <a:extLst>
            <a:ext uri="{909E8E84-426E-40DD-AFC4-6F175D3DCCD1}">
              <a14:hiddenFill xmlns:a14="http://schemas.microsoft.com/office/drawing/2010/main">
                <a:solidFill>
                  <a:srgbClr val="FFFFFF"/>
                </a:solidFill>
              </a14:hiddenFill>
            </a:ext>
          </a:extLst>
        </p:spPr>
      </p:pic>
      <p:sp>
        <p:nvSpPr>
          <p:cNvPr id="34820" name="Rectangle 4"/>
          <p:cNvSpPr>
            <a:spLocks noGrp="1" noChangeArrowheads="1"/>
          </p:cNvSpPr>
          <p:nvPr>
            <p:ph type="ctrTitle"/>
          </p:nvPr>
        </p:nvSpPr>
        <p:spPr/>
        <p:txBody>
          <a:bodyPr/>
          <a:lstStyle/>
          <a:p>
            <a:r>
              <a:rPr lang="en-US" altLang="en-US"/>
              <a:t>Application to </a:t>
            </a:r>
            <a:br>
              <a:rPr lang="en-US" altLang="en-US"/>
            </a:br>
            <a:r>
              <a:rPr lang="en-US" altLang="en-US"/>
              <a:t> Pascal</a:t>
            </a:r>
            <a:r>
              <a:rPr lang="en-US" altLang="en-US">
                <a:cs typeface="Arial" charset="0"/>
              </a:rPr>
              <a:t>'</a:t>
            </a:r>
            <a:r>
              <a:rPr lang="en-US" altLang="en-US"/>
              <a:t>s Wager</a:t>
            </a:r>
          </a:p>
        </p:txBody>
      </p:sp>
      <p:sp>
        <p:nvSpPr>
          <p:cNvPr id="34821"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50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p:cTn id="7" dur="500" fill="hold"/>
                                        <p:tgtEl>
                                          <p:spTgt spid="34820"/>
                                        </p:tgtEl>
                                        <p:attrNameLst>
                                          <p:attrName>ppt_w</p:attrName>
                                        </p:attrNameLst>
                                      </p:cBhvr>
                                      <p:tavLst>
                                        <p:tav tm="0">
                                          <p:val>
                                            <p:fltVal val="0"/>
                                          </p:val>
                                        </p:tav>
                                        <p:tav tm="100000">
                                          <p:val>
                                            <p:strVal val="#ppt_w"/>
                                          </p:val>
                                        </p:tav>
                                      </p:tavLst>
                                    </p:anim>
                                    <p:anim calcmode="lin" valueType="num">
                                      <p:cBhvr>
                                        <p:cTn id="8" dur="500" fill="hold"/>
                                        <p:tgtEl>
                                          <p:spTgt spid="348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Pascal</a:t>
            </a:r>
            <a:r>
              <a:rPr lang="en-US" altLang="en-US">
                <a:cs typeface="Arial" charset="0"/>
              </a:rPr>
              <a:t>'</a:t>
            </a:r>
            <a:r>
              <a:rPr lang="en-US" altLang="en-US"/>
              <a:t>s Wager</a:t>
            </a:r>
          </a:p>
        </p:txBody>
      </p:sp>
      <p:sp>
        <p:nvSpPr>
          <p:cNvPr id="18435" name="Rectangle 3"/>
          <p:cNvSpPr>
            <a:spLocks noGrp="1" noChangeArrowheads="1"/>
          </p:cNvSpPr>
          <p:nvPr>
            <p:ph type="body" idx="1"/>
          </p:nvPr>
        </p:nvSpPr>
        <p:spPr>
          <a:xfrm>
            <a:off x="457200" y="1600200"/>
            <a:ext cx="8229600" cy="4800600"/>
          </a:xfrm>
        </p:spPr>
        <p:txBody>
          <a:bodyPr/>
          <a:lstStyle/>
          <a:p>
            <a:r>
              <a:rPr lang="en-US" altLang="en-US"/>
              <a:t>Set up as a 2 x 2 matrix game, Pascal</a:t>
            </a:r>
            <a:r>
              <a:rPr lang="en-US" altLang="en-US">
                <a:cs typeface="Arial" charset="0"/>
              </a:rPr>
              <a:t>'</a:t>
            </a:r>
            <a:r>
              <a:rPr lang="en-US" altLang="en-US"/>
              <a:t>s wager looks like this:</a:t>
            </a:r>
          </a:p>
        </p:txBody>
      </p:sp>
      <p:sp>
        <p:nvSpPr>
          <p:cNvPr id="18436" name="Text Box 4"/>
          <p:cNvSpPr txBox="1">
            <a:spLocks noChangeArrowheads="1"/>
          </p:cNvSpPr>
          <p:nvPr/>
        </p:nvSpPr>
        <p:spPr bwMode="auto">
          <a:xfrm>
            <a:off x="1752600" y="2590800"/>
            <a:ext cx="62484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                                       Christianity</a:t>
            </a:r>
          </a:p>
          <a:p>
            <a:pPr>
              <a:spcBef>
                <a:spcPct val="50000"/>
              </a:spcBef>
            </a:pPr>
            <a:r>
              <a:rPr lang="en-US" altLang="en-US" sz="2400"/>
              <a:t>                                 True            False</a:t>
            </a:r>
          </a:p>
          <a:p>
            <a:pPr>
              <a:spcBef>
                <a:spcPct val="50000"/>
              </a:spcBef>
            </a:pPr>
            <a:r>
              <a:rPr lang="en-US" altLang="en-US" sz="2400"/>
              <a:t>Christianity </a:t>
            </a:r>
          </a:p>
          <a:p>
            <a:pPr>
              <a:spcBef>
                <a:spcPct val="50000"/>
              </a:spcBef>
            </a:pPr>
            <a:endParaRPr lang="en-US" altLang="en-US" sz="2400"/>
          </a:p>
          <a:p>
            <a:pPr>
              <a:spcBef>
                <a:spcPct val="50000"/>
              </a:spcBef>
            </a:pPr>
            <a:r>
              <a:rPr lang="en-US" altLang="en-US" sz="2400"/>
              <a:t>Accepted                     a                 b</a:t>
            </a:r>
          </a:p>
          <a:p>
            <a:pPr>
              <a:spcBef>
                <a:spcPct val="50000"/>
              </a:spcBef>
            </a:pPr>
            <a:endParaRPr lang="en-US" altLang="en-US" sz="2400"/>
          </a:p>
          <a:p>
            <a:pPr>
              <a:spcBef>
                <a:spcPct val="50000"/>
              </a:spcBef>
            </a:pPr>
            <a:r>
              <a:rPr lang="en-US" altLang="en-US" sz="2400"/>
              <a:t>Rejected                      c                 d</a:t>
            </a:r>
          </a:p>
        </p:txBody>
      </p:sp>
    </p:spTree>
    <p:custDataLst>
      <p:tags r:id="rId1"/>
    </p:custDataLst>
  </p:cSld>
  <p:clrMapOvr>
    <a:masterClrMapping/>
  </p:clrMapOvr>
  <p:transition advTm="3249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checkerboard(across)">
                                      <p:cBhvr>
                                        <p:cTn id="7" dur="5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checkerboard(across)">
                                      <p:cBhvr>
                                        <p:cTn id="12"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184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The Play of the Game</a:t>
            </a:r>
          </a:p>
        </p:txBody>
      </p:sp>
      <p:sp>
        <p:nvSpPr>
          <p:cNvPr id="19459" name="Rectangle 3"/>
          <p:cNvSpPr>
            <a:spLocks noGrp="1" noChangeArrowheads="1"/>
          </p:cNvSpPr>
          <p:nvPr>
            <p:ph type="body" idx="1"/>
          </p:nvPr>
        </p:nvSpPr>
        <p:spPr/>
        <p:txBody>
          <a:bodyPr/>
          <a:lstStyle/>
          <a:p>
            <a:r>
              <a:rPr lang="en-US" altLang="en-US"/>
              <a:t>Player Ron is any living person, who must either live as though Christianity is true or as though it were false.</a:t>
            </a:r>
          </a:p>
          <a:p>
            <a:r>
              <a:rPr lang="en-US" altLang="en-US"/>
              <a:t>Player Charles is Reality, the Grim Reaper, Chance, God, or something of the sort, which will eventually reveal to each individual the wisdom or folly of their choice.</a:t>
            </a:r>
          </a:p>
        </p:txBody>
      </p:sp>
    </p:spTree>
    <p:custDataLst>
      <p:tags r:id="rId1"/>
    </p:custDataLst>
  </p:cSld>
  <p:clrMapOvr>
    <a:masterClrMapping/>
  </p:clrMapOvr>
  <p:transition advTm="408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checkerboard(across)">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checkerboard(across)">
                                      <p:cBhvr>
                                        <p:cTn id="12" dur="500"/>
                                        <p:tgtEl>
                                          <p:spTgt spid="194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The Values</a:t>
            </a:r>
          </a:p>
        </p:txBody>
      </p:sp>
      <p:sp>
        <p:nvSpPr>
          <p:cNvPr id="20483" name="Rectangle 3"/>
          <p:cNvSpPr>
            <a:spLocks noGrp="1" noChangeArrowheads="1"/>
          </p:cNvSpPr>
          <p:nvPr>
            <p:ph type="body" idx="1"/>
          </p:nvPr>
        </p:nvSpPr>
        <p:spPr/>
        <p:txBody>
          <a:bodyPr/>
          <a:lstStyle/>
          <a:p>
            <a:pPr>
              <a:lnSpc>
                <a:spcPct val="90000"/>
              </a:lnSpc>
            </a:pPr>
            <a:r>
              <a:rPr lang="en-US" altLang="en-US"/>
              <a:t>The crucial question in any matrix game is the relative values of the numbers.</a:t>
            </a:r>
          </a:p>
          <a:p>
            <a:pPr>
              <a:lnSpc>
                <a:spcPct val="90000"/>
              </a:lnSpc>
            </a:pPr>
            <a:r>
              <a:rPr lang="en-US" altLang="en-US"/>
              <a:t>In the 2</a:t>
            </a:r>
            <a:r>
              <a:rPr lang="en-US" altLang="en-US" baseline="30000"/>
              <a:t>nd</a:t>
            </a:r>
            <a:r>
              <a:rPr lang="en-US" altLang="en-US"/>
              <a:t> case we looked at earlier, the reason why Ron was hooked into a tough game was that the negative numbers were larger (in absolute value) than the positive ones.</a:t>
            </a:r>
          </a:p>
          <a:p>
            <a:pPr>
              <a:lnSpc>
                <a:spcPct val="90000"/>
              </a:lnSpc>
            </a:pPr>
            <a:r>
              <a:rPr lang="en-US" altLang="en-US"/>
              <a:t>What are the values of a, b, c and d for Pascal</a:t>
            </a:r>
            <a:r>
              <a:rPr lang="en-US" altLang="en-US">
                <a:cs typeface="Arial" charset="0"/>
              </a:rPr>
              <a:t>'</a:t>
            </a:r>
            <a:r>
              <a:rPr lang="en-US" altLang="en-US"/>
              <a:t>s wager?</a:t>
            </a:r>
          </a:p>
        </p:txBody>
      </p:sp>
    </p:spTree>
    <p:custDataLst>
      <p:tags r:id="rId1"/>
    </p:custDataLst>
  </p:cSld>
  <p:clrMapOvr>
    <a:masterClrMapping/>
  </p:clrMapOvr>
  <p:transition advTm="278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checkerboard(across)">
                                      <p:cBhvr>
                                        <p:cTn id="7" dur="5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checkerboard(across)">
                                      <p:cBhvr>
                                        <p:cTn id="12" dur="500"/>
                                        <p:tgtEl>
                                          <p:spTgt spid="204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checkerboard(across)">
                                      <p:cBhvr>
                                        <p:cTn id="17" dur="5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Gambling</a:t>
            </a:r>
          </a:p>
        </p:txBody>
      </p:sp>
      <p:sp>
        <p:nvSpPr>
          <p:cNvPr id="3075" name="Rectangle 3"/>
          <p:cNvSpPr>
            <a:spLocks noGrp="1" noChangeArrowheads="1"/>
          </p:cNvSpPr>
          <p:nvPr>
            <p:ph type="body" idx="1"/>
          </p:nvPr>
        </p:nvSpPr>
        <p:spPr>
          <a:xfrm>
            <a:off x="457200" y="1219200"/>
            <a:ext cx="8229600" cy="5334000"/>
          </a:xfrm>
        </p:spPr>
        <p:txBody>
          <a:bodyPr/>
          <a:lstStyle/>
          <a:p>
            <a:pPr>
              <a:lnSpc>
                <a:spcPct val="90000"/>
              </a:lnSpc>
            </a:pPr>
            <a:r>
              <a:rPr lang="en-US" altLang="en-US"/>
              <a:t>Is now more popular in the US than any time since the 19</a:t>
            </a:r>
            <a:r>
              <a:rPr lang="en-US" altLang="en-US" baseline="30000"/>
              <a:t>th</a:t>
            </a:r>
            <a:r>
              <a:rPr lang="en-US" altLang="en-US"/>
              <a:t> century:</a:t>
            </a:r>
          </a:p>
          <a:p>
            <a:pPr lvl="1">
              <a:lnSpc>
                <a:spcPct val="90000"/>
              </a:lnSpc>
            </a:pPr>
            <a:r>
              <a:rPr lang="en-US" altLang="en-US"/>
              <a:t>State lotteries</a:t>
            </a:r>
          </a:p>
          <a:p>
            <a:pPr lvl="1">
              <a:lnSpc>
                <a:spcPct val="90000"/>
              </a:lnSpc>
            </a:pPr>
            <a:r>
              <a:rPr lang="en-US" altLang="en-US"/>
              <a:t>Atlantic City</a:t>
            </a:r>
          </a:p>
          <a:p>
            <a:pPr lvl="1">
              <a:lnSpc>
                <a:spcPct val="90000"/>
              </a:lnSpc>
            </a:pPr>
            <a:r>
              <a:rPr lang="en-US" altLang="en-US"/>
              <a:t>Riverboat gambling</a:t>
            </a:r>
          </a:p>
          <a:p>
            <a:pPr lvl="1">
              <a:lnSpc>
                <a:spcPct val="90000"/>
              </a:lnSpc>
            </a:pPr>
            <a:r>
              <a:rPr lang="en-US" altLang="en-US"/>
              <a:t>Casinos on Indian Reservations</a:t>
            </a:r>
          </a:p>
          <a:p>
            <a:pPr>
              <a:lnSpc>
                <a:spcPct val="90000"/>
              </a:lnSpc>
            </a:pPr>
            <a:r>
              <a:rPr lang="en-US" altLang="en-US"/>
              <a:t>15 million people in the US have some serious gambling addiction.</a:t>
            </a:r>
          </a:p>
          <a:p>
            <a:pPr>
              <a:lnSpc>
                <a:spcPct val="90000"/>
              </a:lnSpc>
            </a:pPr>
            <a:r>
              <a:rPr lang="en-US" altLang="en-US"/>
              <a:t>2/3 of the adult population has placed some sort of a bet in the past year, totaling hundreds of billions of dollars.</a:t>
            </a:r>
          </a:p>
        </p:txBody>
      </p:sp>
      <p:pic>
        <p:nvPicPr>
          <p:cNvPr id="3076" name="Picture 4" descr="MCj033203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1828800"/>
            <a:ext cx="2425700" cy="16843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5824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p:cTn id="30" dur="1" fill="hold">
                                          <p:stCondLst>
                                            <p:cond delay="0"/>
                                          </p:stCondLst>
                                        </p:cTn>
                                        <p:tgtEl>
                                          <p:spTgt spid="3076"/>
                                        </p:tgtEl>
                                        <p:attrNameLst>
                                          <p:attrName>style.visibility</p:attrName>
                                        </p:attrNameLst>
                                      </p:cBhvr>
                                      <p:to>
                                        <p:strVal val="visible"/>
                                      </p:to>
                                    </p:set>
                                    <p:animEffect transition="in" filter="checkerboard(across)">
                                      <p:cBhvr>
                                        <p:cTn id="31" dur="500"/>
                                        <p:tgtEl>
                                          <p:spTgt spid="307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075">
                                            <p:txEl>
                                              <p:pRg st="4" end="4"/>
                                            </p:txEl>
                                          </p:spTgt>
                                        </p:tgtEl>
                                        <p:attrNameLst>
                                          <p:attrName>style.visibility</p:attrName>
                                        </p:attrNameLst>
                                      </p:cBhvr>
                                      <p:to>
                                        <p:strVal val="visible"/>
                                      </p:to>
                                    </p:set>
                                    <p:anim calcmode="lin" valueType="num">
                                      <p:cBhvr additive="base">
                                        <p:cTn id="36"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075">
                                            <p:txEl>
                                              <p:pRg st="5" end="5"/>
                                            </p:txEl>
                                          </p:spTgt>
                                        </p:tgtEl>
                                        <p:attrNameLst>
                                          <p:attrName>style.visibility</p:attrName>
                                        </p:attrNameLst>
                                      </p:cBhvr>
                                      <p:to>
                                        <p:strVal val="visible"/>
                                      </p:to>
                                    </p:set>
                                    <p:anim calcmode="lin" valueType="num">
                                      <p:cBhvr additive="base">
                                        <p:cTn id="42"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075">
                                            <p:txEl>
                                              <p:pRg st="6" end="6"/>
                                            </p:txEl>
                                          </p:spTgt>
                                        </p:tgtEl>
                                        <p:attrNameLst>
                                          <p:attrName>style.visibility</p:attrName>
                                        </p:attrNameLst>
                                      </p:cBhvr>
                                      <p:to>
                                        <p:strVal val="visible"/>
                                      </p:to>
                                    </p:set>
                                    <p:anim calcmode="lin" valueType="num">
                                      <p:cBhvr additive="base">
                                        <p:cTn id="48"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07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Value of d: Xy false, rejected</a:t>
            </a:r>
          </a:p>
        </p:txBody>
      </p:sp>
      <p:sp>
        <p:nvSpPr>
          <p:cNvPr id="21507" name="Rectangle 3"/>
          <p:cNvSpPr>
            <a:spLocks noGrp="1" noChangeArrowheads="1"/>
          </p:cNvSpPr>
          <p:nvPr>
            <p:ph type="body" idx="1"/>
          </p:nvPr>
        </p:nvSpPr>
        <p:spPr/>
        <p:txBody>
          <a:bodyPr/>
          <a:lstStyle/>
          <a:p>
            <a:r>
              <a:rPr lang="en-US" altLang="en-US"/>
              <a:t>We take the alternative to Christianity to be some sort of materialism or secular humanism, with no survival after death.</a:t>
            </a:r>
          </a:p>
          <a:p>
            <a:r>
              <a:rPr lang="en-US" altLang="en-US"/>
              <a:t>The payoff has then been collected before death.</a:t>
            </a:r>
          </a:p>
          <a:p>
            <a:r>
              <a:rPr lang="en-US" altLang="en-US"/>
              <a:t>It will vary widely from person to person.</a:t>
            </a:r>
          </a:p>
          <a:p>
            <a:r>
              <a:rPr lang="en-US" altLang="en-US"/>
              <a:t>We assign a value d = 1 to a long life of health, wealth and happiness.</a:t>
            </a:r>
          </a:p>
        </p:txBody>
      </p:sp>
    </p:spTree>
    <p:custDataLst>
      <p:tags r:id="rId1"/>
    </p:custDataLst>
  </p:cSld>
  <p:clrMapOvr>
    <a:masterClrMapping/>
  </p:clrMapOvr>
  <p:transition advTm="8299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checkerboard(across)">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checkerboard(across)">
                                      <p:cBhvr>
                                        <p:cTn id="12" dur="500"/>
                                        <p:tgtEl>
                                          <p:spTgt spid="21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checkerboard(across)">
                                      <p:cBhvr>
                                        <p:cTn id="17" dur="500"/>
                                        <p:tgtEl>
                                          <p:spTgt spid="21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checkerboard(across)">
                                      <p:cBhvr>
                                        <p:cTn id="22" dur="500"/>
                                        <p:tgtEl>
                                          <p:spTgt spid="21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Values of a and c: Xy true</a:t>
            </a:r>
          </a:p>
        </p:txBody>
      </p:sp>
      <p:sp>
        <p:nvSpPr>
          <p:cNvPr id="22531" name="Rectangle 3"/>
          <p:cNvSpPr>
            <a:spLocks noGrp="1" noChangeArrowheads="1"/>
          </p:cNvSpPr>
          <p:nvPr>
            <p:ph type="body" idx="1"/>
          </p:nvPr>
        </p:nvSpPr>
        <p:spPr/>
        <p:txBody>
          <a:bodyPr/>
          <a:lstStyle/>
          <a:p>
            <a:r>
              <a:rPr lang="en-US" altLang="en-US"/>
              <a:t>Value of a: Xy accepted and true</a:t>
            </a:r>
          </a:p>
          <a:p>
            <a:pPr lvl="1"/>
            <a:r>
              <a:rPr lang="en-US" altLang="en-US"/>
              <a:t>Matthew 25:34, 46: (NIV) Then the King will say to those on his right, </a:t>
            </a:r>
            <a:r>
              <a:rPr lang="en-US" altLang="en-US">
                <a:cs typeface="Arial" charset="0"/>
              </a:rPr>
              <a:t>"</a:t>
            </a:r>
            <a:r>
              <a:rPr lang="en-US" altLang="en-US"/>
              <a:t>Come, you who are blessed by my Father; take your inheritance, the kingdom prepared for you since the creation of the world.</a:t>
            </a:r>
            <a:r>
              <a:rPr lang="en-US" altLang="en-US">
                <a:cs typeface="Arial" charset="0"/>
              </a:rPr>
              <a:t>"</a:t>
            </a:r>
            <a:r>
              <a:rPr lang="en-US" altLang="en-US"/>
              <a:t> These go with Him </a:t>
            </a:r>
            <a:r>
              <a:rPr lang="en-US" altLang="en-US">
                <a:cs typeface="Arial" charset="0"/>
              </a:rPr>
              <a:t>"</a:t>
            </a:r>
            <a:r>
              <a:rPr lang="en-US" altLang="en-US"/>
              <a:t>into life eternal.</a:t>
            </a:r>
            <a:r>
              <a:rPr lang="en-US" altLang="en-US">
                <a:cs typeface="Arial" charset="0"/>
              </a:rPr>
              <a:t>"</a:t>
            </a:r>
          </a:p>
          <a:p>
            <a:pPr lvl="1"/>
            <a:r>
              <a:rPr lang="en-US" altLang="en-US"/>
              <a:t>a = + infinity</a:t>
            </a:r>
          </a:p>
        </p:txBody>
      </p:sp>
    </p:spTree>
    <p:custDataLst>
      <p:tags r:id="rId1"/>
    </p:custDataLst>
  </p:cSld>
  <p:clrMapOvr>
    <a:masterClrMapping/>
  </p:clrMapOvr>
  <p:transition advTm="5795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checkerboard(across)">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checkerboard(across)">
                                      <p:cBhvr>
                                        <p:cTn id="12" dur="500"/>
                                        <p:tgtEl>
                                          <p:spTgt spid="225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checkerboard(across)">
                                      <p:cBhvr>
                                        <p:cTn id="17" dur="5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Values of a and c: Xy true</a:t>
            </a:r>
          </a:p>
        </p:txBody>
      </p:sp>
      <p:sp>
        <p:nvSpPr>
          <p:cNvPr id="23555" name="Rectangle 3"/>
          <p:cNvSpPr>
            <a:spLocks noGrp="1" noChangeArrowheads="1"/>
          </p:cNvSpPr>
          <p:nvPr>
            <p:ph type="body" idx="1"/>
          </p:nvPr>
        </p:nvSpPr>
        <p:spPr/>
        <p:txBody>
          <a:bodyPr/>
          <a:lstStyle/>
          <a:p>
            <a:r>
              <a:rPr lang="en-US" altLang="en-US"/>
              <a:t>Value of c: Xy rejected but true</a:t>
            </a:r>
          </a:p>
          <a:p>
            <a:pPr lvl="1"/>
            <a:r>
              <a:rPr lang="en-US" altLang="en-US"/>
              <a:t>Matthew 25:41, 46: (NIV) Then he will say to those on his left, </a:t>
            </a:r>
            <a:r>
              <a:rPr lang="en-US" altLang="en-US">
                <a:cs typeface="Arial" charset="0"/>
              </a:rPr>
              <a:t>"</a:t>
            </a:r>
            <a:r>
              <a:rPr lang="en-US" altLang="en-US"/>
              <a:t>Depart from me, you who are cursed, into the eternal fire prepared for the devil and his angels.</a:t>
            </a:r>
            <a:r>
              <a:rPr lang="en-US" altLang="en-US">
                <a:cs typeface="Arial" charset="0"/>
              </a:rPr>
              <a:t>"</a:t>
            </a:r>
            <a:r>
              <a:rPr lang="en-US" altLang="en-US"/>
              <a:t> These go </a:t>
            </a:r>
            <a:r>
              <a:rPr lang="en-US" altLang="en-US">
                <a:cs typeface="Arial" charset="0"/>
              </a:rPr>
              <a:t>"</a:t>
            </a:r>
            <a:r>
              <a:rPr lang="en-US" altLang="en-US"/>
              <a:t>into everlasting punishment.</a:t>
            </a:r>
            <a:r>
              <a:rPr lang="en-US" altLang="en-US">
                <a:cs typeface="Arial" charset="0"/>
              </a:rPr>
              <a:t>"</a:t>
            </a:r>
          </a:p>
          <a:p>
            <a:pPr lvl="1"/>
            <a:r>
              <a:rPr lang="en-US" altLang="en-US"/>
              <a:t>c = - infinity</a:t>
            </a:r>
          </a:p>
          <a:p>
            <a:pPr lvl="1"/>
            <a:endParaRPr lang="en-US" altLang="en-US"/>
          </a:p>
        </p:txBody>
      </p:sp>
    </p:spTree>
    <p:custDataLst>
      <p:tags r:id="rId1"/>
    </p:custDataLst>
  </p:cSld>
  <p:clrMapOvr>
    <a:masterClrMapping/>
  </p:clrMapOvr>
  <p:transition advTm="511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checkerboard(across)">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checkerboard(across)">
                                      <p:cBhvr>
                                        <p:cTn id="12" dur="500"/>
                                        <p:tgtEl>
                                          <p:spTgt spid="235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checkerboard(across)">
                                      <p:cBhvr>
                                        <p:cTn id="17" dur="5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z="4000"/>
              <a:t>Value of b: Xy false, but accepted</a:t>
            </a:r>
          </a:p>
        </p:txBody>
      </p:sp>
      <p:sp>
        <p:nvSpPr>
          <p:cNvPr id="24579" name="Rectangle 3"/>
          <p:cNvSpPr>
            <a:spLocks noGrp="1" noChangeArrowheads="1"/>
          </p:cNvSpPr>
          <p:nvPr>
            <p:ph type="body" idx="1"/>
          </p:nvPr>
        </p:nvSpPr>
        <p:spPr/>
        <p:txBody>
          <a:bodyPr/>
          <a:lstStyle/>
          <a:p>
            <a:r>
              <a:rPr lang="en-US" altLang="en-US" sz="2800"/>
              <a:t>I think Pascal was mistaken in thinking that if Xy was false but one accepted it as true, nothing would be lost, i.e., b = 0.</a:t>
            </a:r>
          </a:p>
          <a:p>
            <a:r>
              <a:rPr lang="en-US" altLang="en-US" sz="2800"/>
              <a:t>The apostle Paul, with persecution in view, says, 1Cor 15:19 (NIV) </a:t>
            </a:r>
            <a:r>
              <a:rPr lang="en-US" altLang="en-US" sz="2800">
                <a:cs typeface="Arial" charset="0"/>
              </a:rPr>
              <a:t>"</a:t>
            </a:r>
            <a:r>
              <a:rPr lang="en-US" altLang="en-US" sz="2800"/>
              <a:t>If only for this life we have hope in Christ, we are to be pitied more than all men.</a:t>
            </a:r>
            <a:r>
              <a:rPr lang="en-US" altLang="en-US" sz="2800">
                <a:cs typeface="Arial" charset="0"/>
              </a:rPr>
              <a:t>"</a:t>
            </a:r>
            <a:r>
              <a:rPr lang="en-US" altLang="en-US" sz="2800"/>
              <a:t> </a:t>
            </a:r>
          </a:p>
          <a:p>
            <a:r>
              <a:rPr lang="en-US" altLang="en-US" sz="2800"/>
              <a:t>But this is only a finite loss, though the Xn should do worse than others, so we put b = -1.</a:t>
            </a:r>
          </a:p>
          <a:p>
            <a:endParaRPr lang="en-US" altLang="en-US" sz="2800"/>
          </a:p>
        </p:txBody>
      </p:sp>
    </p:spTree>
    <p:custDataLst>
      <p:tags r:id="rId1"/>
    </p:custDataLst>
  </p:cSld>
  <p:clrMapOvr>
    <a:masterClrMapping/>
  </p:clrMapOvr>
  <p:transition advTm="6800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checkerboard(across)">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checkerboard(across)">
                                      <p:cBhvr>
                                        <p:cTn id="12" dur="500"/>
                                        <p:tgtEl>
                                          <p:spTgt spid="24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checkerboard(across)">
                                      <p:cBhvr>
                                        <p:cTn id="17"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Pascal</a:t>
            </a:r>
            <a:r>
              <a:rPr lang="en-US" altLang="en-US">
                <a:cs typeface="Arial" charset="0"/>
              </a:rPr>
              <a:t>'</a:t>
            </a:r>
            <a:r>
              <a:rPr lang="en-US" altLang="en-US"/>
              <a:t>s Wager Matrix</a:t>
            </a:r>
          </a:p>
        </p:txBody>
      </p:sp>
      <p:sp>
        <p:nvSpPr>
          <p:cNvPr id="25604" name="Text Box 4"/>
          <p:cNvSpPr txBox="1">
            <a:spLocks noChangeArrowheads="1"/>
          </p:cNvSpPr>
          <p:nvPr/>
        </p:nvSpPr>
        <p:spPr bwMode="auto">
          <a:xfrm>
            <a:off x="1676400" y="1905000"/>
            <a:ext cx="6477000"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                                      Christianity</a:t>
            </a:r>
          </a:p>
          <a:p>
            <a:r>
              <a:rPr lang="en-US" altLang="en-US" sz="2400"/>
              <a:t>                                 True            False</a:t>
            </a:r>
          </a:p>
          <a:p>
            <a:r>
              <a:rPr lang="en-US" altLang="en-US" sz="2400"/>
              <a:t>Christianity </a:t>
            </a:r>
          </a:p>
          <a:p>
            <a:endParaRPr lang="en-US" altLang="en-US" sz="2400"/>
          </a:p>
          <a:p>
            <a:r>
              <a:rPr lang="en-US" altLang="en-US" sz="2400"/>
              <a:t>Accepted                  infinity            -1</a:t>
            </a:r>
          </a:p>
          <a:p>
            <a:endParaRPr lang="en-US" altLang="en-US" sz="2400"/>
          </a:p>
          <a:p>
            <a:r>
              <a:rPr lang="en-US" altLang="en-US" sz="2400"/>
              <a:t>Rejected                  -infinity             1</a:t>
            </a:r>
          </a:p>
          <a:p>
            <a:pPr>
              <a:spcBef>
                <a:spcPct val="50000"/>
              </a:spcBef>
            </a:pPr>
            <a:endParaRPr lang="en-US" altLang="en-US"/>
          </a:p>
        </p:txBody>
      </p:sp>
    </p:spTree>
    <p:custDataLst>
      <p:tags r:id="rId1"/>
    </p:custDataLst>
  </p:cSld>
  <p:clrMapOvr>
    <a:masterClrMapping/>
  </p:clrMapOvr>
  <p:transition advTm="356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checkerboard(across)">
                                      <p:cBhvr>
                                        <p:cTn id="7"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The Strategy</a:t>
            </a:r>
          </a:p>
        </p:txBody>
      </p:sp>
      <p:sp>
        <p:nvSpPr>
          <p:cNvPr id="27651" name="Rectangle 3"/>
          <p:cNvSpPr>
            <a:spLocks noGrp="1" noChangeArrowheads="1"/>
          </p:cNvSpPr>
          <p:nvPr>
            <p:ph type="body" idx="1"/>
          </p:nvPr>
        </p:nvSpPr>
        <p:spPr/>
        <p:txBody>
          <a:bodyPr/>
          <a:lstStyle/>
          <a:p>
            <a:r>
              <a:rPr lang="en-US" altLang="en-US" sz="2800"/>
              <a:t>So, given these values, what should be Ron</a:t>
            </a:r>
            <a:r>
              <a:rPr lang="en-US" altLang="en-US" sz="2800">
                <a:cs typeface="Arial" charset="0"/>
              </a:rPr>
              <a:t>'</a:t>
            </a:r>
            <a:r>
              <a:rPr lang="en-US" altLang="en-US" sz="2800"/>
              <a:t>s strategy?</a:t>
            </a:r>
          </a:p>
          <a:p>
            <a:r>
              <a:rPr lang="en-US" altLang="en-US" sz="2800"/>
              <a:t>Charles, being reality, will always play either </a:t>
            </a:r>
            <a:r>
              <a:rPr lang="en-US" altLang="en-US" sz="2800">
                <a:cs typeface="Arial" charset="0"/>
              </a:rPr>
              <a:t>"</a:t>
            </a:r>
            <a:r>
              <a:rPr lang="en-US" altLang="en-US" sz="2800"/>
              <a:t>Xy true</a:t>
            </a:r>
            <a:r>
              <a:rPr lang="en-US" altLang="en-US" sz="2800">
                <a:cs typeface="Arial" charset="0"/>
              </a:rPr>
              <a:t>"</a:t>
            </a:r>
            <a:r>
              <a:rPr lang="en-US" altLang="en-US" sz="2800"/>
              <a:t> or </a:t>
            </a:r>
            <a:r>
              <a:rPr lang="en-US" altLang="en-US" sz="2800">
                <a:cs typeface="Arial" charset="0"/>
              </a:rPr>
              <a:t>"</a:t>
            </a:r>
            <a:r>
              <a:rPr lang="en-US" altLang="en-US" sz="2800"/>
              <a:t>Xy false,</a:t>
            </a:r>
            <a:r>
              <a:rPr lang="en-US" altLang="en-US" sz="2800">
                <a:cs typeface="Arial" charset="0"/>
              </a:rPr>
              <a:t>"</a:t>
            </a:r>
            <a:r>
              <a:rPr lang="en-US" altLang="en-US" sz="2800"/>
              <a:t> but (by Pascal</a:t>
            </a:r>
            <a:r>
              <a:rPr lang="en-US" altLang="en-US" sz="2800">
                <a:cs typeface="Arial" charset="0"/>
              </a:rPr>
              <a:t>'</a:t>
            </a:r>
            <a:r>
              <a:rPr lang="en-US" altLang="en-US" sz="2800"/>
              <a:t>s premise) we don</a:t>
            </a:r>
            <a:r>
              <a:rPr lang="en-US" altLang="en-US" sz="2800">
                <a:cs typeface="Arial" charset="0"/>
              </a:rPr>
              <a:t>'</a:t>
            </a:r>
            <a:r>
              <a:rPr lang="en-US" altLang="en-US" sz="2800"/>
              <a:t>t know for sure which.</a:t>
            </a:r>
          </a:p>
          <a:p>
            <a:r>
              <a:rPr lang="en-US" altLang="en-US" sz="2800"/>
              <a:t>Even the staunchest atheist must agree there is at least a very small possibility e, that Christianity is true.</a:t>
            </a:r>
          </a:p>
          <a:p>
            <a:r>
              <a:rPr lang="en-US" altLang="en-US" sz="2800"/>
              <a:t>So let q = e, where e &lt;&lt; 1.</a:t>
            </a:r>
          </a:p>
        </p:txBody>
      </p:sp>
    </p:spTree>
    <p:custDataLst>
      <p:tags r:id="rId1"/>
    </p:custDataLst>
  </p:cSld>
  <p:clrMapOvr>
    <a:masterClrMapping/>
  </p:clrMapOvr>
  <p:transition advTm="9763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additive="base">
                                        <p:cTn id="25"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The Strategy</a:t>
            </a:r>
          </a:p>
        </p:txBody>
      </p:sp>
      <p:sp>
        <p:nvSpPr>
          <p:cNvPr id="31747" name="Rectangle 3"/>
          <p:cNvSpPr>
            <a:spLocks noGrp="1" noChangeArrowheads="1"/>
          </p:cNvSpPr>
          <p:nvPr>
            <p:ph type="body" idx="1"/>
          </p:nvPr>
        </p:nvSpPr>
        <p:spPr/>
        <p:txBody>
          <a:bodyPr/>
          <a:lstStyle/>
          <a:p>
            <a:r>
              <a:rPr lang="en-US" altLang="en-US"/>
              <a:t>Ron</a:t>
            </a:r>
            <a:r>
              <a:rPr lang="en-US" altLang="en-US">
                <a:cs typeface="Arial" charset="0"/>
              </a:rPr>
              <a:t>'</a:t>
            </a:r>
            <a:r>
              <a:rPr lang="en-US" altLang="en-US"/>
              <a:t>s expected winnings are:</a:t>
            </a:r>
          </a:p>
          <a:p>
            <a:pPr lvl="1"/>
            <a:r>
              <a:rPr lang="en-US" altLang="en-US"/>
              <a:t>E = pqa + p(1-q)b +(1-p)qc + (1-p)(1-q)d</a:t>
            </a:r>
          </a:p>
          <a:p>
            <a:pPr lvl="1"/>
            <a:r>
              <a:rPr lang="en-US" altLang="en-US"/>
              <a:t>Since e &lt;&lt; 1, q = e, 1-q </a:t>
            </a:r>
            <a:r>
              <a:rPr lang="en-US" altLang="en-US">
                <a:cs typeface="Arial" charset="0"/>
              </a:rPr>
              <a:t>≈ 1</a:t>
            </a:r>
          </a:p>
          <a:p>
            <a:pPr lvl="1"/>
            <a:r>
              <a:rPr lang="en-US" altLang="en-US">
                <a:cs typeface="Arial" charset="0"/>
              </a:rPr>
              <a:t>E ≈ pea + pb + (1-p)ec + (1-p)d</a:t>
            </a:r>
          </a:p>
          <a:p>
            <a:r>
              <a:rPr lang="en-US" altLang="en-US">
                <a:cs typeface="Arial" charset="0"/>
              </a:rPr>
              <a:t>Now substitute in the values of a, b, c, d, using N instead of infinity:</a:t>
            </a:r>
          </a:p>
          <a:p>
            <a:pPr lvl="1"/>
            <a:r>
              <a:rPr lang="en-US" altLang="en-US">
                <a:cs typeface="Arial" charset="0"/>
              </a:rPr>
              <a:t>E ≈ peN – p – (1-p)eN + (1-p)</a:t>
            </a:r>
            <a:endParaRPr lang="en-US" altLang="en-US"/>
          </a:p>
        </p:txBody>
      </p:sp>
    </p:spTree>
    <p:custDataLst>
      <p:tags r:id="rId1"/>
    </p:custDataLst>
  </p:cSld>
  <p:clrMapOvr>
    <a:masterClrMapping/>
  </p:clrMapOvr>
  <p:transition advTm="10118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additive="base">
                                        <p:cTn id="25"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747">
                                            <p:txEl>
                                              <p:pRg st="4" end="4"/>
                                            </p:txEl>
                                          </p:spTgt>
                                        </p:tgtEl>
                                        <p:attrNameLst>
                                          <p:attrName>style.visibility</p:attrName>
                                        </p:attrNameLst>
                                      </p:cBhvr>
                                      <p:to>
                                        <p:strVal val="visible"/>
                                      </p:to>
                                    </p:set>
                                    <p:anim calcmode="lin" valueType="num">
                                      <p:cBhvr additive="base">
                                        <p:cTn id="31"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7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747">
                                            <p:txEl>
                                              <p:pRg st="5" end="5"/>
                                            </p:txEl>
                                          </p:spTgt>
                                        </p:tgtEl>
                                        <p:attrNameLst>
                                          <p:attrName>style.visibility</p:attrName>
                                        </p:attrNameLst>
                                      </p:cBhvr>
                                      <p:to>
                                        <p:strVal val="visible"/>
                                      </p:to>
                                    </p:set>
                                    <p:anim calcmode="lin" valueType="num">
                                      <p:cBhvr additive="base">
                                        <p:cTn id="37" dur="500" fill="hold"/>
                                        <p:tgtEl>
                                          <p:spTgt spid="317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174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The Strategy</a:t>
            </a:r>
          </a:p>
        </p:txBody>
      </p:sp>
      <p:sp>
        <p:nvSpPr>
          <p:cNvPr id="32771" name="Rectangle 3"/>
          <p:cNvSpPr>
            <a:spLocks noGrp="1" noChangeArrowheads="1"/>
          </p:cNvSpPr>
          <p:nvPr>
            <p:ph type="body" idx="1"/>
          </p:nvPr>
        </p:nvSpPr>
        <p:spPr/>
        <p:txBody>
          <a:bodyPr/>
          <a:lstStyle/>
          <a:p>
            <a:r>
              <a:rPr lang="en-US" altLang="en-US">
                <a:cs typeface="Arial" charset="0"/>
              </a:rPr>
              <a:t>E ≈ peN – p – (1-p)eN + (1-p)</a:t>
            </a:r>
          </a:p>
          <a:p>
            <a:pPr lvl="1"/>
            <a:r>
              <a:rPr lang="en-US" altLang="en-US">
                <a:cs typeface="Arial" charset="0"/>
              </a:rPr>
              <a:t>As N </a:t>
            </a:r>
            <a:r>
              <a:rPr lang="en-US" altLang="en-US">
                <a:cs typeface="Arial" charset="0"/>
                <a:sym typeface="Wingdings" pitchFamily="2" charset="2"/>
              </a:rPr>
              <a:t> infinity, the first term becomes very large (positive), the third term very large (negative), and the other terms are negligible by comparison.</a:t>
            </a:r>
          </a:p>
          <a:p>
            <a:r>
              <a:rPr lang="en-US" altLang="en-US">
                <a:cs typeface="Arial" charset="0"/>
              </a:rPr>
              <a:t>So for Ron to have the maximum winnings, he should choose p = 1:</a:t>
            </a:r>
          </a:p>
          <a:p>
            <a:pPr lvl="1"/>
            <a:r>
              <a:rPr lang="en-US" altLang="en-US">
                <a:cs typeface="Arial" charset="0"/>
              </a:rPr>
              <a:t>E ≈ eN, which will become arbitrarily large as N </a:t>
            </a:r>
            <a:r>
              <a:rPr lang="en-US" altLang="en-US">
                <a:cs typeface="Arial" charset="0"/>
                <a:sym typeface="Wingdings" pitchFamily="2" charset="2"/>
              </a:rPr>
              <a:t> infinity, no matter how small e is.</a:t>
            </a:r>
            <a:endParaRPr lang="en-US" altLang="en-US">
              <a:cs typeface="Arial" charset="0"/>
            </a:endParaRPr>
          </a:p>
          <a:p>
            <a:endParaRPr lang="en-US" altLang="en-US"/>
          </a:p>
        </p:txBody>
      </p:sp>
    </p:spTree>
    <p:custDataLst>
      <p:tags r:id="rId1"/>
    </p:custDataLst>
  </p:cSld>
  <p:clrMapOvr>
    <a:masterClrMapping/>
  </p:clrMapOvr>
  <p:transition advTm="7780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The Result</a:t>
            </a:r>
          </a:p>
        </p:txBody>
      </p:sp>
      <p:sp>
        <p:nvSpPr>
          <p:cNvPr id="33795" name="Rectangle 3"/>
          <p:cNvSpPr>
            <a:spLocks noGrp="1" noChangeArrowheads="1"/>
          </p:cNvSpPr>
          <p:nvPr>
            <p:ph type="body" idx="1"/>
          </p:nvPr>
        </p:nvSpPr>
        <p:spPr/>
        <p:txBody>
          <a:bodyPr/>
          <a:lstStyle/>
          <a:p>
            <a:pPr>
              <a:lnSpc>
                <a:spcPct val="80000"/>
              </a:lnSpc>
            </a:pPr>
            <a:r>
              <a:rPr lang="en-US" altLang="en-US" sz="2800"/>
              <a:t>Thus, as Pascal argues, one should always live as though Christianity is true, and advise others to do the same!</a:t>
            </a:r>
          </a:p>
          <a:p>
            <a:pPr>
              <a:lnSpc>
                <a:spcPct val="80000"/>
              </a:lnSpc>
            </a:pPr>
            <a:r>
              <a:rPr lang="en-US" altLang="en-US" sz="2800"/>
              <a:t>Many people, over the centuries, have been put off by the allegedly low morality of Pascal</a:t>
            </a:r>
            <a:r>
              <a:rPr lang="en-US" altLang="en-US" sz="2800">
                <a:cs typeface="Arial" charset="0"/>
              </a:rPr>
              <a:t>'</a:t>
            </a:r>
            <a:r>
              <a:rPr lang="en-US" altLang="en-US" sz="2800"/>
              <a:t>s wager.</a:t>
            </a:r>
          </a:p>
          <a:p>
            <a:pPr>
              <a:lnSpc>
                <a:spcPct val="80000"/>
              </a:lnSpc>
            </a:pPr>
            <a:r>
              <a:rPr lang="en-US" altLang="en-US" sz="2800"/>
              <a:t>But the argument is not a moral argument, but a prudential one.</a:t>
            </a:r>
          </a:p>
          <a:p>
            <a:pPr>
              <a:lnSpc>
                <a:spcPct val="80000"/>
              </a:lnSpc>
            </a:pPr>
            <a:r>
              <a:rPr lang="en-US" altLang="en-US" sz="2800"/>
              <a:t>It reminds us that is it stupid to go thru life without investigating religions in which the stakes are infinite!</a:t>
            </a:r>
          </a:p>
        </p:txBody>
      </p:sp>
    </p:spTree>
    <p:custDataLst>
      <p:tags r:id="rId1"/>
    </p:custDataLst>
  </p:cSld>
  <p:clrMapOvr>
    <a:masterClrMapping/>
  </p:clrMapOvr>
  <p:transition advTm="669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795">
                                            <p:txEl>
                                              <p:pRg st="3" end="3"/>
                                            </p:txEl>
                                          </p:spTgt>
                                        </p:tgtEl>
                                        <p:attrNameLst>
                                          <p:attrName>style.visibility</p:attrName>
                                        </p:attrNameLst>
                                      </p:cBhvr>
                                      <p:to>
                                        <p:strVal val="visible"/>
                                      </p:to>
                                    </p:set>
                                    <p:anim calcmode="lin" valueType="num">
                                      <p:cBhvr additive="base">
                                        <p:cTn id="25" dur="5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7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Generalizing Pascal</a:t>
            </a:r>
            <a:r>
              <a:rPr lang="en-US" altLang="en-US">
                <a:cs typeface="Arial" charset="0"/>
              </a:rPr>
              <a:t>'</a:t>
            </a:r>
            <a:r>
              <a:rPr lang="en-US" altLang="en-US"/>
              <a:t>s Wager</a:t>
            </a:r>
          </a:p>
        </p:txBody>
      </p:sp>
      <p:sp>
        <p:nvSpPr>
          <p:cNvPr id="36867" name="Rectangle 3"/>
          <p:cNvSpPr>
            <a:spLocks noGrp="1" noChangeArrowheads="1"/>
          </p:cNvSpPr>
          <p:nvPr>
            <p:ph type="body" idx="1"/>
          </p:nvPr>
        </p:nvSpPr>
        <p:spPr/>
        <p:txBody>
          <a:bodyPr/>
          <a:lstStyle/>
          <a:p>
            <a:r>
              <a:rPr lang="en-US" altLang="en-US"/>
              <a:t>What about other religions?</a:t>
            </a:r>
          </a:p>
          <a:p>
            <a:pPr lvl="1"/>
            <a:r>
              <a:rPr lang="en-US" altLang="en-US"/>
              <a:t>There are more than two religions or philosophies in the world.</a:t>
            </a:r>
          </a:p>
          <a:p>
            <a:pPr lvl="1"/>
            <a:r>
              <a:rPr lang="en-US" altLang="en-US"/>
              <a:t>What about Hinduism, Islam, and the various New Age religions?</a:t>
            </a:r>
          </a:p>
          <a:p>
            <a:pPr lvl="1"/>
            <a:r>
              <a:rPr lang="en-US" altLang="en-US"/>
              <a:t>Don’t they count?</a:t>
            </a:r>
          </a:p>
          <a:p>
            <a:r>
              <a:rPr lang="en-US" altLang="en-US"/>
              <a:t>Let</a:t>
            </a:r>
            <a:r>
              <a:rPr lang="en-US" altLang="en-US">
                <a:cs typeface="Arial" charset="0"/>
              </a:rPr>
              <a:t>'</a:t>
            </a:r>
            <a:r>
              <a:rPr lang="en-US" altLang="en-US"/>
              <a:t>s see…</a:t>
            </a:r>
          </a:p>
        </p:txBody>
      </p:sp>
    </p:spTree>
    <p:custDataLst>
      <p:tags r:id="rId1"/>
    </p:custDataLst>
  </p:cSld>
  <p:clrMapOvr>
    <a:masterClrMapping/>
  </p:clrMapOvr>
  <p:transition advTm="3312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867">
                                            <p:txEl>
                                              <p:pRg st="3" end="3"/>
                                            </p:txEl>
                                          </p:spTgt>
                                        </p:tgtEl>
                                        <p:attrNameLst>
                                          <p:attrName>style.visibility</p:attrName>
                                        </p:attrNameLst>
                                      </p:cBhvr>
                                      <p:to>
                                        <p:strVal val="visible"/>
                                      </p:to>
                                    </p:set>
                                    <p:anim calcmode="lin" valueType="num">
                                      <p:cBhvr additive="base">
                                        <p:cTn id="25"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6867">
                                            <p:txEl>
                                              <p:pRg st="4" end="4"/>
                                            </p:txEl>
                                          </p:spTgt>
                                        </p:tgtEl>
                                        <p:attrNameLst>
                                          <p:attrName>style.visibility</p:attrName>
                                        </p:attrNameLst>
                                      </p:cBhvr>
                                      <p:to>
                                        <p:strVal val="visible"/>
                                      </p:to>
                                    </p:set>
                                    <p:anim calcmode="lin" valueType="num">
                                      <p:cBhvr additive="base">
                                        <p:cTn id="31" dur="500" fill="hold"/>
                                        <p:tgtEl>
                                          <p:spTgt spid="368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86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Bet Your Life!</a:t>
            </a:r>
          </a:p>
        </p:txBody>
      </p:sp>
      <p:sp>
        <p:nvSpPr>
          <p:cNvPr id="4099" name="Rectangle 3"/>
          <p:cNvSpPr>
            <a:spLocks noGrp="1" noChangeArrowheads="1"/>
          </p:cNvSpPr>
          <p:nvPr>
            <p:ph type="body" idx="1"/>
          </p:nvPr>
        </p:nvSpPr>
        <p:spPr/>
        <p:txBody>
          <a:bodyPr/>
          <a:lstStyle/>
          <a:p>
            <a:r>
              <a:rPr lang="en-US" altLang="en-US"/>
              <a:t>But actually, all of us are gambling, and for much higher stakes than just money.</a:t>
            </a:r>
          </a:p>
          <a:p>
            <a:r>
              <a:rPr lang="en-US" altLang="en-US"/>
              <a:t>We are betting our lives, even our eternal destinies!</a:t>
            </a:r>
          </a:p>
          <a:p>
            <a:r>
              <a:rPr lang="en-US" altLang="en-US"/>
              <a:t>Perhaps the first person to recognize this was Blaise Pascal (1623-1662), in his famous work, </a:t>
            </a:r>
            <a:r>
              <a:rPr lang="en-US" altLang="en-US" i="1"/>
              <a:t>Pense</a:t>
            </a:r>
            <a:r>
              <a:rPr lang="en-US" altLang="en-US" i="1">
                <a:cs typeface="Arial" charset="0"/>
              </a:rPr>
              <a:t>é</a:t>
            </a:r>
            <a:r>
              <a:rPr lang="en-US" altLang="en-US" i="1"/>
              <a:t>s</a:t>
            </a:r>
            <a:r>
              <a:rPr lang="en-US" altLang="en-US"/>
              <a:t>, which was not published until some years after his death.</a:t>
            </a:r>
          </a:p>
        </p:txBody>
      </p:sp>
    </p:spTree>
    <p:custDataLst>
      <p:tags r:id="rId1"/>
    </p:custDataLst>
  </p:cSld>
  <p:clrMapOvr>
    <a:masterClrMapping/>
  </p:clrMapOvr>
  <p:transition advTm="3055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Generalizing Pascal</a:t>
            </a:r>
            <a:r>
              <a:rPr lang="en-US" altLang="en-US">
                <a:cs typeface="Arial" charset="0"/>
              </a:rPr>
              <a:t>'</a:t>
            </a:r>
            <a:r>
              <a:rPr lang="en-US" altLang="en-US"/>
              <a:t>s Wager</a:t>
            </a:r>
          </a:p>
        </p:txBody>
      </p:sp>
      <p:sp>
        <p:nvSpPr>
          <p:cNvPr id="37891" name="Rectangle 3"/>
          <p:cNvSpPr>
            <a:spLocks noGrp="1" noChangeArrowheads="1"/>
          </p:cNvSpPr>
          <p:nvPr>
            <p:ph type="body" idx="1"/>
          </p:nvPr>
        </p:nvSpPr>
        <p:spPr/>
        <p:txBody>
          <a:bodyPr/>
          <a:lstStyle/>
          <a:p>
            <a:pPr>
              <a:lnSpc>
                <a:spcPct val="90000"/>
              </a:lnSpc>
            </a:pPr>
            <a:r>
              <a:rPr lang="en-US" altLang="en-US"/>
              <a:t>Pascal</a:t>
            </a:r>
            <a:r>
              <a:rPr lang="en-US" altLang="en-US">
                <a:cs typeface="Arial" charset="0"/>
              </a:rPr>
              <a:t>'</a:t>
            </a:r>
            <a:r>
              <a:rPr lang="en-US" altLang="en-US"/>
              <a:t>s wager may be generalized by expanding it into a choice among n different worldviews.</a:t>
            </a:r>
          </a:p>
          <a:p>
            <a:pPr>
              <a:lnSpc>
                <a:spcPct val="90000"/>
              </a:lnSpc>
            </a:pPr>
            <a:r>
              <a:rPr lang="en-US" altLang="en-US"/>
              <a:t>In modern game theory, this involves an n-by-n matrix rather than 2 x 2.</a:t>
            </a:r>
          </a:p>
          <a:p>
            <a:pPr>
              <a:lnSpc>
                <a:spcPct val="90000"/>
              </a:lnSpc>
            </a:pPr>
            <a:r>
              <a:rPr lang="en-US" altLang="en-US"/>
              <a:t>The diagrams &amp; arithmetic are more complicated and were set out in an article I wrote for the </a:t>
            </a:r>
            <a:r>
              <a:rPr lang="en-US" altLang="en-US" i="1"/>
              <a:t>Bulletin of the Evangelical Philosophical Society</a:t>
            </a:r>
            <a:r>
              <a:rPr lang="en-US" altLang="en-US"/>
              <a:t> in 1981.</a:t>
            </a:r>
          </a:p>
        </p:txBody>
      </p:sp>
    </p:spTree>
    <p:custDataLst>
      <p:tags r:id="rId1"/>
    </p:custDataLst>
  </p:cSld>
  <p:clrMapOvr>
    <a:masterClrMapping/>
  </p:clrMapOvr>
  <p:transition advTm="3968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The Generalized Result</a:t>
            </a:r>
          </a:p>
        </p:txBody>
      </p:sp>
      <p:sp>
        <p:nvSpPr>
          <p:cNvPr id="38915" name="Rectangle 3"/>
          <p:cNvSpPr>
            <a:spLocks noGrp="1" noChangeArrowheads="1"/>
          </p:cNvSpPr>
          <p:nvPr>
            <p:ph type="body" idx="1"/>
          </p:nvPr>
        </p:nvSpPr>
        <p:spPr/>
        <p:txBody>
          <a:bodyPr/>
          <a:lstStyle/>
          <a:p>
            <a:r>
              <a:rPr lang="en-US" altLang="en-US"/>
              <a:t>Ron</a:t>
            </a:r>
            <a:r>
              <a:rPr lang="en-US" altLang="en-US">
                <a:cs typeface="Arial" charset="0"/>
              </a:rPr>
              <a:t>'</a:t>
            </a:r>
            <a:r>
              <a:rPr lang="en-US" altLang="en-US"/>
              <a:t>s optimum strategy here is to select only some combination of those world views which have:</a:t>
            </a:r>
          </a:p>
          <a:p>
            <a:pPr lvl="1"/>
            <a:r>
              <a:rPr lang="en-US" altLang="en-US"/>
              <a:t>an infinite heaven </a:t>
            </a:r>
          </a:p>
          <a:p>
            <a:pPr lvl="1"/>
            <a:r>
              <a:rPr lang="en-US" altLang="en-US"/>
              <a:t>an infinite hell</a:t>
            </a:r>
          </a:p>
          <a:p>
            <a:pPr lvl="1"/>
            <a:r>
              <a:rPr lang="en-US" altLang="en-US"/>
              <a:t>no additional lives in which to guess again</a:t>
            </a:r>
          </a:p>
          <a:p>
            <a:r>
              <a:rPr lang="en-US" altLang="en-US"/>
              <a:t>I believe orthodox Christianity is the only religion which satisfies these.</a:t>
            </a:r>
          </a:p>
        </p:txBody>
      </p:sp>
    </p:spTree>
    <p:custDataLst>
      <p:tags r:id="rId1"/>
    </p:custDataLst>
  </p:cSld>
  <p:clrMapOvr>
    <a:masterClrMapping/>
  </p:clrMapOvr>
  <p:transition advTm="442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additive="base">
                                        <p:cTn id="25"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915">
                                            <p:txEl>
                                              <p:pRg st="4" end="4"/>
                                            </p:txEl>
                                          </p:spTgt>
                                        </p:tgtEl>
                                        <p:attrNameLst>
                                          <p:attrName>style.visibility</p:attrName>
                                        </p:attrNameLst>
                                      </p:cBhvr>
                                      <p:to>
                                        <p:strVal val="visible"/>
                                      </p:to>
                                    </p:set>
                                    <p:anim calcmode="lin" valueType="num">
                                      <p:cBhvr additive="base">
                                        <p:cTn id="31"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Conclusions</a:t>
            </a:r>
          </a:p>
        </p:txBody>
      </p:sp>
      <p:sp>
        <p:nvSpPr>
          <p:cNvPr id="39939" name="Rectangle 3"/>
          <p:cNvSpPr>
            <a:spLocks noGrp="1" noChangeArrowheads="1"/>
          </p:cNvSpPr>
          <p:nvPr>
            <p:ph type="body" idx="1"/>
          </p:nvPr>
        </p:nvSpPr>
        <p:spPr/>
        <p:txBody>
          <a:bodyPr/>
          <a:lstStyle/>
          <a:p>
            <a:pPr>
              <a:lnSpc>
                <a:spcPct val="90000"/>
              </a:lnSpc>
            </a:pPr>
            <a:r>
              <a:rPr lang="en-US" altLang="en-US"/>
              <a:t>Remember the advice of Jesus:</a:t>
            </a:r>
          </a:p>
          <a:p>
            <a:pPr>
              <a:lnSpc>
                <a:spcPct val="90000"/>
              </a:lnSpc>
            </a:pPr>
            <a:r>
              <a:rPr lang="en-US" altLang="en-US"/>
              <a:t>Luke 12:58-59 (NIV) </a:t>
            </a:r>
            <a:r>
              <a:rPr lang="en-US" altLang="en-US">
                <a:cs typeface="Arial" charset="0"/>
              </a:rPr>
              <a:t>"</a:t>
            </a:r>
            <a:r>
              <a:rPr lang="en-US" altLang="en-US"/>
              <a:t>As you are going with your adversary to the magistrate, try hard to be reconciled to him on the way, or he may drag you off to the judge, and the judge turn you over to the officer, and the officer throw you into prison. 59 I tell you, you will not get out until you have paid the last penny.</a:t>
            </a:r>
            <a:r>
              <a:rPr lang="en-US" altLang="en-US">
                <a:cs typeface="Arial" charset="0"/>
              </a:rPr>
              <a:t>"</a:t>
            </a:r>
            <a:r>
              <a:rPr lang="en-US" altLang="en-US"/>
              <a:t> </a:t>
            </a:r>
          </a:p>
          <a:p>
            <a:pPr>
              <a:lnSpc>
                <a:spcPct val="90000"/>
              </a:lnSpc>
            </a:pPr>
            <a:endParaRPr lang="en-US" altLang="en-US"/>
          </a:p>
        </p:txBody>
      </p:sp>
    </p:spTree>
    <p:custDataLst>
      <p:tags r:id="rId1"/>
    </p:custDataLst>
  </p:cSld>
  <p:clrMapOvr>
    <a:masterClrMapping/>
  </p:clrMapOvr>
  <p:transition advTm="526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checkerboard(across)">
                                      <p:cBhvr>
                                        <p:cTn id="7" dur="5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checkerboard(across)">
                                      <p:cBhvr>
                                        <p:cTn id="12" dur="500"/>
                                        <p:tgtEl>
                                          <p:spTgt spid="399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MPj04117930000[1]"/>
          <p:cNvPicPr>
            <a:picLocks noChangeAspect="1" noChangeArrowheads="1"/>
          </p:cNvPicPr>
          <p:nvPr/>
        </p:nvPicPr>
        <p:blipFill>
          <a:blip r:embed="rId3">
            <a:lum bright="60000" contrast="-60000"/>
            <a:extLst>
              <a:ext uri="{28A0092B-C50C-407E-A947-70E740481C1C}">
                <a14:useLocalDpi xmlns:a14="http://schemas.microsoft.com/office/drawing/2010/main" val="0"/>
              </a:ext>
            </a:extLst>
          </a:blip>
          <a:srcRect/>
          <a:stretch>
            <a:fillRect/>
          </a:stretch>
        </p:blipFill>
        <p:spPr bwMode="auto">
          <a:xfrm>
            <a:off x="2403475" y="177800"/>
            <a:ext cx="4337050" cy="6502400"/>
          </a:xfrm>
          <a:prstGeom prst="rect">
            <a:avLst/>
          </a:prstGeom>
          <a:noFill/>
          <a:extLst>
            <a:ext uri="{909E8E84-426E-40DD-AFC4-6F175D3DCCD1}">
              <a14:hiddenFill xmlns:a14="http://schemas.microsoft.com/office/drawing/2010/main">
                <a:solidFill>
                  <a:srgbClr val="FFFFFF"/>
                </a:solidFill>
              </a14:hiddenFill>
            </a:ext>
          </a:extLst>
        </p:spPr>
      </p:pic>
      <p:sp>
        <p:nvSpPr>
          <p:cNvPr id="40963" name="Rectangle 3"/>
          <p:cNvSpPr>
            <a:spLocks noGrp="1" noChangeArrowheads="1"/>
          </p:cNvSpPr>
          <p:nvPr>
            <p:ph type="ctrTitle"/>
          </p:nvPr>
        </p:nvSpPr>
        <p:spPr/>
        <p:txBody>
          <a:bodyPr/>
          <a:lstStyle/>
          <a:p>
            <a:r>
              <a:rPr lang="en-US" altLang="en-US" sz="6600"/>
              <a:t>You Bet Your Life!</a:t>
            </a:r>
          </a:p>
        </p:txBody>
      </p:sp>
      <p:sp>
        <p:nvSpPr>
          <p:cNvPr id="40964" name="Rectangle 4"/>
          <p:cNvSpPr>
            <a:spLocks noGrp="1" noChangeArrowheads="1"/>
          </p:cNvSpPr>
          <p:nvPr>
            <p:ph type="subTitle" idx="1"/>
          </p:nvPr>
        </p:nvSpPr>
        <p:spPr>
          <a:xfrm>
            <a:off x="2743200" y="3886200"/>
            <a:ext cx="3733800" cy="1752600"/>
          </a:xfrm>
        </p:spPr>
        <p:txBody>
          <a:bodyPr/>
          <a:lstStyle/>
          <a:p>
            <a:r>
              <a:rPr lang="en-US" altLang="en-US"/>
              <a:t>Don</a:t>
            </a:r>
            <a:r>
              <a:rPr lang="en-US" altLang="en-US">
                <a:cs typeface="Arial" charset="0"/>
              </a:rPr>
              <a:t>'</a:t>
            </a:r>
            <a:r>
              <a:rPr lang="en-US" altLang="en-US"/>
              <a:t>t make a foolish bet!</a:t>
            </a:r>
            <a:endParaRPr lang="en-US" altLang="en-US" i="1"/>
          </a:p>
          <a:p>
            <a:endParaRPr lang="en-US" altLang="en-US" i="1"/>
          </a:p>
        </p:txBody>
      </p:sp>
    </p:spTree>
    <p:custDataLst>
      <p:tags r:id="rId1"/>
    </p:custDataLst>
  </p:cSld>
  <p:clrMapOvr>
    <a:masterClrMapping/>
  </p:clrMapOvr>
  <p:transition advTm="1742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anim calcmode="lin" valueType="num">
                                      <p:cBhvr>
                                        <p:cTn id="7" dur="500" fill="hold"/>
                                        <p:tgtEl>
                                          <p:spTgt spid="40963"/>
                                        </p:tgtEl>
                                        <p:attrNameLst>
                                          <p:attrName>ppt_w</p:attrName>
                                        </p:attrNameLst>
                                      </p:cBhvr>
                                      <p:tavLst>
                                        <p:tav tm="0">
                                          <p:val>
                                            <p:fltVal val="0"/>
                                          </p:val>
                                        </p:tav>
                                        <p:tav tm="100000">
                                          <p:val>
                                            <p:strVal val="#ppt_w"/>
                                          </p:val>
                                        </p:tav>
                                      </p:tavLst>
                                    </p:anim>
                                    <p:anim calcmode="lin" valueType="num">
                                      <p:cBhvr>
                                        <p:cTn id="8" dur="500" fill="hold"/>
                                        <p:tgtEl>
                                          <p:spTgt spid="4096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0964">
                                            <p:txEl>
                                              <p:pRg st="0" end="0"/>
                                            </p:txEl>
                                          </p:spTgt>
                                        </p:tgtEl>
                                        <p:attrNameLst>
                                          <p:attrName>style.visibility</p:attrName>
                                        </p:attrNameLst>
                                      </p:cBhvr>
                                      <p:to>
                                        <p:strVal val="visible"/>
                                      </p:to>
                                    </p:set>
                                    <p:animEffect transition="in" filter="checkerboard(across)">
                                      <p:cBhvr>
                                        <p:cTn id="13" dur="500"/>
                                        <p:tgtEl>
                                          <p:spTgt spid="409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P spid="4096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Blaise Pascal</a:t>
            </a:r>
          </a:p>
        </p:txBody>
      </p:sp>
      <p:sp>
        <p:nvSpPr>
          <p:cNvPr id="5124" name="Rectangle 4"/>
          <p:cNvSpPr>
            <a:spLocks noGrp="1" noChangeArrowheads="1"/>
          </p:cNvSpPr>
          <p:nvPr>
            <p:ph type="body" sz="half" idx="1"/>
          </p:nvPr>
        </p:nvSpPr>
        <p:spPr>
          <a:xfrm>
            <a:off x="457200" y="1600200"/>
            <a:ext cx="4038600" cy="4876800"/>
          </a:xfrm>
        </p:spPr>
        <p:txBody>
          <a:bodyPr/>
          <a:lstStyle/>
          <a:p>
            <a:pPr>
              <a:lnSpc>
                <a:spcPct val="90000"/>
              </a:lnSpc>
            </a:pPr>
            <a:r>
              <a:rPr lang="en-US" altLang="en-US" sz="2800"/>
              <a:t>Pascal, in poor health all his life, died before he reached 40.</a:t>
            </a:r>
          </a:p>
          <a:p>
            <a:pPr>
              <a:lnSpc>
                <a:spcPct val="90000"/>
              </a:lnSpc>
            </a:pPr>
            <a:r>
              <a:rPr lang="en-US" altLang="en-US" sz="2800"/>
              <a:t>He is still noted, over 300 years later, as:</a:t>
            </a:r>
          </a:p>
          <a:p>
            <a:pPr lvl="1">
              <a:lnSpc>
                <a:spcPct val="90000"/>
              </a:lnSpc>
            </a:pPr>
            <a:r>
              <a:rPr lang="en-US" altLang="en-US" sz="2400"/>
              <a:t>The inventor of probability theory &amp; a mechanical calculator</a:t>
            </a:r>
          </a:p>
          <a:p>
            <a:pPr lvl="1">
              <a:lnSpc>
                <a:spcPct val="90000"/>
              </a:lnSpc>
            </a:pPr>
            <a:r>
              <a:rPr lang="en-US" altLang="en-US" sz="2400"/>
              <a:t>A major apologist for Christianity</a:t>
            </a:r>
          </a:p>
          <a:p>
            <a:pPr lvl="1">
              <a:lnSpc>
                <a:spcPct val="90000"/>
              </a:lnSpc>
            </a:pPr>
            <a:r>
              <a:rPr lang="en-US" altLang="en-US" sz="2400"/>
              <a:t>A significant figure in French literature</a:t>
            </a:r>
          </a:p>
        </p:txBody>
      </p:sp>
      <p:pic>
        <p:nvPicPr>
          <p:cNvPr id="5126" name="Picture 6" descr="Blaise_Pascal"/>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03800" y="1600200"/>
            <a:ext cx="3325813"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472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checkerboard(across)">
                                      <p:cBhvr>
                                        <p:cTn id="7" dur="500"/>
                                        <p:tgtEl>
                                          <p:spTgt spid="51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124">
                                            <p:txEl>
                                              <p:pRg st="0" end="0"/>
                                            </p:txEl>
                                          </p:spTgt>
                                        </p:tgtEl>
                                        <p:attrNameLst>
                                          <p:attrName>style.visibility</p:attrName>
                                        </p:attrNameLst>
                                      </p:cBhvr>
                                      <p:to>
                                        <p:strVal val="visible"/>
                                      </p:to>
                                    </p:set>
                                    <p:anim calcmode="lin" valueType="num">
                                      <p:cBhvr additive="base">
                                        <p:cTn id="12" dur="500" fill="hold"/>
                                        <p:tgtEl>
                                          <p:spTgt spid="512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1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124">
                                            <p:txEl>
                                              <p:pRg st="1" end="1"/>
                                            </p:txEl>
                                          </p:spTgt>
                                        </p:tgtEl>
                                        <p:attrNameLst>
                                          <p:attrName>style.visibility</p:attrName>
                                        </p:attrNameLst>
                                      </p:cBhvr>
                                      <p:to>
                                        <p:strVal val="visible"/>
                                      </p:to>
                                    </p:set>
                                    <p:anim calcmode="lin" valueType="num">
                                      <p:cBhvr additive="base">
                                        <p:cTn id="18" dur="500" fill="hold"/>
                                        <p:tgtEl>
                                          <p:spTgt spid="512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1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124">
                                            <p:txEl>
                                              <p:pRg st="2" end="2"/>
                                            </p:txEl>
                                          </p:spTgt>
                                        </p:tgtEl>
                                        <p:attrNameLst>
                                          <p:attrName>style.visibility</p:attrName>
                                        </p:attrNameLst>
                                      </p:cBhvr>
                                      <p:to>
                                        <p:strVal val="visible"/>
                                      </p:to>
                                    </p:set>
                                    <p:anim calcmode="lin" valueType="num">
                                      <p:cBhvr additive="base">
                                        <p:cTn id="24" dur="500" fill="hold"/>
                                        <p:tgtEl>
                                          <p:spTgt spid="512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1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124">
                                            <p:txEl>
                                              <p:pRg st="3" end="3"/>
                                            </p:txEl>
                                          </p:spTgt>
                                        </p:tgtEl>
                                        <p:attrNameLst>
                                          <p:attrName>style.visibility</p:attrName>
                                        </p:attrNameLst>
                                      </p:cBhvr>
                                      <p:to>
                                        <p:strVal val="visible"/>
                                      </p:to>
                                    </p:set>
                                    <p:anim calcmode="lin" valueType="num">
                                      <p:cBhvr additive="base">
                                        <p:cTn id="30" dur="500" fill="hold"/>
                                        <p:tgtEl>
                                          <p:spTgt spid="512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12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124">
                                            <p:txEl>
                                              <p:pRg st="4" end="4"/>
                                            </p:txEl>
                                          </p:spTgt>
                                        </p:tgtEl>
                                        <p:attrNameLst>
                                          <p:attrName>style.visibility</p:attrName>
                                        </p:attrNameLst>
                                      </p:cBhvr>
                                      <p:to>
                                        <p:strVal val="visible"/>
                                      </p:to>
                                    </p:set>
                                    <p:anim calcmode="lin" valueType="num">
                                      <p:cBhvr additive="base">
                                        <p:cTn id="36" dur="500" fill="hold"/>
                                        <p:tgtEl>
                                          <p:spTgt spid="512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12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Pascal</a:t>
            </a:r>
            <a:r>
              <a:rPr lang="en-US" altLang="en-US">
                <a:cs typeface="Arial" charset="0"/>
              </a:rPr>
              <a:t>'</a:t>
            </a:r>
            <a:r>
              <a:rPr lang="en-US" altLang="en-US"/>
              <a:t>s Wager:</a:t>
            </a:r>
          </a:p>
        </p:txBody>
      </p:sp>
      <p:sp>
        <p:nvSpPr>
          <p:cNvPr id="7171" name="Rectangle 3"/>
          <p:cNvSpPr>
            <a:spLocks noGrp="1" noChangeArrowheads="1"/>
          </p:cNvSpPr>
          <p:nvPr>
            <p:ph type="body" idx="1"/>
          </p:nvPr>
        </p:nvSpPr>
        <p:spPr>
          <a:xfrm>
            <a:off x="457200" y="1295400"/>
            <a:ext cx="8229600" cy="5029200"/>
          </a:xfrm>
        </p:spPr>
        <p:txBody>
          <a:bodyPr/>
          <a:lstStyle/>
          <a:p>
            <a:r>
              <a:rPr lang="en-US" altLang="en-US"/>
              <a:t>All of us live either like God exists, or as though He doesn</a:t>
            </a:r>
            <a:r>
              <a:rPr lang="en-US" altLang="en-US">
                <a:cs typeface="Arial" charset="0"/>
              </a:rPr>
              <a:t>'</a:t>
            </a:r>
            <a:r>
              <a:rPr lang="en-US" altLang="en-US"/>
              <a:t>t.</a:t>
            </a:r>
          </a:p>
          <a:p>
            <a:r>
              <a:rPr lang="en-US" altLang="en-US"/>
              <a:t>We can’t be 100% certain one way or the other, thus our life is a gamble.</a:t>
            </a:r>
          </a:p>
          <a:p>
            <a:r>
              <a:rPr lang="en-US" altLang="en-US"/>
              <a:t>Will we live like He exists, and take the consequences if we are right or wrong?</a:t>
            </a:r>
          </a:p>
          <a:p>
            <a:r>
              <a:rPr lang="en-US" altLang="en-US"/>
              <a:t>Or will we live like He doesn</a:t>
            </a:r>
            <a:r>
              <a:rPr lang="en-US" altLang="en-US">
                <a:cs typeface="Arial" charset="0"/>
              </a:rPr>
              <a:t>'</a:t>
            </a:r>
            <a:r>
              <a:rPr lang="en-US" altLang="en-US"/>
              <a:t>t exist, and take those consequences instead?</a:t>
            </a:r>
          </a:p>
          <a:p>
            <a:r>
              <a:rPr lang="en-US" altLang="en-US"/>
              <a:t>How will you bet your life?</a:t>
            </a:r>
          </a:p>
        </p:txBody>
      </p:sp>
    </p:spTree>
    <p:custDataLst>
      <p:tags r:id="rId1"/>
    </p:custDataLst>
  </p:cSld>
  <p:clrMapOvr>
    <a:masterClrMapping/>
  </p:clrMapOvr>
  <p:transition advTm="340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1" name="Picture 9" descr="MPj04016040000[1]"/>
          <p:cNvPicPr>
            <a:picLocks noChangeAspect="1" noChangeArrowheads="1"/>
          </p:cNvPicPr>
          <p:nvPr/>
        </p:nvPicPr>
        <p:blipFill>
          <a:blip r:embed="rId3">
            <a:lum bright="60000" contrast="-60000"/>
            <a:extLst>
              <a:ext uri="{28A0092B-C50C-407E-A947-70E740481C1C}">
                <a14:useLocalDpi xmlns:a14="http://schemas.microsoft.com/office/drawing/2010/main" val="0"/>
              </a:ext>
            </a:extLst>
          </a:blip>
          <a:srcRect/>
          <a:stretch>
            <a:fillRect/>
          </a:stretch>
        </p:blipFill>
        <p:spPr bwMode="auto">
          <a:xfrm>
            <a:off x="1828800" y="533400"/>
            <a:ext cx="5410200" cy="5410200"/>
          </a:xfrm>
          <a:prstGeom prst="rect">
            <a:avLst/>
          </a:prstGeom>
          <a:noFill/>
          <a:extLst>
            <a:ext uri="{909E8E84-426E-40DD-AFC4-6F175D3DCCD1}">
              <a14:hiddenFill xmlns:a14="http://schemas.microsoft.com/office/drawing/2010/main">
                <a:solidFill>
                  <a:srgbClr val="FFFFFF"/>
                </a:solidFill>
              </a14:hiddenFill>
            </a:ext>
          </a:extLst>
        </p:spPr>
      </p:pic>
      <p:sp>
        <p:nvSpPr>
          <p:cNvPr id="8196" name="Rectangle 4"/>
          <p:cNvSpPr>
            <a:spLocks noGrp="1" noChangeArrowheads="1"/>
          </p:cNvSpPr>
          <p:nvPr>
            <p:ph type="ctrTitle"/>
          </p:nvPr>
        </p:nvSpPr>
        <p:spPr/>
        <p:txBody>
          <a:bodyPr/>
          <a:lstStyle/>
          <a:p>
            <a:r>
              <a:rPr lang="en-US" altLang="en-US" sz="4800"/>
              <a:t>The Theory of Games</a:t>
            </a:r>
          </a:p>
        </p:txBody>
      </p:sp>
      <p:sp>
        <p:nvSpPr>
          <p:cNvPr id="8197"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340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500" fill="hold"/>
                                        <p:tgtEl>
                                          <p:spTgt spid="8196"/>
                                        </p:tgtEl>
                                        <p:attrNameLst>
                                          <p:attrName>ppt_w</p:attrName>
                                        </p:attrNameLst>
                                      </p:cBhvr>
                                      <p:tavLst>
                                        <p:tav tm="0">
                                          <p:val>
                                            <p:fltVal val="0"/>
                                          </p:val>
                                        </p:tav>
                                        <p:tav tm="100000">
                                          <p:val>
                                            <p:strVal val="#ppt_w"/>
                                          </p:val>
                                        </p:tav>
                                      </p:tavLst>
                                    </p:anim>
                                    <p:anim calcmode="lin" valueType="num">
                                      <p:cBhvr>
                                        <p:cTn id="8" dur="500" fill="hold"/>
                                        <p:tgtEl>
                                          <p:spTgt spid="81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Theory of Games</a:t>
            </a:r>
          </a:p>
        </p:txBody>
      </p:sp>
      <p:sp>
        <p:nvSpPr>
          <p:cNvPr id="10243" name="Rectangle 3"/>
          <p:cNvSpPr>
            <a:spLocks noGrp="1" noChangeArrowheads="1"/>
          </p:cNvSpPr>
          <p:nvPr>
            <p:ph type="body" idx="1"/>
          </p:nvPr>
        </p:nvSpPr>
        <p:spPr>
          <a:xfrm>
            <a:off x="457200" y="1600200"/>
            <a:ext cx="8229600" cy="4800600"/>
          </a:xfrm>
        </p:spPr>
        <p:txBody>
          <a:bodyPr/>
          <a:lstStyle/>
          <a:p>
            <a:pPr>
              <a:lnSpc>
                <a:spcPct val="90000"/>
              </a:lnSpc>
            </a:pPr>
            <a:r>
              <a:rPr lang="en-US" altLang="en-US"/>
              <a:t>In the 20</a:t>
            </a:r>
            <a:r>
              <a:rPr lang="en-US" altLang="en-US" baseline="30000"/>
              <a:t>th</a:t>
            </a:r>
            <a:r>
              <a:rPr lang="en-US" altLang="en-US"/>
              <a:t> century, Pascal</a:t>
            </a:r>
            <a:r>
              <a:rPr lang="en-US" altLang="en-US">
                <a:cs typeface="Arial" charset="0"/>
              </a:rPr>
              <a:t>'</a:t>
            </a:r>
            <a:r>
              <a:rPr lang="en-US" altLang="en-US"/>
              <a:t>s work of applying probability theory to games of chance has been extended to more complicated situations in real life:</a:t>
            </a:r>
          </a:p>
          <a:p>
            <a:pPr lvl="1">
              <a:lnSpc>
                <a:spcPct val="90000"/>
              </a:lnSpc>
            </a:pPr>
            <a:r>
              <a:rPr lang="en-US" altLang="en-US"/>
              <a:t>Investments</a:t>
            </a:r>
          </a:p>
          <a:p>
            <a:pPr lvl="1">
              <a:lnSpc>
                <a:spcPct val="90000"/>
              </a:lnSpc>
            </a:pPr>
            <a:r>
              <a:rPr lang="en-US" altLang="en-US"/>
              <a:t>Diplomacy</a:t>
            </a:r>
          </a:p>
          <a:p>
            <a:pPr lvl="1">
              <a:lnSpc>
                <a:spcPct val="90000"/>
              </a:lnSpc>
            </a:pPr>
            <a:r>
              <a:rPr lang="en-US" altLang="en-US"/>
              <a:t>Warfare</a:t>
            </a:r>
          </a:p>
          <a:p>
            <a:pPr>
              <a:lnSpc>
                <a:spcPct val="90000"/>
              </a:lnSpc>
            </a:pPr>
            <a:r>
              <a:rPr lang="en-US" altLang="en-US"/>
              <a:t>A good introduction to game theory is given in the Dec 1962 issue of </a:t>
            </a:r>
            <a:r>
              <a:rPr lang="en-US" altLang="en-US" i="1"/>
              <a:t>Scientific American</a:t>
            </a:r>
            <a:r>
              <a:rPr lang="en-US" altLang="en-US"/>
              <a:t>.</a:t>
            </a:r>
          </a:p>
        </p:txBody>
      </p:sp>
    </p:spTree>
    <p:custDataLst>
      <p:tags r:id="rId1"/>
    </p:custDataLst>
  </p:cSld>
  <p:clrMapOvr>
    <a:masterClrMapping/>
  </p:clrMapOvr>
  <p:transition advTm="2206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2 x 2 Matrix Game</a:t>
            </a:r>
          </a:p>
        </p:txBody>
      </p:sp>
      <p:sp>
        <p:nvSpPr>
          <p:cNvPr id="11267" name="Rectangle 3"/>
          <p:cNvSpPr>
            <a:spLocks noGrp="1" noChangeArrowheads="1"/>
          </p:cNvSpPr>
          <p:nvPr>
            <p:ph type="body" idx="1"/>
          </p:nvPr>
        </p:nvSpPr>
        <p:spPr/>
        <p:txBody>
          <a:bodyPr/>
          <a:lstStyle/>
          <a:p>
            <a:pPr>
              <a:lnSpc>
                <a:spcPct val="90000"/>
              </a:lnSpc>
            </a:pPr>
            <a:r>
              <a:rPr lang="en-US" altLang="en-US"/>
              <a:t>To help us understand Pascal</a:t>
            </a:r>
            <a:r>
              <a:rPr lang="en-US" altLang="en-US">
                <a:cs typeface="Arial" charset="0"/>
              </a:rPr>
              <a:t>'</a:t>
            </a:r>
            <a:r>
              <a:rPr lang="en-US" altLang="en-US"/>
              <a:t>s wager, let us look at one of the simplest problems in mathematical game theory, the two-by-two matrix game.</a:t>
            </a:r>
          </a:p>
          <a:p>
            <a:pPr>
              <a:lnSpc>
                <a:spcPct val="90000"/>
              </a:lnSpc>
            </a:pPr>
            <a:r>
              <a:rPr lang="en-US" altLang="en-US"/>
              <a:t>By </a:t>
            </a:r>
            <a:r>
              <a:rPr lang="en-US" altLang="en-US">
                <a:cs typeface="Arial" charset="0"/>
              </a:rPr>
              <a:t>'</a:t>
            </a:r>
            <a:r>
              <a:rPr lang="en-US" altLang="en-US"/>
              <a:t>matrix</a:t>
            </a:r>
            <a:r>
              <a:rPr lang="en-US" altLang="en-US">
                <a:cs typeface="Arial" charset="0"/>
              </a:rPr>
              <a:t>'</a:t>
            </a:r>
            <a:r>
              <a:rPr lang="en-US" altLang="en-US"/>
              <a:t> here, we are not referring to the science fiction film series, or the recent Toyota automobile, but to a mathematical object called a matrix, an array of numbers in a particular order.</a:t>
            </a:r>
          </a:p>
        </p:txBody>
      </p:sp>
    </p:spTree>
    <p:custDataLst>
      <p:tags r:id="rId1"/>
    </p:custDataLst>
  </p:cSld>
  <p:clrMapOvr>
    <a:masterClrMapping/>
  </p:clrMapOvr>
  <p:transition advTm="2305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2" dur="5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2 x 2 Matrix</a:t>
            </a:r>
          </a:p>
        </p:txBody>
      </p:sp>
      <p:sp>
        <p:nvSpPr>
          <p:cNvPr id="12291" name="Rectangle 3"/>
          <p:cNvSpPr>
            <a:spLocks noGrp="1" noChangeArrowheads="1"/>
          </p:cNvSpPr>
          <p:nvPr>
            <p:ph type="body" idx="1"/>
          </p:nvPr>
        </p:nvSpPr>
        <p:spPr/>
        <p:txBody>
          <a:bodyPr/>
          <a:lstStyle/>
          <a:p>
            <a:r>
              <a:rPr lang="en-US" altLang="en-US"/>
              <a:t>A 2 x 2 matrix is a collection of four numbers (here represented by letters) arranged to form two rows &amp; two columns.</a:t>
            </a:r>
          </a:p>
        </p:txBody>
      </p:sp>
      <p:sp>
        <p:nvSpPr>
          <p:cNvPr id="12292" name="Text Box 4"/>
          <p:cNvSpPr txBox="1">
            <a:spLocks noChangeArrowheads="1"/>
          </p:cNvSpPr>
          <p:nvPr/>
        </p:nvSpPr>
        <p:spPr bwMode="auto">
          <a:xfrm>
            <a:off x="2514600" y="3352800"/>
            <a:ext cx="2895600"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a		b</a:t>
            </a:r>
          </a:p>
          <a:p>
            <a:pPr>
              <a:spcBef>
                <a:spcPct val="50000"/>
              </a:spcBef>
            </a:pPr>
            <a:endParaRPr lang="en-US" altLang="en-US" sz="3200"/>
          </a:p>
          <a:p>
            <a:pPr>
              <a:spcBef>
                <a:spcPct val="50000"/>
              </a:spcBef>
            </a:pPr>
            <a:r>
              <a:rPr lang="en-US" altLang="en-US" sz="3200"/>
              <a:t>c		d</a:t>
            </a:r>
          </a:p>
        </p:txBody>
      </p:sp>
    </p:spTree>
    <p:custDataLst>
      <p:tags r:id="rId1"/>
    </p:custDataLst>
  </p:cSld>
  <p:clrMapOvr>
    <a:masterClrMapping/>
  </p:clrMapOvr>
  <p:transition advTm="2635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checkerboard(across)">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checkerboard(across)">
                                      <p:cBhvr>
                                        <p:cTn id="12"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29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5|4.3|0.9|1.7"/>
</p:tagLst>
</file>

<file path=ppt/tags/tag10.xml><?xml version="1.0" encoding="utf-8"?>
<p:tagLst xmlns:a="http://schemas.openxmlformats.org/drawingml/2006/main" xmlns:r="http://schemas.openxmlformats.org/officeDocument/2006/relationships" xmlns:p="http://schemas.openxmlformats.org/presentationml/2006/main">
  <p:tag name="TIMING" val="|0.3|10.6|9.7|10.6"/>
</p:tagLst>
</file>

<file path=ppt/tags/tag11.xml><?xml version="1.0" encoding="utf-8"?>
<p:tagLst xmlns:a="http://schemas.openxmlformats.org/drawingml/2006/main" xmlns:r="http://schemas.openxmlformats.org/officeDocument/2006/relationships" xmlns:p="http://schemas.openxmlformats.org/presentationml/2006/main">
  <p:tag name="TIMING" val="|0.8|4.5|0.9|8.3|7.6"/>
</p:tagLst>
</file>

<file path=ppt/tags/tag12.xml><?xml version="1.0" encoding="utf-8"?>
<p:tagLst xmlns:a="http://schemas.openxmlformats.org/drawingml/2006/main" xmlns:r="http://schemas.openxmlformats.org/officeDocument/2006/relationships" xmlns:p="http://schemas.openxmlformats.org/presentationml/2006/main">
  <p:tag name="TIMING" val="|2|0.9|12.8|4.2"/>
</p:tagLst>
</file>

<file path=ppt/tags/tag13.xml><?xml version="1.0" encoding="utf-8"?>
<p:tagLst xmlns:a="http://schemas.openxmlformats.org/drawingml/2006/main" xmlns:r="http://schemas.openxmlformats.org/officeDocument/2006/relationships" xmlns:p="http://schemas.openxmlformats.org/presentationml/2006/main">
  <p:tag name="TIMING" val="|0.3|15.3|10"/>
</p:tagLst>
</file>

<file path=ppt/tags/tag14.xml><?xml version="1.0" encoding="utf-8"?>
<p:tagLst xmlns:a="http://schemas.openxmlformats.org/drawingml/2006/main" xmlns:r="http://schemas.openxmlformats.org/officeDocument/2006/relationships" xmlns:p="http://schemas.openxmlformats.org/presentationml/2006/main">
  <p:tag name="TIMING" val="|0.3|71.7|12.7|1.4|7.3|3.3|27.7"/>
</p:tagLst>
</file>

<file path=ppt/tags/tag15.xml><?xml version="1.0" encoding="utf-8"?>
<p:tagLst xmlns:a="http://schemas.openxmlformats.org/drawingml/2006/main" xmlns:r="http://schemas.openxmlformats.org/officeDocument/2006/relationships" xmlns:p="http://schemas.openxmlformats.org/presentationml/2006/main">
  <p:tag name="TIMING" val="|0.3|1.9|17.4|23.6|15.2|18"/>
</p:tagLst>
</file>

<file path=ppt/tags/tag16.xml><?xml version="1.0" encoding="utf-8"?>
<p:tagLst xmlns:a="http://schemas.openxmlformats.org/drawingml/2006/main" xmlns:r="http://schemas.openxmlformats.org/officeDocument/2006/relationships" xmlns:p="http://schemas.openxmlformats.org/presentationml/2006/main">
  <p:tag name="TIMING" val="|0.6"/>
</p:tagLst>
</file>

<file path=ppt/tags/tag17.xml><?xml version="1.0" encoding="utf-8"?>
<p:tagLst xmlns:a="http://schemas.openxmlformats.org/drawingml/2006/main" xmlns:r="http://schemas.openxmlformats.org/officeDocument/2006/relationships" xmlns:p="http://schemas.openxmlformats.org/presentationml/2006/main">
  <p:tag name="TIMING" val="|0.3|2.7"/>
</p:tagLst>
</file>

<file path=ppt/tags/tag18.xml><?xml version="1.0" encoding="utf-8"?>
<p:tagLst xmlns:a="http://schemas.openxmlformats.org/drawingml/2006/main" xmlns:r="http://schemas.openxmlformats.org/officeDocument/2006/relationships" xmlns:p="http://schemas.openxmlformats.org/presentationml/2006/main">
  <p:tag name="TIMING" val="|1.1|8"/>
</p:tagLst>
</file>

<file path=ppt/tags/tag19.xml><?xml version="1.0" encoding="utf-8"?>
<p:tagLst xmlns:a="http://schemas.openxmlformats.org/drawingml/2006/main" xmlns:r="http://schemas.openxmlformats.org/officeDocument/2006/relationships" xmlns:p="http://schemas.openxmlformats.org/presentationml/2006/main">
  <p:tag name="TIMING" val="|0.7|5.1|16.3"/>
</p:tagLst>
</file>

<file path=ppt/tags/tag2.xml><?xml version="1.0" encoding="utf-8"?>
<p:tagLst xmlns:a="http://schemas.openxmlformats.org/drawingml/2006/main" xmlns:r="http://schemas.openxmlformats.org/officeDocument/2006/relationships" xmlns:p="http://schemas.openxmlformats.org/presentationml/2006/main">
  <p:tag name="TIMING" val="|1.1|7.4|4.1|11.5|3.3|6.9|5.4|5.6"/>
</p:tagLst>
</file>

<file path=ppt/tags/tag20.xml><?xml version="1.0" encoding="utf-8"?>
<p:tagLst xmlns:a="http://schemas.openxmlformats.org/drawingml/2006/main" xmlns:r="http://schemas.openxmlformats.org/officeDocument/2006/relationships" xmlns:p="http://schemas.openxmlformats.org/presentationml/2006/main">
  <p:tag name="TIMING" val="|14.8|34.7|6.1|5.8"/>
</p:tagLst>
</file>

<file path=ppt/tags/tag21.xml><?xml version="1.0" encoding="utf-8"?>
<p:tagLst xmlns:a="http://schemas.openxmlformats.org/drawingml/2006/main" xmlns:r="http://schemas.openxmlformats.org/officeDocument/2006/relationships" xmlns:p="http://schemas.openxmlformats.org/presentationml/2006/main">
  <p:tag name="TIMING" val="|2.4|8.2|35.1"/>
</p:tagLst>
</file>

<file path=ppt/tags/tag22.xml><?xml version="1.0" encoding="utf-8"?>
<p:tagLst xmlns:a="http://schemas.openxmlformats.org/drawingml/2006/main" xmlns:r="http://schemas.openxmlformats.org/officeDocument/2006/relationships" xmlns:p="http://schemas.openxmlformats.org/presentationml/2006/main">
  <p:tag name="TIMING" val="|0.4|7.4|34"/>
</p:tagLst>
</file>

<file path=ppt/tags/tag23.xml><?xml version="1.0" encoding="utf-8"?>
<p:tagLst xmlns:a="http://schemas.openxmlformats.org/drawingml/2006/main" xmlns:r="http://schemas.openxmlformats.org/officeDocument/2006/relationships" xmlns:p="http://schemas.openxmlformats.org/presentationml/2006/main">
  <p:tag name="TIMING" val="|5.2|13.3|24.8"/>
</p:tagLst>
</file>

<file path=ppt/tags/tag24.xml><?xml version="1.0" encoding="utf-8"?>
<p:tagLst xmlns:a="http://schemas.openxmlformats.org/drawingml/2006/main" xmlns:r="http://schemas.openxmlformats.org/officeDocument/2006/relationships" xmlns:p="http://schemas.openxmlformats.org/presentationml/2006/main">
  <p:tag name="TIMING" val="|0.7"/>
</p:tagLst>
</file>

<file path=ppt/tags/tag25.xml><?xml version="1.0" encoding="utf-8"?>
<p:tagLst xmlns:a="http://schemas.openxmlformats.org/drawingml/2006/main" xmlns:r="http://schemas.openxmlformats.org/officeDocument/2006/relationships" xmlns:p="http://schemas.openxmlformats.org/presentationml/2006/main">
  <p:tag name="TIMING" val="|0.4|23.3|20.4|19.9"/>
</p:tagLst>
</file>

<file path=ppt/tags/tag26.xml><?xml version="1.0" encoding="utf-8"?>
<p:tagLst xmlns:a="http://schemas.openxmlformats.org/drawingml/2006/main" xmlns:r="http://schemas.openxmlformats.org/officeDocument/2006/relationships" xmlns:p="http://schemas.openxmlformats.org/presentationml/2006/main">
  <p:tag name="TIMING" val="|0.4|2.2|21.3|14.5|19.5|8.9"/>
</p:tagLst>
</file>

<file path=ppt/tags/tag27.xml><?xml version="1.0" encoding="utf-8"?>
<p:tagLst xmlns:a="http://schemas.openxmlformats.org/drawingml/2006/main" xmlns:r="http://schemas.openxmlformats.org/officeDocument/2006/relationships" xmlns:p="http://schemas.openxmlformats.org/presentationml/2006/main">
  <p:tag name="TIMING" val="|0.2|1.1|24.7|23.9"/>
</p:tagLst>
</file>

<file path=ppt/tags/tag28.xml><?xml version="1.0" encoding="utf-8"?>
<p:tagLst xmlns:a="http://schemas.openxmlformats.org/drawingml/2006/main" xmlns:r="http://schemas.openxmlformats.org/officeDocument/2006/relationships" xmlns:p="http://schemas.openxmlformats.org/presentationml/2006/main">
  <p:tag name="TIMING" val="|0.3|10.8|21.2|5.7"/>
</p:tagLst>
</file>

<file path=ppt/tags/tag29.xml><?xml version="1.0" encoding="utf-8"?>
<p:tagLst xmlns:a="http://schemas.openxmlformats.org/drawingml/2006/main" xmlns:r="http://schemas.openxmlformats.org/officeDocument/2006/relationships" xmlns:p="http://schemas.openxmlformats.org/presentationml/2006/main">
  <p:tag name="TIMING" val="|0.6|5.3|10.1|9.8|4.3"/>
</p:tagLst>
</file>

<file path=ppt/tags/tag3.xml><?xml version="1.0" encoding="utf-8"?>
<p:tagLst xmlns:a="http://schemas.openxmlformats.org/drawingml/2006/main" xmlns:r="http://schemas.openxmlformats.org/officeDocument/2006/relationships" xmlns:p="http://schemas.openxmlformats.org/presentationml/2006/main">
  <p:tag name="TIMING" val="|1.1|5.6|6.6"/>
</p:tagLst>
</file>

<file path=ppt/tags/tag30.xml><?xml version="1.0" encoding="utf-8"?>
<p:tagLst xmlns:a="http://schemas.openxmlformats.org/drawingml/2006/main" xmlns:r="http://schemas.openxmlformats.org/officeDocument/2006/relationships" xmlns:p="http://schemas.openxmlformats.org/presentationml/2006/main">
  <p:tag name="TIMING" val="|0.3|14.6|8"/>
</p:tagLst>
</file>

<file path=ppt/tags/tag31.xml><?xml version="1.0" encoding="utf-8"?>
<p:tagLst xmlns:a="http://schemas.openxmlformats.org/drawingml/2006/main" xmlns:r="http://schemas.openxmlformats.org/officeDocument/2006/relationships" xmlns:p="http://schemas.openxmlformats.org/presentationml/2006/main">
  <p:tag name="TIMING" val="|0.5|7.3|2.9|2.6|6.6"/>
</p:tagLst>
</file>

<file path=ppt/tags/tag32.xml><?xml version="1.0" encoding="utf-8"?>
<p:tagLst xmlns:a="http://schemas.openxmlformats.org/drawingml/2006/main" xmlns:r="http://schemas.openxmlformats.org/officeDocument/2006/relationships" xmlns:p="http://schemas.openxmlformats.org/presentationml/2006/main">
  <p:tag name="TIMING" val="|0.6|2.1"/>
</p:tagLst>
</file>

<file path=ppt/tags/tag33.xml><?xml version="1.0" encoding="utf-8"?>
<p:tagLst xmlns:a="http://schemas.openxmlformats.org/drawingml/2006/main" xmlns:r="http://schemas.openxmlformats.org/officeDocument/2006/relationships" xmlns:p="http://schemas.openxmlformats.org/presentationml/2006/main">
  <p:tag name="TIMING" val="|0.5|9.7"/>
</p:tagLst>
</file>

<file path=ppt/tags/tag4.xml><?xml version="1.0" encoding="utf-8"?>
<p:tagLst xmlns:a="http://schemas.openxmlformats.org/drawingml/2006/main" xmlns:r="http://schemas.openxmlformats.org/officeDocument/2006/relationships" xmlns:p="http://schemas.openxmlformats.org/presentationml/2006/main">
  <p:tag name="TIMING" val="|0.2|1.1|4.6|2.7|8.6|3.2"/>
</p:tagLst>
</file>

<file path=ppt/tags/tag5.xml><?xml version="1.0" encoding="utf-8"?>
<p:tagLst xmlns:a="http://schemas.openxmlformats.org/drawingml/2006/main" xmlns:r="http://schemas.openxmlformats.org/officeDocument/2006/relationships" xmlns:p="http://schemas.openxmlformats.org/presentationml/2006/main">
  <p:tag name="TIMING" val="|1.9|7|7.5|5.9|6.2"/>
</p:tagLst>
</file>

<file path=ppt/tags/tag6.xml><?xml version="1.0" encoding="utf-8"?>
<p:tagLst xmlns:a="http://schemas.openxmlformats.org/drawingml/2006/main" xmlns:r="http://schemas.openxmlformats.org/officeDocument/2006/relationships" xmlns:p="http://schemas.openxmlformats.org/presentationml/2006/main">
  <p:tag name="TIMING" val="|0.7"/>
</p:tagLst>
</file>

<file path=ppt/tags/tag7.xml><?xml version="1.0" encoding="utf-8"?>
<p:tagLst xmlns:a="http://schemas.openxmlformats.org/drawingml/2006/main" xmlns:r="http://schemas.openxmlformats.org/officeDocument/2006/relationships" xmlns:p="http://schemas.openxmlformats.org/presentationml/2006/main">
  <p:tag name="TIMING" val="|0.3|6.3|2.5|1.4|3.5"/>
</p:tagLst>
</file>

<file path=ppt/tags/tag8.xml><?xml version="1.0" encoding="utf-8"?>
<p:tagLst xmlns:a="http://schemas.openxmlformats.org/drawingml/2006/main" xmlns:r="http://schemas.openxmlformats.org/officeDocument/2006/relationships" xmlns:p="http://schemas.openxmlformats.org/presentationml/2006/main">
  <p:tag name="TIMING" val="|0.5|7.9"/>
</p:tagLst>
</file>

<file path=ppt/tags/tag9.xml><?xml version="1.0" encoding="utf-8"?>
<p:tagLst xmlns:a="http://schemas.openxmlformats.org/drawingml/2006/main" xmlns:r="http://schemas.openxmlformats.org/officeDocument/2006/relationships" xmlns:p="http://schemas.openxmlformats.org/presentationml/2006/main">
  <p:tag name="TIMING" val="|0.7|7"/>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339</TotalTime>
  <Words>1904</Words>
  <Application>Microsoft Office PowerPoint</Application>
  <PresentationFormat>On-screen Show (4:3)</PresentationFormat>
  <Paragraphs>170</Paragraphs>
  <Slides>33</Slides>
  <Notes>0</Notes>
  <HiddenSlides>0</HiddenSlides>
  <MMClips>1</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Default Design</vt:lpstr>
      <vt:lpstr>You Bet Your Life!</vt:lpstr>
      <vt:lpstr>Gambling</vt:lpstr>
      <vt:lpstr>Bet Your Life!</vt:lpstr>
      <vt:lpstr>Blaise Pascal</vt:lpstr>
      <vt:lpstr>Pascal's Wager:</vt:lpstr>
      <vt:lpstr>The Theory of Games</vt:lpstr>
      <vt:lpstr>Theory of Games</vt:lpstr>
      <vt:lpstr>2 x 2 Matrix Game</vt:lpstr>
      <vt:lpstr>2 x 2 Matrix</vt:lpstr>
      <vt:lpstr>A Matrix Game</vt:lpstr>
      <vt:lpstr>An Example</vt:lpstr>
      <vt:lpstr>Another Example</vt:lpstr>
      <vt:lpstr>The Strategy</vt:lpstr>
      <vt:lpstr>Ron's Expected Winnings</vt:lpstr>
      <vt:lpstr>Ron's Expected Winnings</vt:lpstr>
      <vt:lpstr>Application to   Pascal's Wager</vt:lpstr>
      <vt:lpstr>Pascal's Wager</vt:lpstr>
      <vt:lpstr>The Play of the Game</vt:lpstr>
      <vt:lpstr>The Values</vt:lpstr>
      <vt:lpstr>Value of d: Xy false, rejected</vt:lpstr>
      <vt:lpstr>Values of a and c: Xy true</vt:lpstr>
      <vt:lpstr>Values of a and c: Xy true</vt:lpstr>
      <vt:lpstr>Value of b: Xy false, but accepted</vt:lpstr>
      <vt:lpstr>Pascal's Wager Matrix</vt:lpstr>
      <vt:lpstr>The Strategy</vt:lpstr>
      <vt:lpstr>The Strategy</vt:lpstr>
      <vt:lpstr>The Strategy</vt:lpstr>
      <vt:lpstr>The Result</vt:lpstr>
      <vt:lpstr>Generalizing Pascal's Wager</vt:lpstr>
      <vt:lpstr>Generalizing Pascal's Wager</vt:lpstr>
      <vt:lpstr>The Generalized Result</vt:lpstr>
      <vt:lpstr>Conclusions</vt:lpstr>
      <vt:lpstr>You Bet Your Life!</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Bet Your Life!</dc:title>
  <dc:creator>rnewman</dc:creator>
  <cp:lastModifiedBy>Newman</cp:lastModifiedBy>
  <cp:revision>151</cp:revision>
  <dcterms:created xsi:type="dcterms:W3CDTF">2008-01-18T21:14:39Z</dcterms:created>
  <dcterms:modified xsi:type="dcterms:W3CDTF">2015-07-10T23:25:57Z</dcterms:modified>
</cp:coreProperties>
</file>